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2"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0CE73-6175-BB0B-62EA-0A3CE338AC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2A9B26B-5435-0BAE-41D9-45ED29B227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305F51F-7594-353F-57FC-FF7C84E943B4}"/>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5" name="Footer Placeholder 4">
            <a:extLst>
              <a:ext uri="{FF2B5EF4-FFF2-40B4-BE49-F238E27FC236}">
                <a16:creationId xmlns:a16="http://schemas.microsoft.com/office/drawing/2014/main" id="{F06D1F23-8D72-98CB-A48A-9B52053A37D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6E30D1-7B13-4596-EB38-A822F7D8B850}"/>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2773907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78FC5-EDD4-0C52-9849-3C347E1544E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DEC496C-3757-D045-FA27-663C95D9B28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E84BA8C-296B-39BC-1D58-67EE61131118}"/>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5" name="Footer Placeholder 4">
            <a:extLst>
              <a:ext uri="{FF2B5EF4-FFF2-40B4-BE49-F238E27FC236}">
                <a16:creationId xmlns:a16="http://schemas.microsoft.com/office/drawing/2014/main" id="{53207FA5-AE9E-94C1-C42B-7C1A0C40DE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DB994E-3DD3-2A98-086A-4BF58410CC20}"/>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2451848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E77CE-5D93-E0D9-8004-F3B1C4F8D40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F50E945-832B-13B6-BCF2-D56949ABE5B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D405F28-C1E5-CD8C-B55F-D328F8CED9DC}"/>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5" name="Footer Placeholder 4">
            <a:extLst>
              <a:ext uri="{FF2B5EF4-FFF2-40B4-BE49-F238E27FC236}">
                <a16:creationId xmlns:a16="http://schemas.microsoft.com/office/drawing/2014/main" id="{59EDDE43-253F-BBBE-7375-68F2BFF8FC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34B1D7-52EC-B8CB-19C7-BFA70E3830DD}"/>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2952847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174EE-B4A6-2EFD-68D9-52E3F49C09D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6C1104-6112-9ADA-3DF7-006003498EB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94A0681-DC2E-C7F4-E3BF-A1E647589A5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C8FB5CE-3953-D1A6-F2D5-B76C2DC9BC46}"/>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6" name="Footer Placeholder 5">
            <a:extLst>
              <a:ext uri="{FF2B5EF4-FFF2-40B4-BE49-F238E27FC236}">
                <a16:creationId xmlns:a16="http://schemas.microsoft.com/office/drawing/2014/main" id="{E7E64620-9215-3844-21C1-B75AB962DD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FFDD71-C164-6D48-44E8-D6D15205BDA3}"/>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2932167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9B18C-1B6F-8921-7591-BD080DEB61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8D35FB-6D87-6B99-D7FB-45536D4969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8ED2C91-6EFC-9C97-9DAD-4BADB22F197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D27C5AA-05C0-67D3-BAB2-699124C09D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8FE534-24CF-FF2A-C3C0-78F72A83721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F1410A0-45D7-B57E-4568-A88EC7B3C811}"/>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8" name="Footer Placeholder 7">
            <a:extLst>
              <a:ext uri="{FF2B5EF4-FFF2-40B4-BE49-F238E27FC236}">
                <a16:creationId xmlns:a16="http://schemas.microsoft.com/office/drawing/2014/main" id="{76DAFC0D-AFB0-4A4F-A774-62E440516C5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F47EBA1-CD66-81CC-8BBF-0F6EBEB85C46}"/>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3402252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22361-920A-157F-40DF-EF994F46E12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9A6520-6832-1289-411C-24947F40824B}"/>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4" name="Footer Placeholder 3">
            <a:extLst>
              <a:ext uri="{FF2B5EF4-FFF2-40B4-BE49-F238E27FC236}">
                <a16:creationId xmlns:a16="http://schemas.microsoft.com/office/drawing/2014/main" id="{855BB5BE-E006-0D95-365E-A4C12F967F0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12AF12F-4A71-4922-AAC2-AFC587AE801D}"/>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2768874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2A3AA2-6BA4-F2E1-40C5-44BA068EEC77}"/>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3" name="Footer Placeholder 2">
            <a:extLst>
              <a:ext uri="{FF2B5EF4-FFF2-40B4-BE49-F238E27FC236}">
                <a16:creationId xmlns:a16="http://schemas.microsoft.com/office/drawing/2014/main" id="{E8989AF7-A5BA-0841-FA58-CB329D7FC96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8F3A2DA-BB40-B7A7-0C01-970EFDB2907A}"/>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42313237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F7C9-5610-11B8-B64B-E88E461B0DE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F5C8B4E-4497-C591-B1CC-4DD06DF74B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44FFF7-2F7C-B6F0-AA09-C4EBDF558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A163D4B-EDB5-A8F4-2226-3400A2BE07B1}"/>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6" name="Footer Placeholder 5">
            <a:extLst>
              <a:ext uri="{FF2B5EF4-FFF2-40B4-BE49-F238E27FC236}">
                <a16:creationId xmlns:a16="http://schemas.microsoft.com/office/drawing/2014/main" id="{81D44D00-D595-75BC-D4E3-C37E2680A2B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A8D5E7-5A06-1A60-BD74-32F1756B739F}"/>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1626653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5B3A4-ACF1-061B-EF41-63359F9697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FC451F4-1BA9-7F35-BA71-255CE7E7D8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F2833E-56F0-6053-371E-ED01E0FF5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BB8FAE7-C246-ABB6-BF93-66A5E756A275}"/>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6" name="Footer Placeholder 5">
            <a:extLst>
              <a:ext uri="{FF2B5EF4-FFF2-40B4-BE49-F238E27FC236}">
                <a16:creationId xmlns:a16="http://schemas.microsoft.com/office/drawing/2014/main" id="{D6504794-ACC0-21A0-1D03-B0D7D5DA5FE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BEE004-C5ED-86B9-7AF9-81FB69A91C3A}"/>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3102496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04AE8-31FD-6984-6C31-2A3E860DBFD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75D93B4-2550-B7BF-6D4D-50E6D7BE0C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9C324C-22B2-DF25-E50E-CD1F6F6E740F}"/>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5" name="Footer Placeholder 4">
            <a:extLst>
              <a:ext uri="{FF2B5EF4-FFF2-40B4-BE49-F238E27FC236}">
                <a16:creationId xmlns:a16="http://schemas.microsoft.com/office/drawing/2014/main" id="{F027221E-BC5C-CE63-C080-15EA374A11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8517A58-2007-35E2-7534-7082358FC110}"/>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26560243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38F405-9C84-AC33-DF93-E5882D475E9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7781760-621C-F158-F2EC-74D41916D29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99B9490-E7F3-C064-C7D6-FF7B5CDB75BD}"/>
              </a:ext>
            </a:extLst>
          </p:cNvPr>
          <p:cNvSpPr>
            <a:spLocks noGrp="1"/>
          </p:cNvSpPr>
          <p:nvPr>
            <p:ph type="dt" sz="half" idx="10"/>
          </p:nvPr>
        </p:nvSpPr>
        <p:spPr/>
        <p:txBody>
          <a:bodyPr/>
          <a:lstStyle/>
          <a:p>
            <a:fld id="{7188D82B-E5AF-1B45-802F-5D5FB4967F81}" type="datetimeFigureOut">
              <a:rPr lang="en-US" smtClean="0"/>
              <a:t>10/20/26</a:t>
            </a:fld>
            <a:endParaRPr lang="en-US"/>
          </a:p>
        </p:txBody>
      </p:sp>
      <p:sp>
        <p:nvSpPr>
          <p:cNvPr id="5" name="Footer Placeholder 4">
            <a:extLst>
              <a:ext uri="{FF2B5EF4-FFF2-40B4-BE49-F238E27FC236}">
                <a16:creationId xmlns:a16="http://schemas.microsoft.com/office/drawing/2014/main" id="{A30AEB10-B989-20C7-BC76-CCEBFA8425E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C5078F-9065-2295-8149-8328EB357DFD}"/>
              </a:ext>
            </a:extLst>
          </p:cNvPr>
          <p:cNvSpPr>
            <a:spLocks noGrp="1"/>
          </p:cNvSpPr>
          <p:nvPr>
            <p:ph type="sldNum" sz="quarter" idx="12"/>
          </p:nvPr>
        </p:nvSpPr>
        <p:spPr/>
        <p:txBody>
          <a:bodyPr/>
          <a:lstStyle/>
          <a:p>
            <a:fld id="{0B764DE1-BD24-E44E-8D10-BD3C96BF3923}" type="slidenum">
              <a:rPr lang="en-US" smtClean="0"/>
              <a:t>‹#›</a:t>
            </a:fld>
            <a:endParaRPr lang="en-US"/>
          </a:p>
        </p:txBody>
      </p:sp>
    </p:spTree>
    <p:extLst>
      <p:ext uri="{BB962C8B-B14F-4D97-AF65-F5344CB8AC3E}">
        <p14:creationId xmlns:p14="http://schemas.microsoft.com/office/powerpoint/2010/main" val="13350924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30D99E-1BA7-67DC-F797-0A9B95772A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8F4EEC2-C69E-AB8B-5DD9-C85A31320A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E645F25-6D39-1813-4C59-F14543A088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188D82B-E5AF-1B45-802F-5D5FB4967F81}" type="datetimeFigureOut">
              <a:rPr lang="en-US" smtClean="0"/>
              <a:t>10/20/26</a:t>
            </a:fld>
            <a:endParaRPr lang="en-US"/>
          </a:p>
        </p:txBody>
      </p:sp>
      <p:sp>
        <p:nvSpPr>
          <p:cNvPr id="5" name="Footer Placeholder 4">
            <a:extLst>
              <a:ext uri="{FF2B5EF4-FFF2-40B4-BE49-F238E27FC236}">
                <a16:creationId xmlns:a16="http://schemas.microsoft.com/office/drawing/2014/main" id="{AA2254E2-88E8-9719-894C-1E65D13DFC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0E8375A-579F-FAB5-555D-9A908FE2836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B764DE1-BD24-E44E-8D10-BD3C96BF3923}" type="slidenum">
              <a:rPr lang="en-US" smtClean="0"/>
              <a:t>‹#›</a:t>
            </a:fld>
            <a:endParaRPr lang="en-US"/>
          </a:p>
        </p:txBody>
      </p:sp>
    </p:spTree>
    <p:extLst>
      <p:ext uri="{BB962C8B-B14F-4D97-AF65-F5344CB8AC3E}">
        <p14:creationId xmlns:p14="http://schemas.microsoft.com/office/powerpoint/2010/main" val="3152537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A89EB-9748-17EA-830C-0E28E7E47932}"/>
              </a:ext>
            </a:extLst>
          </p:cNvPr>
          <p:cNvSpPr>
            <a:spLocks noGrp="1"/>
          </p:cNvSpPr>
          <p:nvPr>
            <p:ph type="ctrTitle"/>
          </p:nvPr>
        </p:nvSpPr>
        <p:spPr/>
        <p:txBody>
          <a:bodyPr/>
          <a:lstStyle/>
          <a:p>
            <a:r>
              <a:rPr lang="en-GB" dirty="0"/>
              <a:t>Annotated Bibliography</a:t>
            </a:r>
            <a:endParaRPr lang="en-US" dirty="0"/>
          </a:p>
        </p:txBody>
      </p:sp>
      <p:sp>
        <p:nvSpPr>
          <p:cNvPr id="3" name="Subtitle 2">
            <a:extLst>
              <a:ext uri="{FF2B5EF4-FFF2-40B4-BE49-F238E27FC236}">
                <a16:creationId xmlns:a16="http://schemas.microsoft.com/office/drawing/2014/main" id="{DC9D5B1C-40B5-66AD-566A-F98781D770DB}"/>
              </a:ext>
            </a:extLst>
          </p:cNvPr>
          <p:cNvSpPr>
            <a:spLocks noGrp="1"/>
          </p:cNvSpPr>
          <p:nvPr>
            <p:ph type="subTitle" idx="1"/>
          </p:nvPr>
        </p:nvSpPr>
        <p:spPr/>
        <p:txBody>
          <a:bodyPr/>
          <a:lstStyle/>
          <a:p>
            <a:r>
              <a:rPr lang="en-GB" dirty="0"/>
              <a:t>Jemima Rowland</a:t>
            </a:r>
            <a:endParaRPr lang="en-US" dirty="0"/>
          </a:p>
        </p:txBody>
      </p:sp>
    </p:spTree>
    <p:extLst>
      <p:ext uri="{BB962C8B-B14F-4D97-AF65-F5344CB8AC3E}">
        <p14:creationId xmlns:p14="http://schemas.microsoft.com/office/powerpoint/2010/main" val="2811846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387D8199-0087-D131-CE08-8F0BAAE94BDF}"/>
              </a:ext>
            </a:extLst>
          </p:cNvPr>
          <p:cNvSpPr txBox="1"/>
          <p:nvPr/>
        </p:nvSpPr>
        <p:spPr>
          <a:xfrm>
            <a:off x="138317" y="150463"/>
            <a:ext cx="11530594" cy="646331"/>
          </a:xfrm>
          <a:prstGeom prst="rect">
            <a:avLst/>
          </a:prstGeom>
          <a:noFill/>
        </p:spPr>
        <p:txBody>
          <a:bodyPr wrap="square" rtlCol="0">
            <a:spAutoFit/>
          </a:bodyPr>
          <a:lstStyle/>
          <a:p>
            <a:pPr algn="l"/>
            <a:r>
              <a:rPr lang="en-GB" dirty="0"/>
              <a:t>Brown, B. (2003). </a:t>
            </a:r>
            <a:r>
              <a:rPr lang="en-GB" i="1" dirty="0"/>
              <a:t>A sense of things : The object matter of American literature. </a:t>
            </a:r>
            <a:endParaRPr lang="en-GB" dirty="0"/>
          </a:p>
          <a:p>
            <a:pPr algn="l"/>
            <a:r>
              <a:rPr lang="en-GB" dirty="0"/>
              <a:t>Chicago: University Of Chicago Press.</a:t>
            </a:r>
          </a:p>
        </p:txBody>
      </p:sp>
      <p:sp>
        <p:nvSpPr>
          <p:cNvPr id="11" name="TextBox 10">
            <a:extLst>
              <a:ext uri="{FF2B5EF4-FFF2-40B4-BE49-F238E27FC236}">
                <a16:creationId xmlns:a16="http://schemas.microsoft.com/office/drawing/2014/main" id="{CE29A9DC-E0D9-C383-237A-82848006E9B3}"/>
              </a:ext>
            </a:extLst>
          </p:cNvPr>
          <p:cNvSpPr txBox="1"/>
          <p:nvPr/>
        </p:nvSpPr>
        <p:spPr>
          <a:xfrm>
            <a:off x="952844" y="1308349"/>
            <a:ext cx="4661150" cy="4447949"/>
          </a:xfrm>
          <a:prstGeom prst="rect">
            <a:avLst/>
          </a:prstGeom>
          <a:noFill/>
        </p:spPr>
        <p:txBody>
          <a:bodyPr wrap="square" rtlCol="0">
            <a:spAutoFit/>
          </a:bodyPr>
          <a:lstStyle/>
          <a:p>
            <a:pPr algn="just">
              <a:lnSpc>
                <a:spcPct val="200000"/>
              </a:lnSpc>
            </a:pPr>
            <a:r>
              <a:rPr lang="en-GB" sz="1100" dirty="0"/>
              <a:t>In </a:t>
            </a:r>
            <a:r>
              <a:rPr lang="en-GB" sz="1100" i="1" dirty="0"/>
              <a:t>A Sense of Things </a:t>
            </a:r>
            <a:r>
              <a:rPr lang="en-GB" sz="1100" dirty="0"/>
              <a:t>Brown investigates the theory of things and how objects and material hold emotion, feeling and ritual. They influence the way people behave which reflects on identity. This links to my dissertation as objects taken from the ocean and objects that are given to the ocean have meaning and have connections to humanity. This helps us understand the correlation between people and things.</a:t>
            </a:r>
          </a:p>
          <a:p>
            <a:pPr algn="just">
              <a:lnSpc>
                <a:spcPct val="200000"/>
              </a:lnSpc>
            </a:pPr>
            <a:r>
              <a:rPr lang="en-GB" sz="1100" dirty="0"/>
              <a:t>Brown’s theories and concepts connect to anthropology which is the investigation of objects becoming connected to humanity through culture and ritual. The natural materials around the  ocean such as sand, water, salt and stone are just as important as the culturally meaningful objects because we have a connection to them. For example, we build with sands from sand castles to glass, so we have made use out of all the material there. </a:t>
            </a:r>
            <a:endParaRPr lang="en-US" sz="1100" dirty="0"/>
          </a:p>
        </p:txBody>
      </p:sp>
      <p:pic>
        <p:nvPicPr>
          <p:cNvPr id="12" name="Picture 11">
            <a:extLst>
              <a:ext uri="{FF2B5EF4-FFF2-40B4-BE49-F238E27FC236}">
                <a16:creationId xmlns:a16="http://schemas.microsoft.com/office/drawing/2014/main" id="{5B2910AF-88D0-29E5-4C14-BFB19D5135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16436" y="796794"/>
            <a:ext cx="3647373" cy="5471060"/>
          </a:xfrm>
          <a:prstGeom prst="rect">
            <a:avLst/>
          </a:prstGeom>
        </p:spPr>
      </p:pic>
    </p:spTree>
    <p:extLst>
      <p:ext uri="{BB962C8B-B14F-4D97-AF65-F5344CB8AC3E}">
        <p14:creationId xmlns:p14="http://schemas.microsoft.com/office/powerpoint/2010/main" val="3859884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41600107-8511-98DD-2C25-02FBF80D8C6D}"/>
              </a:ext>
            </a:extLst>
          </p:cNvPr>
          <p:cNvSpPr txBox="1"/>
          <p:nvPr/>
        </p:nvSpPr>
        <p:spPr>
          <a:xfrm>
            <a:off x="88020" y="751401"/>
            <a:ext cx="6940990" cy="4109395"/>
          </a:xfrm>
          <a:prstGeom prst="rect">
            <a:avLst/>
          </a:prstGeom>
          <a:noFill/>
        </p:spPr>
        <p:txBody>
          <a:bodyPr wrap="square" rtlCol="0">
            <a:spAutoFit/>
          </a:bodyPr>
          <a:lstStyle/>
          <a:p>
            <a:pPr algn="just">
              <a:lnSpc>
                <a:spcPct val="200000"/>
              </a:lnSpc>
            </a:pPr>
            <a:r>
              <a:rPr lang="en-GB" sz="1100" i="1" dirty="0"/>
              <a:t>Ways of Seeing </a:t>
            </a:r>
            <a:r>
              <a:rPr lang="en-GB" sz="1100" dirty="0"/>
              <a:t>explores the way that humanity views surroundings. Berger suggests that the way that we regard what we see is formed by where we are and who we have grown to become. We are influenced in relationships, class, gender, senses and the place we live.  </a:t>
            </a:r>
          </a:p>
          <a:p>
            <a:pPr algn="just">
              <a:lnSpc>
                <a:spcPct val="200000"/>
              </a:lnSpc>
            </a:pPr>
            <a:r>
              <a:rPr lang="en-GB" sz="1100" dirty="0"/>
              <a:t>Through the use of word and images within the source, Berger supports his argument through making viewers see their reactions to what they are seeing presently. For example, Berger presents paintings of objects and writes of how the objects themselves become art depending hon how you see them. He also writes how children see and visualise before they speak. This supports my research of human connection to the ocean and how we feel a way towards something that doesn’t always have an explanation; we create copies and take away objects in ritual form the ocean so there has to be a reason we connect with it and we visualise it before anything else. </a:t>
            </a:r>
          </a:p>
          <a:p>
            <a:pPr algn="just">
              <a:lnSpc>
                <a:spcPct val="200000"/>
              </a:lnSpc>
            </a:pPr>
            <a:r>
              <a:rPr lang="en-GB" sz="1100" dirty="0"/>
              <a:t>Through anthropology , I can connect Berger’s </a:t>
            </a:r>
            <a:r>
              <a:rPr lang="en-GB" sz="1100" i="1" dirty="0"/>
              <a:t>Ways of seeing </a:t>
            </a:r>
            <a:r>
              <a:rPr lang="en-GB" sz="1100" dirty="0"/>
              <a:t>to my research of why we photograph and keep records of the ocean in terms of art and documents. This proves that we typically imagine or see things before any other sense. </a:t>
            </a:r>
          </a:p>
        </p:txBody>
      </p:sp>
      <p:sp>
        <p:nvSpPr>
          <p:cNvPr id="11" name="TextBox 10">
            <a:extLst>
              <a:ext uri="{FF2B5EF4-FFF2-40B4-BE49-F238E27FC236}">
                <a16:creationId xmlns:a16="http://schemas.microsoft.com/office/drawing/2014/main" id="{5937C8EC-108A-EE43-BD16-E95690CAAF54}"/>
              </a:ext>
            </a:extLst>
          </p:cNvPr>
          <p:cNvSpPr txBox="1"/>
          <p:nvPr/>
        </p:nvSpPr>
        <p:spPr>
          <a:xfrm>
            <a:off x="88020" y="255005"/>
            <a:ext cx="5868658" cy="369332"/>
          </a:xfrm>
          <a:prstGeom prst="rect">
            <a:avLst/>
          </a:prstGeom>
          <a:noFill/>
        </p:spPr>
        <p:txBody>
          <a:bodyPr wrap="square" rtlCol="0">
            <a:spAutoFit/>
          </a:bodyPr>
          <a:lstStyle/>
          <a:p>
            <a:pPr algn="l"/>
            <a:r>
              <a:rPr lang="en-GB" dirty="0"/>
              <a:t>Berger, J. (1972) </a:t>
            </a:r>
            <a:r>
              <a:rPr lang="en-GB" i="1" dirty="0"/>
              <a:t>Ways of seeing. </a:t>
            </a:r>
            <a:r>
              <a:rPr lang="en-GB" dirty="0"/>
              <a:t>London: Penguin Books.</a:t>
            </a:r>
            <a:endParaRPr lang="en-US" dirty="0"/>
          </a:p>
        </p:txBody>
      </p:sp>
      <p:pic>
        <p:nvPicPr>
          <p:cNvPr id="12" name="Picture 11">
            <a:extLst>
              <a:ext uri="{FF2B5EF4-FFF2-40B4-BE49-F238E27FC236}">
                <a16:creationId xmlns:a16="http://schemas.microsoft.com/office/drawing/2014/main" id="{7CA4D99F-EE64-89B1-0118-D98EC9DE10E0}"/>
              </a:ext>
            </a:extLst>
          </p:cNvPr>
          <p:cNvPicPr>
            <a:picLocks noChangeAspect="1"/>
          </p:cNvPicPr>
          <p:nvPr/>
        </p:nvPicPr>
        <p:blipFill>
          <a:blip r:embed="rId2">
            <a:extLst>
              <a:ext uri="{28A0092B-C50C-407E-A947-70E740481C1C}">
                <a14:useLocalDpi xmlns:a14="http://schemas.microsoft.com/office/drawing/2010/main" val="0"/>
              </a:ext>
            </a:extLst>
          </a:blip>
          <a:srcRect l="29750" r="29237"/>
          <a:stretch>
            <a:fillRect/>
          </a:stretch>
        </p:blipFill>
        <p:spPr>
          <a:xfrm>
            <a:off x="7695446" y="0"/>
            <a:ext cx="3885446" cy="6704009"/>
          </a:xfrm>
          <a:prstGeom prst="rect">
            <a:avLst/>
          </a:prstGeom>
        </p:spPr>
      </p:pic>
    </p:spTree>
    <p:extLst>
      <p:ext uri="{BB962C8B-B14F-4D97-AF65-F5344CB8AC3E}">
        <p14:creationId xmlns:p14="http://schemas.microsoft.com/office/powerpoint/2010/main" val="2865580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5A8E280-8C73-5E1B-28E0-0BAE0FF9FBD4}"/>
              </a:ext>
            </a:extLst>
          </p:cNvPr>
          <p:cNvSpPr txBox="1"/>
          <p:nvPr/>
        </p:nvSpPr>
        <p:spPr>
          <a:xfrm>
            <a:off x="125743" y="217283"/>
            <a:ext cx="7126083" cy="646331"/>
          </a:xfrm>
          <a:prstGeom prst="rect">
            <a:avLst/>
          </a:prstGeom>
          <a:noFill/>
        </p:spPr>
        <p:txBody>
          <a:bodyPr wrap="square" rtlCol="0">
            <a:spAutoFit/>
          </a:bodyPr>
          <a:lstStyle/>
          <a:p>
            <a:pPr algn="l"/>
            <a:r>
              <a:rPr lang="en-GB" dirty="0"/>
              <a:t>Morgan , E. (2017) </a:t>
            </a:r>
            <a:r>
              <a:rPr lang="en-GB" i="1" dirty="0"/>
              <a:t>The aquatic ape hypothesis. </a:t>
            </a:r>
            <a:endParaRPr lang="en-GB" dirty="0"/>
          </a:p>
          <a:p>
            <a:pPr algn="l"/>
            <a:r>
              <a:rPr lang="en-GB" dirty="0"/>
              <a:t>London: Souvenir Press.</a:t>
            </a:r>
            <a:endParaRPr lang="en-US" dirty="0"/>
          </a:p>
        </p:txBody>
      </p:sp>
      <p:sp>
        <p:nvSpPr>
          <p:cNvPr id="10" name="TextBox 9">
            <a:extLst>
              <a:ext uri="{FF2B5EF4-FFF2-40B4-BE49-F238E27FC236}">
                <a16:creationId xmlns:a16="http://schemas.microsoft.com/office/drawing/2014/main" id="{8E06B602-1C86-3829-343F-51F65C6036DB}"/>
              </a:ext>
            </a:extLst>
          </p:cNvPr>
          <p:cNvSpPr txBox="1"/>
          <p:nvPr/>
        </p:nvSpPr>
        <p:spPr>
          <a:xfrm>
            <a:off x="225432" y="967630"/>
            <a:ext cx="6323218" cy="5125057"/>
          </a:xfrm>
          <a:prstGeom prst="rect">
            <a:avLst/>
          </a:prstGeom>
          <a:noFill/>
        </p:spPr>
        <p:txBody>
          <a:bodyPr wrap="square" rtlCol="0">
            <a:spAutoFit/>
          </a:bodyPr>
          <a:lstStyle/>
          <a:p>
            <a:pPr algn="just">
              <a:lnSpc>
                <a:spcPct val="200000"/>
              </a:lnSpc>
            </a:pPr>
            <a:r>
              <a:rPr lang="en-GB" sz="1100" i="1" dirty="0"/>
              <a:t>The Aquatic Ape Hypothesis </a:t>
            </a:r>
            <a:r>
              <a:rPr lang="en-GB" sz="1100" dirty="0"/>
              <a:t>asks readers to deliberate the only theory of human evolution that is considered correct. Morgan questions our human origins and anatomy that could rewrite the evolutionary hypothesis that we instead evolved through a semi – aquatic phase in evolution. This could explain features including hairlessness, distribution of body fat and altering our rates of breathing. </a:t>
            </a:r>
          </a:p>
          <a:p>
            <a:pPr algn="just">
              <a:lnSpc>
                <a:spcPct val="200000"/>
              </a:lnSpc>
            </a:pPr>
            <a:r>
              <a:rPr lang="en-GB" sz="1100" dirty="0"/>
              <a:t>The source questions the adaptability of human bodies within an aquatic environment. An issue with the hypothesis is the lack of scientific evidence; it could be argued that only 5% has been explored directly by humans and around 27.3% of the ocean floor has been mapped out. The evidence could be in any of the area we haven’t explored. </a:t>
            </a:r>
          </a:p>
          <a:p>
            <a:pPr algn="just">
              <a:lnSpc>
                <a:spcPct val="200000"/>
              </a:lnSpc>
            </a:pPr>
            <a:r>
              <a:rPr lang="en-GB" sz="1100" dirty="0"/>
              <a:t>The hypothesis connects to my dissertation through the exploration of human connection to the coast and the sea. It suggests explanations to my questioning of why humanity is attracted to the sea but condescendingly afraid also. Human connection to the sea is partly developed through our lived experience which is contrasted to a key word I am using to support my research: auto ethnography. Although the source isn’t supported by science, it supports the concept of human connection with the ocean to be instinctive; how human behaviour is idiosyncratic towards the ocean. </a:t>
            </a:r>
            <a:endParaRPr lang="en-US" sz="1100" dirty="0"/>
          </a:p>
        </p:txBody>
      </p:sp>
      <p:pic>
        <p:nvPicPr>
          <p:cNvPr id="11" name="Picture 10">
            <a:extLst>
              <a:ext uri="{FF2B5EF4-FFF2-40B4-BE49-F238E27FC236}">
                <a16:creationId xmlns:a16="http://schemas.microsoft.com/office/drawing/2014/main" id="{015AAEAB-3CE8-86BA-F2A3-C576C33E35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1826" y="217283"/>
            <a:ext cx="4027751" cy="6407747"/>
          </a:xfrm>
          <a:prstGeom prst="rect">
            <a:avLst/>
          </a:prstGeom>
        </p:spPr>
      </p:pic>
    </p:spTree>
    <p:extLst>
      <p:ext uri="{BB962C8B-B14F-4D97-AF65-F5344CB8AC3E}">
        <p14:creationId xmlns:p14="http://schemas.microsoft.com/office/powerpoint/2010/main" val="2125487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88B12A-75EC-52F1-A2D1-10246DEED535}"/>
              </a:ext>
            </a:extLst>
          </p:cNvPr>
          <p:cNvSpPr txBox="1"/>
          <p:nvPr/>
        </p:nvSpPr>
        <p:spPr>
          <a:xfrm>
            <a:off x="0" y="141837"/>
            <a:ext cx="7012915" cy="369332"/>
          </a:xfrm>
          <a:prstGeom prst="rect">
            <a:avLst/>
          </a:prstGeom>
          <a:noFill/>
        </p:spPr>
        <p:txBody>
          <a:bodyPr wrap="square" rtlCol="0">
            <a:spAutoFit/>
          </a:bodyPr>
          <a:lstStyle/>
          <a:p>
            <a:pPr algn="l"/>
            <a:r>
              <a:rPr lang="en-GB" dirty="0" err="1"/>
              <a:t>Miodownik</a:t>
            </a:r>
            <a:r>
              <a:rPr lang="en-GB" dirty="0"/>
              <a:t>, M. (2014). </a:t>
            </a:r>
            <a:r>
              <a:rPr lang="en-GB" i="1" dirty="0"/>
              <a:t>Stuff matters. </a:t>
            </a:r>
            <a:r>
              <a:rPr lang="en-GB" dirty="0"/>
              <a:t>New York:</a:t>
            </a:r>
            <a:r>
              <a:rPr lang="en-GB" i="1" dirty="0"/>
              <a:t> </a:t>
            </a:r>
            <a:r>
              <a:rPr lang="en-GB" dirty="0"/>
              <a:t>Penguin Books.</a:t>
            </a:r>
            <a:endParaRPr lang="en-US" dirty="0"/>
          </a:p>
        </p:txBody>
      </p:sp>
      <p:sp>
        <p:nvSpPr>
          <p:cNvPr id="6" name="TextBox 5">
            <a:extLst>
              <a:ext uri="{FF2B5EF4-FFF2-40B4-BE49-F238E27FC236}">
                <a16:creationId xmlns:a16="http://schemas.microsoft.com/office/drawing/2014/main" id="{41A3493C-3899-F72D-A13C-2FD949924B7C}"/>
              </a:ext>
            </a:extLst>
          </p:cNvPr>
          <p:cNvSpPr txBox="1"/>
          <p:nvPr/>
        </p:nvSpPr>
        <p:spPr>
          <a:xfrm>
            <a:off x="6690892" y="661758"/>
            <a:ext cx="4112092" cy="5802166"/>
          </a:xfrm>
          <a:prstGeom prst="rect">
            <a:avLst/>
          </a:prstGeom>
          <a:noFill/>
        </p:spPr>
        <p:txBody>
          <a:bodyPr wrap="square" rtlCol="0">
            <a:spAutoFit/>
          </a:bodyPr>
          <a:lstStyle/>
          <a:p>
            <a:pPr algn="just">
              <a:lnSpc>
                <a:spcPct val="200000"/>
              </a:lnSpc>
            </a:pPr>
            <a:r>
              <a:rPr lang="en-GB" sz="1100" i="1" dirty="0"/>
              <a:t>Stuff Matters </a:t>
            </a:r>
            <a:r>
              <a:rPr lang="en-GB" sz="1100" dirty="0"/>
              <a:t>explores the significance of everyday material. </a:t>
            </a:r>
            <a:r>
              <a:rPr lang="en-GB" sz="1100" dirty="0" err="1"/>
              <a:t>Miodownik</a:t>
            </a:r>
            <a:r>
              <a:rPr lang="en-GB" sz="1100" dirty="0"/>
              <a:t> presents how the everyday material shapes human life and experience. He shows how connected humanity is to all material from raw, natural material to man made objects. </a:t>
            </a:r>
          </a:p>
          <a:p>
            <a:pPr algn="just">
              <a:lnSpc>
                <a:spcPct val="200000"/>
              </a:lnSpc>
            </a:pPr>
            <a:r>
              <a:rPr lang="en-GB" sz="1100" dirty="0"/>
              <a:t>This source is diverse in explaining human connection to a range of objects. </a:t>
            </a:r>
            <a:r>
              <a:rPr lang="en-GB" sz="1100" i="1" dirty="0"/>
              <a:t>Stuff Matters </a:t>
            </a:r>
            <a:r>
              <a:rPr lang="en-GB" sz="1100" dirty="0"/>
              <a:t>connects to my dissertation through my research of objects found within and surrounding the ocean and how it links to human connection. Specifically, what is gifted to the ocean and water. For example, coins, shells, money. From another perspective </a:t>
            </a:r>
            <a:r>
              <a:rPr lang="en-GB" sz="1100" i="1" dirty="0"/>
              <a:t>Stuff Matters</a:t>
            </a:r>
            <a:r>
              <a:rPr lang="en-GB" sz="1100" dirty="0"/>
              <a:t> supports reasons why we pollute the sea and the carelessness for nature and the environment because of our obsession with objects. This raises matters of the finite existence of humanity and objects and the transformation of objects. Objects and humanity both change, similarly to how the oceans change The other way that the source links to my research is through what we collect from the ocean and the coast due to ritual and the want for things. </a:t>
            </a:r>
            <a:endParaRPr lang="en-US" sz="1100" dirty="0"/>
          </a:p>
        </p:txBody>
      </p:sp>
      <p:pic>
        <p:nvPicPr>
          <p:cNvPr id="7" name="Picture 6">
            <a:extLst>
              <a:ext uri="{FF2B5EF4-FFF2-40B4-BE49-F238E27FC236}">
                <a16:creationId xmlns:a16="http://schemas.microsoft.com/office/drawing/2014/main" id="{259E8AD6-9657-667A-9F9A-1F6BC59513FA}"/>
              </a:ext>
            </a:extLst>
          </p:cNvPr>
          <p:cNvPicPr>
            <a:picLocks noChangeAspect="1"/>
          </p:cNvPicPr>
          <p:nvPr/>
        </p:nvPicPr>
        <p:blipFill>
          <a:blip r:embed="rId2">
            <a:extLst>
              <a:ext uri="{28A0092B-C50C-407E-A947-70E740481C1C}">
                <a14:useLocalDpi xmlns:a14="http://schemas.microsoft.com/office/drawing/2010/main" val="0"/>
              </a:ext>
            </a:extLst>
          </a:blip>
          <a:srcRect l="11430"/>
          <a:stretch>
            <a:fillRect/>
          </a:stretch>
        </p:blipFill>
        <p:spPr>
          <a:xfrm>
            <a:off x="722372" y="924019"/>
            <a:ext cx="4906683" cy="5539905"/>
          </a:xfrm>
          <a:prstGeom prst="rect">
            <a:avLst/>
          </a:prstGeom>
        </p:spPr>
      </p:pic>
    </p:spTree>
    <p:extLst>
      <p:ext uri="{BB962C8B-B14F-4D97-AF65-F5344CB8AC3E}">
        <p14:creationId xmlns:p14="http://schemas.microsoft.com/office/powerpoint/2010/main" val="34673237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A439D1-C5C3-FC9D-F476-BB5821B78A6B}"/>
              </a:ext>
            </a:extLst>
          </p:cNvPr>
          <p:cNvSpPr txBox="1"/>
          <p:nvPr/>
        </p:nvSpPr>
        <p:spPr>
          <a:xfrm>
            <a:off x="0" y="141838"/>
            <a:ext cx="8018856" cy="369332"/>
          </a:xfrm>
          <a:prstGeom prst="rect">
            <a:avLst/>
          </a:prstGeom>
          <a:noFill/>
        </p:spPr>
        <p:txBody>
          <a:bodyPr wrap="square" rtlCol="0">
            <a:spAutoFit/>
          </a:bodyPr>
          <a:lstStyle/>
          <a:p>
            <a:pPr algn="l"/>
            <a:r>
              <a:rPr lang="en-GB" dirty="0"/>
              <a:t>Cahill, J. (2018) </a:t>
            </a:r>
            <a:r>
              <a:rPr lang="en-GB" i="1" dirty="0"/>
              <a:t>Ways of being. </a:t>
            </a:r>
            <a:r>
              <a:rPr lang="en-GB" dirty="0"/>
              <a:t>London: Laurence King Publishing Ltd. </a:t>
            </a:r>
            <a:endParaRPr lang="en-US" dirty="0"/>
          </a:p>
        </p:txBody>
      </p:sp>
      <p:sp>
        <p:nvSpPr>
          <p:cNvPr id="6" name="TextBox 5">
            <a:extLst>
              <a:ext uri="{FF2B5EF4-FFF2-40B4-BE49-F238E27FC236}">
                <a16:creationId xmlns:a16="http://schemas.microsoft.com/office/drawing/2014/main" id="{A23792AA-F077-21B7-C03F-588BDD66850F}"/>
              </a:ext>
            </a:extLst>
          </p:cNvPr>
          <p:cNvSpPr txBox="1"/>
          <p:nvPr/>
        </p:nvSpPr>
        <p:spPr>
          <a:xfrm>
            <a:off x="5488940" y="1882134"/>
            <a:ext cx="5228986" cy="3093732"/>
          </a:xfrm>
          <a:prstGeom prst="rect">
            <a:avLst/>
          </a:prstGeom>
          <a:noFill/>
        </p:spPr>
        <p:txBody>
          <a:bodyPr wrap="square" rtlCol="0">
            <a:spAutoFit/>
          </a:bodyPr>
          <a:lstStyle/>
          <a:p>
            <a:pPr algn="just">
              <a:lnSpc>
                <a:spcPct val="200000"/>
              </a:lnSpc>
            </a:pPr>
            <a:r>
              <a:rPr lang="en-GB" sz="1100" i="1" dirty="0"/>
              <a:t>Ways of being: Advice for artists by artists </a:t>
            </a:r>
            <a:r>
              <a:rPr lang="en-GB" sz="1100" dirty="0"/>
              <a:t>is a collection of  artists presenting advice and experience  of being a working artist. The source encourages artists to analyse various parts of life. It links personal identity with individual practise which also links to experience .this connects to other sources I have used in looking at the connection between lived experience and how we react to certain things or concepts depending on our environment. I have always felt a strong connection to the ocean partly because of my lived experience towards it but this could differ with someone else. This reflects ritual and individuality which is a key word I’m researching for my dissertation. </a:t>
            </a:r>
          </a:p>
        </p:txBody>
      </p:sp>
      <p:pic>
        <p:nvPicPr>
          <p:cNvPr id="7" name="Picture 6">
            <a:extLst>
              <a:ext uri="{FF2B5EF4-FFF2-40B4-BE49-F238E27FC236}">
                <a16:creationId xmlns:a16="http://schemas.microsoft.com/office/drawing/2014/main" id="{53BE3496-8B29-B697-C8ED-83E0D53FACB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4067" y="604317"/>
            <a:ext cx="4324943" cy="6083827"/>
          </a:xfrm>
          <a:prstGeom prst="rect">
            <a:avLst/>
          </a:prstGeom>
        </p:spPr>
      </p:pic>
    </p:spTree>
    <p:extLst>
      <p:ext uri="{BB962C8B-B14F-4D97-AF65-F5344CB8AC3E}">
        <p14:creationId xmlns:p14="http://schemas.microsoft.com/office/powerpoint/2010/main" val="33573252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6</Slides>
  <Notes>0</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Annotated Bibliography</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Annotated Bibliography</dc:title>
  <dc:creator>Jemima Rowland (2305470)</dc:creator>
  <cp:lastModifiedBy>Jemima Rowland (2305470)</cp:lastModifiedBy>
  <cp:revision>2</cp:revision>
  <dcterms:created xsi:type="dcterms:W3CDTF">2026-10-19T16:06:02Z</dcterms:created>
  <dcterms:modified xsi:type="dcterms:W3CDTF">2026-10-20T15:21:24Z</dcterms:modified>
</cp:coreProperties>
</file>