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302" r:id="rId11"/>
    <p:sldId id="303" r:id="rId12"/>
    <p:sldId id="304" r:id="rId13"/>
    <p:sldId id="305" r:id="rId14"/>
    <p:sldId id="265" r:id="rId15"/>
    <p:sldId id="267" r:id="rId16"/>
    <p:sldId id="306" r:id="rId17"/>
    <p:sldId id="307" r:id="rId18"/>
    <p:sldId id="308" r:id="rId19"/>
    <p:sldId id="30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05"/>
  </p:normalViewPr>
  <p:slideViewPr>
    <p:cSldViewPr snapToGrid="0" snapToObjects="1">
      <p:cViewPr varScale="1">
        <p:scale>
          <a:sx n="90" d="100"/>
          <a:sy n="90" d="100"/>
        </p:scale>
        <p:origin x="232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77F36-9BE7-ED47-9E15-7A6B0417B5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48E75E-C447-524F-85D9-8DBA6E1B81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55372-AE69-E44E-ACC9-45A1BA106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6C06F-76DA-8244-80D4-4ABF99E3E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3EB8A-2758-E543-B6AD-81310D1F9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747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B8B77-43FE-524B-9514-708200504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C4B9A-DE3B-034B-9644-656CAB302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85501-4A18-AA4F-BC21-5D3BB4853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0334A-EBE7-C941-B216-4BE781DED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9785E-5FFF-654A-9F47-F8571217B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943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BCFB2-EE72-8C4A-B37A-352339F50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03C39-B320-AF41-ACD3-AF91C39C32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47F49-3770-5944-BF61-35BE5EB40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C90EA-CBB0-0546-94B5-5D967D586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39BE1-30F7-B040-8FA9-3E6BF86B4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095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FD59-BE00-6D4B-AEDE-CDB52D3A5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781AB-1B61-3C47-903A-AB2E8FDF4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B78EDE-B1D0-2642-BB05-23320C1414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9A158-E8B2-8E4E-9545-B1EACD1CA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F2C47-B10E-4140-B016-8B79E8614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9D4458-878D-5D4B-9C85-04EF92589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231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26264-EE88-FC40-B8C1-100655B46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C48C94-D91D-B748-95DB-6F7793F7E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E8AFCE-11FF-6B4A-91B2-172451B53F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8A909E-EE48-224B-AC32-C121B379BA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A10B41-9DD9-304F-8191-3CB5A80310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8F38A5-F833-564B-B096-28CD3D7CD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5DD62D-5AA3-7643-96EE-605939206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66BC65-08BC-524B-9100-712328F66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35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B9066-207B-234D-981D-B1DA9084E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2B72BB-734D-0B4B-8683-E36222687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7BE09D-D5A2-0944-B432-FD67ED296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B7961-D763-284F-B5EE-AEDEA3600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184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28334C-CFBC-6E4D-B510-E8251DB45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E07A4-6324-F341-B69E-F9E741041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1F9D83-C776-584E-B6FD-7FE613DFF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96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AC31A-3E0F-9842-A89F-B5A7FC73D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40D63-9678-A645-A648-218EAAD76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C6ED69-8FC1-AC48-924B-575B5EDAB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27427-33FE-5248-A69E-1EF051AAA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738F5B-CA44-5B42-8823-120F67AC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B3431-93B4-DF49-AC46-43583B9D7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757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09FFC-31A9-0946-9B90-73868A39A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9E1345-EAB3-3C49-9A45-B16E96D84A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D66DB7-D153-974D-8F61-36A3876253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AF35E5-125A-6149-8EAD-7B50FD769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221367-2DCB-9448-A271-608742E7D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C0B186-CD1F-7342-8391-364F31493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506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4DF2E-2B82-544C-80E0-25ACE4E36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F6CEC9-4AC3-744F-B9E4-09564E6C6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AFD5A-BC34-774C-905D-9D9E36764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0B3D6-D948-2D44-87DB-52C6810B1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611F9-7B98-D842-A7C3-97CB0927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215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A35FD7-FB6F-CA45-92FC-5D81847B41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9638FC-1D19-DE42-80C0-B3CCE69B53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970AD-261E-3D4B-8708-E0987916B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D1821-1FBA-474C-976D-1E857363D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5D8497-F666-9545-91C6-11391F64F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7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6FF3BB-42F3-594A-8466-C1D951C9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228752-53DF-584F-9B43-421EF54FC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2D0DE-41AC-5A45-A162-CE9DE11D12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DB2DCE-B001-BA40-B9EE-664DB45001E1}" type="datetimeFigureOut">
              <a:rPr lang="en-US" smtClean="0"/>
              <a:t>12/4/19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8CD99-4BAA-7348-BAB7-47066B690E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CB791-9D14-6749-8C25-ED76C6458F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D0CD8B-7700-1544-B2A1-67B23FDF4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954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wMttYoAmso" TargetMode="External"/><Relationship Id="rId2" Type="http://schemas.openxmlformats.org/officeDocument/2006/relationships/hyperlink" Target="https://youtu.be/NrsQBSvGRu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D7sttCH7ziQ" TargetMode="External"/><Relationship Id="rId2" Type="http://schemas.openxmlformats.org/officeDocument/2006/relationships/hyperlink" Target="https://www.youtube.com/watch?v=kK5UFZp31Aw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tiff"/><Relationship Id="rId5" Type="http://schemas.openxmlformats.org/officeDocument/2006/relationships/hyperlink" Target="https://www.youtube.com/watch?v=-fqscB_wXUk" TargetMode="External"/><Relationship Id="rId4" Type="http://schemas.openxmlformats.org/officeDocument/2006/relationships/hyperlink" Target="https://youtu.be/iaioEj4wtjo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malcolm_gladwell_choice_happiness_and_spaghetti_sauce?language=en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AC89C9-62AC-1442-964A-78DFF8AE83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3046" b="219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238373-CD2F-9446-8171-460D0CA1FB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665537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Offline media, promotion,  negotiation and inspiration</a:t>
            </a:r>
          </a:p>
        </p:txBody>
      </p:sp>
    </p:spTree>
    <p:extLst>
      <p:ext uri="{BB962C8B-B14F-4D97-AF65-F5344CB8AC3E}">
        <p14:creationId xmlns:p14="http://schemas.microsoft.com/office/powerpoint/2010/main" val="23223958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D9B97-6446-2647-B012-D9A91E668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TV Creative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38490-B0E7-3B4E-A27A-943D970EF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Common formats includer 10 seconds, 30 seconds, 60 seconds</a:t>
            </a:r>
          </a:p>
          <a:p>
            <a:r>
              <a:rPr lang="en-US" sz="1800" dirty="0"/>
              <a:t>Brand/Direct Response/Brand Response/sponsorship</a:t>
            </a:r>
          </a:p>
          <a:p>
            <a:r>
              <a:rPr lang="en-US" sz="1800" dirty="0"/>
              <a:t>Costs from £10k to £multi million</a:t>
            </a:r>
          </a:p>
          <a:p>
            <a:r>
              <a:rPr lang="en-US" sz="1800" dirty="0"/>
              <a:t>Creative brief - script –research- direction - production –edit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34F0CB-AEE6-E442-B498-E2EDC97C53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15" r="30809" b="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4124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1F3FD-BC64-9840-83F8-4BFB5F821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TV Booking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62C3E-C5F1-B949-9F9D-1CE8E9263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ITV, GMTV,C4,  C5, Sky mix</a:t>
            </a:r>
          </a:p>
          <a:p>
            <a:r>
              <a:rPr lang="en-US" sz="1800" dirty="0"/>
              <a:t>Different times of the day/days of the week/times of the year</a:t>
            </a:r>
          </a:p>
          <a:p>
            <a:r>
              <a:rPr lang="en-US" sz="1800" dirty="0"/>
              <a:t>Broad adult audience</a:t>
            </a:r>
          </a:p>
          <a:p>
            <a:r>
              <a:rPr lang="en-US" sz="1800" dirty="0"/>
              <a:t>Specific targeting (20 different types)</a:t>
            </a:r>
          </a:p>
          <a:p>
            <a:r>
              <a:rPr lang="en-US" sz="1800" dirty="0"/>
              <a:t>Who books TV? How does marketing get involved?</a:t>
            </a:r>
          </a:p>
          <a:p>
            <a:r>
              <a:rPr lang="en-US" sz="1800" dirty="0"/>
              <a:t>Spot times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54395D-01CC-1B40-8926-3ED64A599A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41" r="1" b="1208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8550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B6A15-AEA4-E94F-B575-D2AAF1B2D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Tools and measuring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EF87C-3D1E-964A-8923-3FFAA5E41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BARB ( Broadcasters audience research board)</a:t>
            </a:r>
          </a:p>
          <a:p>
            <a:r>
              <a:rPr lang="en-US" sz="1800" dirty="0"/>
              <a:t>Coverage</a:t>
            </a:r>
          </a:p>
          <a:p>
            <a:r>
              <a:rPr lang="en-US" sz="1800" dirty="0"/>
              <a:t>Frequency</a:t>
            </a:r>
          </a:p>
          <a:p>
            <a:r>
              <a:rPr lang="en-US" sz="1800" dirty="0"/>
              <a:t>Universe</a:t>
            </a:r>
          </a:p>
          <a:p>
            <a:r>
              <a:rPr lang="en-US" sz="1800" dirty="0"/>
              <a:t>TVRs</a:t>
            </a:r>
          </a:p>
          <a:p>
            <a:r>
              <a:rPr lang="en-US" sz="1800" dirty="0"/>
              <a:t>Direct response/direct to site</a:t>
            </a:r>
          </a:p>
          <a:p>
            <a:r>
              <a:rPr lang="en-US" sz="1800" dirty="0"/>
              <a:t>Halo effect of TV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8756A4-DDE0-AF46-A7E2-89CA08E8E5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14" r="1906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30749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835E-CE21-B047-861A-D28413609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Class exercise – TV ads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2CA8A-B3AF-8844-AFD8-CBA078741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Lets chose some TV ads</a:t>
            </a:r>
          </a:p>
          <a:p>
            <a:r>
              <a:rPr lang="en-US" sz="1800" dirty="0"/>
              <a:t>I would like us as a class critically evaluate them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093611-4027-A64B-9E66-249DBA3A92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5" r="14668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31437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891A2-7FE8-7445-985E-93F2D3675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Radio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52885-1DD3-1143-BD48-7B9768846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Costs Varey greatly, but about £2 per 1000 listeners</a:t>
            </a:r>
          </a:p>
          <a:p>
            <a:r>
              <a:rPr lang="en-US" sz="1800" dirty="0"/>
              <a:t>Regional</a:t>
            </a:r>
          </a:p>
          <a:p>
            <a:r>
              <a:rPr lang="en-US" sz="1800" dirty="0"/>
              <a:t>Targeting by demographic</a:t>
            </a:r>
          </a:p>
          <a:p>
            <a:r>
              <a:rPr lang="en-US" sz="1800" dirty="0"/>
              <a:t>Cheaper to produce</a:t>
            </a:r>
          </a:p>
          <a:p>
            <a:r>
              <a:rPr lang="en-US" sz="1800" dirty="0"/>
              <a:t>RAJAR (Radio Joint Audience Research) </a:t>
            </a:r>
          </a:p>
          <a:p>
            <a:r>
              <a:rPr lang="en-GB" sz="1800" dirty="0">
                <a:hlinkClick r:id="rId2"/>
              </a:rPr>
              <a:t>https://youtu.be/NrsQBSvGRuQ</a:t>
            </a:r>
            <a:endParaRPr lang="en-GB" sz="1800" dirty="0"/>
          </a:p>
          <a:p>
            <a:r>
              <a:rPr lang="en-GB" sz="1800" dirty="0">
                <a:hlinkClick r:id="rId3"/>
              </a:rPr>
              <a:t>https://www.youtube.com/watch?v=1wMttYoAmso</a:t>
            </a: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CF03F8-744A-1448-A744-A009C19B21E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15" r="2596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5911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3351F-F454-5B40-B894-863F24450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Press/Magazines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898B0-7F7D-D446-BBFA-F7096E5F9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Large Choice </a:t>
            </a:r>
          </a:p>
          <a:p>
            <a:r>
              <a:rPr lang="en-US" sz="1800" dirty="0"/>
              <a:t>Related titles</a:t>
            </a:r>
          </a:p>
          <a:p>
            <a:r>
              <a:rPr lang="en-US" sz="1800" dirty="0"/>
              <a:t>Rate card vs negotiated prices</a:t>
            </a:r>
          </a:p>
          <a:p>
            <a:r>
              <a:rPr lang="en-US" sz="1800" dirty="0"/>
              <a:t>Formats ( full page/ half page/ quarter page etc.)</a:t>
            </a:r>
          </a:p>
          <a:p>
            <a:r>
              <a:rPr lang="en-US" sz="1800" dirty="0"/>
              <a:t>Brand or Direct response</a:t>
            </a:r>
          </a:p>
          <a:p>
            <a:r>
              <a:rPr lang="en-US" sz="1800" dirty="0"/>
              <a:t>Creative impact</a:t>
            </a:r>
          </a:p>
          <a:p>
            <a:r>
              <a:rPr lang="en-US" sz="1800" dirty="0"/>
              <a:t>Response rate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C526BC-FAE2-624D-8FAF-9D6E077A94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94" r="25690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9860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0E5C7-20DE-8549-B47E-83CADCD8B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 err="1"/>
              <a:t>Doordrop</a:t>
            </a:r>
            <a:endParaRPr lang="en-US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DD17B-AF98-B84E-ADD6-62B575052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Not addressed</a:t>
            </a:r>
          </a:p>
          <a:p>
            <a:r>
              <a:rPr lang="en-US" sz="1800" dirty="0"/>
              <a:t>Areas targeted (Mosaic data) </a:t>
            </a:r>
          </a:p>
          <a:p>
            <a:r>
              <a:rPr lang="en-US" sz="1800" dirty="0"/>
              <a:t>Impact</a:t>
            </a:r>
          </a:p>
          <a:p>
            <a:r>
              <a:rPr lang="en-US" sz="1800" dirty="0"/>
              <a:t>Agencies</a:t>
            </a:r>
          </a:p>
          <a:p>
            <a:r>
              <a:rPr lang="en-US" sz="1800" dirty="0"/>
              <a:t>Package deals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9552B-D937-954E-9462-7FBA10E76D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01" r="1988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6524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ED3A2-C00F-D44C-A792-218BB675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Direct Mail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059A2-E689-5545-9E44-82D526713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Permission based</a:t>
            </a:r>
          </a:p>
          <a:p>
            <a:r>
              <a:rPr lang="en-US" sz="1800" dirty="0"/>
              <a:t>Targeting</a:t>
            </a:r>
          </a:p>
          <a:p>
            <a:r>
              <a:rPr lang="en-US" sz="1800" dirty="0"/>
              <a:t>Direct response</a:t>
            </a:r>
          </a:p>
          <a:p>
            <a:r>
              <a:rPr lang="en-US" sz="1800" dirty="0"/>
              <a:t>Printers</a:t>
            </a:r>
          </a:p>
          <a:p>
            <a:r>
              <a:rPr lang="en-US" sz="1800" dirty="0"/>
              <a:t>Post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E0FDA6-D7B9-7943-A629-96FF4B452B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151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17461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FEB02-8E74-7944-B640-5695F7518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sz="4100"/>
              <a:t>Guerrilla and experiential  marketing</a:t>
            </a:r>
            <a:r>
              <a:rPr lang="en-GB" sz="4100">
                <a:effectLst/>
              </a:rPr>
              <a:t> 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91FEE-565F-8A47-AA33-C48E4E532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As requested by you!</a:t>
            </a:r>
          </a:p>
          <a:p>
            <a:r>
              <a:rPr lang="en-US" sz="1800" dirty="0"/>
              <a:t>Also known as ‘ambush marketing’ and ‘experiential’ marketing</a:t>
            </a:r>
          </a:p>
          <a:p>
            <a:r>
              <a:rPr lang="en-US" sz="1800" dirty="0"/>
              <a:t>Unconventional campaigns that catch people unexpectedly</a:t>
            </a:r>
          </a:p>
          <a:p>
            <a:r>
              <a:rPr lang="en-US" sz="1800" dirty="0"/>
              <a:t>Creative idea is pivotal to success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1CFEFA-7544-FD4F-8715-ECCC6C1F5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54" r="33229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82902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DE3AB-C48D-9D49-9876-3ACA0A772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Types of guerrilla marketing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B060D-7686-5F48-B6CB-D2737F628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Outdoor – high streets, urban areas</a:t>
            </a:r>
          </a:p>
          <a:p>
            <a:r>
              <a:rPr lang="en-US" sz="1800" dirty="0"/>
              <a:t>Indoor  - shops, train stations, university</a:t>
            </a:r>
          </a:p>
          <a:p>
            <a:r>
              <a:rPr lang="en-US" sz="1800" dirty="0"/>
              <a:t>Events</a:t>
            </a:r>
          </a:p>
          <a:p>
            <a:r>
              <a:rPr lang="en-US" sz="1800" dirty="0"/>
              <a:t>Experiential 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979AD2-0D4A-3F42-9F22-B583C6EA5B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15" r="1" b="2605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94484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A5F0C-9AC4-474C-AC7A-CB98C161F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Why?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C98B2-0D62-414B-AA51-2BD8436DF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/>
              <a:t>Social coverage</a:t>
            </a:r>
          </a:p>
          <a:p>
            <a:r>
              <a:rPr lang="en-US" sz="1800"/>
              <a:t>Press coverage</a:t>
            </a:r>
          </a:p>
          <a:p>
            <a:r>
              <a:rPr lang="en-US" sz="1800"/>
              <a:t>Brand awareness</a:t>
            </a:r>
          </a:p>
          <a:p>
            <a:r>
              <a:rPr lang="en-US" sz="1800"/>
              <a:t>Message exposure </a:t>
            </a:r>
          </a:p>
          <a:p>
            <a:r>
              <a:rPr lang="en-US" sz="1800"/>
              <a:t>Value ( can be cheap)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5AF5E2-80C1-A642-9E2F-F9DFCAF139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527" r="1" b="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7315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95B0B-0A67-214D-AE28-42A330E7E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864D9-E268-E44C-9A24-7F77FAB88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https://www.youtube.com/watch?v=kK5UFZp31Aw</a:t>
            </a:r>
            <a:endParaRPr lang="en-GB" sz="1800" dirty="0"/>
          </a:p>
          <a:p>
            <a:r>
              <a:rPr lang="en-US" sz="1800" dirty="0">
                <a:hlinkClick r:id="rId3"/>
              </a:rPr>
              <a:t>https://youtu.be/D7sttCH7ziQ</a:t>
            </a:r>
            <a:endParaRPr lang="en-US" sz="1800" dirty="0"/>
          </a:p>
          <a:p>
            <a:r>
              <a:rPr lang="en-US" sz="1800" dirty="0">
                <a:hlinkClick r:id="rId4"/>
              </a:rPr>
              <a:t>https://youtu.be/iaioEj4wtjo</a:t>
            </a:r>
            <a:endParaRPr lang="en-US" sz="1800" dirty="0"/>
          </a:p>
          <a:p>
            <a:r>
              <a:rPr lang="en-GB" sz="1800" dirty="0">
                <a:hlinkClick r:id="rId5"/>
              </a:rPr>
              <a:t>https://www.youtube.com/watch?v=-fqscB_wXUk</a:t>
            </a:r>
            <a:endParaRPr lang="en-GB" sz="1800" dirty="0"/>
          </a:p>
          <a:p>
            <a:r>
              <a:rPr lang="en-US" sz="1800" dirty="0"/>
              <a:t>https://</a:t>
            </a:r>
            <a:r>
              <a:rPr lang="en-US" sz="1800" dirty="0" err="1"/>
              <a:t>youtu.be</a:t>
            </a:r>
            <a:r>
              <a:rPr lang="en-US" sz="1800" dirty="0"/>
              <a:t>/YMJD53fxihU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E6CC3F-1EF6-1141-A933-D723CE1DFEF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341" r="1" b="1318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58076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27D0A-5B95-504B-A37F-5FAF10D7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Negotiations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CC120-610B-DF43-BEAC-B7961B0E8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When?</a:t>
            </a:r>
          </a:p>
          <a:p>
            <a:pPr marL="0" indent="0">
              <a:buNone/>
            </a:pPr>
            <a:r>
              <a:rPr lang="en-US" sz="1800" dirty="0"/>
              <a:t>What?</a:t>
            </a:r>
          </a:p>
          <a:p>
            <a:pPr marL="0" indent="0">
              <a:buNone/>
            </a:pPr>
            <a:r>
              <a:rPr lang="en-US" sz="1800" dirty="0"/>
              <a:t>Why?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>
              <a:buFontTx/>
              <a:buChar char="-"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88898A-E183-AA41-876C-A9A6E01DE8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86" r="1829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7832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597E8-D9ED-2841-971F-F602E8ECF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How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E4732-191B-5245-A27A-51EAE867E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Listen</a:t>
            </a:r>
          </a:p>
          <a:p>
            <a:r>
              <a:rPr lang="en-US" sz="1800" dirty="0"/>
              <a:t>Physical cues</a:t>
            </a:r>
          </a:p>
          <a:p>
            <a:r>
              <a:rPr lang="en-US" sz="1800" dirty="0"/>
              <a:t>Benchmark… are you being reasonable</a:t>
            </a:r>
          </a:p>
          <a:p>
            <a:r>
              <a:rPr lang="en-US" sz="1800" dirty="0"/>
              <a:t>respond fairly and with logic</a:t>
            </a:r>
          </a:p>
          <a:p>
            <a:r>
              <a:rPr lang="en-US" sz="1800" dirty="0"/>
              <a:t>What’s important to you</a:t>
            </a:r>
          </a:p>
          <a:p>
            <a:r>
              <a:rPr lang="en-US" sz="1800" dirty="0"/>
              <a:t>What’s important to them</a:t>
            </a:r>
          </a:p>
          <a:p>
            <a:r>
              <a:rPr lang="en-US" sz="1800" dirty="0"/>
              <a:t>More than just prices</a:t>
            </a:r>
          </a:p>
          <a:p>
            <a:r>
              <a:rPr lang="en-US" sz="1800" dirty="0"/>
              <a:t>Be professional</a:t>
            </a:r>
          </a:p>
          <a:p>
            <a:r>
              <a:rPr lang="en-US" sz="1800" dirty="0"/>
              <a:t>Agree in writing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9D07A-8683-B843-9C3B-E8145E1511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98" r="14555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55768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9281C-1E63-3646-827D-47B25D479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Promotions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D5636-4D4F-0A4E-80DD-95B6CAB62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Persuasion</a:t>
            </a:r>
          </a:p>
          <a:p>
            <a:r>
              <a:rPr lang="en-US" sz="1800" dirty="0"/>
              <a:t>Generate sales</a:t>
            </a:r>
          </a:p>
          <a:p>
            <a:r>
              <a:rPr lang="en-US" sz="1800" dirty="0"/>
              <a:t>Create interest</a:t>
            </a:r>
          </a:p>
          <a:p>
            <a:r>
              <a:rPr lang="en-US" sz="1800" dirty="0"/>
              <a:t>Loyalty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662462-8BEE-CD49-B767-D6B1F49365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8" r="5216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7056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40528-A723-0049-A79B-EBC4C5C27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100"/>
              <a:t>Examples of promotional campaigns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3131B-A442-1C41-8E1D-0C8DBCCF1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/>
              <a:t>Bogof</a:t>
            </a:r>
          </a:p>
          <a:p>
            <a:r>
              <a:rPr lang="en-US" sz="1800"/>
              <a:t>2 for £7</a:t>
            </a:r>
          </a:p>
          <a:p>
            <a:r>
              <a:rPr lang="en-US" sz="1800"/>
              <a:t>Half price</a:t>
            </a:r>
          </a:p>
          <a:p>
            <a:r>
              <a:rPr lang="en-US" sz="1800"/>
              <a:t>Flash sales</a:t>
            </a:r>
          </a:p>
          <a:p>
            <a:r>
              <a:rPr lang="en-US" sz="1800"/>
              <a:t>Promo codes</a:t>
            </a:r>
          </a:p>
          <a:p>
            <a:r>
              <a:rPr lang="en-US" sz="1800"/>
              <a:t>Cashback</a:t>
            </a:r>
          </a:p>
          <a:p>
            <a:r>
              <a:rPr lang="en-US" sz="1800"/>
              <a:t>Seasonal sales</a:t>
            </a:r>
          </a:p>
          <a:p>
            <a:r>
              <a:rPr lang="en-US" sz="1800"/>
              <a:t>Competition</a:t>
            </a:r>
          </a:p>
          <a:p>
            <a:r>
              <a:rPr lang="en-US" sz="1800"/>
              <a:t>Incentives</a:t>
            </a:r>
          </a:p>
          <a:p>
            <a:endParaRPr lang="en-US" sz="1800"/>
          </a:p>
          <a:p>
            <a:endParaRPr lang="en-US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17B23-B29A-5B43-A01D-13AB8619EC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26" r="28558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8709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A4110-7702-424B-916B-BE8BC121B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76BEC-7A02-C643-891F-C584940314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https://www.ted.com/talks/malcolm_gladwell_choice_happiness_and_spaghetti_sauce?language=en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2910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E92F0-7DA2-F84A-AB3C-97E35712E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F80FD-51D5-9540-994D-DC163FE56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Analyze current marketing campaigns</a:t>
            </a:r>
          </a:p>
        </p:txBody>
      </p:sp>
    </p:spTree>
    <p:extLst>
      <p:ext uri="{BB962C8B-B14F-4D97-AF65-F5344CB8AC3E}">
        <p14:creationId xmlns:p14="http://schemas.microsoft.com/office/powerpoint/2010/main" val="4201693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461</Words>
  <Application>Microsoft Macintosh PowerPoint</Application>
  <PresentationFormat>Widescreen</PresentationFormat>
  <Paragraphs>118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Offline media, promotion,  negotiation and inspiration</vt:lpstr>
      <vt:lpstr>TV Creative </vt:lpstr>
      <vt:lpstr>TV Booking</vt:lpstr>
      <vt:lpstr>Tools and measuring</vt:lpstr>
      <vt:lpstr>Class exercise – TV ads</vt:lpstr>
      <vt:lpstr>Radio</vt:lpstr>
      <vt:lpstr>Press/Magazines</vt:lpstr>
      <vt:lpstr>Doordrop</vt:lpstr>
      <vt:lpstr>Direct Mail</vt:lpstr>
      <vt:lpstr>Guerrilla and experiential  marketing </vt:lpstr>
      <vt:lpstr>Types of guerrilla marketing </vt:lpstr>
      <vt:lpstr>Why? </vt:lpstr>
      <vt:lpstr>Examples</vt:lpstr>
      <vt:lpstr>Negotiations</vt:lpstr>
      <vt:lpstr>How</vt:lpstr>
      <vt:lpstr>Promotions</vt:lpstr>
      <vt:lpstr>Examples of promotional campaigns</vt:lpstr>
      <vt:lpstr>Inspiration</vt:lpstr>
      <vt:lpstr>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Offline media, promotion,  negotiation and inspiration</dc:title>
  <dc:creator>Sarah Campodonic</dc:creator>
  <cp:lastModifiedBy>Sarah Campodonic</cp:lastModifiedBy>
  <cp:revision>1</cp:revision>
  <dcterms:created xsi:type="dcterms:W3CDTF">2019-12-04T21:28:48Z</dcterms:created>
  <dcterms:modified xsi:type="dcterms:W3CDTF">2019-12-04T21:30:33Z</dcterms:modified>
</cp:coreProperties>
</file>