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12599988" cy="899953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49" d="100"/>
          <a:sy n="49" d="100"/>
        </p:scale>
        <p:origin x="75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4999" y="1472842"/>
            <a:ext cx="10709990" cy="3133172"/>
          </a:xfrm>
        </p:spPr>
        <p:txBody>
          <a:bodyPr anchor="b"/>
          <a:lstStyle>
            <a:lvl1pPr algn="ctr">
              <a:defRPr sz="787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74999" y="4726842"/>
            <a:ext cx="9449991" cy="2172804"/>
          </a:xfrm>
        </p:spPr>
        <p:txBody>
          <a:bodyPr/>
          <a:lstStyle>
            <a:lvl1pPr marL="0" indent="0" algn="ctr">
              <a:buNone/>
              <a:defRPr sz="3150"/>
            </a:lvl1pPr>
            <a:lvl2pPr marL="599984" indent="0" algn="ctr">
              <a:buNone/>
              <a:defRPr sz="2625"/>
            </a:lvl2pPr>
            <a:lvl3pPr marL="1199967" indent="0" algn="ctr">
              <a:buNone/>
              <a:defRPr sz="2362"/>
            </a:lvl3pPr>
            <a:lvl4pPr marL="1799951" indent="0" algn="ctr">
              <a:buNone/>
              <a:defRPr sz="2100"/>
            </a:lvl4pPr>
            <a:lvl5pPr marL="2399934" indent="0" algn="ctr">
              <a:buNone/>
              <a:defRPr sz="2100"/>
            </a:lvl5pPr>
            <a:lvl6pPr marL="2999918" indent="0" algn="ctr">
              <a:buNone/>
              <a:defRPr sz="2100"/>
            </a:lvl6pPr>
            <a:lvl7pPr marL="3599901" indent="0" algn="ctr">
              <a:buNone/>
              <a:defRPr sz="2100"/>
            </a:lvl7pPr>
            <a:lvl8pPr marL="4199885" indent="0" algn="ctr">
              <a:buNone/>
              <a:defRPr sz="2100"/>
            </a:lvl8pPr>
            <a:lvl9pPr marL="4799868" indent="0" algn="ctr"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70EFB-103A-4C98-9659-8AB6714CDEE4}" type="datetimeFigureOut">
              <a:rPr lang="en-IN" smtClean="0"/>
              <a:t>24-10-2026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710097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70EFB-103A-4C98-9659-8AB6714CDEE4}" type="datetimeFigureOut">
              <a:rPr lang="en-IN" smtClean="0"/>
              <a:t>24-10-2026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77332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9687" y="2243638"/>
            <a:ext cx="10867490" cy="3743557"/>
          </a:xfrm>
        </p:spPr>
        <p:txBody>
          <a:bodyPr anchor="b"/>
          <a:lstStyle>
            <a:lvl1pPr>
              <a:defRPr sz="787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687" y="6022610"/>
            <a:ext cx="10867490" cy="1968648"/>
          </a:xfrm>
        </p:spPr>
        <p:txBody>
          <a:bodyPr/>
          <a:lstStyle>
            <a:lvl1pPr marL="0" indent="0">
              <a:buNone/>
              <a:defRPr sz="3150">
                <a:solidFill>
                  <a:schemeClr val="tx1">
                    <a:tint val="82000"/>
                  </a:schemeClr>
                </a:solidFill>
              </a:defRPr>
            </a:lvl1pPr>
            <a:lvl2pPr marL="599984" indent="0">
              <a:buNone/>
              <a:defRPr sz="2625">
                <a:solidFill>
                  <a:schemeClr val="tx1">
                    <a:tint val="82000"/>
                  </a:schemeClr>
                </a:solidFill>
              </a:defRPr>
            </a:lvl2pPr>
            <a:lvl3pPr marL="1199967" indent="0">
              <a:buNone/>
              <a:defRPr sz="2362">
                <a:solidFill>
                  <a:schemeClr val="tx1">
                    <a:tint val="82000"/>
                  </a:schemeClr>
                </a:solidFill>
              </a:defRPr>
            </a:lvl3pPr>
            <a:lvl4pPr marL="1799951" indent="0">
              <a:buNone/>
              <a:defRPr sz="2100">
                <a:solidFill>
                  <a:schemeClr val="tx1">
                    <a:tint val="82000"/>
                  </a:schemeClr>
                </a:solidFill>
              </a:defRPr>
            </a:lvl4pPr>
            <a:lvl5pPr marL="2399934" indent="0">
              <a:buNone/>
              <a:defRPr sz="2100">
                <a:solidFill>
                  <a:schemeClr val="tx1">
                    <a:tint val="82000"/>
                  </a:schemeClr>
                </a:solidFill>
              </a:defRPr>
            </a:lvl5pPr>
            <a:lvl6pPr marL="2999918" indent="0">
              <a:buNone/>
              <a:defRPr sz="2100">
                <a:solidFill>
                  <a:schemeClr val="tx1">
                    <a:tint val="82000"/>
                  </a:schemeClr>
                </a:solidFill>
              </a:defRPr>
            </a:lvl6pPr>
            <a:lvl7pPr marL="3599901" indent="0">
              <a:buNone/>
              <a:defRPr sz="2100">
                <a:solidFill>
                  <a:schemeClr val="tx1">
                    <a:tint val="82000"/>
                  </a:schemeClr>
                </a:solidFill>
              </a:defRPr>
            </a:lvl7pPr>
            <a:lvl8pPr marL="4199885" indent="0">
              <a:buNone/>
              <a:defRPr sz="2100">
                <a:solidFill>
                  <a:schemeClr val="tx1">
                    <a:tint val="82000"/>
                  </a:schemeClr>
                </a:solidFill>
              </a:defRPr>
            </a:lvl8pPr>
            <a:lvl9pPr marL="4799868" indent="0">
              <a:buNone/>
              <a:defRPr sz="21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70EFB-103A-4C98-9659-8AB6714CDEE4}" type="datetimeFigureOut">
              <a:rPr lang="en-IN" smtClean="0"/>
              <a:t>24-10-2026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98305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249" y="2395710"/>
            <a:ext cx="5354995" cy="57101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8744" y="2395710"/>
            <a:ext cx="5354995" cy="57101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70EFB-103A-4C98-9659-8AB6714CDEE4}" type="datetimeFigureOut">
              <a:rPr lang="en-IN" smtClean="0"/>
              <a:t>24-10-2026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909180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890" y="479144"/>
            <a:ext cx="10867490" cy="173949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7892" y="2206137"/>
            <a:ext cx="5330385" cy="1081194"/>
          </a:xfrm>
        </p:spPr>
        <p:txBody>
          <a:bodyPr anchor="b"/>
          <a:lstStyle>
            <a:lvl1pPr marL="0" indent="0">
              <a:buNone/>
              <a:defRPr sz="3150" b="1"/>
            </a:lvl1pPr>
            <a:lvl2pPr marL="599984" indent="0">
              <a:buNone/>
              <a:defRPr sz="2625" b="1"/>
            </a:lvl2pPr>
            <a:lvl3pPr marL="1199967" indent="0">
              <a:buNone/>
              <a:defRPr sz="2362" b="1"/>
            </a:lvl3pPr>
            <a:lvl4pPr marL="1799951" indent="0">
              <a:buNone/>
              <a:defRPr sz="2100" b="1"/>
            </a:lvl4pPr>
            <a:lvl5pPr marL="2399934" indent="0">
              <a:buNone/>
              <a:defRPr sz="2100" b="1"/>
            </a:lvl5pPr>
            <a:lvl6pPr marL="2999918" indent="0">
              <a:buNone/>
              <a:defRPr sz="2100" b="1"/>
            </a:lvl6pPr>
            <a:lvl7pPr marL="3599901" indent="0">
              <a:buNone/>
              <a:defRPr sz="2100" b="1"/>
            </a:lvl7pPr>
            <a:lvl8pPr marL="4199885" indent="0">
              <a:buNone/>
              <a:defRPr sz="2100" b="1"/>
            </a:lvl8pPr>
            <a:lvl9pPr marL="4799868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7892" y="3287331"/>
            <a:ext cx="5330385" cy="48351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8745" y="2206137"/>
            <a:ext cx="5356636" cy="1081194"/>
          </a:xfrm>
        </p:spPr>
        <p:txBody>
          <a:bodyPr anchor="b"/>
          <a:lstStyle>
            <a:lvl1pPr marL="0" indent="0">
              <a:buNone/>
              <a:defRPr sz="3150" b="1"/>
            </a:lvl1pPr>
            <a:lvl2pPr marL="599984" indent="0">
              <a:buNone/>
              <a:defRPr sz="2625" b="1"/>
            </a:lvl2pPr>
            <a:lvl3pPr marL="1199967" indent="0">
              <a:buNone/>
              <a:defRPr sz="2362" b="1"/>
            </a:lvl3pPr>
            <a:lvl4pPr marL="1799951" indent="0">
              <a:buNone/>
              <a:defRPr sz="2100" b="1"/>
            </a:lvl4pPr>
            <a:lvl5pPr marL="2399934" indent="0">
              <a:buNone/>
              <a:defRPr sz="2100" b="1"/>
            </a:lvl5pPr>
            <a:lvl6pPr marL="2999918" indent="0">
              <a:buNone/>
              <a:defRPr sz="2100" b="1"/>
            </a:lvl6pPr>
            <a:lvl7pPr marL="3599901" indent="0">
              <a:buNone/>
              <a:defRPr sz="2100" b="1"/>
            </a:lvl7pPr>
            <a:lvl8pPr marL="4199885" indent="0">
              <a:buNone/>
              <a:defRPr sz="2100" b="1"/>
            </a:lvl8pPr>
            <a:lvl9pPr marL="4799868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8745" y="3287331"/>
            <a:ext cx="5356636" cy="48351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70EFB-103A-4C98-9659-8AB6714CDEE4}" type="datetimeFigureOut">
              <a:rPr lang="en-IN" smtClean="0"/>
              <a:t>24-10-2026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43543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70EFB-103A-4C98-9659-8AB6714CDEE4}" type="datetimeFigureOut">
              <a:rPr lang="en-IN" smtClean="0"/>
              <a:t>24-10-2026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49461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70EFB-103A-4C98-9659-8AB6714CDEE4}" type="datetimeFigureOut">
              <a:rPr lang="en-IN" smtClean="0"/>
              <a:t>24-10-2026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03331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890" y="599969"/>
            <a:ext cx="4063824" cy="2099892"/>
          </a:xfrm>
        </p:spPr>
        <p:txBody>
          <a:bodyPr anchor="b"/>
          <a:lstStyle>
            <a:lvl1pPr>
              <a:defRPr sz="41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56636" y="1295769"/>
            <a:ext cx="6378744" cy="6395505"/>
          </a:xfrm>
        </p:spPr>
        <p:txBody>
          <a:bodyPr/>
          <a:lstStyle>
            <a:lvl1pPr>
              <a:defRPr sz="4199"/>
            </a:lvl1pPr>
            <a:lvl2pPr>
              <a:defRPr sz="3674"/>
            </a:lvl2pPr>
            <a:lvl3pPr>
              <a:defRPr sz="3150"/>
            </a:lvl3pPr>
            <a:lvl4pPr>
              <a:defRPr sz="2625"/>
            </a:lvl4pPr>
            <a:lvl5pPr>
              <a:defRPr sz="2625"/>
            </a:lvl5pPr>
            <a:lvl6pPr>
              <a:defRPr sz="2625"/>
            </a:lvl6pPr>
            <a:lvl7pPr>
              <a:defRPr sz="2625"/>
            </a:lvl7pPr>
            <a:lvl8pPr>
              <a:defRPr sz="2625"/>
            </a:lvl8pPr>
            <a:lvl9pPr>
              <a:defRPr sz="26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7890" y="2699862"/>
            <a:ext cx="4063824" cy="5001827"/>
          </a:xfrm>
        </p:spPr>
        <p:txBody>
          <a:bodyPr/>
          <a:lstStyle>
            <a:lvl1pPr marL="0" indent="0">
              <a:buNone/>
              <a:defRPr sz="2100"/>
            </a:lvl1pPr>
            <a:lvl2pPr marL="599984" indent="0">
              <a:buNone/>
              <a:defRPr sz="1837"/>
            </a:lvl2pPr>
            <a:lvl3pPr marL="1199967" indent="0">
              <a:buNone/>
              <a:defRPr sz="1575"/>
            </a:lvl3pPr>
            <a:lvl4pPr marL="1799951" indent="0">
              <a:buNone/>
              <a:defRPr sz="1312"/>
            </a:lvl4pPr>
            <a:lvl5pPr marL="2399934" indent="0">
              <a:buNone/>
              <a:defRPr sz="1312"/>
            </a:lvl5pPr>
            <a:lvl6pPr marL="2999918" indent="0">
              <a:buNone/>
              <a:defRPr sz="1312"/>
            </a:lvl6pPr>
            <a:lvl7pPr marL="3599901" indent="0">
              <a:buNone/>
              <a:defRPr sz="1312"/>
            </a:lvl7pPr>
            <a:lvl8pPr marL="4199885" indent="0">
              <a:buNone/>
              <a:defRPr sz="1312"/>
            </a:lvl8pPr>
            <a:lvl9pPr marL="4799868" indent="0">
              <a:buNone/>
              <a:defRPr sz="131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70EFB-103A-4C98-9659-8AB6714CDEE4}" type="datetimeFigureOut">
              <a:rPr lang="en-IN" smtClean="0"/>
              <a:t>24-10-2026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48921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890" y="599969"/>
            <a:ext cx="4063824" cy="2099892"/>
          </a:xfrm>
        </p:spPr>
        <p:txBody>
          <a:bodyPr anchor="b"/>
          <a:lstStyle>
            <a:lvl1pPr>
              <a:defRPr sz="41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356636" y="1295769"/>
            <a:ext cx="6378744" cy="6395505"/>
          </a:xfrm>
        </p:spPr>
        <p:txBody>
          <a:bodyPr anchor="t"/>
          <a:lstStyle>
            <a:lvl1pPr marL="0" indent="0">
              <a:buNone/>
              <a:defRPr sz="4199"/>
            </a:lvl1pPr>
            <a:lvl2pPr marL="599984" indent="0">
              <a:buNone/>
              <a:defRPr sz="3674"/>
            </a:lvl2pPr>
            <a:lvl3pPr marL="1199967" indent="0">
              <a:buNone/>
              <a:defRPr sz="3150"/>
            </a:lvl3pPr>
            <a:lvl4pPr marL="1799951" indent="0">
              <a:buNone/>
              <a:defRPr sz="2625"/>
            </a:lvl4pPr>
            <a:lvl5pPr marL="2399934" indent="0">
              <a:buNone/>
              <a:defRPr sz="2625"/>
            </a:lvl5pPr>
            <a:lvl6pPr marL="2999918" indent="0">
              <a:buNone/>
              <a:defRPr sz="2625"/>
            </a:lvl6pPr>
            <a:lvl7pPr marL="3599901" indent="0">
              <a:buNone/>
              <a:defRPr sz="2625"/>
            </a:lvl7pPr>
            <a:lvl8pPr marL="4199885" indent="0">
              <a:buNone/>
              <a:defRPr sz="2625"/>
            </a:lvl8pPr>
            <a:lvl9pPr marL="4799868" indent="0">
              <a:buNone/>
              <a:defRPr sz="2625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7890" y="2699862"/>
            <a:ext cx="4063824" cy="5001827"/>
          </a:xfrm>
        </p:spPr>
        <p:txBody>
          <a:bodyPr/>
          <a:lstStyle>
            <a:lvl1pPr marL="0" indent="0">
              <a:buNone/>
              <a:defRPr sz="2100"/>
            </a:lvl1pPr>
            <a:lvl2pPr marL="599984" indent="0">
              <a:buNone/>
              <a:defRPr sz="1837"/>
            </a:lvl2pPr>
            <a:lvl3pPr marL="1199967" indent="0">
              <a:buNone/>
              <a:defRPr sz="1575"/>
            </a:lvl3pPr>
            <a:lvl4pPr marL="1799951" indent="0">
              <a:buNone/>
              <a:defRPr sz="1312"/>
            </a:lvl4pPr>
            <a:lvl5pPr marL="2399934" indent="0">
              <a:buNone/>
              <a:defRPr sz="1312"/>
            </a:lvl5pPr>
            <a:lvl6pPr marL="2999918" indent="0">
              <a:buNone/>
              <a:defRPr sz="1312"/>
            </a:lvl6pPr>
            <a:lvl7pPr marL="3599901" indent="0">
              <a:buNone/>
              <a:defRPr sz="1312"/>
            </a:lvl7pPr>
            <a:lvl8pPr marL="4199885" indent="0">
              <a:buNone/>
              <a:defRPr sz="1312"/>
            </a:lvl8pPr>
            <a:lvl9pPr marL="4799868" indent="0">
              <a:buNone/>
              <a:defRPr sz="131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70EFB-103A-4C98-9659-8AB6714CDEE4}" type="datetimeFigureOut">
              <a:rPr lang="en-IN" smtClean="0"/>
              <a:t>24-10-2026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76120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70EFB-103A-4C98-9659-8AB6714CDEE4}" type="datetimeFigureOut">
              <a:rPr lang="en-IN" smtClean="0"/>
              <a:t>24-10-2026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55899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16867" y="479142"/>
            <a:ext cx="2716872" cy="762669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250" y="479142"/>
            <a:ext cx="7993117" cy="762669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70EFB-103A-4C98-9659-8AB6714CDEE4}" type="datetimeFigureOut">
              <a:rPr lang="en-IN" smtClean="0"/>
              <a:t>24-10-2026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44261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66249" y="479144"/>
            <a:ext cx="10867490" cy="17394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249" y="2395710"/>
            <a:ext cx="10867490" cy="57101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6249" y="8341240"/>
            <a:ext cx="2834997" cy="4791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5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F70EFB-103A-4C98-9659-8AB6714CDEE4}" type="datetimeFigureOut">
              <a:rPr lang="en-IN" smtClean="0"/>
              <a:t>24-10-2026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73746" y="8341240"/>
            <a:ext cx="4252496" cy="4791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5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898742" y="8341240"/>
            <a:ext cx="2834997" cy="4791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78226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199967" rtl="0" eaLnBrk="1" latinLnBrk="0" hangingPunct="1">
        <a:lnSpc>
          <a:spcPct val="90000"/>
        </a:lnSpc>
        <a:spcBef>
          <a:spcPct val="0"/>
        </a:spcBef>
        <a:buNone/>
        <a:defRPr sz="5774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99992" indent="-299992" algn="l" defTabSz="1199967" rtl="0" eaLnBrk="1" latinLnBrk="0" hangingPunct="1">
        <a:lnSpc>
          <a:spcPct val="90000"/>
        </a:lnSpc>
        <a:spcBef>
          <a:spcPts val="1312"/>
        </a:spcBef>
        <a:buFont typeface="Arial" panose="020B0604020202020204" pitchFamily="34" charset="0"/>
        <a:buChar char="•"/>
        <a:defRPr sz="3674" kern="1200">
          <a:solidFill>
            <a:schemeClr val="tx1"/>
          </a:solidFill>
          <a:latin typeface="+mn-lt"/>
          <a:ea typeface="+mn-ea"/>
          <a:cs typeface="+mn-cs"/>
        </a:defRPr>
      </a:lvl1pPr>
      <a:lvl2pPr marL="899975" indent="-299992" algn="l" defTabSz="1199967" rtl="0" eaLnBrk="1" latinLnBrk="0" hangingPunct="1">
        <a:lnSpc>
          <a:spcPct val="90000"/>
        </a:lnSpc>
        <a:spcBef>
          <a:spcPts val="656"/>
        </a:spcBef>
        <a:buFont typeface="Arial" panose="020B0604020202020204" pitchFamily="34" charset="0"/>
        <a:buChar char="•"/>
        <a:defRPr sz="3150" kern="1200">
          <a:solidFill>
            <a:schemeClr val="tx1"/>
          </a:solidFill>
          <a:latin typeface="+mn-lt"/>
          <a:ea typeface="+mn-ea"/>
          <a:cs typeface="+mn-cs"/>
        </a:defRPr>
      </a:lvl2pPr>
      <a:lvl3pPr marL="1499959" indent="-299992" algn="l" defTabSz="1199967" rtl="0" eaLnBrk="1" latinLnBrk="0" hangingPunct="1">
        <a:lnSpc>
          <a:spcPct val="90000"/>
        </a:lnSpc>
        <a:spcBef>
          <a:spcPts val="656"/>
        </a:spcBef>
        <a:buFont typeface="Arial" panose="020B0604020202020204" pitchFamily="34" charset="0"/>
        <a:buChar char="•"/>
        <a:defRPr sz="2625" kern="1200">
          <a:solidFill>
            <a:schemeClr val="tx1"/>
          </a:solidFill>
          <a:latin typeface="+mn-lt"/>
          <a:ea typeface="+mn-ea"/>
          <a:cs typeface="+mn-cs"/>
        </a:defRPr>
      </a:lvl3pPr>
      <a:lvl4pPr marL="2099942" indent="-299992" algn="l" defTabSz="1199967" rtl="0" eaLnBrk="1" latinLnBrk="0" hangingPunct="1">
        <a:lnSpc>
          <a:spcPct val="90000"/>
        </a:lnSpc>
        <a:spcBef>
          <a:spcPts val="656"/>
        </a:spcBef>
        <a:buFont typeface="Arial" panose="020B0604020202020204" pitchFamily="34" charset="0"/>
        <a:buChar char="•"/>
        <a:defRPr sz="2362" kern="1200">
          <a:solidFill>
            <a:schemeClr val="tx1"/>
          </a:solidFill>
          <a:latin typeface="+mn-lt"/>
          <a:ea typeface="+mn-ea"/>
          <a:cs typeface="+mn-cs"/>
        </a:defRPr>
      </a:lvl4pPr>
      <a:lvl5pPr marL="2699926" indent="-299992" algn="l" defTabSz="1199967" rtl="0" eaLnBrk="1" latinLnBrk="0" hangingPunct="1">
        <a:lnSpc>
          <a:spcPct val="90000"/>
        </a:lnSpc>
        <a:spcBef>
          <a:spcPts val="656"/>
        </a:spcBef>
        <a:buFont typeface="Arial" panose="020B0604020202020204" pitchFamily="34" charset="0"/>
        <a:buChar char="•"/>
        <a:defRPr sz="2362" kern="1200">
          <a:solidFill>
            <a:schemeClr val="tx1"/>
          </a:solidFill>
          <a:latin typeface="+mn-lt"/>
          <a:ea typeface="+mn-ea"/>
          <a:cs typeface="+mn-cs"/>
        </a:defRPr>
      </a:lvl5pPr>
      <a:lvl6pPr marL="3299910" indent="-299992" algn="l" defTabSz="1199967" rtl="0" eaLnBrk="1" latinLnBrk="0" hangingPunct="1">
        <a:lnSpc>
          <a:spcPct val="90000"/>
        </a:lnSpc>
        <a:spcBef>
          <a:spcPts val="656"/>
        </a:spcBef>
        <a:buFont typeface="Arial" panose="020B0604020202020204" pitchFamily="34" charset="0"/>
        <a:buChar char="•"/>
        <a:defRPr sz="2362" kern="1200">
          <a:solidFill>
            <a:schemeClr val="tx1"/>
          </a:solidFill>
          <a:latin typeface="+mn-lt"/>
          <a:ea typeface="+mn-ea"/>
          <a:cs typeface="+mn-cs"/>
        </a:defRPr>
      </a:lvl6pPr>
      <a:lvl7pPr marL="3899893" indent="-299992" algn="l" defTabSz="1199967" rtl="0" eaLnBrk="1" latinLnBrk="0" hangingPunct="1">
        <a:lnSpc>
          <a:spcPct val="90000"/>
        </a:lnSpc>
        <a:spcBef>
          <a:spcPts val="656"/>
        </a:spcBef>
        <a:buFont typeface="Arial" panose="020B0604020202020204" pitchFamily="34" charset="0"/>
        <a:buChar char="•"/>
        <a:defRPr sz="2362" kern="1200">
          <a:solidFill>
            <a:schemeClr val="tx1"/>
          </a:solidFill>
          <a:latin typeface="+mn-lt"/>
          <a:ea typeface="+mn-ea"/>
          <a:cs typeface="+mn-cs"/>
        </a:defRPr>
      </a:lvl7pPr>
      <a:lvl8pPr marL="4499877" indent="-299992" algn="l" defTabSz="1199967" rtl="0" eaLnBrk="1" latinLnBrk="0" hangingPunct="1">
        <a:lnSpc>
          <a:spcPct val="90000"/>
        </a:lnSpc>
        <a:spcBef>
          <a:spcPts val="656"/>
        </a:spcBef>
        <a:buFont typeface="Arial" panose="020B0604020202020204" pitchFamily="34" charset="0"/>
        <a:buChar char="•"/>
        <a:defRPr sz="2362" kern="1200">
          <a:solidFill>
            <a:schemeClr val="tx1"/>
          </a:solidFill>
          <a:latin typeface="+mn-lt"/>
          <a:ea typeface="+mn-ea"/>
          <a:cs typeface="+mn-cs"/>
        </a:defRPr>
      </a:lvl8pPr>
      <a:lvl9pPr marL="5099860" indent="-299992" algn="l" defTabSz="1199967" rtl="0" eaLnBrk="1" latinLnBrk="0" hangingPunct="1">
        <a:lnSpc>
          <a:spcPct val="90000"/>
        </a:lnSpc>
        <a:spcBef>
          <a:spcPts val="656"/>
        </a:spcBef>
        <a:buFont typeface="Arial" panose="020B0604020202020204" pitchFamily="34" charset="0"/>
        <a:buChar char="•"/>
        <a:defRPr sz="2362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199967" rtl="0" eaLnBrk="1" latinLnBrk="0" hangingPunct="1">
        <a:defRPr sz="2362" kern="1200">
          <a:solidFill>
            <a:schemeClr val="tx1"/>
          </a:solidFill>
          <a:latin typeface="+mn-lt"/>
          <a:ea typeface="+mn-ea"/>
          <a:cs typeface="+mn-cs"/>
        </a:defRPr>
      </a:lvl1pPr>
      <a:lvl2pPr marL="599984" algn="l" defTabSz="1199967" rtl="0" eaLnBrk="1" latinLnBrk="0" hangingPunct="1">
        <a:defRPr sz="2362" kern="1200">
          <a:solidFill>
            <a:schemeClr val="tx1"/>
          </a:solidFill>
          <a:latin typeface="+mn-lt"/>
          <a:ea typeface="+mn-ea"/>
          <a:cs typeface="+mn-cs"/>
        </a:defRPr>
      </a:lvl2pPr>
      <a:lvl3pPr marL="1199967" algn="l" defTabSz="1199967" rtl="0" eaLnBrk="1" latinLnBrk="0" hangingPunct="1">
        <a:defRPr sz="2362" kern="1200">
          <a:solidFill>
            <a:schemeClr val="tx1"/>
          </a:solidFill>
          <a:latin typeface="+mn-lt"/>
          <a:ea typeface="+mn-ea"/>
          <a:cs typeface="+mn-cs"/>
        </a:defRPr>
      </a:lvl3pPr>
      <a:lvl4pPr marL="1799951" algn="l" defTabSz="1199967" rtl="0" eaLnBrk="1" latinLnBrk="0" hangingPunct="1">
        <a:defRPr sz="2362" kern="1200">
          <a:solidFill>
            <a:schemeClr val="tx1"/>
          </a:solidFill>
          <a:latin typeface="+mn-lt"/>
          <a:ea typeface="+mn-ea"/>
          <a:cs typeface="+mn-cs"/>
        </a:defRPr>
      </a:lvl4pPr>
      <a:lvl5pPr marL="2399934" algn="l" defTabSz="1199967" rtl="0" eaLnBrk="1" latinLnBrk="0" hangingPunct="1">
        <a:defRPr sz="2362" kern="1200">
          <a:solidFill>
            <a:schemeClr val="tx1"/>
          </a:solidFill>
          <a:latin typeface="+mn-lt"/>
          <a:ea typeface="+mn-ea"/>
          <a:cs typeface="+mn-cs"/>
        </a:defRPr>
      </a:lvl5pPr>
      <a:lvl6pPr marL="2999918" algn="l" defTabSz="1199967" rtl="0" eaLnBrk="1" latinLnBrk="0" hangingPunct="1">
        <a:defRPr sz="2362" kern="1200">
          <a:solidFill>
            <a:schemeClr val="tx1"/>
          </a:solidFill>
          <a:latin typeface="+mn-lt"/>
          <a:ea typeface="+mn-ea"/>
          <a:cs typeface="+mn-cs"/>
        </a:defRPr>
      </a:lvl6pPr>
      <a:lvl7pPr marL="3599901" algn="l" defTabSz="1199967" rtl="0" eaLnBrk="1" latinLnBrk="0" hangingPunct="1">
        <a:defRPr sz="2362" kern="1200">
          <a:solidFill>
            <a:schemeClr val="tx1"/>
          </a:solidFill>
          <a:latin typeface="+mn-lt"/>
          <a:ea typeface="+mn-ea"/>
          <a:cs typeface="+mn-cs"/>
        </a:defRPr>
      </a:lvl7pPr>
      <a:lvl8pPr marL="4199885" algn="l" defTabSz="1199967" rtl="0" eaLnBrk="1" latinLnBrk="0" hangingPunct="1">
        <a:defRPr sz="2362" kern="1200">
          <a:solidFill>
            <a:schemeClr val="tx1"/>
          </a:solidFill>
          <a:latin typeface="+mn-lt"/>
          <a:ea typeface="+mn-ea"/>
          <a:cs typeface="+mn-cs"/>
        </a:defRPr>
      </a:lvl8pPr>
      <a:lvl9pPr marL="4799868" algn="l" defTabSz="1199967" rtl="0" eaLnBrk="1" latinLnBrk="0" hangingPunct="1">
        <a:defRPr sz="236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nass.co.uk/wp-content/uploads/2023/09/NASS-What-is-the-average-time-to-diagnosis-for-axial-Spondyloarthritis-in-the-UK-DIGITAL.pdf?utm_source=chatgpt.com" TargetMode="External"/><Relationship Id="rId13" Type="http://schemas.openxmlformats.org/officeDocument/2006/relationships/image" Target="../media/image3.jpeg"/><Relationship Id="rId3" Type="http://schemas.openxmlformats.org/officeDocument/2006/relationships/hyperlink" Target="https://doi.org/10.1093/rheumatology/keag121.197?utm_source=chatgpt.com" TargetMode="External"/><Relationship Id="rId7" Type="http://schemas.openxmlformats.org/officeDocument/2006/relationships/hyperlink" Target="https://doi.org/10.1002/acr.25264?utm_source=chatgpt.com" TargetMode="External"/><Relationship Id="rId12" Type="http://schemas.openxmlformats.org/officeDocument/2006/relationships/image" Target="../media/image2.jpeg"/><Relationship Id="rId17" Type="http://schemas.openxmlformats.org/officeDocument/2006/relationships/image" Target="../media/image7.png"/><Relationship Id="rId2" Type="http://schemas.openxmlformats.org/officeDocument/2006/relationships/hyperlink" Target="https://doi.org/10.3390/jpm14010091?utm_source=chatgpt.com" TargetMode="External"/><Relationship Id="rId16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ublications.parliament.uk/pa/cm200708/cmhansrd/cm080402/text/80402w0046.htm?utm_source=chatgpt.com" TargetMode="External"/><Relationship Id="rId11" Type="http://schemas.openxmlformats.org/officeDocument/2006/relationships/image" Target="../media/image1.jpeg"/><Relationship Id="rId5" Type="http://schemas.openxmlformats.org/officeDocument/2006/relationships/hyperlink" Target="https://doi.org/10.1007/s10067-022-06100-7?utm_source=chatgpt.com" TargetMode="External"/><Relationship Id="rId15" Type="http://schemas.openxmlformats.org/officeDocument/2006/relationships/image" Target="../media/image5.png"/><Relationship Id="rId10" Type="http://schemas.openxmlformats.org/officeDocument/2006/relationships/hyperlink" Target="https://www.nice.org.uk/guidance/ng65" TargetMode="External"/><Relationship Id="rId4" Type="http://schemas.openxmlformats.org/officeDocument/2006/relationships/hyperlink" Target="https://doi.org/10.1093/rheumatology/ker013?utm_source=chatgpt.com" TargetMode="External"/><Relationship Id="rId9" Type="http://schemas.openxmlformats.org/officeDocument/2006/relationships/hyperlink" Target="https://nass.co.uk/news/tackling-the-delay-to-diagnosis-using-the-nass-gold-standard/?utm_source=chatgpt.com" TargetMode="External"/><Relationship Id="rId1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F621EA8-6A4A-45EA-3397-0394D592AF42}"/>
              </a:ext>
            </a:extLst>
          </p:cNvPr>
          <p:cNvSpPr txBox="1">
            <a:spLocks/>
          </p:cNvSpPr>
          <p:nvPr/>
        </p:nvSpPr>
        <p:spPr>
          <a:xfrm>
            <a:off x="77820" y="73842"/>
            <a:ext cx="12431680" cy="777057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119996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774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50000"/>
              </a:lnSpc>
            </a:pPr>
            <a:r>
              <a:rPr lang="en-IN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SOCIOECONOMIC INEQUALITIES IN DELAYED DIAGNOSIS OF ANKYLOSING SPONDYLITIS AMONG ADULTS IN THE UNITED KINGDOM: A SYSTEMATIC REVIEW</a:t>
            </a:r>
          </a:p>
          <a:p>
            <a:pPr algn="ctr">
              <a:lnSpc>
                <a:spcPct val="100000"/>
              </a:lnSpc>
            </a:pPr>
            <a:r>
              <a:rPr lang="en-IN" sz="1100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Name :- Darshan Malaviya (2538079)</a:t>
            </a:r>
          </a:p>
          <a:p>
            <a:pPr algn="ctr">
              <a:lnSpc>
                <a:spcPct val="100000"/>
              </a:lnSpc>
            </a:pPr>
            <a:r>
              <a:rPr lang="en-IN" sz="1100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Supervisor :- Dr. Soban Sadiq (2538079@student.uwtsd.ac.uk)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A99C9184-76EA-AF50-8FB2-CD671F3F8075}"/>
              </a:ext>
            </a:extLst>
          </p:cNvPr>
          <p:cNvSpPr txBox="1">
            <a:spLocks/>
          </p:cNvSpPr>
          <p:nvPr/>
        </p:nvSpPr>
        <p:spPr>
          <a:xfrm>
            <a:off x="77820" y="941708"/>
            <a:ext cx="4056371" cy="392744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marL="299992" indent="-299992" algn="l" defTabSz="1199967" rtl="0" eaLnBrk="1" latinLnBrk="0" hangingPunct="1">
              <a:lnSpc>
                <a:spcPct val="90000"/>
              </a:lnSpc>
              <a:spcBef>
                <a:spcPts val="1312"/>
              </a:spcBef>
              <a:buFont typeface="Arial" panose="020B0604020202020204" pitchFamily="34" charset="0"/>
              <a:buChar char="•"/>
              <a:defRPr sz="367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99975" indent="-299992" algn="l" defTabSz="1199967" rtl="0" eaLnBrk="1" latinLnBrk="0" hangingPunct="1">
              <a:lnSpc>
                <a:spcPct val="90000"/>
              </a:lnSpc>
              <a:spcBef>
                <a:spcPts val="656"/>
              </a:spcBef>
              <a:buFont typeface="Arial" panose="020B0604020202020204" pitchFamily="34" charset="0"/>
              <a:buChar char="•"/>
              <a:defRPr sz="31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499959" indent="-299992" algn="l" defTabSz="1199967" rtl="0" eaLnBrk="1" latinLnBrk="0" hangingPunct="1">
              <a:lnSpc>
                <a:spcPct val="90000"/>
              </a:lnSpc>
              <a:spcBef>
                <a:spcPts val="656"/>
              </a:spcBef>
              <a:buFont typeface="Arial" panose="020B0604020202020204" pitchFamily="34" charset="0"/>
              <a:buChar char="•"/>
              <a:defRPr sz="26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99942" indent="-299992" algn="l" defTabSz="1199967" rtl="0" eaLnBrk="1" latinLnBrk="0" hangingPunct="1">
              <a:lnSpc>
                <a:spcPct val="90000"/>
              </a:lnSpc>
              <a:spcBef>
                <a:spcPts val="656"/>
              </a:spcBef>
              <a:buFont typeface="Arial" panose="020B0604020202020204" pitchFamily="34" charset="0"/>
              <a:buChar char="•"/>
              <a:defRPr sz="236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699926" indent="-299992" algn="l" defTabSz="1199967" rtl="0" eaLnBrk="1" latinLnBrk="0" hangingPunct="1">
              <a:lnSpc>
                <a:spcPct val="90000"/>
              </a:lnSpc>
              <a:spcBef>
                <a:spcPts val="656"/>
              </a:spcBef>
              <a:buFont typeface="Arial" panose="020B0604020202020204" pitchFamily="34" charset="0"/>
              <a:buChar char="•"/>
              <a:defRPr sz="236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299910" indent="-299992" algn="l" defTabSz="1199967" rtl="0" eaLnBrk="1" latinLnBrk="0" hangingPunct="1">
              <a:lnSpc>
                <a:spcPct val="90000"/>
              </a:lnSpc>
              <a:spcBef>
                <a:spcPts val="656"/>
              </a:spcBef>
              <a:buFont typeface="Arial" panose="020B0604020202020204" pitchFamily="34" charset="0"/>
              <a:buChar char="•"/>
              <a:defRPr sz="236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899893" indent="-299992" algn="l" defTabSz="1199967" rtl="0" eaLnBrk="1" latinLnBrk="0" hangingPunct="1">
              <a:lnSpc>
                <a:spcPct val="90000"/>
              </a:lnSpc>
              <a:spcBef>
                <a:spcPts val="656"/>
              </a:spcBef>
              <a:buFont typeface="Arial" panose="020B0604020202020204" pitchFamily="34" charset="0"/>
              <a:buChar char="•"/>
              <a:defRPr sz="236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499877" indent="-299992" algn="l" defTabSz="1199967" rtl="0" eaLnBrk="1" latinLnBrk="0" hangingPunct="1">
              <a:lnSpc>
                <a:spcPct val="90000"/>
              </a:lnSpc>
              <a:spcBef>
                <a:spcPts val="656"/>
              </a:spcBef>
              <a:buFont typeface="Arial" panose="020B0604020202020204" pitchFamily="34" charset="0"/>
              <a:buChar char="•"/>
              <a:defRPr sz="236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099860" indent="-299992" algn="l" defTabSz="1199967" rtl="0" eaLnBrk="1" latinLnBrk="0" hangingPunct="1">
              <a:lnSpc>
                <a:spcPct val="90000"/>
              </a:lnSpc>
              <a:spcBef>
                <a:spcPts val="656"/>
              </a:spcBef>
              <a:buFont typeface="Arial" panose="020B0604020202020204" pitchFamily="34" charset="0"/>
              <a:buChar char="•"/>
              <a:defRPr sz="236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24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OCCURRANCE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BABD0C-48A1-E30D-6BDC-36AAC607C3C3}"/>
              </a:ext>
            </a:extLst>
          </p:cNvPr>
          <p:cNvSpPr txBox="1"/>
          <p:nvPr/>
        </p:nvSpPr>
        <p:spPr>
          <a:xfrm>
            <a:off x="77821" y="1412601"/>
            <a:ext cx="2041266" cy="2763834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marL="177194" indent="-177194" algn="just">
              <a:buFont typeface="Arial" panose="020B0604020202020204" pitchFamily="34" charset="0"/>
              <a:buChar char="•"/>
            </a:pPr>
            <a:r>
              <a:rPr lang="en-IN" sz="12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Ankylosing spondylitis (AS) is a chronic inflammatory disease with a predominant involvement of the spine and sacroiliac joints. </a:t>
            </a:r>
          </a:p>
          <a:p>
            <a:pPr marL="177194" indent="-177194" algn="just">
              <a:buFont typeface="Arial" panose="020B0604020202020204" pitchFamily="34" charset="0"/>
              <a:buChar char="•"/>
            </a:pPr>
            <a:r>
              <a:rPr lang="en-IN" sz="12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can lead to chronic back pain, stiffness, fatigue and worsening restrictions in physical mobility. </a:t>
            </a:r>
          </a:p>
          <a:p>
            <a:pPr marL="177194" indent="-177194" algn="just">
              <a:buFont typeface="Arial" panose="020B0604020202020204" pitchFamily="34" charset="0"/>
              <a:buChar char="•"/>
            </a:pPr>
            <a:r>
              <a:rPr lang="en-IN" sz="12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 diagnosis and clinical management are key (Hochberg et al., 2022).</a:t>
            </a:r>
            <a:endParaRPr lang="en-IN" sz="2109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B6B638F-EE0B-7D2E-45DA-AA2B6898B545}"/>
              </a:ext>
            </a:extLst>
          </p:cNvPr>
          <p:cNvSpPr txBox="1"/>
          <p:nvPr/>
        </p:nvSpPr>
        <p:spPr>
          <a:xfrm>
            <a:off x="94558" y="4277453"/>
            <a:ext cx="9228467" cy="283154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24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OBJECTIVES</a:t>
            </a:r>
            <a:endParaRPr lang="en-IN" sz="124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A5F5238-32E5-BC88-AA23-C6EE6E8A26F6}"/>
              </a:ext>
            </a:extLst>
          </p:cNvPr>
          <p:cNvSpPr txBox="1"/>
          <p:nvPr/>
        </p:nvSpPr>
        <p:spPr>
          <a:xfrm>
            <a:off x="94558" y="4615536"/>
            <a:ext cx="9228467" cy="169277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marL="171450" indent="-1714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To identify socioeconomic factors associated with delayed diagnosis of Ankylosing Spondylitis among adults in the United Kingdom.</a:t>
            </a:r>
          </a:p>
          <a:p>
            <a:pPr marL="171450" indent="-1714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To explore healthcare-associated factors contributing to delayed diagnosis including primary care recognition, specialist referrals and access to diagnostic services.</a:t>
            </a:r>
          </a:p>
          <a:p>
            <a:pPr marL="171450" indent="-1714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To explore the relationship between diagnostic delay and socio-economic variables including education, employment, income and social disadvantage.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IN" sz="12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To recommend ways to improve early diagnosis, address gaps in current evidence and reduce socioeconomic disparities in healthcare for Ankylosing Spondylitis.</a:t>
            </a:r>
            <a:endParaRPr lang="en-IN" sz="20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C042A0-9B9C-2965-4A41-F56B1E1EE665}"/>
              </a:ext>
            </a:extLst>
          </p:cNvPr>
          <p:cNvSpPr txBox="1"/>
          <p:nvPr/>
        </p:nvSpPr>
        <p:spPr>
          <a:xfrm>
            <a:off x="6244157" y="927843"/>
            <a:ext cx="3078868" cy="292629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24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RATIONALE</a:t>
            </a:r>
            <a:endParaRPr lang="en-IN" sz="124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A0DD77C-0828-A325-98D4-ACEB7E9A0A40}"/>
              </a:ext>
            </a:extLst>
          </p:cNvPr>
          <p:cNvSpPr txBox="1"/>
          <p:nvPr/>
        </p:nvSpPr>
        <p:spPr>
          <a:xfrm>
            <a:off x="6244157" y="1291630"/>
            <a:ext cx="3078868" cy="138499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marL="177194" indent="-177194" algn="just">
              <a:buFont typeface="Arial" panose="020B0604020202020204" pitchFamily="34" charset="0"/>
              <a:buChar char="•"/>
            </a:pP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research is necessary because delayed diagnosis of Ankylosing Spondylitis can negatively influence physical health, employment and quality of life. </a:t>
            </a:r>
          </a:p>
          <a:p>
            <a:pPr marL="177194" indent="-177194" algn="just">
              <a:buFont typeface="Arial" panose="020B0604020202020204" pitchFamily="34" charset="0"/>
              <a:buChar char="•"/>
            </a:pP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Patients with persistent symptoms may develop functional limitations prior to receiving appropriate treatment.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561C35E-FFB4-76A5-DF84-11A849CD1A17}"/>
              </a:ext>
            </a:extLst>
          </p:cNvPr>
          <p:cNvSpPr txBox="1"/>
          <p:nvPr/>
        </p:nvSpPr>
        <p:spPr>
          <a:xfrm>
            <a:off x="5013960" y="6361539"/>
            <a:ext cx="4309065" cy="283154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24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QUESTION</a:t>
            </a:r>
            <a:endParaRPr lang="en-IN" sz="124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00F9CEB-EA3B-3AF3-8499-A3AAA476015C}"/>
              </a:ext>
            </a:extLst>
          </p:cNvPr>
          <p:cNvSpPr txBox="1"/>
          <p:nvPr/>
        </p:nvSpPr>
        <p:spPr>
          <a:xfrm>
            <a:off x="5013960" y="6697175"/>
            <a:ext cx="4309065" cy="64633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do socioeconomic inequalities and healthcare-related barriers contribute to delayed diagnosis of Ankylosing Spondylitis among adults in the United Kingdom?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F28C880-3C17-2D47-8A0D-D18D8EDF7B9B}"/>
              </a:ext>
            </a:extLst>
          </p:cNvPr>
          <p:cNvSpPr txBox="1"/>
          <p:nvPr/>
        </p:nvSpPr>
        <p:spPr>
          <a:xfrm>
            <a:off x="90490" y="6371300"/>
            <a:ext cx="1593167" cy="292629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24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AIM</a:t>
            </a:r>
            <a:endParaRPr lang="en-IN" sz="124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7D10385-230F-6282-DBC0-35FF791A4A98}"/>
              </a:ext>
            </a:extLst>
          </p:cNvPr>
          <p:cNvSpPr txBox="1"/>
          <p:nvPr/>
        </p:nvSpPr>
        <p:spPr>
          <a:xfrm>
            <a:off x="90490" y="6775193"/>
            <a:ext cx="1593167" cy="2123658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research aims to systematically review existing evidence on the socioeconomic and healthcare-related factors associated with delayed diagnosis of Ankylosing Spondylitis among adults in the United Kingdom.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DD618A8-E28D-3E9D-6565-93968B568969}"/>
              </a:ext>
            </a:extLst>
          </p:cNvPr>
          <p:cNvSpPr txBox="1"/>
          <p:nvPr/>
        </p:nvSpPr>
        <p:spPr>
          <a:xfrm>
            <a:off x="9430631" y="927844"/>
            <a:ext cx="3078868" cy="292629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24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IMPACT OF THE RESEARCH</a:t>
            </a:r>
            <a:endParaRPr lang="en-IN" sz="124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AD70F9D-85F3-AD11-5963-B4CB0561D558}"/>
              </a:ext>
            </a:extLst>
          </p:cNvPr>
          <p:cNvSpPr txBox="1"/>
          <p:nvPr/>
        </p:nvSpPr>
        <p:spPr>
          <a:xfrm>
            <a:off x="9430631" y="1319762"/>
            <a:ext cx="3078868" cy="148758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marL="177194" indent="-177194" algn="just">
              <a:spcAft>
                <a:spcPts val="827"/>
              </a:spcAft>
              <a:buFont typeface="Arial" panose="020B0604020202020204" pitchFamily="34" charset="0"/>
              <a:buChar char="•"/>
            </a:pPr>
            <a:r>
              <a:rPr lang="en-IN" sz="1200" kern="100" dirty="0"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proposed research is expected to contribute to a better understanding of socioeconomic inequalities in the diagnosis of Ankylosing Spondylitis. </a:t>
            </a:r>
          </a:p>
          <a:p>
            <a:pPr marL="177194" indent="-177194" algn="just">
              <a:spcAft>
                <a:spcPts val="827"/>
              </a:spcAft>
              <a:buFont typeface="Arial" panose="020B0604020202020204" pitchFamily="34" charset="0"/>
              <a:buChar char="•"/>
            </a:pPr>
            <a:r>
              <a:rPr lang="en-IN" sz="1200" kern="100" dirty="0"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key beneficiaries will be adults with persistent symptoms and barriers to specialist health care.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3BC55C0-2620-55C3-5284-1F0CA5648FD9}"/>
              </a:ext>
            </a:extLst>
          </p:cNvPr>
          <p:cNvSpPr txBox="1"/>
          <p:nvPr/>
        </p:nvSpPr>
        <p:spPr>
          <a:xfrm>
            <a:off x="9430632" y="2902583"/>
            <a:ext cx="3078868" cy="292629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24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BIBLIOGRAPHY</a:t>
            </a:r>
            <a:endParaRPr lang="en-IN" sz="124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5923F1F-4FD6-24D8-4B92-866E55AAD2CB}"/>
              </a:ext>
            </a:extLst>
          </p:cNvPr>
          <p:cNvSpPr txBox="1"/>
          <p:nvPr/>
        </p:nvSpPr>
        <p:spPr>
          <a:xfrm>
            <a:off x="9430631" y="3272157"/>
            <a:ext cx="3078869" cy="559127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just">
              <a:spcAft>
                <a:spcPts val="800"/>
              </a:spcAft>
              <a:buNone/>
            </a:pPr>
            <a:r>
              <a:rPr lang="en-IN" sz="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Bandinelli, F., Martinelli-</a:t>
            </a:r>
            <a:r>
              <a:rPr lang="en-IN" sz="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Consumi</a:t>
            </a:r>
            <a:r>
              <a:rPr lang="en-IN" sz="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B., Manetti, M. and </a:t>
            </a:r>
            <a:r>
              <a:rPr lang="en-IN" sz="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Vallecoccia</a:t>
            </a:r>
            <a:r>
              <a:rPr lang="en-IN" sz="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M.S. (2024) 'Sex bias in diagnostic delay: Are axial spondyloarthritis and ankylosing spondylitis still phantom diseases in women? A systematic review and meta-analysis', Journal of Personalized Medicine, 14(1), p. 91. Available at: </a:t>
            </a:r>
            <a:r>
              <a:rPr lang="en-IN" sz="8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https://doi.org/10.3390/jpm14010091</a:t>
            </a:r>
            <a:endParaRPr lang="en-IN" sz="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IN" sz="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Butt, H. et al. (2026) 'P164 Socioeconomic factors associated with delayed diagnosis in patients with axial spondyloarthritis: A service evaluation', Rheumatology, 65(Supplement 2), keag121.197. Available at: </a:t>
            </a:r>
            <a:r>
              <a:rPr lang="en-IN" sz="8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https://doi.org/10.1093/rheumatology/keag121.197</a:t>
            </a:r>
            <a:endParaRPr lang="en-IN" sz="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IN" sz="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Hamilton, L., Gilbert, A., Skerrett, J., Dickinson, S. and Gaffney, K. (2011) 'Services for people with ankylosing spondylitis in the UK—a survey of rheumatologists and patients', Rheumatology, 50(11), pp. 1991–1998. Available at: </a:t>
            </a:r>
            <a:r>
              <a:rPr lang="en-IN" sz="8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https://doi.org/10.1093/rheumatology/ker013</a:t>
            </a:r>
            <a:endParaRPr lang="en-IN" sz="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IN" sz="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Hay, C.A., Packham, J., Ryan, S., Mallen, C.D., </a:t>
            </a:r>
            <a:r>
              <a:rPr lang="en-IN" sz="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Chatzixenitidis</a:t>
            </a:r>
            <a:r>
              <a:rPr lang="en-IN" sz="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A. and Prior, J.A. (2022) 'Diagnostic delay in axial spondyloarthritis: A systematic review', Clinical Rheumatology, 41(7), pp. 1939–1950. Available at: </a:t>
            </a:r>
            <a:r>
              <a:rPr lang="en-IN" sz="8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https://doi.org/10.1007/s10067-022-06100-7</a:t>
            </a:r>
            <a:endParaRPr lang="en-IN" sz="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IN" sz="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House of Commons (2008) House of Commons Hansard written answers for 2 April 2008: Bone diseases. Available at: </a:t>
            </a:r>
            <a:r>
              <a:rPr lang="en-IN" sz="8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https://publications.parliament.uk/pa/cm200708/cmhansrd/cm080402/text/80402w0046.htm</a:t>
            </a:r>
            <a:endParaRPr lang="en-IN" sz="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IN" sz="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McDermott, G.C. et al. (2024) 'Factors associated with diagnostic delay in axial spondyloarthritis: Impact of clinical factors and social vulnerability', Arthritis Care &amp; Research. Available at: </a:t>
            </a:r>
            <a:r>
              <a:rPr lang="en-IN" sz="8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https://doi.org/10.1002/acr.25264</a:t>
            </a:r>
            <a:endParaRPr lang="en-IN" sz="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IN" sz="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National Axial Spondyloarthritis Society (2023) What is the average time to diagnosis for axial spondyloarthritis in the UK? Available at: </a:t>
            </a:r>
            <a:r>
              <a:rPr lang="en-IN" sz="8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https://nass.co.uk/wp-content/uploads/2023/09/NASS-What-is-the-average-time-to-diagnosis-for-axial-Spondyloarthritis-in-the-UK-DIGITAL.pdf</a:t>
            </a:r>
            <a:endParaRPr lang="en-IN" sz="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IN" sz="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National Axial Spondyloarthritis Society (2024) Tackling the delay to diagnosis using the NASS Gold Standard. Available at: </a:t>
            </a:r>
            <a:r>
              <a:rPr lang="en-IN" sz="8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https://nass.co.uk/news/tackling-the-delay-to-diagnosis-using-the-nass-gold-standard/</a:t>
            </a:r>
            <a:endParaRPr lang="en-IN" sz="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buNone/>
            </a:pPr>
            <a:r>
              <a:rPr lang="en-IN" sz="8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National Institute for Health and Care Excellence (2017) Spondyloarthritis in over 16s: Diagnosis and management. NICE guideline NG65. Available at: </a:t>
            </a:r>
            <a:r>
              <a:rPr lang="en-IN" sz="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hlinkClick r:id="rId10"/>
              </a:rPr>
              <a:t>https://www.nice.org.uk/guidance/ng65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2" name="Picture 31" descr="Ankylosing Spondylitis Caused By Military Service">
            <a:extLst>
              <a:ext uri="{FF2B5EF4-FFF2-40B4-BE49-F238E27FC236}">
                <a16:creationId xmlns:a16="http://schemas.microsoft.com/office/drawing/2014/main" id="{B7C73C4E-32EE-992E-319D-4AE8F160BBD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97818" y="1425261"/>
            <a:ext cx="2036373" cy="2723389"/>
          </a:xfrm>
          <a:prstGeom prst="rect">
            <a:avLst/>
          </a:prstGeom>
        </p:spPr>
      </p:pic>
      <p:pic>
        <p:nvPicPr>
          <p:cNvPr id="34" name="Picture 33" descr="1,050 Ankylosing Spondylitis Royalty-Free Images, Stock Photos ...">
            <a:extLst>
              <a:ext uri="{FF2B5EF4-FFF2-40B4-BE49-F238E27FC236}">
                <a16:creationId xmlns:a16="http://schemas.microsoft.com/office/drawing/2014/main" id="{C019D385-D574-97F7-32A5-D4BB6B761DD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768403" y="6369160"/>
            <a:ext cx="3168837" cy="2537312"/>
          </a:xfrm>
          <a:prstGeom prst="rect">
            <a:avLst/>
          </a:prstGeom>
        </p:spPr>
      </p:pic>
      <p:pic>
        <p:nvPicPr>
          <p:cNvPr id="36" name="Picture 35" descr="Socioeconomic Status And Health Inequality">
            <a:extLst>
              <a:ext uri="{FF2B5EF4-FFF2-40B4-BE49-F238E27FC236}">
                <a16:creationId xmlns:a16="http://schemas.microsoft.com/office/drawing/2014/main" id="{5E09A664-A28C-3A33-FA94-421110AF241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020232" y="7395989"/>
            <a:ext cx="2302793" cy="1502862"/>
          </a:xfrm>
          <a:prstGeom prst="rect">
            <a:avLst/>
          </a:prstGeom>
        </p:spPr>
      </p:pic>
      <p:pic>
        <p:nvPicPr>
          <p:cNvPr id="38" name="Picture 37" descr="Social Determinants of Health | Including People with Disabilities ...">
            <a:extLst>
              <a:ext uri="{FF2B5EF4-FFF2-40B4-BE49-F238E27FC236}">
                <a16:creationId xmlns:a16="http://schemas.microsoft.com/office/drawing/2014/main" id="{B2A4235C-4B6C-6062-6872-D7C37C1857A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229053" y="927842"/>
            <a:ext cx="1907498" cy="1832149"/>
          </a:xfrm>
          <a:prstGeom prst="rect">
            <a:avLst/>
          </a:prstGeom>
        </p:spPr>
      </p:pic>
      <p:pic>
        <p:nvPicPr>
          <p:cNvPr id="40" name="Picture 39" descr="Healthy People 2020 Approach to Social Determinants of Health | MAMH">
            <a:extLst>
              <a:ext uri="{FF2B5EF4-FFF2-40B4-BE49-F238E27FC236}">
                <a16:creationId xmlns:a16="http://schemas.microsoft.com/office/drawing/2014/main" id="{3D424E64-45ED-0278-FFC0-D8218C6D01E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477140" y="2877234"/>
            <a:ext cx="1411324" cy="1301240"/>
          </a:xfrm>
          <a:prstGeom prst="rect">
            <a:avLst/>
          </a:prstGeom>
        </p:spPr>
      </p:pic>
      <p:pic>
        <p:nvPicPr>
          <p:cNvPr id="42" name="Picture 41" descr="FRI0180 Diagnosis journey of patients with ankylosing spondylitis in ...">
            <a:extLst>
              <a:ext uri="{FF2B5EF4-FFF2-40B4-BE49-F238E27FC236}">
                <a16:creationId xmlns:a16="http://schemas.microsoft.com/office/drawing/2014/main" id="{FE6B1311-B3C0-74C1-3541-A81F2A860F04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b="50846"/>
          <a:stretch>
            <a:fillRect/>
          </a:stretch>
        </p:blipFill>
        <p:spPr>
          <a:xfrm>
            <a:off x="6244157" y="2719715"/>
            <a:ext cx="3078867" cy="1502809"/>
          </a:xfrm>
          <a:prstGeom prst="rect">
            <a:avLst/>
          </a:prstGeom>
        </p:spPr>
      </p:pic>
      <p:pic>
        <p:nvPicPr>
          <p:cNvPr id="44" name="Picture 43" descr="Ankylosing Spondylitis Caused By Military Service">
            <a:extLst>
              <a:ext uri="{FF2B5EF4-FFF2-40B4-BE49-F238E27FC236}">
                <a16:creationId xmlns:a16="http://schemas.microsoft.com/office/drawing/2014/main" id="{BD5F5393-66E7-E032-8BFB-5BB2BB2D8395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b="44440"/>
          <a:stretch>
            <a:fillRect/>
          </a:stretch>
        </p:blipFill>
        <p:spPr>
          <a:xfrm>
            <a:off x="5013960" y="7395987"/>
            <a:ext cx="1907540" cy="1502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6291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113</TotalTime>
  <Words>765</Words>
  <Application>Microsoft Office PowerPoint</Application>
  <PresentationFormat>Custom</PresentationFormat>
  <Paragraphs>32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Aptos Display</vt:lpstr>
      <vt:lpstr>Arial</vt:lpstr>
      <vt:lpstr>Tenorite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IT Management Novelish</cp:lastModifiedBy>
  <cp:revision>11</cp:revision>
  <dcterms:created xsi:type="dcterms:W3CDTF">2026-10-18T16:11:16Z</dcterms:created>
  <dcterms:modified xsi:type="dcterms:W3CDTF">2026-10-24T10:18:32Z</dcterms:modified>
</cp:coreProperties>
</file>