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13" r:id="rId1"/>
    <p:sldMasterId id="2147484228" r:id="rId2"/>
  </p:sldMasterIdLst>
  <p:notesMasterIdLst>
    <p:notesMasterId r:id="rId47"/>
  </p:notesMasterIdLst>
  <p:handoutMasterIdLst>
    <p:handoutMasterId r:id="rId48"/>
  </p:handoutMasterIdLst>
  <p:sldIdLst>
    <p:sldId id="341" r:id="rId3"/>
    <p:sldId id="343" r:id="rId4"/>
    <p:sldId id="314" r:id="rId5"/>
    <p:sldId id="330" r:id="rId6"/>
    <p:sldId id="336" r:id="rId7"/>
    <p:sldId id="331" r:id="rId8"/>
    <p:sldId id="316" r:id="rId9"/>
    <p:sldId id="338" r:id="rId10"/>
    <p:sldId id="337" r:id="rId11"/>
    <p:sldId id="339" r:id="rId12"/>
    <p:sldId id="318" r:id="rId13"/>
    <p:sldId id="320" r:id="rId14"/>
    <p:sldId id="319" r:id="rId15"/>
    <p:sldId id="345" r:id="rId16"/>
    <p:sldId id="346" r:id="rId17"/>
    <p:sldId id="347" r:id="rId18"/>
    <p:sldId id="348" r:id="rId19"/>
    <p:sldId id="349" r:id="rId20"/>
    <p:sldId id="350" r:id="rId21"/>
    <p:sldId id="351" r:id="rId22"/>
    <p:sldId id="369" r:id="rId23"/>
    <p:sldId id="334" r:id="rId24"/>
    <p:sldId id="321" r:id="rId25"/>
    <p:sldId id="352" r:id="rId26"/>
    <p:sldId id="353" r:id="rId27"/>
    <p:sldId id="354" r:id="rId28"/>
    <p:sldId id="364" r:id="rId29"/>
    <p:sldId id="333" r:id="rId30"/>
    <p:sldId id="322" r:id="rId31"/>
    <p:sldId id="355" r:id="rId32"/>
    <p:sldId id="356" r:id="rId33"/>
    <p:sldId id="357" r:id="rId34"/>
    <p:sldId id="359" r:id="rId35"/>
    <p:sldId id="332" r:id="rId36"/>
    <p:sldId id="323" r:id="rId37"/>
    <p:sldId id="362" r:id="rId38"/>
    <p:sldId id="363" r:id="rId39"/>
    <p:sldId id="342" r:id="rId40"/>
    <p:sldId id="365" r:id="rId41"/>
    <p:sldId id="366" r:id="rId42"/>
    <p:sldId id="367" r:id="rId43"/>
    <p:sldId id="368" r:id="rId44"/>
    <p:sldId id="361" r:id="rId45"/>
    <p:sldId id="344" r:id="rId46"/>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711835-BE77-497D-ADEA-D696A11C9551}" v="205" dt="2023-06-11T22:02:10.819"/>
    <p1510:client id="{A08EC615-4EF0-4389-2012-C88E748F4664}" v="52" dt="2023-06-12T10:38:11.940"/>
    <p1510:client id="{B3B82721-C2CA-48C2-A3E7-376BD3A73131}" v="3" dt="2023-06-11T22:28:06.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72" autoAdjust="0"/>
    <p:restoredTop sz="62167" autoAdjust="0"/>
  </p:normalViewPr>
  <p:slideViewPr>
    <p:cSldViewPr>
      <p:cViewPr varScale="1">
        <p:scale>
          <a:sx n="58" d="100"/>
          <a:sy n="58" d="100"/>
        </p:scale>
        <p:origin x="1923" y="2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A08EC615-4EF0-4389-2012-C88E748F4664}"/>
    <pc:docChg chg="modSld">
      <pc:chgData name="Natasha Young" userId="S::n.young@uwtsd.ac.uk::450ac887-d51d-4f28-b5bb-9aa773a39bcf" providerId="AD" clId="Web-{A08EC615-4EF0-4389-2012-C88E748F4664}" dt="2023-06-12T10:38:11.940" v="52" actId="14100"/>
      <pc:docMkLst>
        <pc:docMk/>
      </pc:docMkLst>
      <pc:sldChg chg="modSp">
        <pc:chgData name="Natasha Young" userId="S::n.young@uwtsd.ac.uk::450ac887-d51d-4f28-b5bb-9aa773a39bcf" providerId="AD" clId="Web-{A08EC615-4EF0-4389-2012-C88E748F4664}" dt="2023-06-12T10:38:11.940" v="52" actId="14100"/>
        <pc:sldMkLst>
          <pc:docMk/>
          <pc:sldMk cId="3641104361" sldId="369"/>
        </pc:sldMkLst>
        <pc:spChg chg="mod">
          <ac:chgData name="Natasha Young" userId="S::n.young@uwtsd.ac.uk::450ac887-d51d-4f28-b5bb-9aa773a39bcf" providerId="AD" clId="Web-{A08EC615-4EF0-4389-2012-C88E748F4664}" dt="2023-06-12T10:38:11.940" v="52" actId="14100"/>
          <ac:spMkLst>
            <pc:docMk/>
            <pc:sldMk cId="3641104361" sldId="369"/>
            <ac:spMk id="3" creationId="{8F6066F3-695E-CB93-F2B6-FF0E3C8BD960}"/>
          </ac:spMkLst>
        </pc:spChg>
        <pc:spChg chg="mod">
          <ac:chgData name="Natasha Young" userId="S::n.young@uwtsd.ac.uk::450ac887-d51d-4f28-b5bb-9aa773a39bcf" providerId="AD" clId="Web-{A08EC615-4EF0-4389-2012-C88E748F4664}" dt="2023-06-12T10:38:11.940" v="52" actId="14100"/>
          <ac:spMkLst>
            <pc:docMk/>
            <pc:sldMk cId="3641104361" sldId="369"/>
            <ac:spMk id="4" creationId="{BACF029F-A481-D46C-1AA7-88CB4D592245}"/>
          </ac:spMkLst>
        </pc:spChg>
      </pc:sldChg>
    </pc:docChg>
  </pc:docChgLst>
  <pc:docChgLst>
    <pc:chgData name="Natasha Young" userId="450ac887-d51d-4f28-b5bb-9aa773a39bcf" providerId="ADAL" clId="{B3B82721-C2CA-48C2-A3E7-376BD3A73131}"/>
    <pc:docChg chg="custSel addSld modSld">
      <pc:chgData name="Natasha Young" userId="450ac887-d51d-4f28-b5bb-9aa773a39bcf" providerId="ADAL" clId="{B3B82721-C2CA-48C2-A3E7-376BD3A73131}" dt="2023-06-11T22:38:20.090" v="271" actId="5793"/>
      <pc:docMkLst>
        <pc:docMk/>
      </pc:docMkLst>
      <pc:sldChg chg="modSp mod">
        <pc:chgData name="Natasha Young" userId="450ac887-d51d-4f28-b5bb-9aa773a39bcf" providerId="ADAL" clId="{B3B82721-C2CA-48C2-A3E7-376BD3A73131}" dt="2023-06-11T22:34:17.904" v="233" actId="1076"/>
        <pc:sldMkLst>
          <pc:docMk/>
          <pc:sldMk cId="2122178742" sldId="354"/>
        </pc:sldMkLst>
        <pc:spChg chg="mod">
          <ac:chgData name="Natasha Young" userId="450ac887-d51d-4f28-b5bb-9aa773a39bcf" providerId="ADAL" clId="{B3B82721-C2CA-48C2-A3E7-376BD3A73131}" dt="2023-06-11T22:34:17.904" v="233" actId="1076"/>
          <ac:spMkLst>
            <pc:docMk/>
            <pc:sldMk cId="2122178742" sldId="354"/>
            <ac:spMk id="3" creationId="{61CF2EE7-A506-3971-C202-DFC3451D12CD}"/>
          </ac:spMkLst>
        </pc:spChg>
      </pc:sldChg>
      <pc:sldChg chg="modSp mod modNotesTx">
        <pc:chgData name="Natasha Young" userId="450ac887-d51d-4f28-b5bb-9aa773a39bcf" providerId="ADAL" clId="{B3B82721-C2CA-48C2-A3E7-376BD3A73131}" dt="2023-06-11T22:33:59.006" v="232" actId="114"/>
        <pc:sldMkLst>
          <pc:docMk/>
          <pc:sldMk cId="3084000027" sldId="365"/>
        </pc:sldMkLst>
        <pc:spChg chg="mod">
          <ac:chgData name="Natasha Young" userId="450ac887-d51d-4f28-b5bb-9aa773a39bcf" providerId="ADAL" clId="{B3B82721-C2CA-48C2-A3E7-376BD3A73131}" dt="2023-06-11T22:24:24.952" v="100" actId="20577"/>
          <ac:spMkLst>
            <pc:docMk/>
            <pc:sldMk cId="3084000027" sldId="365"/>
            <ac:spMk id="2" creationId="{5702B127-DDEC-2482-D6D4-EF6A6581D7C4}"/>
          </ac:spMkLst>
        </pc:spChg>
        <pc:spChg chg="mod">
          <ac:chgData name="Natasha Young" userId="450ac887-d51d-4f28-b5bb-9aa773a39bcf" providerId="ADAL" clId="{B3B82721-C2CA-48C2-A3E7-376BD3A73131}" dt="2023-06-11T22:23:16.843" v="60" actId="20577"/>
          <ac:spMkLst>
            <pc:docMk/>
            <pc:sldMk cId="3084000027" sldId="365"/>
            <ac:spMk id="54276" creationId="{E7643722-CFA9-4BA8-B5FB-6930ADDCEE16}"/>
          </ac:spMkLst>
        </pc:spChg>
      </pc:sldChg>
      <pc:sldChg chg="modSp new mod modNotesTx">
        <pc:chgData name="Natasha Young" userId="450ac887-d51d-4f28-b5bb-9aa773a39bcf" providerId="ADAL" clId="{B3B82721-C2CA-48C2-A3E7-376BD3A73131}" dt="2023-06-11T22:38:20.090" v="271" actId="5793"/>
        <pc:sldMkLst>
          <pc:docMk/>
          <pc:sldMk cId="3641104361" sldId="369"/>
        </pc:sldMkLst>
        <pc:spChg chg="mod">
          <ac:chgData name="Natasha Young" userId="450ac887-d51d-4f28-b5bb-9aa773a39bcf" providerId="ADAL" clId="{B3B82721-C2CA-48C2-A3E7-376BD3A73131}" dt="2023-06-11T22:37:04.296" v="253" actId="207"/>
          <ac:spMkLst>
            <pc:docMk/>
            <pc:sldMk cId="3641104361" sldId="369"/>
            <ac:spMk id="2" creationId="{062B3A57-D50F-7904-2C3A-F46B10096F9D}"/>
          </ac:spMkLst>
        </pc:spChg>
        <pc:spChg chg="mod">
          <ac:chgData name="Natasha Young" userId="450ac887-d51d-4f28-b5bb-9aa773a39bcf" providerId="ADAL" clId="{B3B82721-C2CA-48C2-A3E7-376BD3A73131}" dt="2023-06-11T22:38:20.090" v="271" actId="5793"/>
          <ac:spMkLst>
            <pc:docMk/>
            <pc:sldMk cId="3641104361" sldId="369"/>
            <ac:spMk id="4" creationId="{BACF029F-A481-D46C-1AA7-88CB4D59224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54944F-364F-4E30-9F27-45087AC8210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E3975A9-EC8B-4866-B3B7-E58EE004CCAA}">
      <dgm:prSet/>
      <dgm:spPr/>
      <dgm:t>
        <a:bodyPr/>
        <a:lstStyle/>
        <a:p>
          <a:r>
            <a:rPr lang="en-GB"/>
            <a:t>Multiple injuries at one time</a:t>
          </a:r>
          <a:endParaRPr lang="en-US"/>
        </a:p>
      </dgm:t>
    </dgm:pt>
    <dgm:pt modelId="{D2C4D1F2-E971-4206-9ACA-7B275916021D}" type="parTrans" cxnId="{862CAD40-4741-4A75-91EF-FE6C70B12346}">
      <dgm:prSet/>
      <dgm:spPr/>
      <dgm:t>
        <a:bodyPr/>
        <a:lstStyle/>
        <a:p>
          <a:endParaRPr lang="en-US"/>
        </a:p>
      </dgm:t>
    </dgm:pt>
    <dgm:pt modelId="{8689EF49-A382-44D4-8166-E8ECE93A1765}" type="sibTrans" cxnId="{862CAD40-4741-4A75-91EF-FE6C70B12346}">
      <dgm:prSet/>
      <dgm:spPr/>
      <dgm:t>
        <a:bodyPr/>
        <a:lstStyle/>
        <a:p>
          <a:endParaRPr lang="en-US"/>
        </a:p>
      </dgm:t>
    </dgm:pt>
    <dgm:pt modelId="{0FDD02FB-E710-44A8-9F59-1511699A1CE8}">
      <dgm:prSet/>
      <dgm:spPr/>
      <dgm:t>
        <a:bodyPr/>
        <a:lstStyle/>
        <a:p>
          <a:r>
            <a:rPr lang="en-GB" dirty="0"/>
            <a:t>Frequent injury or trauma</a:t>
          </a:r>
          <a:endParaRPr lang="en-US" dirty="0"/>
        </a:p>
      </dgm:t>
    </dgm:pt>
    <dgm:pt modelId="{A267E077-D648-418E-A96F-5C63D90FB0E8}" type="parTrans" cxnId="{AA558719-E240-4C20-928F-495B34053260}">
      <dgm:prSet/>
      <dgm:spPr/>
      <dgm:t>
        <a:bodyPr/>
        <a:lstStyle/>
        <a:p>
          <a:endParaRPr lang="en-US"/>
        </a:p>
      </dgm:t>
    </dgm:pt>
    <dgm:pt modelId="{3D3BDDAD-5070-4BC7-BB59-564FEB11766A}" type="sibTrans" cxnId="{AA558719-E240-4C20-928F-495B34053260}">
      <dgm:prSet/>
      <dgm:spPr/>
      <dgm:t>
        <a:bodyPr/>
        <a:lstStyle/>
        <a:p>
          <a:endParaRPr lang="en-US"/>
        </a:p>
      </dgm:t>
    </dgm:pt>
    <dgm:pt modelId="{EACB33BF-FDE1-404B-94C1-A0BFFA87D3B8}">
      <dgm:prSet/>
      <dgm:spPr/>
      <dgm:t>
        <a:bodyPr/>
        <a:lstStyle/>
        <a:p>
          <a:r>
            <a:rPr lang="en-GB"/>
            <a:t>Unexplained injury</a:t>
          </a:r>
          <a:endParaRPr lang="en-US"/>
        </a:p>
      </dgm:t>
    </dgm:pt>
    <dgm:pt modelId="{5965DB87-9FF4-43BC-B85C-321394741CE4}" type="parTrans" cxnId="{D9E242BC-8E18-4488-A4C9-D6B00D13950A}">
      <dgm:prSet/>
      <dgm:spPr/>
      <dgm:t>
        <a:bodyPr/>
        <a:lstStyle/>
        <a:p>
          <a:endParaRPr lang="en-US"/>
        </a:p>
      </dgm:t>
    </dgm:pt>
    <dgm:pt modelId="{BCB8A4D2-8145-48EE-95F2-4C9F749A7F10}" type="sibTrans" cxnId="{D9E242BC-8E18-4488-A4C9-D6B00D13950A}">
      <dgm:prSet/>
      <dgm:spPr/>
      <dgm:t>
        <a:bodyPr/>
        <a:lstStyle/>
        <a:p>
          <a:endParaRPr lang="en-US"/>
        </a:p>
      </dgm:t>
    </dgm:pt>
    <dgm:pt modelId="{B5B97EF4-0EED-4A2B-9105-ABB1A4625FF3}">
      <dgm:prSet/>
      <dgm:spPr/>
      <dgm:t>
        <a:bodyPr/>
        <a:lstStyle/>
        <a:p>
          <a:r>
            <a:rPr lang="en-GB"/>
            <a:t>Explanation doesn’t match injury</a:t>
          </a:r>
          <a:endParaRPr lang="en-US"/>
        </a:p>
      </dgm:t>
    </dgm:pt>
    <dgm:pt modelId="{55E1D2BE-DE9D-4797-BE25-3DB475B5400F}" type="parTrans" cxnId="{00EE3CAC-EE0F-4E4A-BBCC-0C94D7D843DF}">
      <dgm:prSet/>
      <dgm:spPr/>
      <dgm:t>
        <a:bodyPr/>
        <a:lstStyle/>
        <a:p>
          <a:endParaRPr lang="en-US"/>
        </a:p>
      </dgm:t>
    </dgm:pt>
    <dgm:pt modelId="{2DAE4B84-DC60-4AE9-9991-38C48EA1BA0E}" type="sibTrans" cxnId="{00EE3CAC-EE0F-4E4A-BBCC-0C94D7D843DF}">
      <dgm:prSet/>
      <dgm:spPr/>
      <dgm:t>
        <a:bodyPr/>
        <a:lstStyle/>
        <a:p>
          <a:endParaRPr lang="en-US"/>
        </a:p>
      </dgm:t>
    </dgm:pt>
    <dgm:pt modelId="{1F77282C-0D72-4C5C-84D5-5FB02A139DC5}" type="pres">
      <dgm:prSet presAssocID="{4A54944F-364F-4E30-9F27-45087AC8210E}" presName="linear" presStyleCnt="0">
        <dgm:presLayoutVars>
          <dgm:animLvl val="lvl"/>
          <dgm:resizeHandles val="exact"/>
        </dgm:presLayoutVars>
      </dgm:prSet>
      <dgm:spPr/>
    </dgm:pt>
    <dgm:pt modelId="{90A1484D-B1FE-4E28-95D9-BBE691E6237F}" type="pres">
      <dgm:prSet presAssocID="{0E3975A9-EC8B-4866-B3B7-E58EE004CCAA}" presName="parentText" presStyleLbl="node1" presStyleIdx="0" presStyleCnt="4">
        <dgm:presLayoutVars>
          <dgm:chMax val="0"/>
          <dgm:bulletEnabled val="1"/>
        </dgm:presLayoutVars>
      </dgm:prSet>
      <dgm:spPr/>
    </dgm:pt>
    <dgm:pt modelId="{D8053225-D874-4542-A89D-04AE80239201}" type="pres">
      <dgm:prSet presAssocID="{8689EF49-A382-44D4-8166-E8ECE93A1765}" presName="spacer" presStyleCnt="0"/>
      <dgm:spPr/>
    </dgm:pt>
    <dgm:pt modelId="{1159FD73-6B09-4D5D-AE70-E9654235F69A}" type="pres">
      <dgm:prSet presAssocID="{0FDD02FB-E710-44A8-9F59-1511699A1CE8}" presName="parentText" presStyleLbl="node1" presStyleIdx="1" presStyleCnt="4">
        <dgm:presLayoutVars>
          <dgm:chMax val="0"/>
          <dgm:bulletEnabled val="1"/>
        </dgm:presLayoutVars>
      </dgm:prSet>
      <dgm:spPr/>
    </dgm:pt>
    <dgm:pt modelId="{EF70C5C2-877A-48F8-92BC-03D804610DF8}" type="pres">
      <dgm:prSet presAssocID="{3D3BDDAD-5070-4BC7-BB59-564FEB11766A}" presName="spacer" presStyleCnt="0"/>
      <dgm:spPr/>
    </dgm:pt>
    <dgm:pt modelId="{F1A6AB93-8529-4A6F-8FF2-59687A5C83AC}" type="pres">
      <dgm:prSet presAssocID="{EACB33BF-FDE1-404B-94C1-A0BFFA87D3B8}" presName="parentText" presStyleLbl="node1" presStyleIdx="2" presStyleCnt="4">
        <dgm:presLayoutVars>
          <dgm:chMax val="0"/>
          <dgm:bulletEnabled val="1"/>
        </dgm:presLayoutVars>
      </dgm:prSet>
      <dgm:spPr/>
    </dgm:pt>
    <dgm:pt modelId="{FFEEEA70-36C7-4697-9DC5-ABBBC8195922}" type="pres">
      <dgm:prSet presAssocID="{BCB8A4D2-8145-48EE-95F2-4C9F749A7F10}" presName="spacer" presStyleCnt="0"/>
      <dgm:spPr/>
    </dgm:pt>
    <dgm:pt modelId="{E22981DE-2C75-4A29-BFA9-197C530745ED}" type="pres">
      <dgm:prSet presAssocID="{B5B97EF4-0EED-4A2B-9105-ABB1A4625FF3}" presName="parentText" presStyleLbl="node1" presStyleIdx="3" presStyleCnt="4">
        <dgm:presLayoutVars>
          <dgm:chMax val="0"/>
          <dgm:bulletEnabled val="1"/>
        </dgm:presLayoutVars>
      </dgm:prSet>
      <dgm:spPr/>
    </dgm:pt>
  </dgm:ptLst>
  <dgm:cxnLst>
    <dgm:cxn modelId="{AA558719-E240-4C20-928F-495B34053260}" srcId="{4A54944F-364F-4E30-9F27-45087AC8210E}" destId="{0FDD02FB-E710-44A8-9F59-1511699A1CE8}" srcOrd="1" destOrd="0" parTransId="{A267E077-D648-418E-A96F-5C63D90FB0E8}" sibTransId="{3D3BDDAD-5070-4BC7-BB59-564FEB11766A}"/>
    <dgm:cxn modelId="{862CAD40-4741-4A75-91EF-FE6C70B12346}" srcId="{4A54944F-364F-4E30-9F27-45087AC8210E}" destId="{0E3975A9-EC8B-4866-B3B7-E58EE004CCAA}" srcOrd="0" destOrd="0" parTransId="{D2C4D1F2-E971-4206-9ACA-7B275916021D}" sibTransId="{8689EF49-A382-44D4-8166-E8ECE93A1765}"/>
    <dgm:cxn modelId="{313A4346-D23C-4905-A0A2-2A0FC277EE72}" type="presOf" srcId="{0FDD02FB-E710-44A8-9F59-1511699A1CE8}" destId="{1159FD73-6B09-4D5D-AE70-E9654235F69A}" srcOrd="0" destOrd="0" presId="urn:microsoft.com/office/officeart/2005/8/layout/vList2"/>
    <dgm:cxn modelId="{575448A5-D02C-4FC5-811D-0927D1604F6F}" type="presOf" srcId="{B5B97EF4-0EED-4A2B-9105-ABB1A4625FF3}" destId="{E22981DE-2C75-4A29-BFA9-197C530745ED}" srcOrd="0" destOrd="0" presId="urn:microsoft.com/office/officeart/2005/8/layout/vList2"/>
    <dgm:cxn modelId="{00EE3CAC-EE0F-4E4A-BBCC-0C94D7D843DF}" srcId="{4A54944F-364F-4E30-9F27-45087AC8210E}" destId="{B5B97EF4-0EED-4A2B-9105-ABB1A4625FF3}" srcOrd="3" destOrd="0" parTransId="{55E1D2BE-DE9D-4797-BE25-3DB475B5400F}" sibTransId="{2DAE4B84-DC60-4AE9-9991-38C48EA1BA0E}"/>
    <dgm:cxn modelId="{D9E242BC-8E18-4488-A4C9-D6B00D13950A}" srcId="{4A54944F-364F-4E30-9F27-45087AC8210E}" destId="{EACB33BF-FDE1-404B-94C1-A0BFFA87D3B8}" srcOrd="2" destOrd="0" parTransId="{5965DB87-9FF4-43BC-B85C-321394741CE4}" sibTransId="{BCB8A4D2-8145-48EE-95F2-4C9F749A7F10}"/>
    <dgm:cxn modelId="{7C3EE8EA-9312-4FB6-87A4-473E0E5163A7}" type="presOf" srcId="{EACB33BF-FDE1-404B-94C1-A0BFFA87D3B8}" destId="{F1A6AB93-8529-4A6F-8FF2-59687A5C83AC}" srcOrd="0" destOrd="0" presId="urn:microsoft.com/office/officeart/2005/8/layout/vList2"/>
    <dgm:cxn modelId="{8D7A36FA-A7CE-489C-8591-9B84605A31C0}" type="presOf" srcId="{0E3975A9-EC8B-4866-B3B7-E58EE004CCAA}" destId="{90A1484D-B1FE-4E28-95D9-BBE691E6237F}" srcOrd="0" destOrd="0" presId="urn:microsoft.com/office/officeart/2005/8/layout/vList2"/>
    <dgm:cxn modelId="{93C4A6FB-61BD-41A0-B3A5-2AAF71495954}" type="presOf" srcId="{4A54944F-364F-4E30-9F27-45087AC8210E}" destId="{1F77282C-0D72-4C5C-84D5-5FB02A139DC5}" srcOrd="0" destOrd="0" presId="urn:microsoft.com/office/officeart/2005/8/layout/vList2"/>
    <dgm:cxn modelId="{67D265A3-D178-4ACA-A1CA-305ED33FC8D1}" type="presParOf" srcId="{1F77282C-0D72-4C5C-84D5-5FB02A139DC5}" destId="{90A1484D-B1FE-4E28-95D9-BBE691E6237F}" srcOrd="0" destOrd="0" presId="urn:microsoft.com/office/officeart/2005/8/layout/vList2"/>
    <dgm:cxn modelId="{86A596B7-F1B2-442D-82F3-C979CAF322B6}" type="presParOf" srcId="{1F77282C-0D72-4C5C-84D5-5FB02A139DC5}" destId="{D8053225-D874-4542-A89D-04AE80239201}" srcOrd="1" destOrd="0" presId="urn:microsoft.com/office/officeart/2005/8/layout/vList2"/>
    <dgm:cxn modelId="{72160F01-C3A8-4556-9662-3587750F6F51}" type="presParOf" srcId="{1F77282C-0D72-4C5C-84D5-5FB02A139DC5}" destId="{1159FD73-6B09-4D5D-AE70-E9654235F69A}" srcOrd="2" destOrd="0" presId="urn:microsoft.com/office/officeart/2005/8/layout/vList2"/>
    <dgm:cxn modelId="{8BF10EF3-8D05-4E90-97F6-8A4BFB49583B}" type="presParOf" srcId="{1F77282C-0D72-4C5C-84D5-5FB02A139DC5}" destId="{EF70C5C2-877A-48F8-92BC-03D804610DF8}" srcOrd="3" destOrd="0" presId="urn:microsoft.com/office/officeart/2005/8/layout/vList2"/>
    <dgm:cxn modelId="{568B6EE2-7897-4821-B800-73C2648510C0}" type="presParOf" srcId="{1F77282C-0D72-4C5C-84D5-5FB02A139DC5}" destId="{F1A6AB93-8529-4A6F-8FF2-59687A5C83AC}" srcOrd="4" destOrd="0" presId="urn:microsoft.com/office/officeart/2005/8/layout/vList2"/>
    <dgm:cxn modelId="{A6321EFD-8DC1-435D-98F1-3127941552F0}" type="presParOf" srcId="{1F77282C-0D72-4C5C-84D5-5FB02A139DC5}" destId="{FFEEEA70-36C7-4697-9DC5-ABBBC8195922}" srcOrd="5" destOrd="0" presId="urn:microsoft.com/office/officeart/2005/8/layout/vList2"/>
    <dgm:cxn modelId="{D60E8211-A3E6-446B-B6B6-C86B720F6C1D}" type="presParOf" srcId="{1F77282C-0D72-4C5C-84D5-5FB02A139DC5}" destId="{E22981DE-2C75-4A29-BFA9-197C530745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54944F-364F-4E30-9F27-45087AC8210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E3975A9-EC8B-4866-B3B7-E58EE004CCAA}">
      <dgm:prSet/>
      <dgm:spPr/>
      <dgm:t>
        <a:bodyPr/>
        <a:lstStyle/>
        <a:p>
          <a:r>
            <a:rPr lang="en-GB" dirty="0" err="1"/>
            <a:t>Anafiadau</a:t>
          </a:r>
          <a:r>
            <a:rPr lang="en-GB" dirty="0"/>
            <a:t> </a:t>
          </a:r>
          <a:r>
            <a:rPr lang="en-GB" dirty="0" err="1"/>
            <a:t>lluosgog</a:t>
          </a:r>
          <a:r>
            <a:rPr lang="en-GB" dirty="0"/>
            <a:t> </a:t>
          </a:r>
          <a:r>
            <a:rPr lang="en-GB" dirty="0" err="1"/>
            <a:t>ar</a:t>
          </a:r>
          <a:r>
            <a:rPr lang="en-GB" dirty="0"/>
            <a:t> </a:t>
          </a:r>
          <a:r>
            <a:rPr lang="en-GB" dirty="0" err="1"/>
            <a:t>yr</a:t>
          </a:r>
          <a:r>
            <a:rPr lang="en-GB" dirty="0"/>
            <a:t> un </a:t>
          </a:r>
          <a:r>
            <a:rPr lang="en-GB" dirty="0" err="1"/>
            <a:t>pryd</a:t>
          </a:r>
          <a:endParaRPr lang="en-US" dirty="0"/>
        </a:p>
      </dgm:t>
    </dgm:pt>
    <dgm:pt modelId="{D2C4D1F2-E971-4206-9ACA-7B275916021D}" type="parTrans" cxnId="{862CAD40-4741-4A75-91EF-FE6C70B12346}">
      <dgm:prSet/>
      <dgm:spPr/>
      <dgm:t>
        <a:bodyPr/>
        <a:lstStyle/>
        <a:p>
          <a:endParaRPr lang="en-US"/>
        </a:p>
      </dgm:t>
    </dgm:pt>
    <dgm:pt modelId="{8689EF49-A382-44D4-8166-E8ECE93A1765}" type="sibTrans" cxnId="{862CAD40-4741-4A75-91EF-FE6C70B12346}">
      <dgm:prSet/>
      <dgm:spPr/>
      <dgm:t>
        <a:bodyPr/>
        <a:lstStyle/>
        <a:p>
          <a:endParaRPr lang="en-US"/>
        </a:p>
      </dgm:t>
    </dgm:pt>
    <dgm:pt modelId="{0FDD02FB-E710-44A8-9F59-1511699A1CE8}">
      <dgm:prSet/>
      <dgm:spPr/>
      <dgm:t>
        <a:bodyPr/>
        <a:lstStyle/>
        <a:p>
          <a:r>
            <a:rPr lang="en-GB" dirty="0" err="1"/>
            <a:t>Anaf</a:t>
          </a:r>
          <a:r>
            <a:rPr lang="en-GB" dirty="0"/>
            <a:t> neu </a:t>
          </a:r>
          <a:r>
            <a:rPr lang="en-GB" dirty="0" err="1"/>
            <a:t>drawma</a:t>
          </a:r>
          <a:r>
            <a:rPr lang="en-GB" dirty="0"/>
            <a:t> </a:t>
          </a:r>
          <a:r>
            <a:rPr lang="en-GB" dirty="0" err="1"/>
            <a:t>aml</a:t>
          </a:r>
          <a:endParaRPr lang="en-US" dirty="0"/>
        </a:p>
      </dgm:t>
    </dgm:pt>
    <dgm:pt modelId="{A267E077-D648-418E-A96F-5C63D90FB0E8}" type="parTrans" cxnId="{AA558719-E240-4C20-928F-495B34053260}">
      <dgm:prSet/>
      <dgm:spPr/>
      <dgm:t>
        <a:bodyPr/>
        <a:lstStyle/>
        <a:p>
          <a:endParaRPr lang="en-US"/>
        </a:p>
      </dgm:t>
    </dgm:pt>
    <dgm:pt modelId="{3D3BDDAD-5070-4BC7-BB59-564FEB11766A}" type="sibTrans" cxnId="{AA558719-E240-4C20-928F-495B34053260}">
      <dgm:prSet/>
      <dgm:spPr/>
      <dgm:t>
        <a:bodyPr/>
        <a:lstStyle/>
        <a:p>
          <a:endParaRPr lang="en-US"/>
        </a:p>
      </dgm:t>
    </dgm:pt>
    <dgm:pt modelId="{EACB33BF-FDE1-404B-94C1-A0BFFA87D3B8}">
      <dgm:prSet/>
      <dgm:spPr/>
      <dgm:t>
        <a:bodyPr/>
        <a:lstStyle/>
        <a:p>
          <a:r>
            <a:rPr lang="en-GB" dirty="0" err="1"/>
            <a:t>Anaf</a:t>
          </a:r>
          <a:r>
            <a:rPr lang="en-GB" dirty="0"/>
            <a:t> </a:t>
          </a:r>
          <a:r>
            <a:rPr lang="en-GB" dirty="0" err="1"/>
            <a:t>heb</a:t>
          </a:r>
          <a:r>
            <a:rPr lang="en-GB" dirty="0"/>
            <a:t> </a:t>
          </a:r>
          <a:r>
            <a:rPr lang="en-GB" dirty="0" err="1"/>
            <a:t>esboniad</a:t>
          </a:r>
          <a:endParaRPr lang="en-US" dirty="0"/>
        </a:p>
      </dgm:t>
    </dgm:pt>
    <dgm:pt modelId="{5965DB87-9FF4-43BC-B85C-321394741CE4}" type="parTrans" cxnId="{D9E242BC-8E18-4488-A4C9-D6B00D13950A}">
      <dgm:prSet/>
      <dgm:spPr/>
      <dgm:t>
        <a:bodyPr/>
        <a:lstStyle/>
        <a:p>
          <a:endParaRPr lang="en-US"/>
        </a:p>
      </dgm:t>
    </dgm:pt>
    <dgm:pt modelId="{BCB8A4D2-8145-48EE-95F2-4C9F749A7F10}" type="sibTrans" cxnId="{D9E242BC-8E18-4488-A4C9-D6B00D13950A}">
      <dgm:prSet/>
      <dgm:spPr/>
      <dgm:t>
        <a:bodyPr/>
        <a:lstStyle/>
        <a:p>
          <a:endParaRPr lang="en-US"/>
        </a:p>
      </dgm:t>
    </dgm:pt>
    <dgm:pt modelId="{B5B97EF4-0EED-4A2B-9105-ABB1A4625FF3}">
      <dgm:prSet/>
      <dgm:spPr/>
      <dgm:t>
        <a:bodyPr/>
        <a:lstStyle/>
        <a:p>
          <a:r>
            <a:rPr lang="en-GB" dirty="0" err="1"/>
            <a:t>Nid</a:t>
          </a:r>
          <a:r>
            <a:rPr lang="en-GB" dirty="0"/>
            <a:t> </a:t>
          </a:r>
          <a:r>
            <a:rPr lang="en-GB" dirty="0" err="1"/>
            <a:t>yw’r</a:t>
          </a:r>
          <a:r>
            <a:rPr lang="en-GB" dirty="0"/>
            <a:t> </a:t>
          </a:r>
          <a:r>
            <a:rPr lang="en-GB" dirty="0" err="1"/>
            <a:t>esboniad</a:t>
          </a:r>
          <a:r>
            <a:rPr lang="en-GB" dirty="0"/>
            <a:t> </a:t>
          </a:r>
          <a:r>
            <a:rPr lang="en-GB" dirty="0" err="1"/>
            <a:t>yn</a:t>
          </a:r>
          <a:r>
            <a:rPr lang="en-GB" dirty="0"/>
            <a:t> </a:t>
          </a:r>
          <a:r>
            <a:rPr lang="en-GB" dirty="0" err="1"/>
            <a:t>cyfateb</a:t>
          </a:r>
          <a:r>
            <a:rPr lang="en-GB" dirty="0"/>
            <a:t> </a:t>
          </a:r>
          <a:r>
            <a:rPr lang="en-GB" dirty="0" err="1"/>
            <a:t>i’r</a:t>
          </a:r>
          <a:r>
            <a:rPr lang="en-GB" dirty="0"/>
            <a:t> </a:t>
          </a:r>
          <a:r>
            <a:rPr lang="en-GB" dirty="0" err="1"/>
            <a:t>anaf</a:t>
          </a:r>
          <a:endParaRPr lang="en-US" dirty="0"/>
        </a:p>
      </dgm:t>
    </dgm:pt>
    <dgm:pt modelId="{55E1D2BE-DE9D-4797-BE25-3DB475B5400F}" type="parTrans" cxnId="{00EE3CAC-EE0F-4E4A-BBCC-0C94D7D843DF}">
      <dgm:prSet/>
      <dgm:spPr/>
      <dgm:t>
        <a:bodyPr/>
        <a:lstStyle/>
        <a:p>
          <a:endParaRPr lang="en-US"/>
        </a:p>
      </dgm:t>
    </dgm:pt>
    <dgm:pt modelId="{2DAE4B84-DC60-4AE9-9991-38C48EA1BA0E}" type="sibTrans" cxnId="{00EE3CAC-EE0F-4E4A-BBCC-0C94D7D843DF}">
      <dgm:prSet/>
      <dgm:spPr/>
      <dgm:t>
        <a:bodyPr/>
        <a:lstStyle/>
        <a:p>
          <a:endParaRPr lang="en-US"/>
        </a:p>
      </dgm:t>
    </dgm:pt>
    <dgm:pt modelId="{1F77282C-0D72-4C5C-84D5-5FB02A139DC5}" type="pres">
      <dgm:prSet presAssocID="{4A54944F-364F-4E30-9F27-45087AC8210E}" presName="linear" presStyleCnt="0">
        <dgm:presLayoutVars>
          <dgm:animLvl val="lvl"/>
          <dgm:resizeHandles val="exact"/>
        </dgm:presLayoutVars>
      </dgm:prSet>
      <dgm:spPr/>
    </dgm:pt>
    <dgm:pt modelId="{90A1484D-B1FE-4E28-95D9-BBE691E6237F}" type="pres">
      <dgm:prSet presAssocID="{0E3975A9-EC8B-4866-B3B7-E58EE004CCAA}" presName="parentText" presStyleLbl="node1" presStyleIdx="0" presStyleCnt="4">
        <dgm:presLayoutVars>
          <dgm:chMax val="0"/>
          <dgm:bulletEnabled val="1"/>
        </dgm:presLayoutVars>
      </dgm:prSet>
      <dgm:spPr/>
    </dgm:pt>
    <dgm:pt modelId="{D8053225-D874-4542-A89D-04AE80239201}" type="pres">
      <dgm:prSet presAssocID="{8689EF49-A382-44D4-8166-E8ECE93A1765}" presName="spacer" presStyleCnt="0"/>
      <dgm:spPr/>
    </dgm:pt>
    <dgm:pt modelId="{1159FD73-6B09-4D5D-AE70-E9654235F69A}" type="pres">
      <dgm:prSet presAssocID="{0FDD02FB-E710-44A8-9F59-1511699A1CE8}" presName="parentText" presStyleLbl="node1" presStyleIdx="1" presStyleCnt="4">
        <dgm:presLayoutVars>
          <dgm:chMax val="0"/>
          <dgm:bulletEnabled val="1"/>
        </dgm:presLayoutVars>
      </dgm:prSet>
      <dgm:spPr/>
    </dgm:pt>
    <dgm:pt modelId="{EF70C5C2-877A-48F8-92BC-03D804610DF8}" type="pres">
      <dgm:prSet presAssocID="{3D3BDDAD-5070-4BC7-BB59-564FEB11766A}" presName="spacer" presStyleCnt="0"/>
      <dgm:spPr/>
    </dgm:pt>
    <dgm:pt modelId="{F1A6AB93-8529-4A6F-8FF2-59687A5C83AC}" type="pres">
      <dgm:prSet presAssocID="{EACB33BF-FDE1-404B-94C1-A0BFFA87D3B8}" presName="parentText" presStyleLbl="node1" presStyleIdx="2" presStyleCnt="4">
        <dgm:presLayoutVars>
          <dgm:chMax val="0"/>
          <dgm:bulletEnabled val="1"/>
        </dgm:presLayoutVars>
      </dgm:prSet>
      <dgm:spPr/>
    </dgm:pt>
    <dgm:pt modelId="{FFEEEA70-36C7-4697-9DC5-ABBBC8195922}" type="pres">
      <dgm:prSet presAssocID="{BCB8A4D2-8145-48EE-95F2-4C9F749A7F10}" presName="spacer" presStyleCnt="0"/>
      <dgm:spPr/>
    </dgm:pt>
    <dgm:pt modelId="{E22981DE-2C75-4A29-BFA9-197C530745ED}" type="pres">
      <dgm:prSet presAssocID="{B5B97EF4-0EED-4A2B-9105-ABB1A4625FF3}" presName="parentText" presStyleLbl="node1" presStyleIdx="3" presStyleCnt="4">
        <dgm:presLayoutVars>
          <dgm:chMax val="0"/>
          <dgm:bulletEnabled val="1"/>
        </dgm:presLayoutVars>
      </dgm:prSet>
      <dgm:spPr/>
    </dgm:pt>
  </dgm:ptLst>
  <dgm:cxnLst>
    <dgm:cxn modelId="{AA558719-E240-4C20-928F-495B34053260}" srcId="{4A54944F-364F-4E30-9F27-45087AC8210E}" destId="{0FDD02FB-E710-44A8-9F59-1511699A1CE8}" srcOrd="1" destOrd="0" parTransId="{A267E077-D648-418E-A96F-5C63D90FB0E8}" sibTransId="{3D3BDDAD-5070-4BC7-BB59-564FEB11766A}"/>
    <dgm:cxn modelId="{862CAD40-4741-4A75-91EF-FE6C70B12346}" srcId="{4A54944F-364F-4E30-9F27-45087AC8210E}" destId="{0E3975A9-EC8B-4866-B3B7-E58EE004CCAA}" srcOrd="0" destOrd="0" parTransId="{D2C4D1F2-E971-4206-9ACA-7B275916021D}" sibTransId="{8689EF49-A382-44D4-8166-E8ECE93A1765}"/>
    <dgm:cxn modelId="{313A4346-D23C-4905-A0A2-2A0FC277EE72}" type="presOf" srcId="{0FDD02FB-E710-44A8-9F59-1511699A1CE8}" destId="{1159FD73-6B09-4D5D-AE70-E9654235F69A}" srcOrd="0" destOrd="0" presId="urn:microsoft.com/office/officeart/2005/8/layout/vList2"/>
    <dgm:cxn modelId="{575448A5-D02C-4FC5-811D-0927D1604F6F}" type="presOf" srcId="{B5B97EF4-0EED-4A2B-9105-ABB1A4625FF3}" destId="{E22981DE-2C75-4A29-BFA9-197C530745ED}" srcOrd="0" destOrd="0" presId="urn:microsoft.com/office/officeart/2005/8/layout/vList2"/>
    <dgm:cxn modelId="{00EE3CAC-EE0F-4E4A-BBCC-0C94D7D843DF}" srcId="{4A54944F-364F-4E30-9F27-45087AC8210E}" destId="{B5B97EF4-0EED-4A2B-9105-ABB1A4625FF3}" srcOrd="3" destOrd="0" parTransId="{55E1D2BE-DE9D-4797-BE25-3DB475B5400F}" sibTransId="{2DAE4B84-DC60-4AE9-9991-38C48EA1BA0E}"/>
    <dgm:cxn modelId="{D9E242BC-8E18-4488-A4C9-D6B00D13950A}" srcId="{4A54944F-364F-4E30-9F27-45087AC8210E}" destId="{EACB33BF-FDE1-404B-94C1-A0BFFA87D3B8}" srcOrd="2" destOrd="0" parTransId="{5965DB87-9FF4-43BC-B85C-321394741CE4}" sibTransId="{BCB8A4D2-8145-48EE-95F2-4C9F749A7F10}"/>
    <dgm:cxn modelId="{7C3EE8EA-9312-4FB6-87A4-473E0E5163A7}" type="presOf" srcId="{EACB33BF-FDE1-404B-94C1-A0BFFA87D3B8}" destId="{F1A6AB93-8529-4A6F-8FF2-59687A5C83AC}" srcOrd="0" destOrd="0" presId="urn:microsoft.com/office/officeart/2005/8/layout/vList2"/>
    <dgm:cxn modelId="{8D7A36FA-A7CE-489C-8591-9B84605A31C0}" type="presOf" srcId="{0E3975A9-EC8B-4866-B3B7-E58EE004CCAA}" destId="{90A1484D-B1FE-4E28-95D9-BBE691E6237F}" srcOrd="0" destOrd="0" presId="urn:microsoft.com/office/officeart/2005/8/layout/vList2"/>
    <dgm:cxn modelId="{93C4A6FB-61BD-41A0-B3A5-2AAF71495954}" type="presOf" srcId="{4A54944F-364F-4E30-9F27-45087AC8210E}" destId="{1F77282C-0D72-4C5C-84D5-5FB02A139DC5}" srcOrd="0" destOrd="0" presId="urn:microsoft.com/office/officeart/2005/8/layout/vList2"/>
    <dgm:cxn modelId="{67D265A3-D178-4ACA-A1CA-305ED33FC8D1}" type="presParOf" srcId="{1F77282C-0D72-4C5C-84D5-5FB02A139DC5}" destId="{90A1484D-B1FE-4E28-95D9-BBE691E6237F}" srcOrd="0" destOrd="0" presId="urn:microsoft.com/office/officeart/2005/8/layout/vList2"/>
    <dgm:cxn modelId="{86A596B7-F1B2-442D-82F3-C979CAF322B6}" type="presParOf" srcId="{1F77282C-0D72-4C5C-84D5-5FB02A139DC5}" destId="{D8053225-D874-4542-A89D-04AE80239201}" srcOrd="1" destOrd="0" presId="urn:microsoft.com/office/officeart/2005/8/layout/vList2"/>
    <dgm:cxn modelId="{72160F01-C3A8-4556-9662-3587750F6F51}" type="presParOf" srcId="{1F77282C-0D72-4C5C-84D5-5FB02A139DC5}" destId="{1159FD73-6B09-4D5D-AE70-E9654235F69A}" srcOrd="2" destOrd="0" presId="urn:microsoft.com/office/officeart/2005/8/layout/vList2"/>
    <dgm:cxn modelId="{8BF10EF3-8D05-4E90-97F6-8A4BFB49583B}" type="presParOf" srcId="{1F77282C-0D72-4C5C-84D5-5FB02A139DC5}" destId="{EF70C5C2-877A-48F8-92BC-03D804610DF8}" srcOrd="3" destOrd="0" presId="urn:microsoft.com/office/officeart/2005/8/layout/vList2"/>
    <dgm:cxn modelId="{568B6EE2-7897-4821-B800-73C2648510C0}" type="presParOf" srcId="{1F77282C-0D72-4C5C-84D5-5FB02A139DC5}" destId="{F1A6AB93-8529-4A6F-8FF2-59687A5C83AC}" srcOrd="4" destOrd="0" presId="urn:microsoft.com/office/officeart/2005/8/layout/vList2"/>
    <dgm:cxn modelId="{A6321EFD-8DC1-435D-98F1-3127941552F0}" type="presParOf" srcId="{1F77282C-0D72-4C5C-84D5-5FB02A139DC5}" destId="{FFEEEA70-36C7-4697-9DC5-ABBBC8195922}" srcOrd="5" destOrd="0" presId="urn:microsoft.com/office/officeart/2005/8/layout/vList2"/>
    <dgm:cxn modelId="{D60E8211-A3E6-446B-B6B6-C86B720F6C1D}" type="presParOf" srcId="{1F77282C-0D72-4C5C-84D5-5FB02A139DC5}" destId="{E22981DE-2C75-4A29-BFA9-197C530745ED}"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1484D-B1FE-4E28-95D9-BBE691E6237F}">
      <dsp:nvSpPr>
        <dsp:cNvPr id="0" name=""/>
        <dsp:cNvSpPr/>
      </dsp:nvSpPr>
      <dsp:spPr>
        <a:xfrm>
          <a:off x="0" y="55628"/>
          <a:ext cx="3886200" cy="10038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Multiple injuries at one time</a:t>
          </a:r>
          <a:endParaRPr lang="en-US" sz="2600" kern="1200"/>
        </a:p>
      </dsp:txBody>
      <dsp:txXfrm>
        <a:off x="49004" y="104632"/>
        <a:ext cx="3788192" cy="905852"/>
      </dsp:txXfrm>
    </dsp:sp>
    <dsp:sp modelId="{1159FD73-6B09-4D5D-AE70-E9654235F69A}">
      <dsp:nvSpPr>
        <dsp:cNvPr id="0" name=""/>
        <dsp:cNvSpPr/>
      </dsp:nvSpPr>
      <dsp:spPr>
        <a:xfrm>
          <a:off x="0" y="1134369"/>
          <a:ext cx="3886200" cy="1003860"/>
        </a:xfrm>
        <a:prstGeom prst="roundRect">
          <a:avLst/>
        </a:prstGeom>
        <a:gradFill rotWithShape="0">
          <a:gsLst>
            <a:gs pos="0">
              <a:schemeClr val="accent2">
                <a:hueOff val="279592"/>
                <a:satOff val="-2641"/>
                <a:lumOff val="-2746"/>
                <a:alphaOff val="0"/>
                <a:satMod val="103000"/>
                <a:lumMod val="102000"/>
                <a:tint val="94000"/>
              </a:schemeClr>
            </a:gs>
            <a:gs pos="50000">
              <a:schemeClr val="accent2">
                <a:hueOff val="279592"/>
                <a:satOff val="-2641"/>
                <a:lumOff val="-2746"/>
                <a:alphaOff val="0"/>
                <a:satMod val="110000"/>
                <a:lumMod val="100000"/>
                <a:shade val="100000"/>
              </a:schemeClr>
            </a:gs>
            <a:gs pos="100000">
              <a:schemeClr val="accent2">
                <a:hueOff val="279592"/>
                <a:satOff val="-2641"/>
                <a:lumOff val="-274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Frequent injury or trauma</a:t>
          </a:r>
          <a:endParaRPr lang="en-US" sz="2600" kern="1200" dirty="0"/>
        </a:p>
      </dsp:txBody>
      <dsp:txXfrm>
        <a:off x="49004" y="1183373"/>
        <a:ext cx="3788192" cy="905852"/>
      </dsp:txXfrm>
    </dsp:sp>
    <dsp:sp modelId="{F1A6AB93-8529-4A6F-8FF2-59687A5C83AC}">
      <dsp:nvSpPr>
        <dsp:cNvPr id="0" name=""/>
        <dsp:cNvSpPr/>
      </dsp:nvSpPr>
      <dsp:spPr>
        <a:xfrm>
          <a:off x="0" y="2213109"/>
          <a:ext cx="3886200" cy="1003860"/>
        </a:xfrm>
        <a:prstGeom prst="roundRect">
          <a:avLst/>
        </a:prstGeom>
        <a:gradFill rotWithShape="0">
          <a:gsLst>
            <a:gs pos="0">
              <a:schemeClr val="accent2">
                <a:hueOff val="559183"/>
                <a:satOff val="-5282"/>
                <a:lumOff val="-5491"/>
                <a:alphaOff val="0"/>
                <a:satMod val="103000"/>
                <a:lumMod val="102000"/>
                <a:tint val="94000"/>
              </a:schemeClr>
            </a:gs>
            <a:gs pos="50000">
              <a:schemeClr val="accent2">
                <a:hueOff val="559183"/>
                <a:satOff val="-5282"/>
                <a:lumOff val="-5491"/>
                <a:alphaOff val="0"/>
                <a:satMod val="110000"/>
                <a:lumMod val="100000"/>
                <a:shade val="100000"/>
              </a:schemeClr>
            </a:gs>
            <a:gs pos="100000">
              <a:schemeClr val="accent2">
                <a:hueOff val="559183"/>
                <a:satOff val="-5282"/>
                <a:lumOff val="-54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Unexplained injury</a:t>
          </a:r>
          <a:endParaRPr lang="en-US" sz="2600" kern="1200"/>
        </a:p>
      </dsp:txBody>
      <dsp:txXfrm>
        <a:off x="49004" y="2262113"/>
        <a:ext cx="3788192" cy="905852"/>
      </dsp:txXfrm>
    </dsp:sp>
    <dsp:sp modelId="{E22981DE-2C75-4A29-BFA9-197C530745ED}">
      <dsp:nvSpPr>
        <dsp:cNvPr id="0" name=""/>
        <dsp:cNvSpPr/>
      </dsp:nvSpPr>
      <dsp:spPr>
        <a:xfrm>
          <a:off x="0" y="3291849"/>
          <a:ext cx="3886200" cy="1003860"/>
        </a:xfrm>
        <a:prstGeom prst="roundRect">
          <a:avLst/>
        </a:prstGeom>
        <a:gradFill rotWithShape="0">
          <a:gsLst>
            <a:gs pos="0">
              <a:schemeClr val="accent2">
                <a:hueOff val="838775"/>
                <a:satOff val="-7923"/>
                <a:lumOff val="-8237"/>
                <a:alphaOff val="0"/>
                <a:satMod val="103000"/>
                <a:lumMod val="102000"/>
                <a:tint val="94000"/>
              </a:schemeClr>
            </a:gs>
            <a:gs pos="50000">
              <a:schemeClr val="accent2">
                <a:hueOff val="838775"/>
                <a:satOff val="-7923"/>
                <a:lumOff val="-8237"/>
                <a:alphaOff val="0"/>
                <a:satMod val="110000"/>
                <a:lumMod val="100000"/>
                <a:shade val="100000"/>
              </a:schemeClr>
            </a:gs>
            <a:gs pos="100000">
              <a:schemeClr val="accent2">
                <a:hueOff val="838775"/>
                <a:satOff val="-7923"/>
                <a:lumOff val="-82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Explanation doesn’t match injury</a:t>
          </a:r>
          <a:endParaRPr lang="en-US" sz="2600" kern="1200"/>
        </a:p>
      </dsp:txBody>
      <dsp:txXfrm>
        <a:off x="49004" y="3340853"/>
        <a:ext cx="3788192" cy="905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1484D-B1FE-4E28-95D9-BBE691E6237F}">
      <dsp:nvSpPr>
        <dsp:cNvPr id="0" name=""/>
        <dsp:cNvSpPr/>
      </dsp:nvSpPr>
      <dsp:spPr>
        <a:xfrm>
          <a:off x="0" y="55628"/>
          <a:ext cx="3886200" cy="10038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err="1"/>
            <a:t>Anafiadau</a:t>
          </a:r>
          <a:r>
            <a:rPr lang="en-GB" sz="2600" kern="1200" dirty="0"/>
            <a:t> </a:t>
          </a:r>
          <a:r>
            <a:rPr lang="en-GB" sz="2600" kern="1200" dirty="0" err="1"/>
            <a:t>lluosgog</a:t>
          </a:r>
          <a:r>
            <a:rPr lang="en-GB" sz="2600" kern="1200" dirty="0"/>
            <a:t> </a:t>
          </a:r>
          <a:r>
            <a:rPr lang="en-GB" sz="2600" kern="1200" dirty="0" err="1"/>
            <a:t>ar</a:t>
          </a:r>
          <a:r>
            <a:rPr lang="en-GB" sz="2600" kern="1200" dirty="0"/>
            <a:t> </a:t>
          </a:r>
          <a:r>
            <a:rPr lang="en-GB" sz="2600" kern="1200" dirty="0" err="1"/>
            <a:t>yr</a:t>
          </a:r>
          <a:r>
            <a:rPr lang="en-GB" sz="2600" kern="1200" dirty="0"/>
            <a:t> un </a:t>
          </a:r>
          <a:r>
            <a:rPr lang="en-GB" sz="2600" kern="1200" dirty="0" err="1"/>
            <a:t>pryd</a:t>
          </a:r>
          <a:endParaRPr lang="en-US" sz="2600" kern="1200" dirty="0"/>
        </a:p>
      </dsp:txBody>
      <dsp:txXfrm>
        <a:off x="49004" y="104632"/>
        <a:ext cx="3788192" cy="905852"/>
      </dsp:txXfrm>
    </dsp:sp>
    <dsp:sp modelId="{1159FD73-6B09-4D5D-AE70-E9654235F69A}">
      <dsp:nvSpPr>
        <dsp:cNvPr id="0" name=""/>
        <dsp:cNvSpPr/>
      </dsp:nvSpPr>
      <dsp:spPr>
        <a:xfrm>
          <a:off x="0" y="1134369"/>
          <a:ext cx="3886200" cy="1003860"/>
        </a:xfrm>
        <a:prstGeom prst="roundRect">
          <a:avLst/>
        </a:prstGeom>
        <a:gradFill rotWithShape="0">
          <a:gsLst>
            <a:gs pos="0">
              <a:schemeClr val="accent2">
                <a:hueOff val="279592"/>
                <a:satOff val="-2641"/>
                <a:lumOff val="-2746"/>
                <a:alphaOff val="0"/>
                <a:satMod val="103000"/>
                <a:lumMod val="102000"/>
                <a:tint val="94000"/>
              </a:schemeClr>
            </a:gs>
            <a:gs pos="50000">
              <a:schemeClr val="accent2">
                <a:hueOff val="279592"/>
                <a:satOff val="-2641"/>
                <a:lumOff val="-2746"/>
                <a:alphaOff val="0"/>
                <a:satMod val="110000"/>
                <a:lumMod val="100000"/>
                <a:shade val="100000"/>
              </a:schemeClr>
            </a:gs>
            <a:gs pos="100000">
              <a:schemeClr val="accent2">
                <a:hueOff val="279592"/>
                <a:satOff val="-2641"/>
                <a:lumOff val="-274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err="1"/>
            <a:t>Anaf</a:t>
          </a:r>
          <a:r>
            <a:rPr lang="en-GB" sz="2600" kern="1200" dirty="0"/>
            <a:t> neu </a:t>
          </a:r>
          <a:r>
            <a:rPr lang="en-GB" sz="2600" kern="1200" dirty="0" err="1"/>
            <a:t>drawma</a:t>
          </a:r>
          <a:r>
            <a:rPr lang="en-GB" sz="2600" kern="1200" dirty="0"/>
            <a:t> </a:t>
          </a:r>
          <a:r>
            <a:rPr lang="en-GB" sz="2600" kern="1200" dirty="0" err="1"/>
            <a:t>aml</a:t>
          </a:r>
          <a:endParaRPr lang="en-US" sz="2600" kern="1200" dirty="0"/>
        </a:p>
      </dsp:txBody>
      <dsp:txXfrm>
        <a:off x="49004" y="1183373"/>
        <a:ext cx="3788192" cy="905852"/>
      </dsp:txXfrm>
    </dsp:sp>
    <dsp:sp modelId="{F1A6AB93-8529-4A6F-8FF2-59687A5C83AC}">
      <dsp:nvSpPr>
        <dsp:cNvPr id="0" name=""/>
        <dsp:cNvSpPr/>
      </dsp:nvSpPr>
      <dsp:spPr>
        <a:xfrm>
          <a:off x="0" y="2213109"/>
          <a:ext cx="3886200" cy="1003860"/>
        </a:xfrm>
        <a:prstGeom prst="roundRect">
          <a:avLst/>
        </a:prstGeom>
        <a:gradFill rotWithShape="0">
          <a:gsLst>
            <a:gs pos="0">
              <a:schemeClr val="accent2">
                <a:hueOff val="559183"/>
                <a:satOff val="-5282"/>
                <a:lumOff val="-5491"/>
                <a:alphaOff val="0"/>
                <a:satMod val="103000"/>
                <a:lumMod val="102000"/>
                <a:tint val="94000"/>
              </a:schemeClr>
            </a:gs>
            <a:gs pos="50000">
              <a:schemeClr val="accent2">
                <a:hueOff val="559183"/>
                <a:satOff val="-5282"/>
                <a:lumOff val="-5491"/>
                <a:alphaOff val="0"/>
                <a:satMod val="110000"/>
                <a:lumMod val="100000"/>
                <a:shade val="100000"/>
              </a:schemeClr>
            </a:gs>
            <a:gs pos="100000">
              <a:schemeClr val="accent2">
                <a:hueOff val="559183"/>
                <a:satOff val="-5282"/>
                <a:lumOff val="-54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err="1"/>
            <a:t>Anaf</a:t>
          </a:r>
          <a:r>
            <a:rPr lang="en-GB" sz="2600" kern="1200" dirty="0"/>
            <a:t> </a:t>
          </a:r>
          <a:r>
            <a:rPr lang="en-GB" sz="2600" kern="1200" dirty="0" err="1"/>
            <a:t>heb</a:t>
          </a:r>
          <a:r>
            <a:rPr lang="en-GB" sz="2600" kern="1200" dirty="0"/>
            <a:t> </a:t>
          </a:r>
          <a:r>
            <a:rPr lang="en-GB" sz="2600" kern="1200" dirty="0" err="1"/>
            <a:t>esboniad</a:t>
          </a:r>
          <a:endParaRPr lang="en-US" sz="2600" kern="1200" dirty="0"/>
        </a:p>
      </dsp:txBody>
      <dsp:txXfrm>
        <a:off x="49004" y="2262113"/>
        <a:ext cx="3788192" cy="905852"/>
      </dsp:txXfrm>
    </dsp:sp>
    <dsp:sp modelId="{E22981DE-2C75-4A29-BFA9-197C530745ED}">
      <dsp:nvSpPr>
        <dsp:cNvPr id="0" name=""/>
        <dsp:cNvSpPr/>
      </dsp:nvSpPr>
      <dsp:spPr>
        <a:xfrm>
          <a:off x="0" y="3291849"/>
          <a:ext cx="3886200" cy="1003860"/>
        </a:xfrm>
        <a:prstGeom prst="roundRect">
          <a:avLst/>
        </a:prstGeom>
        <a:gradFill rotWithShape="0">
          <a:gsLst>
            <a:gs pos="0">
              <a:schemeClr val="accent2">
                <a:hueOff val="838775"/>
                <a:satOff val="-7923"/>
                <a:lumOff val="-8237"/>
                <a:alphaOff val="0"/>
                <a:satMod val="103000"/>
                <a:lumMod val="102000"/>
                <a:tint val="94000"/>
              </a:schemeClr>
            </a:gs>
            <a:gs pos="50000">
              <a:schemeClr val="accent2">
                <a:hueOff val="838775"/>
                <a:satOff val="-7923"/>
                <a:lumOff val="-8237"/>
                <a:alphaOff val="0"/>
                <a:satMod val="110000"/>
                <a:lumMod val="100000"/>
                <a:shade val="100000"/>
              </a:schemeClr>
            </a:gs>
            <a:gs pos="100000">
              <a:schemeClr val="accent2">
                <a:hueOff val="838775"/>
                <a:satOff val="-7923"/>
                <a:lumOff val="-82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err="1"/>
            <a:t>Nid</a:t>
          </a:r>
          <a:r>
            <a:rPr lang="en-GB" sz="2600" kern="1200" dirty="0"/>
            <a:t> </a:t>
          </a:r>
          <a:r>
            <a:rPr lang="en-GB" sz="2600" kern="1200" dirty="0" err="1"/>
            <a:t>yw’r</a:t>
          </a:r>
          <a:r>
            <a:rPr lang="en-GB" sz="2600" kern="1200" dirty="0"/>
            <a:t> </a:t>
          </a:r>
          <a:r>
            <a:rPr lang="en-GB" sz="2600" kern="1200" dirty="0" err="1"/>
            <a:t>esboniad</a:t>
          </a:r>
          <a:r>
            <a:rPr lang="en-GB" sz="2600" kern="1200" dirty="0"/>
            <a:t> </a:t>
          </a:r>
          <a:r>
            <a:rPr lang="en-GB" sz="2600" kern="1200" dirty="0" err="1"/>
            <a:t>yn</a:t>
          </a:r>
          <a:r>
            <a:rPr lang="en-GB" sz="2600" kern="1200" dirty="0"/>
            <a:t> </a:t>
          </a:r>
          <a:r>
            <a:rPr lang="en-GB" sz="2600" kern="1200" dirty="0" err="1"/>
            <a:t>cyfateb</a:t>
          </a:r>
          <a:r>
            <a:rPr lang="en-GB" sz="2600" kern="1200" dirty="0"/>
            <a:t> </a:t>
          </a:r>
          <a:r>
            <a:rPr lang="en-GB" sz="2600" kern="1200" dirty="0" err="1"/>
            <a:t>i’r</a:t>
          </a:r>
          <a:r>
            <a:rPr lang="en-GB" sz="2600" kern="1200" dirty="0"/>
            <a:t> </a:t>
          </a:r>
          <a:r>
            <a:rPr lang="en-GB" sz="2600" kern="1200" dirty="0" err="1"/>
            <a:t>anaf</a:t>
          </a:r>
          <a:endParaRPr lang="en-US" sz="2600" kern="1200" dirty="0"/>
        </a:p>
      </dsp:txBody>
      <dsp:txXfrm>
        <a:off x="49004" y="3340853"/>
        <a:ext cx="3788192" cy="9058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5446930-8C90-4660-A31B-E9FE39E1B7D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5B03269E-3442-4DDD-964C-64BC1DD4F3CA}"/>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26DD63C6-7463-45E8-A58D-F67F23E41BA9}"/>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9C8B5E01-6F00-4C1D-A3B8-289869EAFC38}"/>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0DA811B0-BDFA-4B12-BFDF-5D394FC9704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5BB1D98-A13D-4238-9ADE-707B41714850}"/>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16EEE5CE-B0FF-4260-9334-1E6E7C3CBDC0}"/>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00E75347-CEAE-4F86-A837-2A6D017768B9}"/>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8BD05301-241B-481E-AD1F-59C5EBDE48A1}"/>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AE8A454D-2924-4B82-A6CF-AFC88FD419F4}"/>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F56950AB-C0E5-448D-9C5E-A7722044BC84}"/>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9D14427E-98B4-4FF5-B915-C50D39F23718}"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611487F0-D4F3-416B-ABB3-E0C9AC955051}"/>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61AFCD8E-FD78-49BF-A224-A9D4BE769A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AAC0C054-D41C-45C9-952E-C758289FD1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AF4A099-1F05-4750-AECB-37F74DF6C759}"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727011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3F1D320-4032-4D9D-B99F-3635A6057A98}"/>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A5864B58-BE6D-4632-A276-785364BBE0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9460" name="Slide Number Placeholder 3">
            <a:extLst>
              <a:ext uri="{FF2B5EF4-FFF2-40B4-BE49-F238E27FC236}">
                <a16:creationId xmlns:a16="http://schemas.microsoft.com/office/drawing/2014/main" id="{36C3D728-838A-42C1-A057-034FACEF2C2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869F717-E564-4287-9275-B16BD463B25C}"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5C93802-3BA9-401E-BF9C-01574FCF15DC}"/>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C1107A5C-242A-4EB9-98D3-C3DEB90653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E0BEA248-B2ED-4051-8D94-0497D892D2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E3A9DB3-5C66-469B-9788-F98C6BCC5ABE}"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302EE2D-820B-444C-966A-DBB850C50D5A}"/>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FFEFFA34-E920-47E1-BA32-46370929F3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34B90CB2-5E8A-4BB4-A6DF-38833330AE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C73C61-D3AD-4905-8C44-FE117132E8AC}"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092CBA0-E24F-4CBB-A759-124FB90C1378}"/>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A734D2E7-3CB7-4563-AC4C-26CD34BBB5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F941D732-28D9-48D0-8652-4051082573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3D5EC2-3104-4A74-8E3F-C006652DA15C}" type="slidenum">
              <a:rPr lang="en-GB" altLang="en-US" sz="1200" smtClean="0">
                <a:latin typeface="Arial" panose="020B0604020202020204" pitchFamily="34" charset="0"/>
              </a:rPr>
              <a:pPr/>
              <a:t>6</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41A7539F-0B8A-4E6F-A4B9-FB674F2CC240}"/>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552F014B-E399-4A14-AEBD-ECCB989B1D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42A8373B-655C-4A65-AFBF-48F9A1A021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F20948A-65D2-497C-8396-8E05E1A657A0}"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059395C-3A2A-4FE8-B96E-52DA9D7F3A7B}"/>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4E4D4E8-D74E-4CBE-B458-387797AF6026}"/>
              </a:ext>
            </a:extLst>
          </p:cNvPr>
          <p:cNvSpPr>
            <a:spLocks noGrp="1"/>
          </p:cNvSpPr>
          <p:nvPr>
            <p:ph type="body" idx="1"/>
          </p:nvPr>
        </p:nvSpPr>
        <p:spPr/>
        <p:txBody>
          <a:bodyPr/>
          <a:lstStyle/>
          <a:p>
            <a:pPr algn="l" rtl="0" fontAlgn="base"/>
            <a:r>
              <a:rPr lang="en-GB" sz="1800" b="1" i="0" u="none" strike="noStrike" dirty="0">
                <a:solidFill>
                  <a:srgbClr val="000000"/>
                </a:solidFill>
                <a:effectLst/>
                <a:latin typeface="Arial" panose="020B0604020202020204" pitchFamily="34" charset="0"/>
              </a:rPr>
              <a:t>Within this section:</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1" i="0" u="none" strike="noStrike" dirty="0">
                <a:solidFill>
                  <a:srgbClr val="7575D1"/>
                </a:solidFill>
                <a:effectLst/>
                <a:latin typeface="Arial" panose="020B0604020202020204" pitchFamily="34" charset="0"/>
              </a:rPr>
              <a:t>6 sections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1: Safeguarding principles and effective practice</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2: The duty to repost a child at risk of abuse, neglect and/or harm</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divides into:</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 – Part 1: Responding to a report of a child at risk of harm, abuse and/or neglect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3 – Part 2: Decision making and initial child protection conferences</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4: Planning and intervention for children on the child protection register</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5: Safeguarding allegations/concerns about practitioners and those in positions of trust</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Section 6: All Wales Practice Guidance</a:t>
            </a:r>
            <a:endParaRPr lang="en-US" b="0" i="0" dirty="0">
              <a:solidFill>
                <a:srgbClr val="444444"/>
              </a:solidFill>
              <a:effectLst/>
              <a:latin typeface="Calibri" panose="020F0502020204030204" pitchFamily="34" charset="0"/>
            </a:endParaRPr>
          </a:p>
          <a:p>
            <a:pPr>
              <a:defRPr/>
            </a:pPr>
            <a:endParaRPr lang="en-GB" b="1" dirty="0">
              <a:cs typeface="Arial"/>
            </a:endParaRPr>
          </a:p>
        </p:txBody>
      </p:sp>
      <p:sp>
        <p:nvSpPr>
          <p:cNvPr id="32772" name="Slide Number Placeholder 3">
            <a:extLst>
              <a:ext uri="{FF2B5EF4-FFF2-40B4-BE49-F238E27FC236}">
                <a16:creationId xmlns:a16="http://schemas.microsoft.com/office/drawing/2014/main" id="{E86A56A3-B5D5-4BD8-BC17-8C975F3DFBD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D7B23FF-80D7-49AA-9C49-9E2BB4881656}"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9695C81B-5C0C-47C7-8677-15AF6FF60CF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DB94FC7-8448-4F7D-A8D0-220A489B73D0}"/>
              </a:ext>
            </a:extLst>
          </p:cNvPr>
          <p:cNvSpPr>
            <a:spLocks noGrp="1"/>
          </p:cNvSpPr>
          <p:nvPr>
            <p:ph type="body" idx="1"/>
          </p:nvPr>
        </p:nvSpPr>
        <p:spPr/>
        <p:txBody>
          <a:bodyPr/>
          <a:lstStyle/>
          <a:p>
            <a:pPr algn="l" rtl="0" fontAlgn="base"/>
            <a:r>
              <a:rPr lang="en-GB" dirty="0">
                <a:latin typeface="Arial"/>
                <a:ea typeface="MS PGothic"/>
                <a:cs typeface="Arial"/>
              </a:rPr>
              <a:t>  </a:t>
            </a:r>
            <a:r>
              <a:rPr lang="en-GB" sz="1800" b="0" i="0" u="none" strike="noStrike" dirty="0">
                <a:solidFill>
                  <a:srgbClr val="000000"/>
                </a:solidFill>
                <a:effectLst/>
                <a:latin typeface="Arial" panose="020B0604020202020204" pitchFamily="34" charset="0"/>
              </a:rPr>
              <a:t>Under the definition of Harm (Glossary)</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Harm means abuse or the impairment of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buFont typeface="+mj-lt"/>
              <a:buAutoNum type="arabicPeriod"/>
            </a:pPr>
            <a:r>
              <a:rPr lang="en-GB" sz="1800" b="0" i="0" u="none" strike="noStrike" dirty="0">
                <a:solidFill>
                  <a:srgbClr val="000000"/>
                </a:solidFill>
                <a:effectLst/>
                <a:latin typeface="Arial" panose="020B0604020202020204" pitchFamily="34" charset="0"/>
              </a:rPr>
              <a:t>Physical or mental health</a:t>
            </a:r>
            <a:r>
              <a:rPr lang="en-US" sz="1800" b="0" i="0" dirty="0">
                <a:solidFill>
                  <a:srgbClr val="444444"/>
                </a:solidFill>
                <a:effectLst/>
                <a:latin typeface="Arial" panose="020B0604020202020204" pitchFamily="34" charset="0"/>
              </a:rPr>
              <a:t>​</a:t>
            </a:r>
          </a:p>
          <a:p>
            <a:pPr algn="l" rtl="0" fontAlgn="base">
              <a:buFont typeface="+mj-lt"/>
              <a:buAutoNum type="arabicPeriod"/>
            </a:pPr>
            <a:r>
              <a:rPr lang="en-GB" sz="1800" b="0" i="0" u="none" strike="noStrike" dirty="0">
                <a:solidFill>
                  <a:srgbClr val="000000"/>
                </a:solidFill>
                <a:effectLst/>
                <a:latin typeface="Arial" panose="020B0604020202020204" pitchFamily="34" charset="0"/>
              </a:rPr>
              <a:t>Physical, intellectual, emotional, social or behavioural development.</a:t>
            </a:r>
            <a:r>
              <a:rPr lang="en-US" sz="1800" b="0" i="0" dirty="0">
                <a:solidFill>
                  <a:srgbClr val="444444"/>
                </a:solidFill>
                <a:effectLst/>
                <a:latin typeface="Arial" panose="020B0604020202020204" pitchFamily="34" charset="0"/>
              </a:rPr>
              <a:t>​</a:t>
            </a:r>
          </a:p>
          <a:p>
            <a:pPr algn="l" rtl="0" fontAlgn="base"/>
            <a:r>
              <a:rPr lang="en-GB" sz="1800" b="0" i="0" u="none" strike="noStrike" dirty="0">
                <a:solidFill>
                  <a:srgbClr val="000000"/>
                </a:solidFill>
                <a:effectLst/>
                <a:latin typeface="Arial" panose="020B0604020202020204" pitchFamily="34" charset="0"/>
              </a:rPr>
              <a:t>The references to ‘harm’ in relation to Section 47 enquiries, referred to in handling individual cases, means significant harm. </a:t>
            </a:r>
            <a:r>
              <a:rPr lang="en-US" sz="18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800" b="0" i="0" u="none" strike="noStrike" dirty="0">
                <a:solidFill>
                  <a:srgbClr val="000000"/>
                </a:solidFill>
                <a:effectLst/>
                <a:latin typeface="Arial" panose="020B0604020202020204" pitchFamily="34" charset="0"/>
              </a:rPr>
              <a:t>Therefore practitioners must, where the question of whether harm is significant consider the health of the child and compare this to what is reasonably expected of a similar child.    </a:t>
            </a:r>
            <a:endParaRPr lang="en-GB" b="0" i="0" dirty="0">
              <a:solidFill>
                <a:srgbClr val="444444"/>
              </a:solidFill>
              <a:effectLst/>
              <a:latin typeface="Calibri" panose="020F0502020204030204" pitchFamily="34" charset="0"/>
            </a:endParaRPr>
          </a:p>
          <a:p>
            <a:pPr>
              <a:defRPr/>
            </a:pPr>
            <a:endParaRPr lang="en-US" dirty="0"/>
          </a:p>
        </p:txBody>
      </p:sp>
      <p:sp>
        <p:nvSpPr>
          <p:cNvPr id="34820" name="Slide Number Placeholder 3">
            <a:extLst>
              <a:ext uri="{FF2B5EF4-FFF2-40B4-BE49-F238E27FC236}">
                <a16:creationId xmlns:a16="http://schemas.microsoft.com/office/drawing/2014/main" id="{457F28A7-0F46-4190-BB75-0BC573C2DF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2318F9-55AE-4CF4-A16B-64D872DB060A}"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3DA829C4-AE9C-451C-8052-D3C2BB6A5742}"/>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DEA3D3E4-BBF5-40C0-8762-B866E84600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Activity here – split the students into groups and ask them to note definition, signs and symptoms, effects.</a:t>
            </a:r>
          </a:p>
          <a:p>
            <a:r>
              <a:rPr lang="en-GB" altLang="en-US" b="0" i="0" dirty="0">
                <a:solidFill>
                  <a:srgbClr val="000000"/>
                </a:solidFill>
                <a:effectLst/>
                <a:latin typeface="Arial" panose="020B0604020202020204" pitchFamily="34" charset="0"/>
              </a:rPr>
              <a:t>You may want to just do physical, emotional and sexual </a:t>
            </a:r>
            <a:r>
              <a:rPr lang="en-GB" altLang="en-US" b="0" i="0" dirty="0" err="1">
                <a:solidFill>
                  <a:srgbClr val="000000"/>
                </a:solidFill>
                <a:effectLst/>
                <a:latin typeface="Arial" panose="020B0604020202020204" pitchFamily="34" charset="0"/>
              </a:rPr>
              <a:t>ans</a:t>
            </a:r>
            <a:r>
              <a:rPr lang="en-GB" altLang="en-US" b="0" i="0" dirty="0">
                <a:solidFill>
                  <a:srgbClr val="000000"/>
                </a:solidFill>
                <a:effectLst/>
                <a:latin typeface="Arial" panose="020B0604020202020204" pitchFamily="34" charset="0"/>
              </a:rPr>
              <a:t> then do neglect as a larger group because of the different types of neglect.</a:t>
            </a:r>
            <a:endParaRPr lang="en-GB" altLang="en-US" dirty="0">
              <a:latin typeface="Arial" panose="020B0604020202020204" pitchFamily="34" charset="0"/>
            </a:endParaRPr>
          </a:p>
        </p:txBody>
      </p:sp>
      <p:sp>
        <p:nvSpPr>
          <p:cNvPr id="36868" name="Slide Number Placeholder 3">
            <a:extLst>
              <a:ext uri="{FF2B5EF4-FFF2-40B4-BE49-F238E27FC236}">
                <a16:creationId xmlns:a16="http://schemas.microsoft.com/office/drawing/2014/main" id="{C228D7EE-0B3E-410F-B9B1-F80E185A11F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C8E282D-A22F-4FDE-AF7F-DEB9DC1F07AC}"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5DEC108C-F1C1-497A-85CB-0420A1279176}"/>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9F113460-DB71-4234-9652-F0A6B20F53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7E2A24CB-14EE-49BD-A403-AFCCCE487F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540DF53-D41A-4F2B-A322-20948B10CC24}"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4E202EE0-3284-4E86-BBD2-70B146D6A66D}"/>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208A42F-9255-4E9B-8573-DEC970E5C2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dirty="0">
                <a:solidFill>
                  <a:srgbClr val="000000"/>
                </a:solidFill>
                <a:effectLst/>
                <a:latin typeface="Calibri" panose="020F0502020204030204" pitchFamily="34" charset="0"/>
              </a:rPr>
              <a:t>‘Non-accidental acts or behaviours towards an individual causing trauma, physical suffering or actual bodily harm’</a:t>
            </a:r>
            <a:endParaRPr lang="en-GB" altLang="en-US" dirty="0">
              <a:latin typeface="Arial" panose="020B0604020202020204" pitchFamily="34" charset="0"/>
            </a:endParaRPr>
          </a:p>
        </p:txBody>
      </p:sp>
      <p:sp>
        <p:nvSpPr>
          <p:cNvPr id="38916" name="Slide Number Placeholder 3">
            <a:extLst>
              <a:ext uri="{FF2B5EF4-FFF2-40B4-BE49-F238E27FC236}">
                <a16:creationId xmlns:a16="http://schemas.microsoft.com/office/drawing/2014/main" id="{BF98B698-1E26-4C55-B3D9-58C4E1B6D7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9CD07E1-1C30-4517-B885-590206B7DE73}"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a:p>
            <a:r>
              <a:rPr lang="en-GB" dirty="0"/>
              <a:t>This is a very rare type of child abuse. Often the victim has been subjected to physical abuse or medical neglect.</a:t>
            </a:r>
          </a:p>
          <a:p>
            <a:r>
              <a:rPr lang="en-GB" dirty="0"/>
              <a:t>Fabricated or Induced Illness by carers is the term most commonly used in the UK. Factitious disorder imposed on another is the term most commonly used in the USA. </a:t>
            </a:r>
          </a:p>
          <a:p>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21</a:t>
            </a:fld>
            <a:endParaRPr lang="cy-GB" altLang="en-US"/>
          </a:p>
        </p:txBody>
      </p:sp>
    </p:spTree>
    <p:extLst>
      <p:ext uri="{BB962C8B-B14F-4D97-AF65-F5344CB8AC3E}">
        <p14:creationId xmlns:p14="http://schemas.microsoft.com/office/powerpoint/2010/main" val="2624787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D0EC47B6-142F-4F94-A591-43860B1B2EBB}"/>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2079AF96-E9A7-4809-A2F7-F9F9BA08C5B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F7A025AE-A599-4D6F-86DA-959675B4092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A278B6-773F-4DA7-A7C6-C5B0D3F11A8F}"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01BC0B9C-8A80-4649-868F-A8D197DC1E6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5CBBDEDA-2B1B-4F15-838E-A361A0BE8C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A98383B9-6EA2-4724-8FA2-5CB941B768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FD09EE-0D5A-4ED4-BC3A-F0CC29E4CC52}"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12121"/>
                </a:solidFill>
                <a:effectLst/>
                <a:latin typeface="Merriweather" panose="00000500000000000000" pitchFamily="2" charset="0"/>
              </a:rPr>
              <a:t>Gaslighting is a form of manipulation that often occurs in abusive relationships. The </a:t>
            </a:r>
            <a:r>
              <a:rPr lang="en-GB" b="0" i="0" dirty="0" err="1">
                <a:solidFill>
                  <a:srgbClr val="212121"/>
                </a:solidFill>
                <a:effectLst/>
                <a:latin typeface="Merriweather" panose="00000500000000000000" pitchFamily="2" charset="0"/>
              </a:rPr>
              <a:t>perpetraitor</a:t>
            </a:r>
            <a:r>
              <a:rPr lang="en-GB" b="0" i="0" dirty="0">
                <a:solidFill>
                  <a:srgbClr val="212121"/>
                </a:solidFill>
                <a:effectLst/>
                <a:latin typeface="Merriweather" panose="00000500000000000000" pitchFamily="2" charset="0"/>
              </a:rPr>
              <a:t> misleads the target, creating a false narrative and making them question their judgments and reality</a:t>
            </a:r>
            <a:endParaRPr lang="en-GB" b="0" i="0" u="none" strike="noStrike" baseline="30000" dirty="0">
              <a:solidFill>
                <a:srgbClr val="212121"/>
              </a:solidFill>
              <a:effectLst/>
              <a:latin typeface="Merriweather" panose="00000500000000000000" pitchFamily="2" charset="0"/>
            </a:endParaRPr>
          </a:p>
          <a:p>
            <a:r>
              <a:rPr lang="en-GB" b="0" i="0" dirty="0">
                <a:solidFill>
                  <a:srgbClr val="212121"/>
                </a:solidFill>
                <a:effectLst/>
                <a:latin typeface="Merriweather" panose="00000500000000000000" pitchFamily="2" charset="0"/>
              </a:rPr>
              <a:t> Ultimately, the victim of gaslighting starts to feel unsure about their perceptions of the world and even wonder if they are losing their sanity.</a:t>
            </a:r>
          </a:p>
          <a:p>
            <a:endParaRPr lang="en-GB" b="0" i="0" dirty="0">
              <a:solidFill>
                <a:srgbClr val="212121"/>
              </a:solidFill>
              <a:effectLst/>
              <a:latin typeface="Merriweather" panose="00000500000000000000" pitchFamily="2" charset="0"/>
            </a:endParaRPr>
          </a:p>
          <a:p>
            <a:r>
              <a:rPr lang="en-GB" b="0" i="0" dirty="0">
                <a:solidFill>
                  <a:srgbClr val="212121"/>
                </a:solidFill>
                <a:effectLst/>
                <a:latin typeface="Merriweather" panose="00000500000000000000" pitchFamily="2" charset="0"/>
              </a:rPr>
              <a:t>Not an exhaustive list.</a:t>
            </a:r>
            <a:endParaRPr lang="en-GB" dirty="0"/>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24</a:t>
            </a:fld>
            <a:endParaRPr lang="cy-GB" altLang="en-US"/>
          </a:p>
        </p:txBody>
      </p:sp>
    </p:spTree>
    <p:extLst>
      <p:ext uri="{BB962C8B-B14F-4D97-AF65-F5344CB8AC3E}">
        <p14:creationId xmlns:p14="http://schemas.microsoft.com/office/powerpoint/2010/main" val="22051226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12121"/>
                </a:solidFill>
                <a:effectLst/>
                <a:latin typeface="Merriweather" panose="00000500000000000000" pitchFamily="2" charset="0"/>
              </a:rPr>
              <a:t>Gaslighting is a form of manipulation that often occurs in abusive relationships. The </a:t>
            </a:r>
            <a:r>
              <a:rPr lang="en-GB" b="0" i="0" dirty="0" err="1">
                <a:solidFill>
                  <a:srgbClr val="212121"/>
                </a:solidFill>
                <a:effectLst/>
                <a:latin typeface="Merriweather" panose="00000500000000000000" pitchFamily="2" charset="0"/>
              </a:rPr>
              <a:t>perpetraitor</a:t>
            </a:r>
            <a:r>
              <a:rPr lang="en-GB" b="0" i="0" dirty="0">
                <a:solidFill>
                  <a:srgbClr val="212121"/>
                </a:solidFill>
                <a:effectLst/>
                <a:latin typeface="Merriweather" panose="00000500000000000000" pitchFamily="2" charset="0"/>
              </a:rPr>
              <a:t> misleads the target, creating a false narrative and making them question their judgments and reality</a:t>
            </a:r>
            <a:endParaRPr lang="en-GB" b="0" i="0" u="none" strike="noStrike" baseline="30000" dirty="0">
              <a:solidFill>
                <a:srgbClr val="212121"/>
              </a:solidFill>
              <a:effectLst/>
              <a:latin typeface="Merriweather" panose="00000500000000000000" pitchFamily="2" charset="0"/>
            </a:endParaRPr>
          </a:p>
          <a:p>
            <a:r>
              <a:rPr lang="en-GB" b="0" i="0" dirty="0">
                <a:solidFill>
                  <a:srgbClr val="212121"/>
                </a:solidFill>
                <a:effectLst/>
                <a:latin typeface="Merriweather" panose="00000500000000000000" pitchFamily="2" charset="0"/>
              </a:rPr>
              <a:t> Ultimately, the victim of gaslighting starts to feel unsure about their perceptions of the world and even wonder if they are losing their sanity.</a:t>
            </a:r>
            <a:endParaRPr lang="en-GB" dirty="0"/>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25</a:t>
            </a:fld>
            <a:endParaRPr lang="cy-GB" altLang="en-US"/>
          </a:p>
        </p:txBody>
      </p:sp>
    </p:spTree>
    <p:extLst>
      <p:ext uri="{BB962C8B-B14F-4D97-AF65-F5344CB8AC3E}">
        <p14:creationId xmlns:p14="http://schemas.microsoft.com/office/powerpoint/2010/main" val="1724950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04F2F3F6-8881-4B2A-90CF-BC32927BC1C9}"/>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954D6ED8-37C4-46C4-99F4-5EA1A7A88F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DD931249-B5D8-405C-A93C-A4BAAF209D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F26F057-F29C-4671-B01B-70FDCD20734D}"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23536AA-F511-4632-85B1-8E5FA29DF988}"/>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0D69D724-4A17-4BEB-AEF9-071138B46D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CD5694EB-8E28-4561-9B43-3647B61E2B6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3CD497-45BE-4D63-8210-086519CE4D3D}"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Penatrative</a:t>
            </a:r>
            <a:r>
              <a:rPr lang="en-GB" dirty="0"/>
              <a:t>, rape or oral sex</a:t>
            </a:r>
          </a:p>
          <a:p>
            <a:r>
              <a:rPr lang="en-GB" dirty="0"/>
              <a:t>Non penetrative – masturbation, rubbing, kissing, touching </a:t>
            </a:r>
          </a:p>
          <a:p>
            <a:r>
              <a:rPr lang="en-GB" dirty="0"/>
              <a:t>Exposure of inappropriate material, watching </a:t>
            </a:r>
          </a:p>
          <a:p>
            <a:r>
              <a:rPr lang="en-GB" dirty="0"/>
              <a:t>Production of inappropriate material either voluntarily or against will</a:t>
            </a:r>
          </a:p>
          <a:p>
            <a:r>
              <a:rPr lang="en-GB" dirty="0"/>
              <a:t>Grooming</a:t>
            </a:r>
          </a:p>
          <a:p>
            <a:r>
              <a:rPr lang="en-GB" dirty="0"/>
              <a:t>Enticing inappropriate sexual behaviour</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30</a:t>
            </a:fld>
            <a:endParaRPr lang="cy-GB" altLang="en-US"/>
          </a:p>
        </p:txBody>
      </p:sp>
    </p:spTree>
    <p:extLst>
      <p:ext uri="{BB962C8B-B14F-4D97-AF65-F5344CB8AC3E}">
        <p14:creationId xmlns:p14="http://schemas.microsoft.com/office/powerpoint/2010/main" val="37662442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Detailed sexual knowledge that is inappropriate for age</a:t>
            </a:r>
          </a:p>
          <a:p>
            <a:endParaRPr lang="en-GB" dirty="0"/>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31</a:t>
            </a:fld>
            <a:endParaRPr lang="cy-GB" altLang="en-US"/>
          </a:p>
        </p:txBody>
      </p:sp>
    </p:spTree>
    <p:extLst>
      <p:ext uri="{BB962C8B-B14F-4D97-AF65-F5344CB8AC3E}">
        <p14:creationId xmlns:p14="http://schemas.microsoft.com/office/powerpoint/2010/main" val="27690901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Detailed sexual knowledge that is inappropriate for age</a:t>
            </a:r>
          </a:p>
          <a:p>
            <a:endParaRPr lang="en-GB" dirty="0"/>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32</a:t>
            </a:fld>
            <a:endParaRPr lang="cy-GB" altLang="en-US"/>
          </a:p>
        </p:txBody>
      </p:sp>
    </p:spTree>
    <p:extLst>
      <p:ext uri="{BB962C8B-B14F-4D97-AF65-F5344CB8AC3E}">
        <p14:creationId xmlns:p14="http://schemas.microsoft.com/office/powerpoint/2010/main" val="12247572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Detailed sexual knowledge that is inappropriate for age</a:t>
            </a:r>
          </a:p>
          <a:p>
            <a:endParaRPr lang="en-GB" dirty="0"/>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33</a:t>
            </a:fld>
            <a:endParaRPr lang="cy-GB" altLang="en-US"/>
          </a:p>
        </p:txBody>
      </p:sp>
    </p:spTree>
    <p:extLst>
      <p:ext uri="{BB962C8B-B14F-4D97-AF65-F5344CB8AC3E}">
        <p14:creationId xmlns:p14="http://schemas.microsoft.com/office/powerpoint/2010/main" val="32013648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2E3E790-20BE-46D2-95DB-D48523780B66}"/>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C2E79C31-2AB6-4780-8A85-C15CE5A2D7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33120A44-31CA-44B7-A839-40DAF23261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65BA9C4-266A-41EC-B4C7-8AC6DC1EFEE1}"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FBC43A57-01E7-4559-9131-CC0E48AD09D9}"/>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FD70DAF3-685D-4D56-9C14-552F64CD22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Worth pointing out here ‘self </a:t>
            </a:r>
            <a:r>
              <a:rPr lang="en-GB" altLang="en-US" dirty="0" err="1">
                <a:latin typeface="Arial" panose="020B0604020202020204" pitchFamily="34" charset="0"/>
              </a:rPr>
              <a:t>neflect</a:t>
            </a:r>
            <a:r>
              <a:rPr lang="en-GB" altLang="en-US" dirty="0">
                <a:latin typeface="Arial" panose="020B0604020202020204" pitchFamily="34" charset="0"/>
              </a:rPr>
              <a:t>’ – purposeful </a:t>
            </a:r>
          </a:p>
        </p:txBody>
      </p:sp>
      <p:sp>
        <p:nvSpPr>
          <p:cNvPr id="51204" name="Slide Number Placeholder 3">
            <a:extLst>
              <a:ext uri="{FF2B5EF4-FFF2-40B4-BE49-F238E27FC236}">
                <a16:creationId xmlns:a16="http://schemas.microsoft.com/office/drawing/2014/main" id="{0398EDB3-7A5C-4F7F-9A51-FE78554140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7D0499-2A39-4D86-AFA6-CB9077CBA628}"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Physical Neglect – basic needs, food, clothing, shelter, not kept safe/ not sufficiently supervised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Educational  Neglect – insufficient provision of education, not taking child to school, inconsistent attendance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Emotional Neglect – Failure to provide nurture or </a:t>
            </a:r>
            <a:r>
              <a:rPr lang="en-GB" dirty="0" err="1"/>
              <a:t>stilmulation</a:t>
            </a:r>
            <a:r>
              <a:rPr lang="en-GB" dirty="0"/>
              <a:t>. Psychologically harmful or hurtful behaviour, ignoring, intimidating, </a:t>
            </a:r>
            <a:r>
              <a:rPr lang="en-GB" dirty="0" err="1"/>
              <a:t>criticisizing</a:t>
            </a:r>
            <a:r>
              <a:rPr lang="en-GB" dirty="0"/>
              <a:t>, isolating, humiliating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Medical Neglect – Failure to meet medical needs, ignoring medical conditions or concerns, includes dental, vision and hearing.</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36</a:t>
            </a:fld>
            <a:endParaRPr lang="cy-GB" altLang="en-US"/>
          </a:p>
        </p:txBody>
      </p:sp>
    </p:spTree>
    <p:extLst>
      <p:ext uri="{BB962C8B-B14F-4D97-AF65-F5344CB8AC3E}">
        <p14:creationId xmlns:p14="http://schemas.microsoft.com/office/powerpoint/2010/main" val="34980546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Changes in appearance (physical and psychological)</a:t>
            </a:r>
          </a:p>
          <a:p>
            <a:r>
              <a:rPr lang="en-GB" dirty="0"/>
              <a:t>Inappropriate clothing (don’t fit – too big or small, no coat in the cold weather etc)</a:t>
            </a:r>
          </a:p>
          <a:p>
            <a:r>
              <a:rPr lang="en-GB" dirty="0"/>
              <a:t>Health and Development problems (including physical problems, social, physical, emotional, behavioural, developmental problems</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37</a:t>
            </a:fld>
            <a:endParaRPr lang="cy-GB" altLang="en-US"/>
          </a:p>
        </p:txBody>
      </p:sp>
    </p:spTree>
    <p:extLst>
      <p:ext uri="{BB962C8B-B14F-4D97-AF65-F5344CB8AC3E}">
        <p14:creationId xmlns:p14="http://schemas.microsoft.com/office/powerpoint/2010/main" val="12104736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390FB46-A221-4F05-9E6B-45C565DF1CE5}"/>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B769BEDB-9872-43EC-81B3-439610C204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Child Sexual Exploitation</a:t>
            </a:r>
          </a:p>
          <a:p>
            <a:r>
              <a:rPr lang="en-GB" dirty="0">
                <a:latin typeface="Arial"/>
                <a:ea typeface="MS PGothic"/>
                <a:cs typeface="Arial"/>
              </a:rPr>
              <a:t>Child sexual exploitation is a form of child sexual abuse. It occurs where an individual or group takes advantage of an imbalance of power to coerce, manipulate or deceive a child or young person under the age of 18 into sexual activity, (a) in exchange for something the victim needs or wants; and/or (b) for the financial advantage or increased status of the perpetrator or facilitator. The victim may have been sexually exploited even if the sexual activity appears consensual. Child sexual exploitation does not always involve physical contact; it can also occur through the use of technology.</a:t>
            </a:r>
          </a:p>
          <a:p>
            <a:endParaRPr lang="en-GB" dirty="0">
              <a:cs typeface="Arial"/>
            </a:endParaRPr>
          </a:p>
          <a:p>
            <a:r>
              <a:rPr lang="en-GB" dirty="0">
                <a:latin typeface="Arial"/>
                <a:ea typeface="MS PGothic"/>
                <a:cs typeface="Arial"/>
              </a:rPr>
              <a:t>Online Abuse</a:t>
            </a:r>
          </a:p>
          <a:p>
            <a:r>
              <a:rPr lang="en-GB" dirty="0"/>
              <a:t>Online abuse is abuse that is facilitated using technology. It may take place through social media, online games, or other channels of digital communication. Children can also be re-victimised if evidence of their abuse is recorded or uploaded online. Technology can facilitate a number of illegal abusive behaviours including, but not limited to: harassment; stalking; threatening behaviour; sharing indecent images of children under 18; inciting a child to sexual activity; sexual exploitation; grooming; sexual communication with a child; and, causing a child to view images or watch videos of a sexual act. Using technology to facilitate any of the above activities is online abuse. Alongside those illegal activities that are perpetrated online, children may also be exposed to inappropriate behaviours or content online. For instance, children may be bullied online by their peers or they might, either accidentally or intentionally, view content which is intended for adults, such as pornography. Both online abuse and exposure to unsuitable content or behaviour can have a long-lasting impact on the wellbeing of children and young people.</a:t>
            </a:r>
          </a:p>
          <a:p>
            <a:endParaRPr lang="en-GB" dirty="0"/>
          </a:p>
          <a:p>
            <a:r>
              <a:rPr lang="en-GB" dirty="0"/>
              <a:t>Bullying</a:t>
            </a:r>
          </a:p>
          <a:p>
            <a:pPr eaLnBrk="1" hangingPunct="1"/>
            <a:r>
              <a:rPr lang="en-GB" altLang="en-US" sz="1200" dirty="0">
                <a:solidFill>
                  <a:schemeClr val="accent6">
                    <a:lumMod val="75000"/>
                  </a:schemeClr>
                </a:solidFill>
                <a:latin typeface="Arial" panose="020B0604020202020204" pitchFamily="34" charset="0"/>
                <a:cs typeface="Arial" panose="020B0604020202020204" pitchFamily="34" charset="0"/>
              </a:rPr>
              <a:t>Very difficult to recognise</a:t>
            </a:r>
          </a:p>
          <a:p>
            <a:pPr eaLnBrk="1" hangingPunct="1"/>
            <a:r>
              <a:rPr lang="en-GB" altLang="en-US" sz="1200" dirty="0">
                <a:solidFill>
                  <a:schemeClr val="accent6">
                    <a:lumMod val="75000"/>
                  </a:schemeClr>
                </a:solidFill>
                <a:latin typeface="Arial" panose="020B0604020202020204" pitchFamily="34" charset="0"/>
                <a:cs typeface="Arial" panose="020B0604020202020204" pitchFamily="34" charset="0"/>
              </a:rPr>
              <a:t>Can take a number of forms</a:t>
            </a:r>
          </a:p>
          <a:p>
            <a:pPr eaLnBrk="1" hangingPunct="1"/>
            <a:r>
              <a:rPr lang="en-GB" altLang="en-US" sz="1200" dirty="0">
                <a:solidFill>
                  <a:schemeClr val="accent6">
                    <a:lumMod val="75000"/>
                  </a:schemeClr>
                </a:solidFill>
                <a:latin typeface="Arial" panose="020B0604020202020204" pitchFamily="34" charset="0"/>
                <a:cs typeface="Arial" panose="020B0604020202020204" pitchFamily="34" charset="0"/>
              </a:rPr>
              <a:t>Home, early years settings, schools, clubs, workplace - everywhere</a:t>
            </a:r>
          </a:p>
          <a:p>
            <a:r>
              <a:rPr lang="en-GB" dirty="0"/>
              <a:t>Many people have/or will experience this to some degree in their life.</a:t>
            </a:r>
          </a:p>
          <a:p>
            <a:endParaRPr lang="en-GB" dirty="0"/>
          </a:p>
          <a:p>
            <a:r>
              <a:rPr lang="en-GB" dirty="0"/>
              <a:t>Grooming</a:t>
            </a:r>
          </a:p>
          <a:p>
            <a:r>
              <a:rPr lang="en-GB" b="0" i="0" dirty="0">
                <a:solidFill>
                  <a:srgbClr val="4D5156"/>
                </a:solidFill>
                <a:effectLst/>
                <a:latin typeface="arial" panose="020B0604020202020204" pitchFamily="34" charset="0"/>
              </a:rPr>
              <a:t>Grooming is </a:t>
            </a:r>
            <a:r>
              <a:rPr lang="en-GB" b="0" i="0" dirty="0">
                <a:solidFill>
                  <a:srgbClr val="5F6368"/>
                </a:solidFill>
                <a:effectLst/>
                <a:latin typeface="arial" panose="020B0604020202020204" pitchFamily="34" charset="0"/>
              </a:rPr>
              <a:t>when someone builds a relationship, trust and emotional connection with a child or young person so they can manipulate, exploit and abuse them</a:t>
            </a:r>
            <a:r>
              <a:rPr lang="en-GB" b="0" i="0" dirty="0">
                <a:solidFill>
                  <a:srgbClr val="4D5156"/>
                </a:solidFill>
                <a:effectLst/>
                <a:latin typeface="arial" panose="020B0604020202020204" pitchFamily="34" charset="0"/>
              </a:rPr>
              <a:t>.</a:t>
            </a:r>
            <a:endParaRPr lang="en-GB" b="0" dirty="0"/>
          </a:p>
          <a:p>
            <a:endParaRPr lang="en-GB" dirty="0"/>
          </a:p>
          <a:p>
            <a:r>
              <a:rPr lang="en-GB" dirty="0"/>
              <a:t>Financial Abuse</a:t>
            </a:r>
          </a:p>
          <a:p>
            <a:pPr algn="l" rtl="0" fontAlgn="base"/>
            <a:r>
              <a:rPr lang="en-GB" sz="1200" b="0" i="0" u="none" strike="noStrike" dirty="0">
                <a:solidFill>
                  <a:srgbClr val="000000"/>
                </a:solidFill>
                <a:effectLst/>
                <a:latin typeface="Arial" panose="020B0604020202020204" pitchFamily="34" charset="0"/>
              </a:rPr>
              <a:t>Wales Safeguarding Procedures added this as a category.</a:t>
            </a:r>
            <a:r>
              <a:rPr lang="en-US" sz="12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200" b="0" i="0" u="none" strike="noStrike" dirty="0">
                <a:solidFill>
                  <a:srgbClr val="000000"/>
                </a:solidFill>
                <a:effectLst/>
                <a:latin typeface="Arial" panose="020B0604020202020204" pitchFamily="34" charset="0"/>
              </a:rPr>
              <a:t>Financial abuse includes theft, fraud, pressure about money, misuse of money. </a:t>
            </a:r>
            <a:r>
              <a:rPr lang="en-US" sz="1200" b="0" i="0" dirty="0">
                <a:solidFill>
                  <a:srgbClr val="444444"/>
                </a:solidFill>
                <a:effectLst/>
                <a:latin typeface="Arial" panose="020B0604020202020204" pitchFamily="34" charset="0"/>
              </a:rPr>
              <a:t>​</a:t>
            </a:r>
            <a:endParaRPr lang="en-US" b="0" i="0" dirty="0">
              <a:solidFill>
                <a:srgbClr val="444444"/>
              </a:solidFill>
              <a:effectLst/>
              <a:latin typeface="Calibri" panose="020F0502020204030204" pitchFamily="34" charset="0"/>
            </a:endParaRPr>
          </a:p>
          <a:p>
            <a:pPr algn="l" rtl="0" fontAlgn="base"/>
            <a:r>
              <a:rPr lang="en-GB" sz="1200" b="0" i="0" u="none" strike="noStrike" dirty="0">
                <a:solidFill>
                  <a:srgbClr val="000000"/>
                </a:solidFill>
                <a:effectLst/>
                <a:latin typeface="Arial" panose="020B0604020202020204" pitchFamily="34" charset="0"/>
              </a:rPr>
              <a:t>Using funds that are specific for Children's needs.</a:t>
            </a:r>
            <a:r>
              <a:rPr lang="en-GB" sz="1200" b="0" i="0" dirty="0">
                <a:solidFill>
                  <a:srgbClr val="444444"/>
                </a:solidFill>
                <a:effectLst/>
                <a:latin typeface="Arial" panose="020B0604020202020204" pitchFamily="34" charset="0"/>
              </a:rPr>
              <a:t>​</a:t>
            </a:r>
            <a:endParaRPr lang="en-GB" b="0" i="0" dirty="0">
              <a:solidFill>
                <a:srgbClr val="444444"/>
              </a:solidFill>
              <a:effectLst/>
              <a:latin typeface="Calibri" panose="020F0502020204030204" pitchFamily="34" charset="0"/>
            </a:endParaRPr>
          </a:p>
          <a:p>
            <a:pPr algn="l" rtl="0" fontAlgn="base"/>
            <a:r>
              <a:rPr lang="en-GB" sz="1200" b="0" i="0" u="none" strike="noStrike" dirty="0">
                <a:solidFill>
                  <a:srgbClr val="000000"/>
                </a:solidFill>
                <a:effectLst/>
                <a:latin typeface="Arial" panose="020B0604020202020204" pitchFamily="34" charset="0"/>
              </a:rPr>
              <a:t>Consider children or adults with ALN or a disability who are provided with additional income/funds to support those needs or are provided with special equipment/resources. If these are not available, are spent on other items or are sold on, this falls into that category of financial abuse.</a:t>
            </a:r>
          </a:p>
          <a:p>
            <a:pPr marL="0" indent="0">
              <a:buFont typeface="Arial" panose="020B0604020202020204" pitchFamily="34" charset="0"/>
              <a:buNone/>
              <a:defRPr/>
            </a:pPr>
            <a:r>
              <a:rPr lang="en-GB" altLang="en-US" sz="1200" dirty="0">
                <a:solidFill>
                  <a:schemeClr val="accent6">
                    <a:lumMod val="75000"/>
                  </a:schemeClr>
                </a:solidFill>
                <a:latin typeface="Arial" panose="020B0604020202020204" pitchFamily="34" charset="0"/>
                <a:cs typeface="Arial" panose="020B0604020202020204" pitchFamily="34" charset="0"/>
              </a:rPr>
              <a:t>This category is not as common to a child but signs can include:</a:t>
            </a:r>
          </a:p>
          <a:p>
            <a:pPr>
              <a:defRPr/>
            </a:pPr>
            <a:r>
              <a:rPr lang="en-GB" altLang="en-US" sz="1200" dirty="0">
                <a:solidFill>
                  <a:schemeClr val="accent6">
                    <a:lumMod val="75000"/>
                  </a:schemeClr>
                </a:solidFill>
                <a:latin typeface="Arial" panose="020B0604020202020204" pitchFamily="34" charset="0"/>
                <a:cs typeface="Arial" panose="020B0604020202020204" pitchFamily="34" charset="0"/>
              </a:rPr>
              <a:t>Failing to meet the needs, care and support that is provided through direct payments; or</a:t>
            </a:r>
          </a:p>
          <a:p>
            <a:pPr>
              <a:defRPr/>
            </a:pPr>
            <a:r>
              <a:rPr lang="en-GB" altLang="en-US" sz="1200" dirty="0">
                <a:solidFill>
                  <a:schemeClr val="accent6">
                    <a:lumMod val="75000"/>
                  </a:schemeClr>
                </a:solidFill>
                <a:latin typeface="Arial" panose="020B0604020202020204" pitchFamily="34" charset="0"/>
                <a:cs typeface="Arial" panose="020B0604020202020204" pitchFamily="34" charset="0"/>
              </a:rPr>
              <a:t>Complaints that personal property is lost. </a:t>
            </a:r>
          </a:p>
          <a:p>
            <a:pPr algn="l" rtl="0" fontAlgn="base"/>
            <a:endParaRPr lang="en-GB" sz="1200" b="0" i="0" u="none" strike="noStrike" dirty="0">
              <a:solidFill>
                <a:srgbClr val="000000"/>
              </a:solidFill>
              <a:effectLst/>
              <a:latin typeface="Arial" panose="020B0604020202020204" pitchFamily="34" charset="0"/>
            </a:endParaRPr>
          </a:p>
          <a:p>
            <a:pPr algn="l" rtl="0" fontAlgn="base"/>
            <a:r>
              <a:rPr lang="en-GB" sz="1200" b="0" i="0" u="none" strike="noStrike" dirty="0">
                <a:solidFill>
                  <a:srgbClr val="000000"/>
                </a:solidFill>
                <a:effectLst/>
                <a:latin typeface="Arial" panose="020B0604020202020204" pitchFamily="34" charset="0"/>
              </a:rPr>
              <a:t>Domestic Abuse</a:t>
            </a:r>
          </a:p>
          <a:p>
            <a:pPr algn="l" rtl="0" fontAlgn="base"/>
            <a:r>
              <a:rPr lang="en-GB" b="0" i="0" dirty="0">
                <a:solidFill>
                  <a:srgbClr val="454545"/>
                </a:solidFill>
                <a:effectLst/>
                <a:latin typeface="Roboto" panose="02000000000000000000" pitchFamily="2" charset="0"/>
              </a:rPr>
              <a:t>Domestic abuse, also known as domestic violence or intimate partner violence, can be defined as a pattern of behaviour in any relationship that is used to gain or maintain power and control over an intimate partner. Abuse can physical, sexual, emotional, economic or psychological actions or threats of actions that influence another person. This includes any behaviours that frighten, intimidate, terrorize, manipulate, hurt, humiliate, blame, injure, or wound someone. Domestic abuse can happen to anyone of any race, age, sexual orientation, religion, or gender. It can occur within a range of relationships including couples who are married, living together or dating. Domestic violence affects people of all socioeconomic backgrounds and education levels. </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Organisational Abuse</a:t>
            </a:r>
          </a:p>
          <a:p>
            <a:pPr algn="l" rtl="0" fontAlgn="base"/>
            <a:r>
              <a:rPr lang="en-GB" b="0" i="0" dirty="0">
                <a:solidFill>
                  <a:srgbClr val="454545"/>
                </a:solidFill>
                <a:effectLst/>
                <a:latin typeface="Roboto" panose="02000000000000000000" pitchFamily="2" charset="0"/>
              </a:rPr>
              <a:t>Neglect or poor standards of care in an organisation, institution or a care setting, such as a care home, hospital, school, social services/ organisations providing care in someone’s home.</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Discriminatory abuse</a:t>
            </a:r>
          </a:p>
          <a:p>
            <a:pPr algn="l" rtl="0" fontAlgn="base"/>
            <a:r>
              <a:rPr lang="en-GB" b="0" i="0" dirty="0">
                <a:solidFill>
                  <a:srgbClr val="454545"/>
                </a:solidFill>
                <a:effectLst/>
                <a:latin typeface="Roboto" panose="02000000000000000000" pitchFamily="2" charset="0"/>
              </a:rPr>
              <a:t>Abuse because of someone’s race, gender, gender identity, age, disability, sexual orientation or religion</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Slavery</a:t>
            </a:r>
          </a:p>
          <a:p>
            <a:pPr algn="l" rtl="0" fontAlgn="base"/>
            <a:r>
              <a:rPr lang="en-GB" b="0" i="0" dirty="0">
                <a:solidFill>
                  <a:srgbClr val="454545"/>
                </a:solidFill>
                <a:effectLst/>
                <a:latin typeface="Roboto" panose="02000000000000000000" pitchFamily="2" charset="0"/>
              </a:rPr>
              <a:t>This includes slavery, human trafficking, forced labour,  and domestic servitude.</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Female Genital mutilation</a:t>
            </a:r>
          </a:p>
          <a:p>
            <a:pPr algn="l" rtl="0" fontAlgn="base"/>
            <a:endParaRPr lang="en-GB" b="0" i="0" dirty="0">
              <a:solidFill>
                <a:srgbClr val="454545"/>
              </a:solidFill>
              <a:effectLst/>
              <a:latin typeface="Roboto" panose="02000000000000000000" pitchFamily="2" charset="0"/>
            </a:endParaRPr>
          </a:p>
          <a:p>
            <a:pPr algn="l" rtl="0" fontAlgn="base"/>
            <a:endParaRPr lang="en-GB" b="0" i="0" dirty="0">
              <a:solidFill>
                <a:srgbClr val="454545"/>
              </a:solidFill>
              <a:effectLst/>
              <a:latin typeface="Roboto" panose="02000000000000000000" pitchFamily="2" charset="0"/>
            </a:endParaRPr>
          </a:p>
          <a:p>
            <a:pPr algn="l" rtl="0" fontAlgn="base"/>
            <a:endParaRPr lang="en-GB" b="0" i="0" dirty="0">
              <a:solidFill>
                <a:srgbClr val="454545"/>
              </a:solidFill>
              <a:effectLst/>
              <a:latin typeface="Roboto" panose="02000000000000000000" pitchFamily="2" charset="0"/>
            </a:endParaRPr>
          </a:p>
          <a:p>
            <a:pPr algn="l" rtl="0" fontAlgn="base"/>
            <a:endParaRPr lang="en-GB" sz="1200" b="0" i="0" u="none" strike="noStrike" dirty="0">
              <a:solidFill>
                <a:srgbClr val="000000"/>
              </a:solidFill>
              <a:effectLst/>
              <a:latin typeface="Arial" panose="020B0604020202020204" pitchFamily="34" charset="0"/>
            </a:endParaRPr>
          </a:p>
          <a:p>
            <a:pPr algn="l" rtl="0" fontAlgn="base"/>
            <a:endParaRPr lang="en-GB" b="0" i="0" dirty="0">
              <a:solidFill>
                <a:srgbClr val="444444"/>
              </a:solidFill>
              <a:effectLst/>
              <a:latin typeface="Calibri" panose="020F0502020204030204" pitchFamily="34" charset="0"/>
            </a:endParaRPr>
          </a:p>
          <a:p>
            <a:endParaRPr lang="en-GB" dirty="0"/>
          </a:p>
        </p:txBody>
      </p:sp>
      <p:sp>
        <p:nvSpPr>
          <p:cNvPr id="55300" name="Slide Number Placeholder 3">
            <a:extLst>
              <a:ext uri="{FF2B5EF4-FFF2-40B4-BE49-F238E27FC236}">
                <a16:creationId xmlns:a16="http://schemas.microsoft.com/office/drawing/2014/main" id="{98B0BCA8-3FC5-4951-8D80-B281CDEC7A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390FB46-A221-4F05-9E6B-45C565DF1CE5}"/>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B769BEDB-9872-43EC-81B3-439610C204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b="0" i="0" dirty="0">
                <a:solidFill>
                  <a:srgbClr val="454545"/>
                </a:solidFill>
                <a:effectLst/>
                <a:latin typeface="Roboto" panose="02000000000000000000" pitchFamily="2" charset="0"/>
              </a:rPr>
              <a:t>Organisational Abuse</a:t>
            </a:r>
          </a:p>
          <a:p>
            <a:pPr algn="l" rtl="0" fontAlgn="base"/>
            <a:r>
              <a:rPr lang="en-GB" b="0" i="0" dirty="0">
                <a:solidFill>
                  <a:srgbClr val="454545"/>
                </a:solidFill>
                <a:effectLst/>
                <a:latin typeface="Roboto" panose="02000000000000000000" pitchFamily="2" charset="0"/>
              </a:rPr>
              <a:t>Neglect or poor standards of care in an organisation, institution or a care setting, such as a care home, hospital, school, social services/ organisations providing care in someone’s home.</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Discriminatory abuse</a:t>
            </a:r>
          </a:p>
          <a:p>
            <a:pPr algn="l" rtl="0" fontAlgn="base"/>
            <a:r>
              <a:rPr lang="en-GB" b="0" i="0" dirty="0">
                <a:solidFill>
                  <a:srgbClr val="454545"/>
                </a:solidFill>
                <a:effectLst/>
                <a:latin typeface="Roboto" panose="02000000000000000000" pitchFamily="2" charset="0"/>
              </a:rPr>
              <a:t>Abuse because of someone’s race, gender, gender identity, age, disability, sexual orientation or religion</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Slavery</a:t>
            </a:r>
          </a:p>
          <a:p>
            <a:pPr algn="l" rtl="0" fontAlgn="base"/>
            <a:r>
              <a:rPr lang="en-GB" b="0" i="0" dirty="0">
                <a:solidFill>
                  <a:srgbClr val="454545"/>
                </a:solidFill>
                <a:effectLst/>
                <a:latin typeface="Roboto" panose="02000000000000000000" pitchFamily="2" charset="0"/>
              </a:rPr>
              <a:t>This includes slavery, human trafficking, forced labour,  and domestic servitude.</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Female Genital mutilation</a:t>
            </a:r>
          </a:p>
          <a:p>
            <a:pPr algn="l" rtl="0" fontAlgn="base"/>
            <a:r>
              <a:rPr lang="en-GB" b="0" i="0" dirty="0">
                <a:solidFill>
                  <a:srgbClr val="454545"/>
                </a:solidFill>
                <a:effectLst/>
                <a:latin typeface="Roboto" panose="02000000000000000000" pitchFamily="2" charset="0"/>
              </a:rPr>
              <a:t>Procedure where the female genital organs, are cut, injured or changed, this is illegal in the UK and there is no medical reason for this. Duty to report.</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Forced Marriage</a:t>
            </a:r>
          </a:p>
          <a:p>
            <a:pPr algn="l" rtl="0" fontAlgn="base"/>
            <a:r>
              <a:rPr lang="en-GB" b="0" i="0" dirty="0">
                <a:solidFill>
                  <a:srgbClr val="454545"/>
                </a:solidFill>
                <a:effectLst/>
                <a:latin typeface="Roboto" panose="02000000000000000000" pitchFamily="2" charset="0"/>
              </a:rPr>
              <a:t>When the bride and/or groom do not want to get married but are forced to do so by others. They may have been tricked, forced, threatened or blackmailed into travelling abroad for this purpose.</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County Lines </a:t>
            </a:r>
          </a:p>
          <a:p>
            <a:pPr algn="l" rtl="0" fontAlgn="base"/>
            <a:r>
              <a:rPr lang="en-GB" b="0" i="0" dirty="0">
                <a:solidFill>
                  <a:srgbClr val="454545"/>
                </a:solidFill>
                <a:effectLst/>
                <a:latin typeface="Roboto" panose="02000000000000000000" pitchFamily="2" charset="0"/>
              </a:rPr>
              <a:t>Gangs and organised criminal networks involved in extorting illegal drugs into areas of the UK, often using dedicated mobile phones. Children and vulnerable adults are often targeted to store or move drugs, </a:t>
            </a:r>
            <a:r>
              <a:rPr lang="en-GB" b="0" i="0" dirty="0" err="1">
                <a:solidFill>
                  <a:srgbClr val="454545"/>
                </a:solidFill>
                <a:effectLst/>
                <a:latin typeface="Roboto" panose="02000000000000000000" pitchFamily="2" charset="0"/>
              </a:rPr>
              <a:t>mone</a:t>
            </a:r>
            <a:r>
              <a:rPr lang="en-GB" b="0" i="0" dirty="0">
                <a:solidFill>
                  <a:srgbClr val="454545"/>
                </a:solidFill>
                <a:effectLst/>
                <a:latin typeface="Roboto" panose="02000000000000000000" pitchFamily="2" charset="0"/>
              </a:rPr>
              <a:t> etc. Often, coercion, intimidation, violence and weapons are involved. </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Hate abuse – discriminatory behaviour motivated by a persons hostility, prejudice or hatred based upon who or what they believe. </a:t>
            </a:r>
          </a:p>
          <a:p>
            <a:pPr algn="l" rtl="0" fontAlgn="base"/>
            <a:r>
              <a:rPr lang="en-GB" b="0" i="0" dirty="0">
                <a:solidFill>
                  <a:srgbClr val="454545"/>
                </a:solidFill>
                <a:effectLst/>
                <a:latin typeface="Roboto" panose="02000000000000000000" pitchFamily="2" charset="0"/>
              </a:rPr>
              <a:t>Mate abuse – where the perpetrator befriends an individual with the purpose of exploiting them.</a:t>
            </a:r>
          </a:p>
          <a:p>
            <a:pPr algn="l" rtl="0" fontAlgn="base"/>
            <a:endParaRPr lang="en-GB" b="0" i="0" dirty="0">
              <a:solidFill>
                <a:srgbClr val="454545"/>
              </a:solidFill>
              <a:effectLst/>
              <a:latin typeface="Roboto" panose="02000000000000000000" pitchFamily="2" charset="0"/>
            </a:endParaRPr>
          </a:p>
          <a:p>
            <a:pPr algn="l" rtl="0" fontAlgn="base"/>
            <a:r>
              <a:rPr lang="en-GB" b="0" i="0" dirty="0">
                <a:solidFill>
                  <a:srgbClr val="454545"/>
                </a:solidFill>
                <a:effectLst/>
                <a:latin typeface="Roboto" panose="02000000000000000000" pitchFamily="2" charset="0"/>
              </a:rPr>
              <a:t>Terrorism, extremism and radicalisation – </a:t>
            </a:r>
          </a:p>
          <a:p>
            <a:pPr algn="l" rtl="0" fontAlgn="base"/>
            <a:r>
              <a:rPr lang="en-GB" b="1" i="0" dirty="0">
                <a:solidFill>
                  <a:srgbClr val="454545"/>
                </a:solidFill>
                <a:effectLst/>
                <a:latin typeface="Roboto" panose="02000000000000000000" pitchFamily="2" charset="0"/>
              </a:rPr>
              <a:t>Terrorism</a:t>
            </a:r>
            <a:r>
              <a:rPr lang="en-GB" b="0" i="0" dirty="0">
                <a:solidFill>
                  <a:srgbClr val="454545"/>
                </a:solidFill>
                <a:effectLst/>
                <a:latin typeface="Roboto" panose="02000000000000000000" pitchFamily="2" charset="0"/>
              </a:rPr>
              <a:t> - </a:t>
            </a:r>
            <a:r>
              <a:rPr lang="en-GB" b="0" i="0" dirty="0">
                <a:solidFill>
                  <a:srgbClr val="4D5156"/>
                </a:solidFill>
                <a:effectLst/>
                <a:latin typeface="Google Sans"/>
              </a:rPr>
              <a:t>The calculated use of unlawful violence or threat of unlawful violence to inculcate fear; intended to coerce or to intimidate governments or societies in the pursuit of goals that are generally political, religious, or ideological.</a:t>
            </a:r>
            <a:endParaRPr lang="en-GB" b="0" i="0" dirty="0">
              <a:solidFill>
                <a:srgbClr val="454545"/>
              </a:solidFill>
              <a:effectLst/>
              <a:latin typeface="Roboto" panose="02000000000000000000" pitchFamily="2"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solidFill>
                  <a:schemeClr val="accent6">
                    <a:lumMod val="75000"/>
                  </a:schemeClr>
                </a:solidFill>
                <a:latin typeface="Times"/>
                <a:ea typeface="ＭＳ Ｐゴシック"/>
                <a:cs typeface="Times"/>
              </a:rPr>
              <a:t>Extremism</a:t>
            </a:r>
            <a:r>
              <a:rPr lang="en-GB" sz="1200" dirty="0">
                <a:solidFill>
                  <a:schemeClr val="accent6">
                    <a:lumMod val="75000"/>
                  </a:schemeClr>
                </a:solidFill>
                <a:latin typeface="Times"/>
                <a:ea typeface="ＭＳ Ｐゴシック"/>
                <a:cs typeface="Times"/>
              </a:rPr>
              <a:t> - The holding of extreme political, social or religious views</a:t>
            </a:r>
            <a:endParaRPr lang="en-GB" sz="1200" dirty="0">
              <a:solidFill>
                <a:schemeClr val="accent6">
                  <a:lumMod val="75000"/>
                </a:schemeClr>
              </a:solidFill>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solidFill>
                  <a:schemeClr val="accent6">
                    <a:lumMod val="75000"/>
                  </a:schemeClr>
                </a:solidFill>
                <a:latin typeface="Times"/>
                <a:ea typeface="ＭＳ Ｐゴシック"/>
                <a:cs typeface="Times"/>
              </a:rPr>
              <a:t>Radicalisation</a:t>
            </a:r>
            <a:r>
              <a:rPr lang="en-GB" sz="1200" dirty="0">
                <a:solidFill>
                  <a:schemeClr val="accent6">
                    <a:lumMod val="75000"/>
                  </a:schemeClr>
                </a:solidFill>
                <a:latin typeface="Times"/>
                <a:ea typeface="ＭＳ Ｐゴシック"/>
                <a:cs typeface="Times"/>
              </a:rPr>
              <a:t> - The process by which an individual comes to support terrorism or forms of extremism leading to terrorism</a:t>
            </a:r>
          </a:p>
          <a:p>
            <a:pPr algn="l" rtl="0" fontAlgn="base"/>
            <a:r>
              <a:rPr lang="en-GB" sz="1200" b="1" dirty="0">
                <a:solidFill>
                  <a:schemeClr val="accent6">
                    <a:lumMod val="75000"/>
                  </a:schemeClr>
                </a:solidFill>
                <a:latin typeface="Times"/>
                <a:ea typeface="ＭＳ Ｐゴシック"/>
                <a:cs typeface="Times"/>
              </a:rPr>
              <a:t>Government initiatives </a:t>
            </a:r>
            <a:r>
              <a:rPr lang="en-GB" sz="1200" dirty="0">
                <a:solidFill>
                  <a:schemeClr val="accent6">
                    <a:lumMod val="75000"/>
                  </a:schemeClr>
                </a:solidFill>
                <a:latin typeface="Times"/>
                <a:ea typeface="ＭＳ Ｐゴシック"/>
                <a:cs typeface="Times"/>
              </a:rPr>
              <a:t>– </a:t>
            </a:r>
          </a:p>
          <a:p>
            <a:pPr algn="l" rtl="0" fontAlgn="base"/>
            <a:r>
              <a:rPr lang="en-GB" sz="1200" b="0" i="1" u="none" strike="noStrike" dirty="0">
                <a:solidFill>
                  <a:srgbClr val="000000"/>
                </a:solidFill>
                <a:effectLst/>
                <a:latin typeface="Calibri" panose="020F0502020204030204" pitchFamily="34" charset="0"/>
              </a:rPr>
              <a:t>Prevent</a:t>
            </a:r>
            <a:r>
              <a:rPr lang="en-GB" sz="1200" b="0" i="0" u="none" strike="noStrike" dirty="0">
                <a:solidFill>
                  <a:srgbClr val="000000"/>
                </a:solidFill>
                <a:effectLst/>
                <a:latin typeface="Calibri" panose="020F0502020204030204" pitchFamily="34" charset="0"/>
              </a:rPr>
              <a:t>  Duty is part of the UK Governments counter terrorist strategy/programme. </a:t>
            </a:r>
            <a:r>
              <a:rPr lang="en-GB" sz="12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200" b="0" i="0" u="none" strike="noStrike" dirty="0">
                <a:solidFill>
                  <a:srgbClr val="000000"/>
                </a:solidFill>
                <a:effectLst/>
                <a:latin typeface="Calibri" panose="020F0502020204030204" pitchFamily="34" charset="0"/>
              </a:rPr>
              <a:t>The Counter Terrorism and Security Act (2015) places a Prevent duty on everyone to  </a:t>
            </a:r>
            <a:r>
              <a:rPr lang="en-GB" sz="1200" b="0" i="1" u="none" strike="noStrike" dirty="0">
                <a:solidFill>
                  <a:srgbClr val="000000"/>
                </a:solidFill>
                <a:effectLst/>
                <a:latin typeface="Calibri" panose="020F0502020204030204" pitchFamily="34" charset="0"/>
              </a:rPr>
              <a:t>“to have due regard to the need to prevent people from being drawn into terrorism”</a:t>
            </a:r>
            <a:r>
              <a:rPr lang="en-GB" sz="1200" b="0" i="0" u="none" strike="noStrike" dirty="0">
                <a:solidFill>
                  <a:srgbClr val="000000"/>
                </a:solidFill>
                <a:effectLst/>
                <a:latin typeface="Calibri" panose="020F0502020204030204" pitchFamily="34" charset="0"/>
              </a:rPr>
              <a:t>.</a:t>
            </a:r>
            <a:r>
              <a:rPr lang="en-GB" sz="1200" b="0" i="0" dirty="0">
                <a:solidFill>
                  <a:srgbClr val="444444"/>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sz="1200" b="0" i="0" u="none" strike="noStrike" dirty="0">
                <a:solidFill>
                  <a:srgbClr val="000000"/>
                </a:solidFill>
                <a:effectLst/>
                <a:latin typeface="Calibri" panose="020F0502020204030204" pitchFamily="34" charset="0"/>
              </a:rPr>
              <a:t>So, in short, the Prevent duty, aims to safeguard individuals from being radicalised. Emphasize the importance of just because we work in early years, we must still have an understanding. This could be going on in families and communities and early years children could be witness to activity.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i="1" dirty="0">
                <a:cs typeface="Calibri"/>
              </a:rPr>
              <a:t>Chanel </a:t>
            </a:r>
            <a:r>
              <a:rPr lang="en-GB" dirty="0">
                <a:cs typeface="Calibri"/>
              </a:rPr>
              <a:t>is a key element of the Prevent strategy and is a multi agency approach to protect people at risk from radicalisation. It is about early identification, intervention and prevention to protect and divert people away from the risk before illegality occurs.</a:t>
            </a:r>
          </a:p>
          <a:p>
            <a:pPr algn="l" rtl="0" fontAlgn="base"/>
            <a:endParaRPr lang="en-US" b="0" i="0" dirty="0">
              <a:solidFill>
                <a:srgbClr val="444444"/>
              </a:solidFill>
              <a:effectLst/>
              <a:latin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solidFill>
                <a:schemeClr val="accent6">
                  <a:lumMod val="75000"/>
                </a:schemeClr>
              </a:solidFill>
              <a:latin typeface="Times"/>
              <a:ea typeface="ＭＳ Ｐゴシック"/>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dirty="0">
              <a:solidFill>
                <a:schemeClr val="accent6">
                  <a:lumMod val="75000"/>
                </a:schemeClr>
              </a:solidFill>
              <a:cs typeface="Times"/>
            </a:endParaRPr>
          </a:p>
          <a:p>
            <a:pPr algn="l" rtl="0" fontAlgn="base"/>
            <a:endParaRPr lang="en-GB" b="0" i="0" dirty="0">
              <a:solidFill>
                <a:srgbClr val="454545"/>
              </a:solidFill>
              <a:effectLst/>
              <a:latin typeface="Roboto" panose="02000000000000000000" pitchFamily="2" charset="0"/>
            </a:endParaRPr>
          </a:p>
          <a:p>
            <a:pPr algn="l" rtl="0" fontAlgn="base"/>
            <a:endParaRPr lang="en-GB" b="0" i="0" dirty="0">
              <a:solidFill>
                <a:srgbClr val="454545"/>
              </a:solidFill>
              <a:effectLst/>
              <a:latin typeface="Roboto" panose="02000000000000000000" pitchFamily="2" charset="0"/>
            </a:endParaRPr>
          </a:p>
          <a:p>
            <a:pPr algn="l" rtl="0" fontAlgn="base"/>
            <a:endParaRPr lang="en-GB" b="0" i="0" dirty="0">
              <a:solidFill>
                <a:srgbClr val="454545"/>
              </a:solidFill>
              <a:effectLst/>
              <a:latin typeface="Roboto" panose="02000000000000000000" pitchFamily="2" charset="0"/>
            </a:endParaRPr>
          </a:p>
          <a:p>
            <a:pPr algn="l" rtl="0" fontAlgn="base"/>
            <a:endParaRPr lang="en-GB" b="0" i="0" dirty="0">
              <a:solidFill>
                <a:srgbClr val="454545"/>
              </a:solidFill>
              <a:effectLst/>
              <a:latin typeface="Roboto" panose="02000000000000000000" pitchFamily="2" charset="0"/>
            </a:endParaRPr>
          </a:p>
          <a:p>
            <a:pPr algn="l" rtl="0" fontAlgn="base"/>
            <a:endParaRPr lang="en-GB" sz="1200" b="0" i="0" u="none" strike="noStrike" dirty="0">
              <a:solidFill>
                <a:srgbClr val="000000"/>
              </a:solidFill>
              <a:effectLst/>
              <a:latin typeface="Arial" panose="020B0604020202020204" pitchFamily="34" charset="0"/>
            </a:endParaRPr>
          </a:p>
          <a:p>
            <a:pPr algn="l" rtl="0" fontAlgn="base"/>
            <a:endParaRPr lang="en-GB" b="0" i="0" dirty="0">
              <a:solidFill>
                <a:srgbClr val="444444"/>
              </a:solidFill>
              <a:effectLst/>
              <a:latin typeface="Calibri" panose="020F0502020204030204" pitchFamily="34" charset="0"/>
            </a:endParaRPr>
          </a:p>
          <a:p>
            <a:endParaRPr lang="en-GB" dirty="0"/>
          </a:p>
        </p:txBody>
      </p:sp>
      <p:sp>
        <p:nvSpPr>
          <p:cNvPr id="55300" name="Slide Number Placeholder 3">
            <a:extLst>
              <a:ext uri="{FF2B5EF4-FFF2-40B4-BE49-F238E27FC236}">
                <a16:creationId xmlns:a16="http://schemas.microsoft.com/office/drawing/2014/main" id="{98B0BCA8-3FC5-4951-8D80-B281CDEC7A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extLst>
      <p:ext uri="{BB962C8B-B14F-4D97-AF65-F5344CB8AC3E}">
        <p14:creationId xmlns:p14="http://schemas.microsoft.com/office/powerpoint/2010/main" val="8597657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could be a whole range of reasons why someone may not disclose, this list is not exhaustive</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41</a:t>
            </a:fld>
            <a:endParaRPr lang="cy-GB" altLang="en-US"/>
          </a:p>
        </p:txBody>
      </p:sp>
    </p:spTree>
    <p:extLst>
      <p:ext uri="{BB962C8B-B14F-4D97-AF65-F5344CB8AC3E}">
        <p14:creationId xmlns:p14="http://schemas.microsoft.com/office/powerpoint/2010/main" val="41307603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Signpost students to the NSPCC for further research on types of abuse and everything associated with them, this is an excellent resources</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43</a:t>
            </a:fld>
            <a:endParaRPr lang="cy-GB" altLang="en-US"/>
          </a:p>
        </p:txBody>
      </p:sp>
    </p:spTree>
    <p:extLst>
      <p:ext uri="{BB962C8B-B14F-4D97-AF65-F5344CB8AC3E}">
        <p14:creationId xmlns:p14="http://schemas.microsoft.com/office/powerpoint/2010/main" val="2309149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26239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11145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C52DCDA4-38EE-4960-BB92-969A8687AC08}" type="datetimeFigureOut">
              <a:rPr lang="en-GB" smtClean="0"/>
              <a:pPr>
                <a:defRPr/>
              </a:pPr>
              <a:t>12/06/2023</a:t>
            </a:fld>
            <a:endParaRPr lang="en-GB"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256965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E5DA7E21-C2EB-4E37-B9DE-06914AB4009F}" type="datetimeFigureOut">
              <a:rPr lang="en-GB" smtClean="0"/>
              <a:pPr>
                <a:defRPr/>
              </a:pPr>
              <a:t>12/06/2023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8D9ECDCD-3BDF-473A-987B-95B78C31CED9}" type="slidenum">
              <a:rPr lang="en-GB" altLang="en-US" smtClean="0"/>
              <a:pPr>
                <a:defRPr/>
              </a:pPr>
              <a:t>‹#›</a:t>
            </a:fld>
            <a:endParaRPr lang="en-GB" altLang="en-US"/>
          </a:p>
        </p:txBody>
      </p:sp>
    </p:spTree>
    <p:extLst>
      <p:ext uri="{BB962C8B-B14F-4D97-AF65-F5344CB8AC3E}">
        <p14:creationId xmlns:p14="http://schemas.microsoft.com/office/powerpoint/2010/main" val="70936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B8942E73-3794-42CB-B76A-F5A2125FCFAB}" type="datetimeFigureOut">
              <a:rPr lang="en-GB" smtClean="0"/>
              <a:pPr>
                <a:defRPr/>
              </a:pPr>
              <a:t>12/06/2023</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a:defRPr/>
            </a:pPr>
            <a:fld id="{69347E5F-6838-49B5-AC17-8E96EFD1BDCA}" type="slidenum">
              <a:rPr lang="en-GB" altLang="en-US" smtClean="0"/>
              <a:pPr>
                <a:defRPr/>
              </a:pPr>
              <a:t>‹#›</a:t>
            </a:fld>
            <a:endParaRPr lang="en-GB" altLang="en-US"/>
          </a:p>
        </p:txBody>
      </p:sp>
    </p:spTree>
    <p:extLst>
      <p:ext uri="{BB962C8B-B14F-4D97-AF65-F5344CB8AC3E}">
        <p14:creationId xmlns:p14="http://schemas.microsoft.com/office/powerpoint/2010/main" val="3072466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06B04467-3FCB-4F6F-BB00-DBC5E83CF74D}" type="datetimeFigureOut">
              <a:rPr lang="en-GB" smtClean="0"/>
              <a:pPr>
                <a:defRPr/>
              </a:pPr>
              <a:t>12/06/2023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a:defRPr/>
            </a:pPr>
            <a:fld id="{88A47B9B-193C-4977-8C67-FE75474CCC17}" type="slidenum">
              <a:rPr lang="en-GB" altLang="en-US" smtClean="0"/>
              <a:pPr>
                <a:defRPr/>
              </a:pPr>
              <a:t>‹#›</a:t>
            </a:fld>
            <a:endParaRPr lang="en-GB" altLang="en-US"/>
          </a:p>
        </p:txBody>
      </p:sp>
    </p:spTree>
    <p:extLst>
      <p:ext uri="{BB962C8B-B14F-4D97-AF65-F5344CB8AC3E}">
        <p14:creationId xmlns:p14="http://schemas.microsoft.com/office/powerpoint/2010/main" val="2998438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1380E27B-8559-4150-9500-75F4D1E1F005}" type="datetimeFigureOut">
              <a:rPr lang="en-GB" smtClean="0"/>
              <a:pPr>
                <a:defRPr/>
              </a:pPr>
              <a:t>12/06/2023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a:defRPr/>
            </a:pPr>
            <a:fld id="{C1CF0464-CBCF-409D-97F2-39BD2EA8CD28}" type="slidenum">
              <a:rPr lang="en-GB" altLang="en-US" smtClean="0"/>
              <a:pPr>
                <a:defRPr/>
              </a:pPr>
              <a:t>‹#›</a:t>
            </a:fld>
            <a:endParaRPr lang="en-GB" altLang="en-US"/>
          </a:p>
        </p:txBody>
      </p:sp>
    </p:spTree>
    <p:extLst>
      <p:ext uri="{BB962C8B-B14F-4D97-AF65-F5344CB8AC3E}">
        <p14:creationId xmlns:p14="http://schemas.microsoft.com/office/powerpoint/2010/main" val="3361932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2BA91E5-1B17-48DE-B179-460EE3424A11}" type="datetimeFigureOut">
              <a:rPr lang="en-GB" smtClean="0"/>
              <a:pPr>
                <a:defRPr/>
              </a:pPr>
              <a:t>12/06/2023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5286FE56-B149-4210-8915-49A969C6B414}" type="slidenum">
              <a:rPr lang="en-GB" altLang="en-US" smtClean="0"/>
              <a:pPr>
                <a:defRPr/>
              </a:pPr>
              <a:t>‹#›</a:t>
            </a:fld>
            <a:endParaRPr lang="en-GB" altLang="en-US"/>
          </a:p>
        </p:txBody>
      </p:sp>
    </p:spTree>
    <p:extLst>
      <p:ext uri="{BB962C8B-B14F-4D97-AF65-F5344CB8AC3E}">
        <p14:creationId xmlns:p14="http://schemas.microsoft.com/office/powerpoint/2010/main" val="1018644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ED6E81B-EA6E-4394-B47A-F349EC872E61}" type="datetimeFigureOut">
              <a:rPr lang="en-GB" smtClean="0"/>
              <a:pPr>
                <a:defRPr/>
              </a:pPr>
              <a:t>12/06/2023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85DF2712-E47A-483E-B271-162F7960296E}" type="slidenum">
              <a:rPr lang="en-GB" altLang="en-US" smtClean="0"/>
              <a:pPr>
                <a:defRPr/>
              </a:pPr>
              <a:t>‹#›</a:t>
            </a:fld>
            <a:endParaRPr lang="en-GB" altLang="en-US"/>
          </a:p>
        </p:txBody>
      </p:sp>
    </p:spTree>
    <p:extLst>
      <p:ext uri="{BB962C8B-B14F-4D97-AF65-F5344CB8AC3E}">
        <p14:creationId xmlns:p14="http://schemas.microsoft.com/office/powerpoint/2010/main" val="461205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CB5ACA1-D914-47CD-AD5C-6D67A19FC8B7}" type="datetimeFigureOut">
              <a:rPr lang="en-GB" smtClean="0"/>
              <a:pPr>
                <a:defRPr/>
              </a:pPr>
              <a:t>12/06/2023</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E63B41A3-6927-4A2A-AA80-D5CD86CAD064}" type="slidenum">
              <a:rPr lang="en-GB" altLang="en-US" smtClean="0"/>
              <a:pPr>
                <a:defRPr/>
              </a:pPr>
              <a:t>‹#›</a:t>
            </a:fld>
            <a:endParaRPr lang="en-GB" altLang="en-US"/>
          </a:p>
        </p:txBody>
      </p:sp>
    </p:spTree>
    <p:extLst>
      <p:ext uri="{BB962C8B-B14F-4D97-AF65-F5344CB8AC3E}">
        <p14:creationId xmlns:p14="http://schemas.microsoft.com/office/powerpoint/2010/main" val="3075905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BB620A9-829D-4F19-9DFE-A5A6CC12777A}" type="datetimeFigureOut">
              <a:rPr lang="en-GB" smtClean="0"/>
              <a:pPr>
                <a:defRPr/>
              </a:pPr>
              <a:t>12/06/2023</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2C0CBDC0-8436-4F7E-87F5-E57072D6133C}" type="slidenum">
              <a:rPr lang="en-GB" altLang="en-US" smtClean="0"/>
              <a:pPr>
                <a:defRPr/>
              </a:pPr>
              <a:t>‹#›</a:t>
            </a:fld>
            <a:endParaRPr lang="en-GB" altLang="en-US"/>
          </a:p>
        </p:txBody>
      </p:sp>
    </p:spTree>
    <p:extLst>
      <p:ext uri="{BB962C8B-B14F-4D97-AF65-F5344CB8AC3E}">
        <p14:creationId xmlns:p14="http://schemas.microsoft.com/office/powerpoint/2010/main" val="27144006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04E064-FC3B-4138-A8CC-E2FB853F3245}"/>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F8EBABF9-3874-4EA7-9064-C6C974CDAEAC}" type="datetimeFigureOut">
              <a:rPr lang="en-GB"/>
              <a:pPr>
                <a:defRPr/>
              </a:pPr>
              <a:t>12/06/2023</a:t>
            </a:fld>
            <a:endParaRPr lang="en-GB"/>
          </a:p>
        </p:txBody>
      </p:sp>
      <p:sp>
        <p:nvSpPr>
          <p:cNvPr id="5" name="Footer Placeholder 4">
            <a:extLst>
              <a:ext uri="{FF2B5EF4-FFF2-40B4-BE49-F238E27FC236}">
                <a16:creationId xmlns:a16="http://schemas.microsoft.com/office/drawing/2014/main" id="{775474A8-729B-4FA0-AFA5-70352B18DADA}"/>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647681C-0D5D-4031-A47A-38F5B411D7CD}"/>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DFFA0342-840F-4702-96B8-855B1D32DBE7}" type="slidenum">
              <a:rPr lang="en-GB" altLang="en-US"/>
              <a:pPr>
                <a:defRPr/>
              </a:pPr>
              <a:t>‹#›</a:t>
            </a:fld>
            <a:endParaRPr lang="en-GB" altLang="en-US"/>
          </a:p>
        </p:txBody>
      </p:sp>
    </p:spTree>
    <p:extLst>
      <p:ext uri="{BB962C8B-B14F-4D97-AF65-F5344CB8AC3E}">
        <p14:creationId xmlns:p14="http://schemas.microsoft.com/office/powerpoint/2010/main" val="1375490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285D95-90DB-4E03-90AE-DF012794330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5FA85B1-5133-49A9-9552-9ADEB10EE8EF}" type="datetimeFigureOut">
              <a:rPr lang="en-GB"/>
              <a:pPr>
                <a:defRPr/>
              </a:pPr>
              <a:t>12/06/2023</a:t>
            </a:fld>
            <a:endParaRPr lang="en-GB"/>
          </a:p>
        </p:txBody>
      </p:sp>
      <p:sp>
        <p:nvSpPr>
          <p:cNvPr id="5" name="Footer Placeholder 4">
            <a:extLst>
              <a:ext uri="{FF2B5EF4-FFF2-40B4-BE49-F238E27FC236}">
                <a16:creationId xmlns:a16="http://schemas.microsoft.com/office/drawing/2014/main" id="{380E569C-7E9E-4F67-87DB-BB96B772E621}"/>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A19EC012-EEFD-4112-AAD5-0AF495B678FD}"/>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791E75A8-1CCA-41FC-A58B-97D22F9BFE56}" type="slidenum">
              <a:rPr lang="en-GB" altLang="en-US"/>
              <a:pPr>
                <a:defRPr/>
              </a:pPr>
              <a:t>‹#›</a:t>
            </a:fld>
            <a:endParaRPr lang="en-GB" altLang="en-US"/>
          </a:p>
        </p:txBody>
      </p:sp>
    </p:spTree>
    <p:extLst>
      <p:ext uri="{BB962C8B-B14F-4D97-AF65-F5344CB8AC3E}">
        <p14:creationId xmlns:p14="http://schemas.microsoft.com/office/powerpoint/2010/main" val="5855996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FB17BFAB-3EC5-4F88-A427-318F3DE737A5}"/>
              </a:ext>
            </a:extLst>
          </p:cNvPr>
          <p:cNvSpPr>
            <a:spLocks noGrp="1" noChangeArrowheads="1"/>
          </p:cNvSpPr>
          <p:nvPr>
            <p:ph type="dt" sz="half" idx="10"/>
          </p:nvPr>
        </p:nvSpPr>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5D8544BA-EC9A-4317-9665-C629F9A695F4}"/>
              </a:ext>
            </a:extLst>
          </p:cNvPr>
          <p:cNvSpPr>
            <a:spLocks noGrp="1" noChangeArrowheads="1"/>
          </p:cNvSpPr>
          <p:nvPr>
            <p:ph type="ftr" sz="quarter" idx="11"/>
          </p:nvPr>
        </p:nvSpPr>
        <p:spPr>
          <a:xfrm>
            <a:off x="3124200" y="6245225"/>
            <a:ext cx="2895600" cy="476250"/>
          </a:xfrm>
          <a:prstGeom prst="rect">
            <a:avLst/>
          </a:prstGeom>
        </p:spPr>
        <p:txBody>
          <a:bodyPr/>
          <a:lstStyle>
            <a:lvl1pPr>
              <a:defRPr>
                <a:latin typeface="Times" charset="0"/>
                <a:ea typeface="MS PGothic" panose="020B0600070205080204" pitchFamily="34" charset="-128"/>
              </a:defRPr>
            </a:lvl1pPr>
          </a:lstStyle>
          <a:p>
            <a:pPr>
              <a:defRPr/>
            </a:pPr>
            <a:endParaRPr lang="en-GB"/>
          </a:p>
        </p:txBody>
      </p:sp>
      <p:sp>
        <p:nvSpPr>
          <p:cNvPr id="8" name="Rectangle 6">
            <a:extLst>
              <a:ext uri="{FF2B5EF4-FFF2-40B4-BE49-F238E27FC236}">
                <a16:creationId xmlns:a16="http://schemas.microsoft.com/office/drawing/2014/main" id="{05ADEFA8-40BC-4600-8E1D-F534B27B4F39}"/>
              </a:ext>
            </a:extLst>
          </p:cNvPr>
          <p:cNvSpPr>
            <a:spLocks noGrp="1" noChangeArrowheads="1"/>
          </p:cNvSpPr>
          <p:nvPr>
            <p:ph type="sldNum" sz="quarter" idx="12"/>
          </p:nvPr>
        </p:nvSpPr>
        <p:spPr/>
        <p:txBody>
          <a:bodyPr/>
          <a:lstStyle>
            <a:lvl1pPr>
              <a:defRPr/>
            </a:lvl1pPr>
          </a:lstStyle>
          <a:p>
            <a:pPr>
              <a:defRPr/>
            </a:pPr>
            <a:fld id="{5A5B9AFD-5D0C-456B-901C-36158D4E188D}" type="slidenum">
              <a:rPr lang="en-GB" altLang="en-US"/>
              <a:pPr>
                <a:defRPr/>
              </a:pPr>
              <a:t>‹#›</a:t>
            </a:fld>
            <a:endParaRPr lang="en-GB" altLang="en-US"/>
          </a:p>
        </p:txBody>
      </p:sp>
    </p:spTree>
    <p:extLst>
      <p:ext uri="{BB962C8B-B14F-4D97-AF65-F5344CB8AC3E}">
        <p14:creationId xmlns:p14="http://schemas.microsoft.com/office/powerpoint/2010/main" val="1493061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C52DCDA4-38EE-4960-BB92-969A8687AC08}"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24403530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C52DCDA4-38EE-4960-BB92-969A8687AC08}"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603546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C52DCDA4-38EE-4960-BB92-969A8687AC08}"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3666626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E5DA7E21-C2EB-4E37-B9DE-06914AB4009F}"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8D9ECDCD-3BDF-473A-987B-95B78C31CED9}" type="slidenum">
              <a:rPr lang="en-GB" altLang="en-US" smtClean="0"/>
              <a:pPr>
                <a:defRPr/>
              </a:pPr>
              <a:t>‹#›</a:t>
            </a:fld>
            <a:endParaRPr lang="en-GB" altLang="en-US"/>
          </a:p>
        </p:txBody>
      </p:sp>
    </p:spTree>
    <p:extLst>
      <p:ext uri="{BB962C8B-B14F-4D97-AF65-F5344CB8AC3E}">
        <p14:creationId xmlns:p14="http://schemas.microsoft.com/office/powerpoint/2010/main" val="21601906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B8942E73-3794-42CB-B76A-F5A2125FCFAB}" type="datetimeFigureOut">
              <a:rPr lang="en-GB" smtClean="0"/>
              <a:pPr>
                <a:defRPr/>
              </a:pPr>
              <a:t>12/06/2023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69347E5F-6838-49B5-AC17-8E96EFD1BDCA}" type="slidenum">
              <a:rPr lang="en-GB" altLang="en-US" smtClean="0"/>
              <a:pPr>
                <a:defRPr/>
              </a:pPr>
              <a:t>‹#›</a:t>
            </a:fld>
            <a:endParaRPr lang="en-GB" altLang="en-US"/>
          </a:p>
        </p:txBody>
      </p:sp>
    </p:spTree>
    <p:extLst>
      <p:ext uri="{BB962C8B-B14F-4D97-AF65-F5344CB8AC3E}">
        <p14:creationId xmlns:p14="http://schemas.microsoft.com/office/powerpoint/2010/main" val="25615928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06B04467-3FCB-4F6F-BB00-DBC5E83CF74D}" type="datetimeFigureOut">
              <a:rPr lang="en-GB" smtClean="0"/>
              <a:pPr>
                <a:defRPr/>
              </a:pPr>
              <a:t>12/06/2023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88A47B9B-193C-4977-8C67-FE75474CCC17}" type="slidenum">
              <a:rPr lang="en-GB" altLang="en-US" smtClean="0"/>
              <a:pPr>
                <a:defRPr/>
              </a:pPr>
              <a:t>‹#›</a:t>
            </a:fld>
            <a:endParaRPr lang="en-GB" altLang="en-US"/>
          </a:p>
        </p:txBody>
      </p:sp>
    </p:spTree>
    <p:extLst>
      <p:ext uri="{BB962C8B-B14F-4D97-AF65-F5344CB8AC3E}">
        <p14:creationId xmlns:p14="http://schemas.microsoft.com/office/powerpoint/2010/main" val="20383271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1380E27B-8559-4150-9500-75F4D1E1F005}" type="datetimeFigureOut">
              <a:rPr lang="en-GB" smtClean="0"/>
              <a:pPr>
                <a:defRPr/>
              </a:pPr>
              <a:t>12/06/2023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a:defRPr/>
            </a:pPr>
            <a:fld id="{C1CF0464-CBCF-409D-97F2-39BD2EA8CD28}" type="slidenum">
              <a:rPr lang="en-GB" altLang="en-US" smtClean="0"/>
              <a:pPr>
                <a:defRPr/>
              </a:pPr>
              <a:t>‹#›</a:t>
            </a:fld>
            <a:endParaRPr lang="en-GB" altLang="en-US"/>
          </a:p>
        </p:txBody>
      </p:sp>
    </p:spTree>
    <p:extLst>
      <p:ext uri="{BB962C8B-B14F-4D97-AF65-F5344CB8AC3E}">
        <p14:creationId xmlns:p14="http://schemas.microsoft.com/office/powerpoint/2010/main" val="36594155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E2BA91E5-1B17-48DE-B179-460EE3424A11}"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pPr>
              <a:defRPr/>
            </a:pPr>
            <a:fld id="{5286FE56-B149-4210-8915-49A969C6B414}" type="slidenum">
              <a:rPr lang="en-GB" altLang="en-US" smtClean="0"/>
              <a:pPr>
                <a:defRPr/>
              </a:pPr>
              <a:t>‹#›</a:t>
            </a:fld>
            <a:endParaRPr lang="en-GB" altLang="en-US"/>
          </a:p>
        </p:txBody>
      </p:sp>
    </p:spTree>
    <p:extLst>
      <p:ext uri="{BB962C8B-B14F-4D97-AF65-F5344CB8AC3E}">
        <p14:creationId xmlns:p14="http://schemas.microsoft.com/office/powerpoint/2010/main" val="36076978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FED6E81B-EA6E-4394-B47A-F349EC872E61}" type="datetimeFigureOut">
              <a:rPr lang="en-GB" smtClean="0"/>
              <a:pPr>
                <a:defRPr/>
              </a:pPr>
              <a:t>12/06/2023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pPr>
              <a:defRPr/>
            </a:pPr>
            <a:fld id="{85DF2712-E47A-483E-B271-162F7960296E}" type="slidenum">
              <a:rPr lang="en-GB" altLang="en-US" smtClean="0"/>
              <a:pPr>
                <a:defRPr/>
              </a:pPr>
              <a:t>‹#›</a:t>
            </a:fld>
            <a:endParaRPr lang="en-GB" altLang="en-US"/>
          </a:p>
        </p:txBody>
      </p:sp>
    </p:spTree>
    <p:extLst>
      <p:ext uri="{BB962C8B-B14F-4D97-AF65-F5344CB8AC3E}">
        <p14:creationId xmlns:p14="http://schemas.microsoft.com/office/powerpoint/2010/main" val="33328974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DCB5ACA1-D914-47CD-AD5C-6D67A19FC8B7}"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pPr>
              <a:defRPr/>
            </a:pPr>
            <a:fld id="{E63B41A3-6927-4A2A-AA80-D5CD86CAD064}" type="slidenum">
              <a:rPr lang="en-GB" altLang="en-US" smtClean="0"/>
              <a:pPr>
                <a:defRPr/>
              </a:pPr>
              <a:t>‹#›</a:t>
            </a:fld>
            <a:endParaRPr lang="en-GB" altLang="en-US"/>
          </a:p>
        </p:txBody>
      </p:sp>
    </p:spTree>
    <p:extLst>
      <p:ext uri="{BB962C8B-B14F-4D97-AF65-F5344CB8AC3E}">
        <p14:creationId xmlns:p14="http://schemas.microsoft.com/office/powerpoint/2010/main" val="31878749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ABB620A9-829D-4F19-9DFE-A5A6CC12777A}" type="datetimeFigureOut">
              <a:rPr lang="en-GB" smtClean="0"/>
              <a:pPr>
                <a:defRPr/>
              </a:pPr>
              <a:t>12/06/2023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pPr>
              <a:defRPr/>
            </a:pPr>
            <a:fld id="{2C0CBDC0-8436-4F7E-87F5-E57072D6133C}" type="slidenum">
              <a:rPr lang="en-GB" altLang="en-US" smtClean="0"/>
              <a:pPr>
                <a:defRPr/>
              </a:pPr>
              <a:t>‹#›</a:t>
            </a:fld>
            <a:endParaRPr lang="en-GB" altLang="en-US"/>
          </a:p>
        </p:txBody>
      </p:sp>
    </p:spTree>
    <p:extLst>
      <p:ext uri="{BB962C8B-B14F-4D97-AF65-F5344CB8AC3E}">
        <p14:creationId xmlns:p14="http://schemas.microsoft.com/office/powerpoint/2010/main" val="1944489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4.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C52DCDA4-38EE-4960-BB92-969A8687AC08}" type="datetimeFigureOut">
              <a:rPr lang="en-GB" smtClean="0"/>
              <a:pPr>
                <a:defRPr/>
              </a:pPr>
              <a:t>12/06/2023</a:t>
            </a:fld>
            <a:endParaRPr lang="en-GB" dirty="0"/>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9E2B7B62-EC06-4528-887F-D291B4381F87}" type="slidenum">
              <a:rPr lang="en-GB" altLang="en-US" smtClean="0"/>
              <a:pPr>
                <a:defRPr/>
              </a:pPr>
              <a:t>‹#›</a:t>
            </a:fld>
            <a:endParaRPr lang="en-GB" altLang="en-US"/>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6121525"/>
      </p:ext>
    </p:extLst>
  </p:cSld>
  <p:clrMap bg1="lt1" tx1="dk1" bg2="lt2" tx2="dk2" accent1="accent1" accent2="accent2" accent3="accent3" accent4="accent4" accent5="accent5" accent6="accent6" hlink="hlink" folHlink="folHlink"/>
  <p:sldLayoutIdLst>
    <p:sldLayoutId id="2147484214" r:id="rId1"/>
    <p:sldLayoutId id="2147484215" r:id="rId2"/>
    <p:sldLayoutId id="2147484216" r:id="rId3"/>
    <p:sldLayoutId id="2147484217" r:id="rId4"/>
    <p:sldLayoutId id="2147484218" r:id="rId5"/>
    <p:sldLayoutId id="2147484219" r:id="rId6"/>
    <p:sldLayoutId id="2147484220" r:id="rId7"/>
    <p:sldLayoutId id="2147484221" r:id="rId8"/>
    <p:sldLayoutId id="2147484222" r:id="rId9"/>
    <p:sldLayoutId id="2147484223" r:id="rId10"/>
    <p:sldLayoutId id="2147484224" r:id="rId11"/>
    <p:sldLayoutId id="2147484225" r:id="rId12"/>
    <p:sldLayoutId id="2147484226" r:id="rId13"/>
    <p:sldLayoutId id="2147484227" r:id="rId1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C52DCDA4-38EE-4960-BB92-969A8687AC08}" type="datetimeFigureOut">
              <a:rPr lang="en-GB" smtClean="0"/>
              <a:pPr>
                <a:defRPr/>
              </a:pPr>
              <a:t>12/06/2023</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9E2B7B62-EC06-4528-887F-D291B4381F87}" type="slidenum">
              <a:rPr lang="en-GB" altLang="en-US" smtClean="0"/>
              <a:pPr>
                <a:defRPr/>
              </a:pPr>
              <a:t>‹#›</a:t>
            </a:fld>
            <a:endParaRPr lang="en-GB" alt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1044224619"/>
      </p:ext>
    </p:extLst>
  </p:cSld>
  <p:clrMap bg1="lt1" tx1="dk1" bg2="lt2" tx2="dk2" accent1="accent1" accent2="accent2" accent3="accent3" accent4="accent4" accent5="accent5" accent6="accent6" hlink="hlink" folHlink="folHlink"/>
  <p:sldLayoutIdLst>
    <p:sldLayoutId id="2147484229" r:id="rId1"/>
    <p:sldLayoutId id="2147484230" r:id="rId2"/>
    <p:sldLayoutId id="2147484231" r:id="rId3"/>
    <p:sldLayoutId id="2147484232" r:id="rId4"/>
    <p:sldLayoutId id="2147484233" r:id="rId5"/>
    <p:sldLayoutId id="2147484234" r:id="rId6"/>
    <p:sldLayoutId id="2147484235" r:id="rId7"/>
    <p:sldLayoutId id="2147484236" r:id="rId8"/>
    <p:sldLayoutId id="2147484237" r:id="rId9"/>
    <p:sldLayoutId id="2147484238" r:id="rId10"/>
    <p:sldLayoutId id="214748423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hyperlink" Target="https://www.nspcc.org.uk/what-is-child-abuse/types-of-abuse/" TargetMode="External"/><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44.xml.rels><?xml version="1.0" encoding="UTF-8" standalone="yes"?>
<Relationships xmlns="http://schemas.openxmlformats.org/package/2006/relationships"><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00A69210-209D-48CC-BB9E-3F211BFBE8B9}"/>
              </a:ext>
            </a:extLst>
          </p:cNvPr>
          <p:cNvSpPr>
            <a:spLocks noGrp="1"/>
          </p:cNvSpPr>
          <p:nvPr>
            <p:ph type="ctrTitle"/>
          </p:nvPr>
        </p:nvSpPr>
        <p:spPr>
          <a:xfrm>
            <a:off x="685800" y="3717032"/>
            <a:ext cx="7772400" cy="4319587"/>
          </a:xfrm>
        </p:spPr>
        <p:txBody>
          <a:bodyPr rtlCol="0">
            <a:normAutofit fontScale="90000"/>
          </a:bodyPr>
          <a:lstStyle/>
          <a:p>
            <a:pPr algn="ctr" eaLnBrk="1" hangingPunct="1">
              <a:spcBef>
                <a:spcPts val="1000"/>
              </a:spcBef>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sz="4800" b="1" dirty="0">
                <a:latin typeface="Arial" panose="020B0604020202020204" pitchFamily="34" charset="0"/>
                <a:cs typeface="Arial" panose="020B0604020202020204" pitchFamily="34" charset="0"/>
              </a:rPr>
              <a:t>ECEY5008</a:t>
            </a:r>
            <a:br>
              <a:rPr lang="cy-GB" altLang="en-US" sz="4800" b="1" dirty="0">
                <a:latin typeface="Arial" panose="020B0604020202020204" pitchFamily="34" charset="0"/>
                <a:cs typeface="Arial" panose="020B0604020202020204" pitchFamily="34" charset="0"/>
              </a:rPr>
            </a:br>
            <a:r>
              <a:rPr lang="cy-GB" altLang="en-US" sz="4800" b="1" dirty="0">
                <a:latin typeface="Arial" panose="020B0604020202020204" pitchFamily="34" charset="0"/>
                <a:cs typeface="Arial" panose="020B0604020202020204" pitchFamily="34" charset="0"/>
              </a:rPr>
              <a:t> Diogelu: arfer, </a:t>
            </a:r>
            <a:r>
              <a:rPr lang="cy-GB" altLang="en-US" sz="4800" b="1" dirty="0" err="1">
                <a:latin typeface="Arial" panose="020B0604020202020204" pitchFamily="34" charset="0"/>
                <a:cs typeface="Arial" panose="020B0604020202020204" pitchFamily="34" charset="0"/>
              </a:rPr>
              <a:t>deddfwriarth</a:t>
            </a:r>
            <a:r>
              <a:rPr lang="cy-GB" altLang="en-US" sz="4800" b="1" dirty="0">
                <a:latin typeface="Arial" panose="020B0604020202020204" pitchFamily="34" charset="0"/>
                <a:cs typeface="Arial" panose="020B0604020202020204" pitchFamily="34" charset="0"/>
              </a:rPr>
              <a:t> a’r tîm aml-ddisgyblaeth                               </a:t>
            </a:r>
            <a:r>
              <a:rPr lang="cy-GB" altLang="en-US" sz="4800" b="1" dirty="0" err="1">
                <a:solidFill>
                  <a:schemeClr val="accent6">
                    <a:lumMod val="75000"/>
                  </a:schemeClr>
                </a:solidFill>
                <a:latin typeface="Arial" panose="020B0604020202020204" pitchFamily="34" charset="0"/>
                <a:cs typeface="Arial" panose="020B0604020202020204" pitchFamily="34" charset="0"/>
              </a:rPr>
              <a:t>Safeguarding</a:t>
            </a:r>
            <a:r>
              <a:rPr lang="cy-GB" altLang="en-US" sz="4800" b="1" dirty="0">
                <a:solidFill>
                  <a:schemeClr val="accent6">
                    <a:lumMod val="75000"/>
                  </a:schemeClr>
                </a:solidFill>
                <a:latin typeface="Arial" panose="020B0604020202020204" pitchFamily="34" charset="0"/>
                <a:cs typeface="Arial" panose="020B0604020202020204" pitchFamily="34" charset="0"/>
              </a:rPr>
              <a:t>: </a:t>
            </a:r>
            <a:r>
              <a:rPr lang="cy-GB" altLang="en-US" sz="4800" b="1" dirty="0" err="1">
                <a:solidFill>
                  <a:schemeClr val="accent6">
                    <a:lumMod val="75000"/>
                  </a:schemeClr>
                </a:solidFill>
                <a:latin typeface="Arial" panose="020B0604020202020204" pitchFamily="34" charset="0"/>
                <a:cs typeface="Arial" panose="020B0604020202020204" pitchFamily="34" charset="0"/>
              </a:rPr>
              <a:t>practice</a:t>
            </a:r>
            <a:r>
              <a:rPr lang="cy-GB" altLang="en-US" sz="4800" b="1" dirty="0">
                <a:solidFill>
                  <a:schemeClr val="accent6">
                    <a:lumMod val="75000"/>
                  </a:schemeClr>
                </a:solidFill>
                <a:latin typeface="Arial" panose="020B0604020202020204" pitchFamily="34" charset="0"/>
                <a:cs typeface="Arial" panose="020B0604020202020204" pitchFamily="34" charset="0"/>
              </a:rPr>
              <a:t>, </a:t>
            </a:r>
            <a:r>
              <a:rPr lang="cy-GB" altLang="en-US" sz="4800" b="1" dirty="0" err="1">
                <a:solidFill>
                  <a:schemeClr val="accent6">
                    <a:lumMod val="75000"/>
                  </a:schemeClr>
                </a:solidFill>
                <a:latin typeface="Arial" panose="020B0604020202020204" pitchFamily="34" charset="0"/>
                <a:cs typeface="Arial" panose="020B0604020202020204" pitchFamily="34" charset="0"/>
              </a:rPr>
              <a:t>legislation</a:t>
            </a:r>
            <a:r>
              <a:rPr lang="cy-GB" altLang="en-US" sz="4800" b="1" dirty="0">
                <a:solidFill>
                  <a:schemeClr val="accent6">
                    <a:lumMod val="75000"/>
                  </a:schemeClr>
                </a:solidFill>
                <a:latin typeface="Arial" panose="020B0604020202020204" pitchFamily="34" charset="0"/>
                <a:cs typeface="Arial" panose="020B0604020202020204" pitchFamily="34" charset="0"/>
              </a:rPr>
              <a:t> </a:t>
            </a:r>
            <a:r>
              <a:rPr lang="cy-GB" altLang="en-US" sz="4800" b="1" dirty="0" err="1">
                <a:solidFill>
                  <a:schemeClr val="accent6">
                    <a:lumMod val="75000"/>
                  </a:schemeClr>
                </a:solidFill>
                <a:latin typeface="Arial" panose="020B0604020202020204" pitchFamily="34" charset="0"/>
                <a:cs typeface="Arial" panose="020B0604020202020204" pitchFamily="34" charset="0"/>
              </a:rPr>
              <a:t>and</a:t>
            </a:r>
            <a:r>
              <a:rPr lang="cy-GB" altLang="en-US" sz="4800" b="1" dirty="0">
                <a:solidFill>
                  <a:schemeClr val="accent6">
                    <a:lumMod val="75000"/>
                  </a:schemeClr>
                </a:solidFill>
                <a:latin typeface="Arial" panose="020B0604020202020204" pitchFamily="34" charset="0"/>
                <a:cs typeface="Arial" panose="020B0604020202020204" pitchFamily="34" charset="0"/>
              </a:rPr>
              <a:t> the </a:t>
            </a:r>
            <a:r>
              <a:rPr lang="cy-GB" altLang="en-US" sz="4800" b="1" dirty="0" err="1">
                <a:solidFill>
                  <a:schemeClr val="accent6">
                    <a:lumMod val="75000"/>
                  </a:schemeClr>
                </a:solidFill>
                <a:latin typeface="Arial" panose="020B0604020202020204" pitchFamily="34" charset="0"/>
                <a:cs typeface="Arial" panose="020B0604020202020204" pitchFamily="34" charset="0"/>
              </a:rPr>
              <a:t>multi-disciplinary</a:t>
            </a:r>
            <a:r>
              <a:rPr lang="cy-GB" altLang="en-US" sz="4800" b="1" dirty="0">
                <a:solidFill>
                  <a:schemeClr val="accent6">
                    <a:lumMod val="75000"/>
                  </a:schemeClr>
                </a:solidFill>
                <a:latin typeface="Arial" panose="020B0604020202020204" pitchFamily="34" charset="0"/>
                <a:cs typeface="Arial" panose="020B0604020202020204" pitchFamily="34" charset="0"/>
              </a:rPr>
              <a:t> </a:t>
            </a:r>
            <a:r>
              <a:rPr lang="cy-GB" altLang="en-US" sz="4800" b="1" dirty="0" err="1">
                <a:solidFill>
                  <a:schemeClr val="accent6">
                    <a:lumMod val="75000"/>
                  </a:schemeClr>
                </a:solidFill>
                <a:latin typeface="Arial" panose="020B0604020202020204" pitchFamily="34" charset="0"/>
                <a:cs typeface="Arial" panose="020B0604020202020204" pitchFamily="34" charset="0"/>
              </a:rPr>
              <a:t>team</a:t>
            </a:r>
            <a:r>
              <a:rPr lang="cy-GB" altLang="en-US" sz="4800" b="1" dirty="0">
                <a:solidFill>
                  <a:schemeClr val="accent6">
                    <a:lumMod val="75000"/>
                  </a:schemeClr>
                </a:solidFill>
                <a:latin typeface="Arial" panose="020B0604020202020204" pitchFamily="34" charset="0"/>
                <a:cs typeface="Arial" panose="020B0604020202020204" pitchFamily="34" charset="0"/>
              </a:rPr>
              <a:t> </a:t>
            </a:r>
            <a:br>
              <a:rPr lang="cy-GB" altLang="en-US" sz="4800" b="1" dirty="0">
                <a:latin typeface="Arial" panose="020B0604020202020204" pitchFamily="34" charset="0"/>
                <a:cs typeface="Arial" panose="020B0604020202020204" pitchFamily="34" charset="0"/>
              </a:rPr>
            </a:br>
            <a:r>
              <a:rPr lang="cy-GB" altLang="en-US" sz="4800" b="1" dirty="0">
                <a:latin typeface="+mn-lt"/>
              </a:rPr>
              <a:t>Categorïau</a:t>
            </a:r>
            <a:br>
              <a:rPr lang="cy-GB" altLang="en-US" sz="4800" b="1" dirty="0">
                <a:latin typeface="+mn-lt"/>
              </a:rPr>
            </a:br>
            <a:r>
              <a:rPr lang="cy-GB" altLang="en-US" sz="4800" b="1" dirty="0" err="1">
                <a:solidFill>
                  <a:schemeClr val="accent6">
                    <a:lumMod val="75000"/>
                  </a:schemeClr>
                </a:solidFill>
                <a:latin typeface="+mn-lt"/>
              </a:rPr>
              <a:t>Categories</a:t>
            </a:r>
            <a:br>
              <a:rPr lang="cy-GB" altLang="en-US" sz="4800" b="1" dirty="0">
                <a:latin typeface="Lucida Sans" panose="020B0602030504020204" pitchFamily="34" charset="0"/>
                <a:cs typeface="Lucida Sans Unicode" panose="020B0602030504020204" pitchFamily="34" charset="0"/>
              </a:rPr>
            </a:br>
            <a:r>
              <a:rPr lang="cy-GB" altLang="en-US" sz="4800" b="1" dirty="0">
                <a:latin typeface="Lucida Sans" panose="020B0602030504020204" pitchFamily="34" charset="0"/>
                <a:cs typeface="Lucida Sans Unicode" panose="020B0602030504020204" pitchFamily="34" charset="0"/>
              </a:rPr>
              <a:t>Darlith 5</a:t>
            </a:r>
            <a:br>
              <a:rPr lang="cy-GB" altLang="en-US" sz="4800" b="1" dirty="0">
                <a:latin typeface="Lucida Sans" panose="020B0602030504020204" pitchFamily="34" charset="0"/>
                <a:cs typeface="Lucida Sans Unicode" panose="020B0602030504020204" pitchFamily="34" charset="0"/>
              </a:rPr>
            </a:br>
            <a:r>
              <a:rPr lang="cy-GB" altLang="en-US" sz="4800" b="1" dirty="0" err="1">
                <a:solidFill>
                  <a:schemeClr val="accent6">
                    <a:lumMod val="75000"/>
                  </a:schemeClr>
                </a:solidFill>
                <a:latin typeface="Lucida Sans" panose="020B0602030504020204" pitchFamily="34" charset="0"/>
                <a:cs typeface="Lucida Sans Unicode" panose="020B0602030504020204" pitchFamily="34" charset="0"/>
              </a:rPr>
              <a:t>Lecture</a:t>
            </a:r>
            <a:r>
              <a:rPr lang="cy-GB" altLang="en-US" sz="4800" b="1" dirty="0">
                <a:solidFill>
                  <a:schemeClr val="accent6">
                    <a:lumMod val="75000"/>
                  </a:schemeClr>
                </a:solidFill>
                <a:latin typeface="Lucida Sans" panose="020B0602030504020204" pitchFamily="34" charset="0"/>
                <a:cs typeface="Lucida Sans Unicode" panose="020B0602030504020204" pitchFamily="34" charset="0"/>
              </a:rPr>
              <a:t> 5</a:t>
            </a:r>
            <a:br>
              <a:rPr lang="cy-GB" altLang="en-US" i="1" dirty="0">
                <a:solidFill>
                  <a:srgbClr val="0000FF"/>
                </a:solidFill>
                <a:latin typeface="Lucida Sans" pitchFamily="34" charset="0"/>
              </a:rPr>
            </a:b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84563659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756DF78-8131-4163-8EFC-5922DD0187EA}"/>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Cynnwys</a:t>
            </a:r>
            <a:br>
              <a:rPr lang="en-GB" altLang="en-US" sz="4400" b="1" dirty="0">
                <a:latin typeface="Arial" panose="020B0604020202020204" pitchFamily="34" charset="0"/>
                <a:cs typeface="Arial" panose="020B0604020202020204" pitchFamily="34" charset="0"/>
              </a:rPr>
            </a:br>
            <a:r>
              <a:rPr lang="en-GB" altLang="en-US" sz="4400" b="1" dirty="0">
                <a:solidFill>
                  <a:schemeClr val="accent6">
                    <a:lumMod val="75000"/>
                  </a:schemeClr>
                </a:solidFill>
                <a:latin typeface="Arial" panose="020B0604020202020204" pitchFamily="34" charset="0"/>
                <a:cs typeface="Arial" panose="020B0604020202020204" pitchFamily="34" charset="0"/>
              </a:rPr>
              <a:t>Content</a:t>
            </a:r>
          </a:p>
        </p:txBody>
      </p:sp>
      <p:sp>
        <p:nvSpPr>
          <p:cNvPr id="18435" name="Content Placeholder 3">
            <a:extLst>
              <a:ext uri="{FF2B5EF4-FFF2-40B4-BE49-F238E27FC236}">
                <a16:creationId xmlns:a16="http://schemas.microsoft.com/office/drawing/2014/main" id="{16EB1768-F484-42B6-B045-013B0B79B6AE}"/>
              </a:ext>
            </a:extLst>
          </p:cNvPr>
          <p:cNvSpPr>
            <a:spLocks noGrp="1"/>
          </p:cNvSpPr>
          <p:nvPr>
            <p:ph sz="half" idx="1"/>
          </p:nvPr>
        </p:nvSpPr>
        <p:spPr>
          <a:xfrm>
            <a:off x="826866" y="1863321"/>
            <a:ext cx="4038600" cy="3989387"/>
          </a:xfrm>
        </p:spPr>
        <p:txBody>
          <a:bodyPr/>
          <a:lstStyle/>
          <a:p>
            <a:pPr eaLnBrk="1" hangingPunct="1">
              <a:lnSpc>
                <a:spcPct val="90000"/>
              </a:lnSpc>
            </a:pPr>
            <a:r>
              <a:rPr lang="en-GB" altLang="en-US" sz="2800" dirty="0">
                <a:latin typeface="Arial" panose="020B0604020202020204" pitchFamily="34" charset="0"/>
                <a:cs typeface="Arial" panose="020B0604020202020204" pitchFamily="34" charset="0"/>
              </a:rPr>
              <a:t>Niwed</a:t>
            </a:r>
          </a:p>
          <a:p>
            <a:pPr eaLnBrk="1" hangingPunct="1">
              <a:lnSpc>
                <a:spcPct val="90000"/>
              </a:lnSpc>
            </a:pPr>
            <a:r>
              <a:rPr lang="en-GB" altLang="en-US" sz="2800" dirty="0">
                <a:latin typeface="Arial" panose="020B0604020202020204" pitchFamily="34" charset="0"/>
                <a:cs typeface="Arial" panose="020B0604020202020204" pitchFamily="34" charset="0"/>
              </a:rPr>
              <a:t>Categoriau o </a:t>
            </a:r>
            <a:r>
              <a:rPr lang="en-GB" altLang="en-US" sz="2800" dirty="0" err="1">
                <a:latin typeface="Arial" panose="020B0604020202020204" pitchFamily="34" charset="0"/>
                <a:cs typeface="Arial" panose="020B0604020202020204" pitchFamily="34" charset="0"/>
              </a:rPr>
              <a:t>gamdriniaeth</a:t>
            </a:r>
            <a:endParaRPr lang="en-GB" altLang="en-US" sz="2800" dirty="0">
              <a:latin typeface="Arial" panose="020B0604020202020204" pitchFamily="34" charset="0"/>
              <a:cs typeface="Arial" panose="020B0604020202020204" pitchFamily="34" charset="0"/>
            </a:endParaRPr>
          </a:p>
          <a:p>
            <a:pPr eaLnBrk="1" hangingPunct="1">
              <a:lnSpc>
                <a:spcPct val="90000"/>
              </a:lnSpc>
            </a:pPr>
            <a:r>
              <a:rPr lang="en-GB" altLang="en-US" sz="2800" dirty="0" err="1">
                <a:latin typeface="Arial" panose="020B0604020202020204" pitchFamily="34" charset="0"/>
                <a:cs typeface="Arial" panose="020B0604020202020204" pitchFamily="34" charset="0"/>
              </a:rPr>
              <a:t>Achosion</a:t>
            </a:r>
            <a:r>
              <a:rPr lang="en-GB" altLang="en-US" sz="2800" dirty="0">
                <a:latin typeface="Arial" panose="020B0604020202020204" pitchFamily="34" charset="0"/>
                <a:cs typeface="Arial" panose="020B0604020202020204" pitchFamily="34" charset="0"/>
              </a:rPr>
              <a:t> Munchausen</a:t>
            </a:r>
          </a:p>
          <a:p>
            <a:pPr eaLnBrk="1" hangingPunct="1">
              <a:lnSpc>
                <a:spcPct val="90000"/>
              </a:lnSpc>
            </a:pPr>
            <a:r>
              <a:rPr lang="en-GB" altLang="en-US" sz="2800" dirty="0" err="1">
                <a:latin typeface="Arial" panose="020B0604020202020204" pitchFamily="34" charset="0"/>
                <a:cs typeface="Arial" panose="020B0604020202020204" pitchFamily="34" charset="0"/>
              </a:rPr>
              <a:t>Modelau</a:t>
            </a:r>
            <a:r>
              <a:rPr lang="en-GB" altLang="en-US" sz="2800" dirty="0">
                <a:latin typeface="Arial" panose="020B0604020202020204" pitchFamily="34" charset="0"/>
                <a:cs typeface="Arial" panose="020B0604020202020204" pitchFamily="34" charset="0"/>
              </a:rPr>
              <a:t> Camdriniaeth</a:t>
            </a:r>
          </a:p>
          <a:p>
            <a:pPr eaLnBrk="1" hangingPunct="1">
              <a:lnSpc>
                <a:spcPct val="90000"/>
              </a:lnSpc>
            </a:pPr>
            <a:r>
              <a:rPr lang="en-GB" altLang="en-US" sz="2800" dirty="0" err="1">
                <a:latin typeface="Arial" panose="020B0604020202020204" pitchFamily="34" charset="0"/>
                <a:cs typeface="Arial" panose="020B0604020202020204" pitchFamily="34" charset="0"/>
              </a:rPr>
              <a:t>Achosion</a:t>
            </a:r>
            <a:endParaRPr lang="en-GB" altLang="en-US" sz="2800" dirty="0">
              <a:latin typeface="Arial" panose="020B0604020202020204" pitchFamily="34" charset="0"/>
              <a:cs typeface="Arial" panose="020B0604020202020204" pitchFamily="34" charset="0"/>
            </a:endParaRPr>
          </a:p>
          <a:p>
            <a:endParaRPr lang="en-GB" altLang="en-US" sz="2400" dirty="0"/>
          </a:p>
        </p:txBody>
      </p:sp>
      <p:sp>
        <p:nvSpPr>
          <p:cNvPr id="18436" name="Content Placeholder 4">
            <a:extLst>
              <a:ext uri="{FF2B5EF4-FFF2-40B4-BE49-F238E27FC236}">
                <a16:creationId xmlns:a16="http://schemas.microsoft.com/office/drawing/2014/main" id="{5C26D1A8-171E-46DC-B5CB-186DB37BEEF8}"/>
              </a:ext>
            </a:extLst>
          </p:cNvPr>
          <p:cNvSpPr>
            <a:spLocks noGrp="1"/>
          </p:cNvSpPr>
          <p:nvPr>
            <p:ph sz="half" idx="2"/>
          </p:nvPr>
        </p:nvSpPr>
        <p:spPr>
          <a:xfrm>
            <a:off x="4860032" y="1863321"/>
            <a:ext cx="3886200" cy="4351338"/>
          </a:xfrm>
        </p:spPr>
        <p:txBody>
          <a:bodyPr/>
          <a:lstStyle/>
          <a:p>
            <a:pPr eaLnBrk="1" hangingPunct="1"/>
            <a:r>
              <a:rPr lang="en-GB" altLang="en-US" sz="2800" dirty="0">
                <a:solidFill>
                  <a:schemeClr val="accent6">
                    <a:lumMod val="75000"/>
                  </a:schemeClr>
                </a:solidFill>
                <a:latin typeface="Arial" panose="020B0604020202020204" pitchFamily="34" charset="0"/>
                <a:cs typeface="Arial" panose="020B0604020202020204" pitchFamily="34" charset="0"/>
              </a:rPr>
              <a:t>Harm</a:t>
            </a:r>
          </a:p>
          <a:p>
            <a:pPr eaLnBrk="1" hangingPunct="1"/>
            <a:r>
              <a:rPr lang="en-GB" altLang="en-US" sz="2800" dirty="0">
                <a:solidFill>
                  <a:schemeClr val="accent6">
                    <a:lumMod val="75000"/>
                  </a:schemeClr>
                </a:solidFill>
                <a:latin typeface="Arial" panose="020B0604020202020204" pitchFamily="34" charset="0"/>
                <a:cs typeface="Arial" panose="020B0604020202020204" pitchFamily="34" charset="0"/>
              </a:rPr>
              <a:t>Categories of abuse</a:t>
            </a:r>
          </a:p>
          <a:p>
            <a:pPr eaLnBrk="1" hangingPunct="1"/>
            <a:r>
              <a:rPr lang="en-GB" altLang="en-US" sz="2800" dirty="0">
                <a:solidFill>
                  <a:schemeClr val="accent6">
                    <a:lumMod val="75000"/>
                  </a:schemeClr>
                </a:solidFill>
                <a:latin typeface="Arial" panose="020B0604020202020204" pitchFamily="34" charset="0"/>
                <a:cs typeface="Arial" panose="020B0604020202020204" pitchFamily="34" charset="0"/>
              </a:rPr>
              <a:t>Munchausen cases</a:t>
            </a:r>
          </a:p>
          <a:p>
            <a:pPr eaLnBrk="1" hangingPunct="1"/>
            <a:r>
              <a:rPr lang="en-GB" altLang="en-US" sz="2800" dirty="0">
                <a:solidFill>
                  <a:schemeClr val="accent6">
                    <a:lumMod val="75000"/>
                  </a:schemeClr>
                </a:solidFill>
                <a:latin typeface="Arial" panose="020B0604020202020204" pitchFamily="34" charset="0"/>
                <a:cs typeface="Arial" panose="020B0604020202020204" pitchFamily="34" charset="0"/>
              </a:rPr>
              <a:t>Models of abuse</a:t>
            </a:r>
          </a:p>
          <a:p>
            <a:pPr eaLnBrk="1" hangingPunct="1"/>
            <a:r>
              <a:rPr lang="en-GB" altLang="en-US" sz="2800" dirty="0">
                <a:solidFill>
                  <a:schemeClr val="accent6">
                    <a:lumMod val="75000"/>
                  </a:schemeClr>
                </a:solidFill>
                <a:latin typeface="Arial" panose="020B0604020202020204" pitchFamily="34" charset="0"/>
                <a:cs typeface="Arial" panose="020B0604020202020204" pitchFamily="34" charset="0"/>
              </a:rPr>
              <a:t>Reasons for abuse</a:t>
            </a:r>
          </a:p>
          <a:p>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B924C-9CCA-4B9C-8C73-8EC05C77DD8D}"/>
              </a:ext>
            </a:extLst>
          </p:cNvPr>
          <p:cNvSpPr>
            <a:spLocks noGrp="1"/>
          </p:cNvSpPr>
          <p:nvPr>
            <p:ph type="title"/>
          </p:nvPr>
        </p:nvSpPr>
        <p:spPr>
          <a:xfrm>
            <a:off x="628650" y="908720"/>
            <a:ext cx="7886700" cy="1325563"/>
          </a:xfrm>
        </p:spPr>
        <p:txBody>
          <a:bodyPr>
            <a:noAutofit/>
          </a:bodyPr>
          <a:lstStyle/>
          <a:p>
            <a:pPr algn="ctr">
              <a:defRPr/>
            </a:pPr>
            <a:r>
              <a:rPr lang="en-GB" sz="4400" b="1" dirty="0">
                <a:latin typeface="Arial" panose="020B0604020202020204" pitchFamily="34" charset="0"/>
                <a:cs typeface="Arial" panose="020B0604020202020204" pitchFamily="34" charset="0"/>
              </a:rPr>
              <a:t>Sgiliau </a:t>
            </a:r>
            <a:r>
              <a:rPr lang="en-GB" sz="4400" b="1" dirty="0" err="1">
                <a:latin typeface="Arial" panose="020B0604020202020204" pitchFamily="34" charset="0"/>
                <a:cs typeface="Arial" panose="020B0604020202020204" pitchFamily="34" charset="0"/>
              </a:rPr>
              <a:t>Cyflogadwyedd</a:t>
            </a:r>
            <a:r>
              <a:rPr lang="en-GB" sz="4400" b="1" dirty="0">
                <a:latin typeface="Arial" panose="020B0604020202020204" pitchFamily="34" charset="0"/>
                <a:cs typeface="Arial" panose="020B0604020202020204" pitchFamily="34" charset="0"/>
              </a:rPr>
              <a:t>/</a:t>
            </a:r>
            <a:r>
              <a:rPr lang="en-GB" sz="4400" b="1" dirty="0" err="1">
                <a:latin typeface="Arial" panose="020B0604020202020204" pitchFamily="34" charset="0"/>
                <a:cs typeface="Arial" panose="020B0604020202020204" pitchFamily="34" charset="0"/>
              </a:rPr>
              <a:t>Trosglwyddadwy</a:t>
            </a:r>
            <a:br>
              <a:rPr lang="en-GB" sz="4400" b="1" dirty="0">
                <a:latin typeface="Arial" panose="020B0604020202020204" pitchFamily="34" charset="0"/>
                <a:cs typeface="Arial" panose="020B0604020202020204" pitchFamily="34" charset="0"/>
              </a:rPr>
            </a:br>
            <a:r>
              <a:rPr lang="en-GB" sz="4400" b="1" dirty="0">
                <a:solidFill>
                  <a:schemeClr val="accent6">
                    <a:lumMod val="75000"/>
                  </a:schemeClr>
                </a:solidFill>
                <a:latin typeface="Arial" panose="020B0604020202020204" pitchFamily="34" charset="0"/>
                <a:cs typeface="Arial" panose="020B0604020202020204" pitchFamily="34" charset="0"/>
              </a:rPr>
              <a:t>Employability/Transferable Skills</a:t>
            </a:r>
            <a:endParaRPr lang="en-US" sz="4400" b="1" dirty="0">
              <a:solidFill>
                <a:schemeClr val="accent6">
                  <a:lumMod val="75000"/>
                </a:schemeClr>
              </a:solidFill>
              <a:latin typeface="Arial" panose="020B0604020202020204" pitchFamily="34" charset="0"/>
              <a:cs typeface="Arial" panose="020B0604020202020204" pitchFamily="34" charset="0"/>
            </a:endParaRPr>
          </a:p>
        </p:txBody>
      </p:sp>
      <p:sp>
        <p:nvSpPr>
          <p:cNvPr id="20483" name="Content Placeholder 2">
            <a:extLst>
              <a:ext uri="{FF2B5EF4-FFF2-40B4-BE49-F238E27FC236}">
                <a16:creationId xmlns:a16="http://schemas.microsoft.com/office/drawing/2014/main" id="{020F3D5F-B19C-405D-8F40-A19207B4FB77}"/>
              </a:ext>
            </a:extLst>
          </p:cNvPr>
          <p:cNvSpPr>
            <a:spLocks noGrp="1"/>
          </p:cNvSpPr>
          <p:nvPr>
            <p:ph sz="half" idx="1"/>
          </p:nvPr>
        </p:nvSpPr>
        <p:spPr>
          <a:xfrm>
            <a:off x="899592" y="3212976"/>
            <a:ext cx="3886200" cy="4351338"/>
          </a:xfrm>
        </p:spPr>
        <p:txBody>
          <a:bodyPr>
            <a:normAutofit/>
          </a:bodyPr>
          <a:lstStyle/>
          <a:p>
            <a:r>
              <a:rPr lang="en-GB" altLang="en-US" sz="2400" dirty="0" err="1">
                <a:latin typeface="Arial" panose="020B0604020202020204" pitchFamily="34" charset="0"/>
                <a:cs typeface="Arial" panose="020B0604020202020204" pitchFamily="34" charset="0"/>
              </a:rPr>
              <a:t>Proffesiynoldeb</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Ymwybyddiaeth</a:t>
            </a:r>
            <a:r>
              <a:rPr lang="en-GB" altLang="en-US" sz="2400" dirty="0">
                <a:latin typeface="Arial" panose="020B0604020202020204" pitchFamily="34" charset="0"/>
                <a:cs typeface="Arial" panose="020B0604020202020204" pitchFamily="34" charset="0"/>
              </a:rPr>
              <a:t> </a:t>
            </a:r>
          </a:p>
          <a:p>
            <a:r>
              <a:rPr lang="en-GB" altLang="en-US" sz="2400" dirty="0" err="1">
                <a:latin typeface="Arial" panose="020B0604020202020204" pitchFamily="34" charset="0"/>
                <a:cs typeface="Arial" panose="020B0604020202020204" pitchFamily="34" charset="0"/>
              </a:rPr>
              <a:t>Cyfrifoldeb</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Atebolrwydd</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Deallusrwydd</a:t>
            </a:r>
            <a:endParaRPr lang="en-GB" altLang="en-US" sz="2400" dirty="0">
              <a:latin typeface="Arial" panose="020B0604020202020204" pitchFamily="34" charset="0"/>
              <a:cs typeface="Arial" panose="020B0604020202020204" pitchFamily="34" charset="0"/>
            </a:endParaRPr>
          </a:p>
        </p:txBody>
      </p:sp>
      <p:sp>
        <p:nvSpPr>
          <p:cNvPr id="20484" name="Content Placeholder 3">
            <a:extLst>
              <a:ext uri="{FF2B5EF4-FFF2-40B4-BE49-F238E27FC236}">
                <a16:creationId xmlns:a16="http://schemas.microsoft.com/office/drawing/2014/main" id="{F0638EAF-0004-45C3-8BB4-63280BCC05A7}"/>
              </a:ext>
            </a:extLst>
          </p:cNvPr>
          <p:cNvSpPr>
            <a:spLocks noGrp="1"/>
          </p:cNvSpPr>
          <p:nvPr>
            <p:ph sz="half" idx="2"/>
          </p:nvPr>
        </p:nvSpPr>
        <p:spPr>
          <a:xfrm>
            <a:off x="5364088" y="3212976"/>
            <a:ext cx="3886200" cy="4351338"/>
          </a:xfrm>
        </p:spPr>
        <p:txBody>
          <a:bodyPr/>
          <a:lstStyle/>
          <a:p>
            <a:r>
              <a:rPr lang="en-GB" altLang="en-US" sz="2400" dirty="0">
                <a:solidFill>
                  <a:schemeClr val="accent6">
                    <a:lumMod val="75000"/>
                  </a:schemeClr>
                </a:solidFill>
                <a:latin typeface="Arial" panose="020B0604020202020204" pitchFamily="34" charset="0"/>
                <a:cs typeface="Arial" panose="020B0604020202020204" pitchFamily="34" charset="0"/>
              </a:rPr>
              <a:t>Professionalism </a:t>
            </a:r>
          </a:p>
          <a:p>
            <a:r>
              <a:rPr lang="en-GB" altLang="en-US" sz="2400" dirty="0">
                <a:solidFill>
                  <a:schemeClr val="accent6">
                    <a:lumMod val="75000"/>
                  </a:schemeClr>
                </a:solidFill>
                <a:latin typeface="Arial" panose="020B0604020202020204" pitchFamily="34" charset="0"/>
                <a:cs typeface="Arial" panose="020B0604020202020204" pitchFamily="34" charset="0"/>
              </a:rPr>
              <a:t>Awareness</a:t>
            </a:r>
          </a:p>
          <a:p>
            <a:r>
              <a:rPr lang="en-GB" altLang="en-US" sz="2400" dirty="0">
                <a:solidFill>
                  <a:schemeClr val="accent6">
                    <a:lumMod val="75000"/>
                  </a:schemeClr>
                </a:solidFill>
                <a:latin typeface="Arial" panose="020B0604020202020204" pitchFamily="34" charset="0"/>
                <a:cs typeface="Arial" panose="020B0604020202020204" pitchFamily="34" charset="0"/>
              </a:rPr>
              <a:t>Responsibility</a:t>
            </a:r>
          </a:p>
          <a:p>
            <a:r>
              <a:rPr lang="en-GB" altLang="en-US" sz="2400" dirty="0">
                <a:solidFill>
                  <a:schemeClr val="accent6">
                    <a:lumMod val="75000"/>
                  </a:schemeClr>
                </a:solidFill>
                <a:latin typeface="Arial" panose="020B0604020202020204" pitchFamily="34" charset="0"/>
                <a:cs typeface="Arial" panose="020B0604020202020204" pitchFamily="34" charset="0"/>
              </a:rPr>
              <a:t>Accountability</a:t>
            </a:r>
          </a:p>
          <a:p>
            <a:r>
              <a:rPr lang="en-GB" altLang="en-US" sz="2400" dirty="0">
                <a:solidFill>
                  <a:schemeClr val="accent6">
                    <a:lumMod val="75000"/>
                  </a:schemeClr>
                </a:solidFill>
                <a:latin typeface="Arial" panose="020B0604020202020204" pitchFamily="34" charset="0"/>
                <a:cs typeface="Arial" panose="020B0604020202020204" pitchFamily="34" charset="0"/>
              </a:rPr>
              <a:t>Knowledge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DFEB2C4-F895-49A9-AECA-873CC747A011}"/>
              </a:ext>
            </a:extLst>
          </p:cNvPr>
          <p:cNvSpPr>
            <a:spLocks noGrp="1"/>
          </p:cNvSpPr>
          <p:nvPr>
            <p:ph type="title"/>
          </p:nvPr>
        </p:nvSpPr>
        <p:spPr/>
        <p:txBody>
          <a:bodyPr>
            <a:normAutofit/>
          </a:bodyPr>
          <a:lstStyle/>
          <a:p>
            <a:pPr algn="ctr"/>
            <a:r>
              <a:rPr lang="en-GB" altLang="en-US" sz="4400" b="1" dirty="0" err="1">
                <a:latin typeface="Arial" panose="020B0604020202020204" pitchFamily="34" charset="0"/>
                <a:cs typeface="Arial" panose="020B0604020202020204" pitchFamily="34" charset="0"/>
              </a:rPr>
              <a:t>Adnoddau</a:t>
            </a:r>
            <a:br>
              <a:rPr lang="en-GB" altLang="en-US" sz="4400" b="1" dirty="0">
                <a:latin typeface="Arial" panose="020B0604020202020204" pitchFamily="34" charset="0"/>
                <a:cs typeface="Arial" panose="020B0604020202020204" pitchFamily="34" charset="0"/>
              </a:rPr>
            </a:br>
            <a:r>
              <a:rPr lang="en-GB" altLang="en-US" sz="4400" b="1" dirty="0">
                <a:solidFill>
                  <a:schemeClr val="accent6">
                    <a:lumMod val="75000"/>
                  </a:schemeClr>
                </a:solidFill>
                <a:latin typeface="Arial" panose="020B0604020202020204" pitchFamily="34" charset="0"/>
                <a:cs typeface="Arial" panose="020B0604020202020204" pitchFamily="34" charset="0"/>
              </a:rPr>
              <a:t>Resources</a:t>
            </a:r>
          </a:p>
        </p:txBody>
      </p:sp>
      <p:sp>
        <p:nvSpPr>
          <p:cNvPr id="22531" name="Content Placeholder 2">
            <a:extLst>
              <a:ext uri="{FF2B5EF4-FFF2-40B4-BE49-F238E27FC236}">
                <a16:creationId xmlns:a16="http://schemas.microsoft.com/office/drawing/2014/main" id="{0CF21418-6F7F-4EC5-B540-09F90D49FA0E}"/>
              </a:ext>
            </a:extLst>
          </p:cNvPr>
          <p:cNvSpPr>
            <a:spLocks noGrp="1"/>
          </p:cNvSpPr>
          <p:nvPr>
            <p:ph sz="half" idx="1"/>
          </p:nvPr>
        </p:nvSpPr>
        <p:spPr/>
        <p:txBody>
          <a:bodyPr>
            <a:normAutofit/>
          </a:bodyPr>
          <a:lstStyle/>
          <a:p>
            <a:r>
              <a:rPr lang="en-GB" altLang="en-US" sz="2400" dirty="0" err="1">
                <a:latin typeface="Arial" panose="020B0604020202020204" pitchFamily="34" charset="0"/>
                <a:cs typeface="Arial" panose="020B0604020202020204" pitchFamily="34" charset="0"/>
              </a:rPr>
              <a:t>Taflenni</a:t>
            </a:r>
            <a:r>
              <a:rPr lang="en-GB" altLang="en-US" sz="2400" dirty="0">
                <a:latin typeface="Arial" panose="020B0604020202020204" pitchFamily="34" charset="0"/>
                <a:cs typeface="Arial" panose="020B0604020202020204" pitchFamily="34" charset="0"/>
              </a:rPr>
              <a:t> NSPCC</a:t>
            </a:r>
          </a:p>
          <a:p>
            <a:r>
              <a:rPr lang="en-GB" altLang="en-US" sz="2400" dirty="0" err="1">
                <a:latin typeface="Arial" panose="020B0604020202020204" pitchFamily="34" charset="0"/>
                <a:cs typeface="Arial" panose="020B0604020202020204" pitchFamily="34" charset="0"/>
              </a:rPr>
              <a:t>Gwefan</a:t>
            </a:r>
            <a:r>
              <a:rPr lang="en-GB" altLang="en-US" sz="2400" dirty="0">
                <a:latin typeface="Arial" panose="020B0604020202020204" pitchFamily="34" charset="0"/>
                <a:cs typeface="Arial" panose="020B0604020202020204" pitchFamily="34" charset="0"/>
              </a:rPr>
              <a:t> NSPCC</a:t>
            </a:r>
          </a:p>
          <a:p>
            <a:r>
              <a:rPr lang="en-GB" altLang="en-US" sz="2400" dirty="0" err="1">
                <a:latin typeface="Arial" panose="020B0604020202020204" pitchFamily="34" charset="0"/>
                <a:cs typeface="Arial" panose="020B0604020202020204" pitchFamily="34" charset="0"/>
              </a:rPr>
              <a:t>Gweithgaredd</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thrafodaethau</a:t>
            </a:r>
            <a:endParaRPr lang="en-GB" altLang="en-US" sz="2400" dirty="0">
              <a:latin typeface="Arial" panose="020B0604020202020204" pitchFamily="34" charset="0"/>
              <a:cs typeface="Arial" panose="020B0604020202020204" pitchFamily="34" charset="0"/>
            </a:endParaRPr>
          </a:p>
        </p:txBody>
      </p:sp>
      <p:sp>
        <p:nvSpPr>
          <p:cNvPr id="22532" name="Content Placeholder 3">
            <a:extLst>
              <a:ext uri="{FF2B5EF4-FFF2-40B4-BE49-F238E27FC236}">
                <a16:creationId xmlns:a16="http://schemas.microsoft.com/office/drawing/2014/main" id="{87CEB5BD-D957-45E4-8E4E-6D59BB6F7348}"/>
              </a:ext>
            </a:extLst>
          </p:cNvPr>
          <p:cNvSpPr>
            <a:spLocks noGrp="1"/>
          </p:cNvSpPr>
          <p:nvPr>
            <p:ph sz="half" idx="2"/>
          </p:nvPr>
        </p:nvSpPr>
        <p:spPr/>
        <p:txBody>
          <a:bodyPr>
            <a:normAutofit/>
          </a:bodyPr>
          <a:lstStyle/>
          <a:p>
            <a:r>
              <a:rPr lang="en-GB" altLang="en-US" sz="2400" dirty="0">
                <a:solidFill>
                  <a:schemeClr val="accent6">
                    <a:lumMod val="75000"/>
                  </a:schemeClr>
                </a:solidFill>
                <a:latin typeface="Arial" panose="020B0604020202020204" pitchFamily="34" charset="0"/>
                <a:cs typeface="Arial" panose="020B0604020202020204" pitchFamily="34" charset="0"/>
              </a:rPr>
              <a:t>NSPCC Handouts</a:t>
            </a:r>
          </a:p>
          <a:p>
            <a:r>
              <a:rPr lang="en-GB" altLang="en-US" sz="2400" dirty="0">
                <a:solidFill>
                  <a:schemeClr val="accent6">
                    <a:lumMod val="75000"/>
                  </a:schemeClr>
                </a:solidFill>
                <a:latin typeface="Arial" panose="020B0604020202020204" pitchFamily="34" charset="0"/>
                <a:cs typeface="Arial" panose="020B0604020202020204" pitchFamily="34" charset="0"/>
              </a:rPr>
              <a:t>NSPCC website</a:t>
            </a:r>
          </a:p>
          <a:p>
            <a:r>
              <a:rPr lang="en-GB" altLang="en-US" sz="2400" dirty="0">
                <a:solidFill>
                  <a:schemeClr val="accent6">
                    <a:lumMod val="75000"/>
                  </a:schemeClr>
                </a:solidFill>
                <a:latin typeface="Arial" panose="020B0604020202020204" pitchFamily="34" charset="0"/>
                <a:cs typeface="Arial" panose="020B0604020202020204" pitchFamily="34" charset="0"/>
              </a:rPr>
              <a:t>Activity and discussions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D2758-5660-4EB3-B922-A74A97C89EEF}"/>
              </a:ext>
            </a:extLst>
          </p:cNvPr>
          <p:cNvSpPr>
            <a:spLocks noGrp="1"/>
          </p:cNvSpPr>
          <p:nvPr>
            <p:ph type="title"/>
          </p:nvPr>
        </p:nvSpPr>
        <p:spPr>
          <a:xfrm>
            <a:off x="559371" y="692696"/>
            <a:ext cx="8229600" cy="1143000"/>
          </a:xfrm>
        </p:spPr>
        <p:txBody>
          <a:bodyPr>
            <a:noAutofit/>
          </a:bodyPr>
          <a:lstStyle/>
          <a:p>
            <a:pPr algn="ctr">
              <a:defRPr/>
            </a:pPr>
            <a:r>
              <a:rPr lang="en-GB" sz="4400" dirty="0" err="1">
                <a:latin typeface="Arial" panose="020B0604020202020204" pitchFamily="34" charset="0"/>
                <a:cs typeface="Arial" panose="020B0604020202020204" pitchFamily="34" charset="0"/>
              </a:rPr>
              <a:t>Rhaglen</a:t>
            </a:r>
            <a:r>
              <a:rPr lang="en-GB" sz="4400"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Ymarferydd</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Blynyddoedd</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Cynnar</a:t>
            </a:r>
            <a:br>
              <a:rPr lang="en-GB" sz="4400" dirty="0">
                <a:latin typeface="Arial" panose="020B0604020202020204" pitchFamily="34" charset="0"/>
                <a:cs typeface="Arial" panose="020B0604020202020204" pitchFamily="34" charset="0"/>
              </a:rPr>
            </a:br>
            <a:r>
              <a:rPr lang="en-GB" sz="4400" b="1" dirty="0">
                <a:solidFill>
                  <a:schemeClr val="accent6">
                    <a:lumMod val="75000"/>
                  </a:schemeClr>
                </a:solidFill>
                <a:latin typeface="Arial" panose="020B0604020202020204" pitchFamily="34" charset="0"/>
                <a:cs typeface="Arial" panose="020B0604020202020204" pitchFamily="34" charset="0"/>
              </a:rPr>
              <a:t>Early Years Practitioner </a:t>
            </a:r>
            <a:r>
              <a:rPr lang="en-GB" sz="4400" dirty="0">
                <a:solidFill>
                  <a:schemeClr val="accent6">
                    <a:lumMod val="75000"/>
                  </a:schemeClr>
                </a:solidFill>
                <a:latin typeface="Arial" panose="020B0604020202020204" pitchFamily="34" charset="0"/>
                <a:cs typeface="Arial" panose="020B0604020202020204" pitchFamily="34" charset="0"/>
              </a:rPr>
              <a:t>programme</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572E9D-FF75-4DE8-8E8F-1BD264743A3F}"/>
              </a:ext>
            </a:extLst>
          </p:cNvPr>
          <p:cNvSpPr>
            <a:spLocks noGrp="1"/>
          </p:cNvSpPr>
          <p:nvPr>
            <p:ph sz="half" idx="1"/>
          </p:nvPr>
        </p:nvSpPr>
        <p:spPr>
          <a:xfrm>
            <a:off x="508222" y="3195464"/>
            <a:ext cx="4038600" cy="4176713"/>
          </a:xfrm>
        </p:spPr>
        <p:txBody>
          <a:bodyPr/>
          <a:lstStyle/>
          <a:p>
            <a:pPr marL="0" indent="0">
              <a:buNone/>
              <a:defRPr/>
            </a:pPr>
            <a:r>
              <a:rPr lang="en-GB" sz="2400" dirty="0" err="1">
                <a:latin typeface="Arial" panose="020B0604020202020204" pitchFamily="34" charset="0"/>
                <a:cs typeface="Arial" panose="020B0604020202020204" pitchFamily="34" charset="0"/>
              </a:rPr>
              <a:t>Meini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prawf</a:t>
            </a:r>
            <a:r>
              <a:rPr lang="en-GB" sz="2400" dirty="0">
                <a:latin typeface="Arial" panose="020B0604020202020204" pitchFamily="34" charset="0"/>
                <a:cs typeface="Arial" panose="020B0604020202020204" pitchFamily="34" charset="0"/>
              </a:rPr>
              <a:t> y NOS a </a:t>
            </a:r>
            <a:r>
              <a:rPr lang="en-GB" sz="2400" dirty="0" err="1">
                <a:latin typeface="Arial" panose="020B0604020202020204" pitchFamily="34" charset="0"/>
                <a:cs typeface="Arial" panose="020B0604020202020204" pitchFamily="34" charset="0"/>
              </a:rPr>
              <a:t>gyflawnwyd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ddarlith</a:t>
            </a:r>
            <a:r>
              <a:rPr lang="en-GB" sz="2400" dirty="0">
                <a:latin typeface="Arial" panose="020B0604020202020204" pitchFamily="34" charset="0"/>
                <a:cs typeface="Arial" panose="020B0604020202020204" pitchFamily="34" charset="0"/>
              </a:rPr>
              <a:t> hon:</a:t>
            </a:r>
          </a:p>
          <a:p>
            <a:pPr marL="0" indent="0">
              <a:buFont typeface="Arial" panose="020B0604020202020204" pitchFamily="34" charset="0"/>
              <a:buNone/>
              <a:defRPr/>
            </a:pPr>
            <a:r>
              <a:rPr lang="en-GB" altLang="en-US" sz="2400" dirty="0">
                <a:latin typeface="Arial" pitchFamily="34" charset="0"/>
                <a:cs typeface="Arial" pitchFamily="34" charset="0"/>
              </a:rPr>
              <a:t>SCD HSC 0044 – K55, K56, K57</a:t>
            </a:r>
          </a:p>
          <a:p>
            <a:pPr marL="0" indent="0">
              <a:buFont typeface="Arial" panose="020B0604020202020204" pitchFamily="34" charset="0"/>
              <a:buNone/>
              <a:defRPr/>
            </a:pPr>
            <a:endParaRPr lang="en-GB" dirty="0">
              <a:latin typeface="Lucida Sans" panose="020B0602030504020204" pitchFamily="34" charset="0"/>
            </a:endParaRPr>
          </a:p>
        </p:txBody>
      </p:sp>
      <p:sp>
        <p:nvSpPr>
          <p:cNvPr id="24580" name="Content Placeholder 3">
            <a:extLst>
              <a:ext uri="{FF2B5EF4-FFF2-40B4-BE49-F238E27FC236}">
                <a16:creationId xmlns:a16="http://schemas.microsoft.com/office/drawing/2014/main" id="{82228702-4FD4-47C2-B3E9-192256962B8F}"/>
              </a:ext>
            </a:extLst>
          </p:cNvPr>
          <p:cNvSpPr>
            <a:spLocks noGrp="1"/>
          </p:cNvSpPr>
          <p:nvPr>
            <p:ph sz="half" idx="2"/>
          </p:nvPr>
        </p:nvSpPr>
        <p:spPr>
          <a:xfrm>
            <a:off x="4932040" y="3212976"/>
            <a:ext cx="4038600" cy="4105275"/>
          </a:xfrm>
        </p:spPr>
        <p:txBody>
          <a:bodyPr/>
          <a:lstStyle/>
          <a:p>
            <a:pPr marL="0" indent="0">
              <a:buFont typeface="Arial" panose="020B0604020202020204" pitchFamily="34" charset="0"/>
              <a:buNone/>
            </a:pPr>
            <a:r>
              <a:rPr lang="en-GB" altLang="en-US" sz="2400" dirty="0">
                <a:solidFill>
                  <a:schemeClr val="accent6">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dirty="0">
                <a:solidFill>
                  <a:schemeClr val="accent6">
                    <a:lumMod val="75000"/>
                  </a:schemeClr>
                </a:solidFill>
                <a:latin typeface="Arial" panose="020B0604020202020204" pitchFamily="34" charset="0"/>
                <a:cs typeface="Arial" panose="020B0604020202020204" pitchFamily="34" charset="0"/>
              </a:rPr>
              <a:t>SCD HSC 0044 – K55, K56, K57</a:t>
            </a:r>
          </a:p>
          <a:p>
            <a:pPr marL="0" indent="0">
              <a:buFont typeface="Arial" panose="020B0604020202020204" pitchFamily="34" charset="0"/>
              <a:buNone/>
            </a:pPr>
            <a:endParaRPr lang="en-GB" altLang="en-US" dirty="0">
              <a:solidFill>
                <a:srgbClr val="0000FF"/>
              </a:solidFill>
              <a:latin typeface="Lucida Sans" panose="020B0602030504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4F5F5FAA-EFB9-43A9-9D63-EA8E57265257}"/>
              </a:ext>
            </a:extLst>
          </p:cNvPr>
          <p:cNvSpPr>
            <a:spLocks noGrp="1"/>
          </p:cNvSpPr>
          <p:nvPr>
            <p:ph type="title"/>
          </p:nvPr>
        </p:nvSpPr>
        <p:spPr/>
        <p:txBody>
          <a:bodyPr>
            <a:normAutofit fontScale="90000"/>
          </a:bodyPr>
          <a:lstStyle/>
          <a:p>
            <a:pPr algn="ctr"/>
            <a:br>
              <a:rPr lang="en-GB" altLang="en-US" sz="4400" b="1" dirty="0">
                <a:latin typeface="Arial" panose="020B0604020202020204" pitchFamily="34" charset="0"/>
                <a:cs typeface="Arial" panose="020B0604020202020204" pitchFamily="34" charset="0"/>
              </a:rPr>
            </a:br>
            <a:r>
              <a:rPr lang="en-GB" altLang="en-US" sz="4900" b="1" dirty="0">
                <a:latin typeface="Arial" panose="020B0604020202020204" pitchFamily="34" charset="0"/>
                <a:cs typeface="Arial" panose="020B0604020202020204" pitchFamily="34" charset="0"/>
              </a:rPr>
              <a:t>Niwed</a:t>
            </a:r>
            <a:br>
              <a:rPr lang="en-GB" altLang="en-US" sz="4900" b="1" dirty="0">
                <a:solidFill>
                  <a:schemeClr val="accent6">
                    <a:lumMod val="75000"/>
                  </a:schemeClr>
                </a:solidFill>
                <a:latin typeface="Arial" panose="020B0604020202020204" pitchFamily="34" charset="0"/>
                <a:cs typeface="Arial" panose="020B0604020202020204" pitchFamily="34" charset="0"/>
              </a:rPr>
            </a:br>
            <a:r>
              <a:rPr lang="en-GB" altLang="en-US" sz="4900" b="1" dirty="0">
                <a:solidFill>
                  <a:schemeClr val="accent6">
                    <a:lumMod val="75000"/>
                  </a:schemeClr>
                </a:solidFill>
                <a:latin typeface="Arial" panose="020B0604020202020204" pitchFamily="34" charset="0"/>
                <a:cs typeface="Arial" panose="020B0604020202020204" pitchFamily="34" charset="0"/>
              </a:rPr>
              <a:t>Harm</a:t>
            </a:r>
            <a:br>
              <a:rPr lang="en-GB" altLang="en-US" sz="4400" b="1" dirty="0">
                <a:latin typeface="Arial" panose="020B0604020202020204" pitchFamily="34" charset="0"/>
                <a:cs typeface="Arial" panose="020B0604020202020204" pitchFamily="34" charset="0"/>
              </a:rPr>
            </a:br>
            <a:endParaRPr lang="en-GB" altLang="en-US" sz="4400" b="1" dirty="0">
              <a:latin typeface="Arial" panose="020B0604020202020204" pitchFamily="34" charset="0"/>
              <a:cs typeface="Arial" panose="020B0604020202020204" pitchFamily="34" charset="0"/>
            </a:endParaRPr>
          </a:p>
        </p:txBody>
      </p:sp>
      <p:sp>
        <p:nvSpPr>
          <p:cNvPr id="26627" name="Content Placeholder 5">
            <a:extLst>
              <a:ext uri="{FF2B5EF4-FFF2-40B4-BE49-F238E27FC236}">
                <a16:creationId xmlns:a16="http://schemas.microsoft.com/office/drawing/2014/main" id="{836BA4D7-988A-4D44-92DF-D80EBDF96EF3}"/>
              </a:ext>
            </a:extLst>
          </p:cNvPr>
          <p:cNvSpPr>
            <a:spLocks noGrp="1"/>
          </p:cNvSpPr>
          <p:nvPr>
            <p:ph idx="1"/>
          </p:nvPr>
        </p:nvSpPr>
        <p:spPr>
          <a:xfrm>
            <a:off x="0" y="1690689"/>
            <a:ext cx="9180512" cy="4351338"/>
          </a:xfrm>
        </p:spPr>
        <p:txBody>
          <a:bodyPr>
            <a:normAutofit/>
          </a:bodyPr>
          <a:lstStyle/>
          <a:p>
            <a:pPr eaLnBrk="1" hangingPunct="1">
              <a:buFontTx/>
              <a:buNone/>
            </a:pPr>
            <a:r>
              <a:rPr lang="en-GB" altLang="en-US" dirty="0">
                <a:latin typeface="Arial Unicode MS" pitchFamily="34" charset="-128"/>
              </a:rPr>
              <a:t>		</a:t>
            </a:r>
            <a:r>
              <a:rPr lang="en-GB" altLang="en-US" sz="2400" dirty="0">
                <a:latin typeface="Arial Unicode MS" pitchFamily="34" charset="-128"/>
              </a:rPr>
              <a:t>gall </a:t>
            </a:r>
            <a:r>
              <a:rPr lang="en-GB" altLang="en-US" sz="2400" dirty="0" err="1">
                <a:latin typeface="Arial Unicode MS" pitchFamily="34" charset="-128"/>
              </a:rPr>
              <a:t>niwed</a:t>
            </a:r>
            <a:r>
              <a:rPr lang="en-GB" altLang="en-US" sz="2400" dirty="0">
                <a:latin typeface="Arial Unicode MS" pitchFamily="34" charset="-128"/>
              </a:rPr>
              <a:t> </a:t>
            </a:r>
            <a:r>
              <a:rPr lang="en-GB" altLang="en-US" sz="2400" dirty="0" err="1">
                <a:latin typeface="Arial Unicode MS" pitchFamily="34" charset="-128"/>
              </a:rPr>
              <a:t>fod</a:t>
            </a:r>
            <a:r>
              <a:rPr lang="en-GB" altLang="en-US" sz="2400" dirty="0">
                <a:latin typeface="Arial Unicode MS" pitchFamily="34" charset="-128"/>
              </a:rPr>
              <a:t> o </a:t>
            </a:r>
            <a:r>
              <a:rPr lang="en-GB" altLang="en-US" sz="2400" dirty="0" err="1">
                <a:latin typeface="Arial Unicode MS" pitchFamily="34" charset="-128"/>
              </a:rPr>
              <a:t>ganlyniad</a:t>
            </a:r>
            <a:r>
              <a:rPr lang="en-GB" altLang="en-US" sz="2400" dirty="0">
                <a:latin typeface="Arial Unicode MS" pitchFamily="34" charset="-128"/>
              </a:rPr>
              <a:t> </a:t>
            </a:r>
            <a:r>
              <a:rPr lang="en-GB" altLang="en-US" sz="2400" dirty="0" err="1">
                <a:latin typeface="Arial Unicode MS" pitchFamily="34" charset="-128"/>
              </a:rPr>
              <a:t>digwyddiad</a:t>
            </a:r>
            <a:r>
              <a:rPr lang="en-GB" altLang="en-US" sz="2400" dirty="0">
                <a:latin typeface="Arial Unicode MS" pitchFamily="34" charset="-128"/>
              </a:rPr>
              <a:t> </a:t>
            </a:r>
            <a:r>
              <a:rPr lang="en-GB" altLang="en-US" sz="2400" dirty="0" err="1">
                <a:latin typeface="Arial Unicode MS" pitchFamily="34" charset="-128"/>
              </a:rPr>
              <a:t>uniongyrchol</a:t>
            </a:r>
            <a:r>
              <a:rPr lang="en-GB" altLang="en-US" sz="2400" dirty="0">
                <a:latin typeface="Arial Unicode MS" pitchFamily="34" charset="-128"/>
              </a:rPr>
              <a:t> neu 			</a:t>
            </a:r>
            <a:r>
              <a:rPr lang="en-GB" altLang="en-US" sz="2400" dirty="0" err="1">
                <a:latin typeface="Arial Unicode MS" pitchFamily="34" charset="-128"/>
              </a:rPr>
              <a:t>fethiant</a:t>
            </a:r>
            <a:r>
              <a:rPr lang="en-GB" altLang="en-US" sz="2400" dirty="0">
                <a:latin typeface="Arial Unicode MS" pitchFamily="34" charset="-128"/>
              </a:rPr>
              <a:t> </a:t>
            </a:r>
            <a:r>
              <a:rPr lang="en-GB" altLang="en-US" sz="2400" dirty="0" err="1">
                <a:latin typeface="Arial Unicode MS" pitchFamily="34" charset="-128"/>
              </a:rPr>
              <a:t>i</a:t>
            </a:r>
            <a:r>
              <a:rPr lang="en-GB" altLang="en-US" sz="2400" dirty="0">
                <a:latin typeface="Arial Unicode MS" pitchFamily="34" charset="-128"/>
              </a:rPr>
              <a:t> </a:t>
            </a:r>
            <a:r>
              <a:rPr lang="en-GB" altLang="en-US" sz="2400" dirty="0" err="1">
                <a:latin typeface="Arial Unicode MS" pitchFamily="34" charset="-128"/>
              </a:rPr>
              <a:t>ddarparu</a:t>
            </a:r>
            <a:r>
              <a:rPr lang="en-GB" altLang="en-US" sz="2400" dirty="0">
                <a:latin typeface="Arial Unicode MS" pitchFamily="34" charset="-128"/>
              </a:rPr>
              <a:t> </a:t>
            </a:r>
            <a:r>
              <a:rPr lang="en-GB" altLang="en-US" sz="2400" dirty="0" err="1">
                <a:latin typeface="Arial Unicode MS" pitchFamily="34" charset="-128"/>
              </a:rPr>
              <a:t>gofal</a:t>
            </a:r>
            <a:r>
              <a:rPr lang="en-GB" altLang="en-US" sz="2400" dirty="0">
                <a:latin typeface="Arial Unicode MS" pitchFamily="34" charset="-128"/>
              </a:rPr>
              <a:t> </a:t>
            </a:r>
            <a:r>
              <a:rPr lang="en-GB" altLang="en-US" sz="2400" dirty="0" err="1">
                <a:latin typeface="Arial Unicode MS" pitchFamily="34" charset="-128"/>
              </a:rPr>
              <a:t>cywir</a:t>
            </a:r>
            <a:r>
              <a:rPr lang="en-GB" altLang="en-US" sz="2400" dirty="0">
                <a:latin typeface="Arial Unicode MS" pitchFamily="34" charset="-128"/>
              </a:rPr>
              <a:t> neu y </a:t>
            </a:r>
            <a:r>
              <a:rPr lang="en-GB" altLang="en-US" sz="2400" dirty="0" err="1">
                <a:latin typeface="Arial Unicode MS" pitchFamily="34" charset="-128"/>
              </a:rPr>
              <a:t>ddau</a:t>
            </a:r>
            <a:r>
              <a:rPr lang="en-GB" altLang="en-US" sz="2400" dirty="0">
                <a:latin typeface="Arial Unicode MS" pitchFamily="34" charset="-128"/>
              </a:rPr>
              <a:t>.</a:t>
            </a:r>
          </a:p>
          <a:p>
            <a:pPr eaLnBrk="1" hangingPunct="1">
              <a:buFontTx/>
              <a:buNone/>
            </a:pPr>
            <a:r>
              <a:rPr lang="en-GB" altLang="en-US" sz="2400" dirty="0">
                <a:latin typeface="Arial Unicode MS" pitchFamily="34" charset="-128"/>
              </a:rPr>
              <a:t>                       				</a:t>
            </a:r>
            <a:r>
              <a:rPr lang="en-GB" altLang="en-US" sz="2400" dirty="0" err="1">
                <a:latin typeface="Arial Unicode MS" pitchFamily="34" charset="-128"/>
              </a:rPr>
              <a:t>Gweithio</a:t>
            </a:r>
            <a:r>
              <a:rPr lang="en-GB" altLang="en-US" sz="2400" dirty="0">
                <a:latin typeface="Arial Unicode MS" pitchFamily="34" charset="-128"/>
              </a:rPr>
              <a:t> </a:t>
            </a:r>
            <a:r>
              <a:rPr lang="en-GB" altLang="en-US" sz="2400" dirty="0" err="1">
                <a:latin typeface="Arial Unicode MS" pitchFamily="34" charset="-128"/>
              </a:rPr>
              <a:t>gyda’n</a:t>
            </a:r>
            <a:r>
              <a:rPr lang="en-GB" altLang="en-US" sz="2400" dirty="0">
                <a:latin typeface="Arial Unicode MS" pitchFamily="34" charset="-128"/>
              </a:rPr>
              <a:t> </a:t>
            </a:r>
            <a:r>
              <a:rPr lang="en-GB" altLang="en-US" sz="2400" dirty="0" err="1">
                <a:latin typeface="Arial Unicode MS" pitchFamily="34" charset="-128"/>
              </a:rPr>
              <a:t>gilydd</a:t>
            </a:r>
            <a:r>
              <a:rPr lang="en-GB" altLang="en-US" sz="2400" dirty="0">
                <a:latin typeface="Arial Unicode MS" pitchFamily="34" charset="-128"/>
              </a:rPr>
              <a:t>, 1991</a:t>
            </a:r>
            <a:endParaRPr lang="en-GB" altLang="en-US" sz="2400" dirty="0">
              <a:solidFill>
                <a:srgbClr val="0000FF"/>
              </a:solidFill>
              <a:latin typeface="Arial Unicode MS" pitchFamily="34" charset="-128"/>
            </a:endParaRPr>
          </a:p>
          <a:p>
            <a:pPr algn="ctr" eaLnBrk="1" hangingPunct="1">
              <a:lnSpc>
                <a:spcPct val="90000"/>
              </a:lnSpc>
              <a:buFontTx/>
              <a:buNone/>
            </a:pPr>
            <a:r>
              <a:rPr lang="en-GB" altLang="en-US" sz="2400" dirty="0">
                <a:solidFill>
                  <a:schemeClr val="accent6">
                    <a:lumMod val="75000"/>
                  </a:schemeClr>
                </a:solidFill>
                <a:latin typeface="Arial Unicode MS" pitchFamily="34" charset="-128"/>
              </a:rPr>
              <a:t>harm may be the result of a direct act or by a failure to act to provide proper care or both. </a:t>
            </a:r>
          </a:p>
          <a:p>
            <a:pPr algn="ctr" eaLnBrk="1" hangingPunct="1">
              <a:lnSpc>
                <a:spcPct val="90000"/>
              </a:lnSpc>
              <a:buFontTx/>
              <a:buNone/>
            </a:pPr>
            <a:r>
              <a:rPr lang="en-GB" altLang="en-US" sz="2400" dirty="0">
                <a:solidFill>
                  <a:schemeClr val="accent6">
                    <a:lumMod val="75000"/>
                  </a:schemeClr>
                </a:solidFill>
                <a:latin typeface="Arial Unicode MS" pitchFamily="34" charset="-128"/>
              </a:rPr>
              <a:t>                                			Working Together, 1991</a:t>
            </a:r>
          </a:p>
          <a:p>
            <a:pPr eaLnBrk="1" hangingPunct="1">
              <a:buFontTx/>
              <a:buNone/>
            </a:pPr>
            <a:r>
              <a:rPr lang="en-GB" altLang="en-US" sz="2400" dirty="0">
                <a:latin typeface="Arial Unicode MS" pitchFamily="34" charset="-128"/>
              </a:rPr>
              <a:t>		</a:t>
            </a:r>
            <a:r>
              <a:rPr lang="en-GB" altLang="en-US" sz="2400" dirty="0" err="1">
                <a:latin typeface="Arial Unicode MS" pitchFamily="34" charset="-128"/>
              </a:rPr>
              <a:t>camdriniaeth</a:t>
            </a:r>
            <a:r>
              <a:rPr lang="en-GB" altLang="en-US" sz="2400" dirty="0">
                <a:latin typeface="Arial Unicode MS" pitchFamily="34" charset="-128"/>
              </a:rPr>
              <a:t> </a:t>
            </a:r>
            <a:r>
              <a:rPr lang="en-GB" altLang="en-US" sz="2400" dirty="0" err="1">
                <a:latin typeface="Arial Unicode MS" pitchFamily="34" charset="-128"/>
              </a:rPr>
              <a:t>neu’r</a:t>
            </a:r>
            <a:r>
              <a:rPr lang="en-GB" altLang="en-US" sz="2400" dirty="0">
                <a:latin typeface="Arial Unicode MS" pitchFamily="34" charset="-128"/>
              </a:rPr>
              <a:t> </a:t>
            </a:r>
            <a:r>
              <a:rPr lang="en-GB" altLang="en-US" sz="2400" dirty="0" err="1">
                <a:latin typeface="Arial Unicode MS" pitchFamily="34" charset="-128"/>
              </a:rPr>
              <a:t>amhariad</a:t>
            </a:r>
            <a:r>
              <a:rPr lang="en-GB" altLang="en-US" sz="2400" dirty="0">
                <a:latin typeface="Arial Unicode MS" pitchFamily="34" charset="-128"/>
              </a:rPr>
              <a:t> iechyd neu </a:t>
            </a:r>
            <a:r>
              <a:rPr lang="en-GB" altLang="en-US" sz="2400" dirty="0" err="1">
                <a:latin typeface="Arial Unicode MS" pitchFamily="34" charset="-128"/>
              </a:rPr>
              <a:t>ddatblygiad</a:t>
            </a:r>
            <a:endParaRPr lang="en-GB" altLang="en-US" sz="2400" dirty="0">
              <a:latin typeface="Arial Unicode MS" pitchFamily="34" charset="-128"/>
            </a:endParaRPr>
          </a:p>
          <a:p>
            <a:pPr eaLnBrk="1" hangingPunct="1">
              <a:buFontTx/>
              <a:buNone/>
            </a:pPr>
            <a:r>
              <a:rPr lang="en-GB" altLang="en-US" sz="2400" dirty="0">
                <a:latin typeface="Arial Unicode MS" pitchFamily="34" charset="-128"/>
              </a:rPr>
              <a:t>                                    					  </a:t>
            </a:r>
            <a:r>
              <a:rPr lang="en-GB" altLang="en-US" sz="2400" dirty="0" err="1">
                <a:latin typeface="Arial Unicode MS" pitchFamily="34" charset="-128"/>
              </a:rPr>
              <a:t>Adran</a:t>
            </a:r>
            <a:r>
              <a:rPr lang="en-GB" altLang="en-US" sz="2400" dirty="0">
                <a:latin typeface="Arial Unicode MS" pitchFamily="34" charset="-128"/>
              </a:rPr>
              <a:t> Iechyd, 1991</a:t>
            </a:r>
            <a:endParaRPr lang="en-GB" altLang="en-US" sz="2400" dirty="0">
              <a:solidFill>
                <a:srgbClr val="0000FF"/>
              </a:solidFill>
              <a:latin typeface="Arial Unicode MS" pitchFamily="34" charset="-128"/>
            </a:endParaRPr>
          </a:p>
          <a:p>
            <a:pPr algn="ctr" eaLnBrk="1" hangingPunct="1">
              <a:lnSpc>
                <a:spcPct val="90000"/>
              </a:lnSpc>
              <a:buFontTx/>
              <a:buNone/>
            </a:pPr>
            <a:r>
              <a:rPr lang="en-GB" altLang="en-US" sz="2400" dirty="0">
                <a:solidFill>
                  <a:srgbClr val="0000FF"/>
                </a:solidFill>
                <a:latin typeface="Arial Unicode MS" pitchFamily="34" charset="-128"/>
              </a:rPr>
              <a:t>    </a:t>
            </a:r>
            <a:r>
              <a:rPr lang="en-GB" altLang="en-US" sz="2400" dirty="0">
                <a:solidFill>
                  <a:schemeClr val="accent6">
                    <a:lumMod val="75000"/>
                  </a:schemeClr>
                </a:solidFill>
                <a:latin typeface="Arial Unicode MS" pitchFamily="34" charset="-128"/>
              </a:rPr>
              <a:t>ill treatment or the impairment of health or  development. </a:t>
            </a:r>
          </a:p>
          <a:p>
            <a:pPr algn="ctr" eaLnBrk="1" hangingPunct="1">
              <a:lnSpc>
                <a:spcPct val="90000"/>
              </a:lnSpc>
              <a:buFontTx/>
              <a:buNone/>
            </a:pPr>
            <a:r>
              <a:rPr lang="en-GB" altLang="en-US" sz="2400" dirty="0">
                <a:solidFill>
                  <a:schemeClr val="accent6">
                    <a:lumMod val="75000"/>
                  </a:schemeClr>
                </a:solidFill>
                <a:latin typeface="Arial Unicode MS" pitchFamily="34" charset="-128"/>
              </a:rPr>
              <a:t>                          				Department of Health 1991</a:t>
            </a:r>
          </a:p>
          <a:p>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7F305E97-0D02-4F18-8292-0FF1CDBB334C}"/>
              </a:ext>
            </a:extLst>
          </p:cNvPr>
          <p:cNvSpPr>
            <a:spLocks noGrp="1"/>
          </p:cNvSpPr>
          <p:nvPr>
            <p:ph type="title"/>
          </p:nvPr>
        </p:nvSpPr>
        <p:spPr/>
        <p:txBody>
          <a:bodyPr/>
          <a:lstStyle/>
          <a:p>
            <a:endParaRPr lang="en-GB" altLang="en-US"/>
          </a:p>
        </p:txBody>
      </p:sp>
      <p:pic>
        <p:nvPicPr>
          <p:cNvPr id="30723" name="Content Placeholder 3">
            <a:extLst>
              <a:ext uri="{FF2B5EF4-FFF2-40B4-BE49-F238E27FC236}">
                <a16:creationId xmlns:a16="http://schemas.microsoft.com/office/drawing/2014/main" id="{183235A8-895A-48DE-A68C-FD54E8137D7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A1416626-C2EA-4607-8CDD-AFD21BE6464B}"/>
              </a:ext>
            </a:extLst>
          </p:cNvPr>
          <p:cNvSpPr>
            <a:spLocks noGrp="1"/>
          </p:cNvSpPr>
          <p:nvPr>
            <p:ph type="title"/>
          </p:nvPr>
        </p:nvSpPr>
        <p:spPr/>
        <p:txBody>
          <a:bodyPr>
            <a:normAutofit/>
          </a:bodyPr>
          <a:lstStyle/>
          <a:p>
            <a:pPr algn="ctr"/>
            <a:r>
              <a:rPr lang="en-GB" altLang="en-US" sz="4400" b="1" dirty="0" err="1"/>
              <a:t>Adran</a:t>
            </a:r>
            <a:r>
              <a:rPr lang="en-GB" altLang="en-US" sz="4400" b="1" dirty="0"/>
              <a:t> 2</a:t>
            </a:r>
            <a:br>
              <a:rPr lang="en-GB" altLang="en-US" sz="4400" b="1" dirty="0"/>
            </a:br>
            <a:r>
              <a:rPr lang="en-GB" altLang="en-US" sz="4400" b="1" dirty="0">
                <a:solidFill>
                  <a:schemeClr val="accent6">
                    <a:lumMod val="75000"/>
                  </a:schemeClr>
                </a:solidFill>
              </a:rPr>
              <a:t>Section 2</a:t>
            </a:r>
          </a:p>
        </p:txBody>
      </p:sp>
      <p:sp>
        <p:nvSpPr>
          <p:cNvPr id="31747" name="Content Placeholder 2">
            <a:extLst>
              <a:ext uri="{FF2B5EF4-FFF2-40B4-BE49-F238E27FC236}">
                <a16:creationId xmlns:a16="http://schemas.microsoft.com/office/drawing/2014/main" id="{DFB51CCF-376D-4087-B878-51E4898E8D4B}"/>
              </a:ext>
            </a:extLst>
          </p:cNvPr>
          <p:cNvSpPr>
            <a:spLocks noGrp="1"/>
          </p:cNvSpPr>
          <p:nvPr>
            <p:ph idx="1"/>
          </p:nvPr>
        </p:nvSpPr>
        <p:spPr>
          <a:xfrm>
            <a:off x="900113" y="1989138"/>
            <a:ext cx="6985000" cy="1511300"/>
          </a:xfrm>
          <a:solidFill>
            <a:srgbClr val="009999"/>
          </a:solidFill>
        </p:spPr>
        <p:txBody>
          <a:bodyPr/>
          <a:lstStyle/>
          <a:p>
            <a:pPr marL="0" indent="0">
              <a:buFont typeface="Arial" panose="020B0604020202020204" pitchFamily="34" charset="0"/>
              <a:buNone/>
            </a:pPr>
            <a:r>
              <a:rPr lang="en-GB" altLang="en-US" sz="4000" b="1">
                <a:solidFill>
                  <a:schemeClr val="bg1"/>
                </a:solidFill>
              </a:rPr>
              <a:t>Plant a phobl ifanc sy’n wynebu risg o gamriniaeth</a:t>
            </a:r>
          </a:p>
          <a:p>
            <a:pPr marL="0" indent="0">
              <a:buFont typeface="Arial" panose="020B0604020202020204" pitchFamily="34" charset="0"/>
              <a:buNone/>
            </a:pPr>
            <a:endParaRPr lang="en-GB" altLang="en-US" sz="3600"/>
          </a:p>
          <a:p>
            <a:pPr marL="0" indent="0">
              <a:buFont typeface="Arial" panose="020B0604020202020204" pitchFamily="34" charset="0"/>
              <a:buNone/>
            </a:pPr>
            <a:endParaRPr lang="en-GB" altLang="en-US" sz="3600"/>
          </a:p>
          <a:p>
            <a:pPr marL="0" indent="0">
              <a:buFont typeface="Arial" panose="020B0604020202020204" pitchFamily="34" charset="0"/>
              <a:buNone/>
            </a:pPr>
            <a:endParaRPr lang="en-GB" altLang="en-US" sz="3600"/>
          </a:p>
        </p:txBody>
      </p:sp>
      <p:sp>
        <p:nvSpPr>
          <p:cNvPr id="4" name="Rectangle 3">
            <a:extLst>
              <a:ext uri="{FF2B5EF4-FFF2-40B4-BE49-F238E27FC236}">
                <a16:creationId xmlns:a16="http://schemas.microsoft.com/office/drawing/2014/main" id="{EFDA3DDB-127A-4D53-A5EC-D460F39C6A00}"/>
              </a:ext>
            </a:extLst>
          </p:cNvPr>
          <p:cNvSpPr/>
          <p:nvPr/>
        </p:nvSpPr>
        <p:spPr>
          <a:xfrm>
            <a:off x="900113" y="4076700"/>
            <a:ext cx="6985000" cy="1368425"/>
          </a:xfrm>
          <a:prstGeom prst="rect">
            <a:avLst/>
          </a:prstGeom>
          <a:solidFill>
            <a:srgbClr val="009999"/>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4000" b="1" dirty="0"/>
              <a:t>Children and young people at risk of harm</a:t>
            </a:r>
          </a:p>
        </p:txBody>
      </p:sp>
      <p:sp>
        <p:nvSpPr>
          <p:cNvPr id="5" name="Rectangle 4">
            <a:extLst>
              <a:ext uri="{FF2B5EF4-FFF2-40B4-BE49-F238E27FC236}">
                <a16:creationId xmlns:a16="http://schemas.microsoft.com/office/drawing/2014/main" id="{18C394F3-2FCB-43DB-AE65-6C063D0ED6C1}"/>
              </a:ext>
            </a:extLst>
          </p:cNvPr>
          <p:cNvSpPr/>
          <p:nvPr/>
        </p:nvSpPr>
        <p:spPr>
          <a:xfrm>
            <a:off x="457200" y="2065338"/>
            <a:ext cx="8435975" cy="914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09CB861-0275-4888-8CFA-31F7CEC9EAA2}"/>
              </a:ext>
            </a:extLst>
          </p:cNvPr>
          <p:cNvSpPr>
            <a:spLocks noGrp="1"/>
          </p:cNvSpPr>
          <p:nvPr>
            <p:ph type="title"/>
          </p:nvPr>
        </p:nvSpPr>
        <p:spPr/>
        <p:txBody>
          <a:bodyPr>
            <a:normAutofit/>
          </a:bodyPr>
          <a:lstStyle/>
          <a:p>
            <a:pPr algn="ctr"/>
            <a:r>
              <a:rPr lang="en-GB" altLang="en-US" sz="4400" b="1" dirty="0"/>
              <a:t>Niwed</a:t>
            </a:r>
            <a:br>
              <a:rPr lang="en-GB" altLang="en-US" sz="4400" b="1" dirty="0"/>
            </a:br>
            <a:r>
              <a:rPr lang="en-GB" altLang="en-US" sz="4400" b="1" dirty="0">
                <a:solidFill>
                  <a:schemeClr val="accent6">
                    <a:lumMod val="75000"/>
                  </a:schemeClr>
                </a:solidFill>
              </a:rPr>
              <a:t>Harm</a:t>
            </a:r>
          </a:p>
        </p:txBody>
      </p:sp>
      <p:sp>
        <p:nvSpPr>
          <p:cNvPr id="3" name="Content Placeholder 2">
            <a:extLst>
              <a:ext uri="{FF2B5EF4-FFF2-40B4-BE49-F238E27FC236}">
                <a16:creationId xmlns:a16="http://schemas.microsoft.com/office/drawing/2014/main" id="{6686AF90-B963-4464-BCEA-B249C1169167}"/>
              </a:ext>
            </a:extLst>
          </p:cNvPr>
          <p:cNvSpPr>
            <a:spLocks noGrp="1"/>
          </p:cNvSpPr>
          <p:nvPr>
            <p:ph sz="half" idx="1"/>
          </p:nvPr>
        </p:nvSpPr>
        <p:spPr>
          <a:solidFill>
            <a:srgbClr val="009999"/>
          </a:solidFill>
        </p:spPr>
        <p:txBody>
          <a:bodyPr/>
          <a:lstStyle/>
          <a:p>
            <a:pPr marL="0" indent="0">
              <a:buFont typeface="Arial" panose="020B0604020202020204" pitchFamily="34" charset="0"/>
              <a:buNone/>
              <a:defRPr/>
            </a:pPr>
            <a:r>
              <a:rPr lang="en-GB" sz="2000" b="1" dirty="0" err="1">
                <a:solidFill>
                  <a:schemeClr val="bg1"/>
                </a:solidFill>
              </a:rPr>
              <a:t>Gweithdrefnau</a:t>
            </a:r>
            <a:r>
              <a:rPr lang="en-GB" sz="2000" b="1" dirty="0">
                <a:solidFill>
                  <a:schemeClr val="bg1"/>
                </a:solidFill>
              </a:rPr>
              <a:t> </a:t>
            </a:r>
            <a:r>
              <a:rPr lang="en-GB" sz="2000" b="1" dirty="0" err="1">
                <a:solidFill>
                  <a:schemeClr val="bg1"/>
                </a:solidFill>
              </a:rPr>
              <a:t>Diogelu</a:t>
            </a:r>
            <a:r>
              <a:rPr lang="en-GB" sz="2000" b="1" dirty="0">
                <a:solidFill>
                  <a:schemeClr val="bg1"/>
                </a:solidFill>
              </a:rPr>
              <a:t> </a:t>
            </a:r>
            <a:r>
              <a:rPr lang="en-GB" sz="2000" b="1" dirty="0" err="1">
                <a:solidFill>
                  <a:schemeClr val="bg1"/>
                </a:solidFill>
              </a:rPr>
              <a:t>Cymru</a:t>
            </a:r>
            <a:r>
              <a:rPr lang="en-GB" sz="2000" b="1" dirty="0">
                <a:solidFill>
                  <a:schemeClr val="bg1"/>
                </a:solidFill>
              </a:rPr>
              <a:t>:</a:t>
            </a:r>
          </a:p>
          <a:p>
            <a:pPr marL="0" indent="0">
              <a:buFont typeface="Arial" panose="020B0604020202020204" pitchFamily="34" charset="0"/>
              <a:buNone/>
              <a:defRPr/>
            </a:pPr>
            <a:endParaRPr lang="en-GB" sz="2000" b="1" dirty="0">
              <a:solidFill>
                <a:schemeClr val="bg1"/>
              </a:solidFill>
            </a:endParaRPr>
          </a:p>
          <a:p>
            <a:pPr marL="0" indent="0">
              <a:buFont typeface="Arial" panose="020B0604020202020204" pitchFamily="34" charset="0"/>
              <a:buNone/>
              <a:defRPr/>
            </a:pPr>
            <a:r>
              <a:rPr lang="en-GB" sz="2000" b="1" dirty="0" err="1">
                <a:solidFill>
                  <a:schemeClr val="bg1"/>
                </a:solidFill>
              </a:rPr>
              <a:t>Adran</a:t>
            </a:r>
            <a:r>
              <a:rPr lang="en-GB" sz="2000" b="1" dirty="0">
                <a:solidFill>
                  <a:schemeClr val="bg1"/>
                </a:solidFill>
              </a:rPr>
              <a:t> 2: Plant a </a:t>
            </a:r>
            <a:r>
              <a:rPr lang="en-GB" sz="2000" b="1" dirty="0" err="1">
                <a:solidFill>
                  <a:schemeClr val="bg1"/>
                </a:solidFill>
              </a:rPr>
              <a:t>phobl</a:t>
            </a:r>
            <a:r>
              <a:rPr lang="en-GB" sz="2000" b="1" dirty="0">
                <a:solidFill>
                  <a:schemeClr val="bg1"/>
                </a:solidFill>
              </a:rPr>
              <a:t> </a:t>
            </a:r>
            <a:r>
              <a:rPr lang="en-GB" sz="2000" b="1" dirty="0" err="1">
                <a:solidFill>
                  <a:schemeClr val="bg1"/>
                </a:solidFill>
              </a:rPr>
              <a:t>ifanc</a:t>
            </a:r>
            <a:r>
              <a:rPr lang="en-GB" sz="2000" b="1" dirty="0">
                <a:solidFill>
                  <a:schemeClr val="bg1"/>
                </a:solidFill>
              </a:rPr>
              <a:t> </a:t>
            </a:r>
            <a:r>
              <a:rPr lang="en-GB" sz="2000" b="1" dirty="0" err="1">
                <a:solidFill>
                  <a:schemeClr val="bg1"/>
                </a:solidFill>
              </a:rPr>
              <a:t>sydd</a:t>
            </a:r>
            <a:r>
              <a:rPr lang="en-GB" sz="2000" b="1" dirty="0">
                <a:solidFill>
                  <a:schemeClr val="bg1"/>
                </a:solidFill>
              </a:rPr>
              <a:t> </a:t>
            </a:r>
            <a:r>
              <a:rPr lang="en-GB" sz="2000" b="1" dirty="0" err="1">
                <a:solidFill>
                  <a:schemeClr val="bg1"/>
                </a:solidFill>
              </a:rPr>
              <a:t>mewn</a:t>
            </a:r>
            <a:r>
              <a:rPr lang="en-GB" sz="2000" b="1" dirty="0">
                <a:solidFill>
                  <a:schemeClr val="bg1"/>
                </a:solidFill>
              </a:rPr>
              <a:t> </a:t>
            </a:r>
            <a:r>
              <a:rPr lang="en-GB" sz="2000" b="1" dirty="0" err="1">
                <a:solidFill>
                  <a:schemeClr val="bg1"/>
                </a:solidFill>
              </a:rPr>
              <a:t>perygl</a:t>
            </a:r>
            <a:r>
              <a:rPr lang="en-GB" sz="2000" b="1" dirty="0">
                <a:solidFill>
                  <a:schemeClr val="bg1"/>
                </a:solidFill>
              </a:rPr>
              <a:t> o </a:t>
            </a:r>
            <a:r>
              <a:rPr lang="en-GB" sz="2000" b="1" dirty="0" err="1">
                <a:solidFill>
                  <a:schemeClr val="bg1"/>
                </a:solidFill>
              </a:rPr>
              <a:t>niwed</a:t>
            </a:r>
            <a:endParaRPr lang="en-GB" sz="2000" b="1" dirty="0">
              <a:solidFill>
                <a:schemeClr val="bg1"/>
              </a:solidFill>
            </a:endParaRPr>
          </a:p>
          <a:p>
            <a:pPr marL="0" indent="0">
              <a:buFont typeface="Arial" panose="020B0604020202020204" pitchFamily="34" charset="0"/>
              <a:buNone/>
              <a:defRPr/>
            </a:pPr>
            <a:endParaRPr lang="en-GB" sz="2000" b="1" dirty="0">
              <a:solidFill>
                <a:schemeClr val="bg1"/>
              </a:solidFill>
            </a:endParaRPr>
          </a:p>
          <a:p>
            <a:pPr marL="0" indent="0">
              <a:buFont typeface="Arial" panose="020B0604020202020204" pitchFamily="34" charset="0"/>
              <a:buNone/>
              <a:defRPr/>
            </a:pPr>
            <a:r>
              <a:rPr lang="en-GB" sz="2000" b="1" dirty="0" err="1">
                <a:solidFill>
                  <a:schemeClr val="bg1"/>
                </a:solidFill>
              </a:rPr>
              <a:t>Adran</a:t>
            </a:r>
            <a:r>
              <a:rPr lang="en-GB" sz="2000" b="1" dirty="0">
                <a:solidFill>
                  <a:schemeClr val="bg1"/>
                </a:solidFill>
              </a:rPr>
              <a:t> 1:</a:t>
            </a:r>
          </a:p>
          <a:p>
            <a:pPr>
              <a:buFont typeface="Wingdings" panose="05000000000000000000" pitchFamily="2" charset="2"/>
              <a:buChar char="Ø"/>
              <a:defRPr/>
            </a:pPr>
            <a:r>
              <a:rPr lang="en-GB" sz="2000" b="1" dirty="0" err="1">
                <a:solidFill>
                  <a:schemeClr val="bg1"/>
                </a:solidFill>
              </a:rPr>
              <a:t>Egwyddorion</a:t>
            </a:r>
            <a:r>
              <a:rPr lang="en-GB" sz="2000" b="1" dirty="0">
                <a:solidFill>
                  <a:schemeClr val="bg1"/>
                </a:solidFill>
              </a:rPr>
              <a:t> </a:t>
            </a:r>
            <a:r>
              <a:rPr lang="en-GB" sz="2000" b="1" dirty="0" err="1">
                <a:solidFill>
                  <a:schemeClr val="bg1"/>
                </a:solidFill>
              </a:rPr>
              <a:t>diogelu</a:t>
            </a:r>
            <a:r>
              <a:rPr lang="en-GB" sz="2000" b="1" dirty="0">
                <a:solidFill>
                  <a:schemeClr val="bg1"/>
                </a:solidFill>
              </a:rPr>
              <a:t> ac </a:t>
            </a:r>
            <a:r>
              <a:rPr lang="en-GB" sz="2000" b="1" dirty="0" err="1">
                <a:solidFill>
                  <a:schemeClr val="bg1"/>
                </a:solidFill>
              </a:rPr>
              <a:t>arfer</a:t>
            </a:r>
            <a:r>
              <a:rPr lang="en-GB" sz="2000" b="1" dirty="0">
                <a:solidFill>
                  <a:schemeClr val="bg1"/>
                </a:solidFill>
              </a:rPr>
              <a:t> </a:t>
            </a:r>
            <a:r>
              <a:rPr lang="en-GB" sz="2000" b="1" dirty="0" err="1">
                <a:solidFill>
                  <a:schemeClr val="bg1"/>
                </a:solidFill>
              </a:rPr>
              <a:t>effeithiol</a:t>
            </a:r>
            <a:r>
              <a:rPr lang="en-GB" sz="2000" b="1" dirty="0">
                <a:solidFill>
                  <a:schemeClr val="bg1"/>
                </a:solidFill>
              </a:rPr>
              <a:t>: plant</a:t>
            </a:r>
          </a:p>
          <a:p>
            <a:pPr>
              <a:buFont typeface="Wingdings" panose="05000000000000000000" pitchFamily="2" charset="2"/>
              <a:buChar char="Ø"/>
              <a:defRPr/>
            </a:pPr>
            <a:r>
              <a:rPr lang="en-GB" sz="2000" b="1" dirty="0" err="1">
                <a:solidFill>
                  <a:schemeClr val="bg1"/>
                </a:solidFill>
              </a:rPr>
              <a:t>Diffiniadau</a:t>
            </a:r>
            <a:r>
              <a:rPr lang="en-GB" sz="2000" b="1" dirty="0">
                <a:solidFill>
                  <a:schemeClr val="bg1"/>
                </a:solidFill>
              </a:rPr>
              <a:t> </a:t>
            </a:r>
            <a:r>
              <a:rPr lang="en-GB" sz="2000" b="1" dirty="0" err="1">
                <a:solidFill>
                  <a:schemeClr val="bg1"/>
                </a:solidFill>
              </a:rPr>
              <a:t>allweddol</a:t>
            </a:r>
            <a:r>
              <a:rPr lang="en-GB" sz="2000" b="1" dirty="0">
                <a:solidFill>
                  <a:schemeClr val="bg1"/>
                </a:solidFill>
              </a:rPr>
              <a:t> </a:t>
            </a:r>
            <a:r>
              <a:rPr lang="en-GB" sz="2000" b="1" dirty="0" err="1">
                <a:solidFill>
                  <a:schemeClr val="bg1"/>
                </a:solidFill>
              </a:rPr>
              <a:t>perthnasol</a:t>
            </a:r>
            <a:r>
              <a:rPr lang="en-GB" sz="2000" b="1" dirty="0">
                <a:solidFill>
                  <a:schemeClr val="bg1"/>
                </a:solidFill>
              </a:rPr>
              <a:t> </a:t>
            </a:r>
            <a:r>
              <a:rPr lang="en-GB" sz="2000" b="1" dirty="0" err="1">
                <a:solidFill>
                  <a:schemeClr val="bg1"/>
                </a:solidFill>
              </a:rPr>
              <a:t>i</a:t>
            </a:r>
            <a:r>
              <a:rPr lang="en-GB" sz="2000" b="1" dirty="0">
                <a:solidFill>
                  <a:schemeClr val="bg1"/>
                </a:solidFill>
              </a:rPr>
              <a:t> </a:t>
            </a:r>
            <a:r>
              <a:rPr lang="en-GB" sz="2000" b="1" dirty="0" err="1">
                <a:solidFill>
                  <a:schemeClr val="bg1"/>
                </a:solidFill>
              </a:rPr>
              <a:t>ddiogelu</a:t>
            </a:r>
            <a:r>
              <a:rPr lang="en-GB" sz="2000" b="1" dirty="0">
                <a:solidFill>
                  <a:schemeClr val="bg1"/>
                </a:solidFill>
              </a:rPr>
              <a:t> plant</a:t>
            </a:r>
          </a:p>
        </p:txBody>
      </p:sp>
      <p:sp>
        <p:nvSpPr>
          <p:cNvPr id="4" name="Content Placeholder 3">
            <a:extLst>
              <a:ext uri="{FF2B5EF4-FFF2-40B4-BE49-F238E27FC236}">
                <a16:creationId xmlns:a16="http://schemas.microsoft.com/office/drawing/2014/main" id="{93D76645-9BAF-4C93-89E0-305641461E15}"/>
              </a:ext>
            </a:extLst>
          </p:cNvPr>
          <p:cNvSpPr>
            <a:spLocks noGrp="1"/>
          </p:cNvSpPr>
          <p:nvPr>
            <p:ph sz="half" idx="2"/>
          </p:nvPr>
        </p:nvSpPr>
        <p:spPr>
          <a:solidFill>
            <a:srgbClr val="009999"/>
          </a:solidFill>
        </p:spPr>
        <p:txBody>
          <a:bodyPr/>
          <a:lstStyle/>
          <a:p>
            <a:pPr marL="0" indent="0">
              <a:buFont typeface="Arial" panose="020B0604020202020204" pitchFamily="34" charset="0"/>
              <a:buNone/>
              <a:defRPr/>
            </a:pPr>
            <a:r>
              <a:rPr lang="en-GB" sz="2000" b="1" dirty="0">
                <a:solidFill>
                  <a:schemeClr val="bg1"/>
                </a:solidFill>
              </a:rPr>
              <a:t>Wales Safeguarding Procedures:</a:t>
            </a:r>
          </a:p>
          <a:p>
            <a:pPr marL="0" indent="0">
              <a:buFont typeface="Arial" panose="020B0604020202020204" pitchFamily="34" charset="0"/>
              <a:buNone/>
              <a:defRPr/>
            </a:pPr>
            <a:endParaRPr lang="en-GB" sz="2000" b="1" dirty="0">
              <a:solidFill>
                <a:schemeClr val="bg1"/>
              </a:solidFill>
            </a:endParaRPr>
          </a:p>
          <a:p>
            <a:pPr marL="0" indent="0">
              <a:buFont typeface="Arial" panose="020B0604020202020204" pitchFamily="34" charset="0"/>
              <a:buNone/>
              <a:defRPr/>
            </a:pPr>
            <a:r>
              <a:rPr lang="en-GB" sz="2000" b="1" dirty="0">
                <a:solidFill>
                  <a:schemeClr val="bg1"/>
                </a:solidFill>
              </a:rPr>
              <a:t>Section2: Children and young people at risk of harm</a:t>
            </a:r>
          </a:p>
          <a:p>
            <a:pPr marL="0" indent="0">
              <a:buFont typeface="Arial" panose="020B0604020202020204" pitchFamily="34" charset="0"/>
              <a:buNone/>
              <a:defRPr/>
            </a:pPr>
            <a:endParaRPr lang="en-GB" sz="2000" b="1" dirty="0">
              <a:solidFill>
                <a:schemeClr val="bg1"/>
              </a:solidFill>
            </a:endParaRPr>
          </a:p>
          <a:p>
            <a:pPr marL="0" indent="0">
              <a:buFont typeface="Arial" panose="020B0604020202020204" pitchFamily="34" charset="0"/>
              <a:buNone/>
              <a:defRPr/>
            </a:pPr>
            <a:r>
              <a:rPr lang="en-GB" sz="2000" b="1" dirty="0">
                <a:solidFill>
                  <a:schemeClr val="bg1"/>
                </a:solidFill>
              </a:rPr>
              <a:t>Section 1:</a:t>
            </a:r>
          </a:p>
          <a:p>
            <a:pPr>
              <a:buFont typeface="Wingdings" panose="05000000000000000000" pitchFamily="2" charset="2"/>
              <a:buChar char="Ø"/>
              <a:defRPr/>
            </a:pPr>
            <a:r>
              <a:rPr lang="en-GB" sz="2000" b="1" dirty="0">
                <a:solidFill>
                  <a:schemeClr val="bg1"/>
                </a:solidFill>
              </a:rPr>
              <a:t>Safeguarding principles and effective practice: children</a:t>
            </a:r>
          </a:p>
          <a:p>
            <a:pPr>
              <a:buFont typeface="Wingdings" panose="05000000000000000000" pitchFamily="2" charset="2"/>
              <a:buChar char="Ø"/>
              <a:defRPr/>
            </a:pPr>
            <a:r>
              <a:rPr lang="en-GB" sz="2000" b="1" dirty="0">
                <a:solidFill>
                  <a:schemeClr val="bg1"/>
                </a:solidFill>
              </a:rPr>
              <a:t>Key definitions relevant to safeguarding children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3">
            <a:extLst>
              <a:ext uri="{FF2B5EF4-FFF2-40B4-BE49-F238E27FC236}">
                <a16:creationId xmlns:a16="http://schemas.microsoft.com/office/drawing/2014/main" id="{925B1909-9604-4E7E-9A1D-B6E967B46F75}"/>
              </a:ext>
            </a:extLst>
          </p:cNvPr>
          <p:cNvSpPr>
            <a:spLocks noGrp="1"/>
          </p:cNvSpPr>
          <p:nvPr>
            <p:ph type="title"/>
          </p:nvPr>
        </p:nvSpPr>
        <p:spPr>
          <a:xfrm>
            <a:off x="381000" y="260350"/>
            <a:ext cx="8229600" cy="1143000"/>
          </a:xfrm>
        </p:spPr>
        <p:txBody>
          <a:bodyPr>
            <a:noAutofit/>
          </a:bodyPr>
          <a:lstStyle/>
          <a:p>
            <a:pPr algn="ctr"/>
            <a:r>
              <a:rPr lang="en-GB" altLang="en-US" sz="4400" b="1" dirty="0">
                <a:latin typeface="Arial" panose="020B0604020202020204" pitchFamily="34" charset="0"/>
                <a:cs typeface="Arial" panose="020B0604020202020204" pitchFamily="34" charset="0"/>
              </a:rPr>
              <a:t>Y </a:t>
            </a:r>
            <a:r>
              <a:rPr lang="en-GB" altLang="en-US" sz="4400" b="1" dirty="0" err="1">
                <a:latin typeface="Arial" panose="020B0604020202020204" pitchFamily="34" charset="0"/>
                <a:cs typeface="Arial" panose="020B0604020202020204" pitchFamily="34" charset="0"/>
              </a:rPr>
              <a:t>pedwar</a:t>
            </a:r>
            <a:r>
              <a:rPr lang="en-GB" altLang="en-US" sz="4400" b="1" dirty="0">
                <a:latin typeface="Arial" panose="020B0604020202020204" pitchFamily="34" charset="0"/>
                <a:cs typeface="Arial" panose="020B0604020202020204" pitchFamily="34" charset="0"/>
              </a:rPr>
              <a:t> category </a:t>
            </a:r>
            <a:r>
              <a:rPr lang="en-GB" altLang="en-US" sz="4400" b="1" dirty="0" err="1">
                <a:latin typeface="Arial" panose="020B0604020202020204" pitchFamily="34" charset="0"/>
                <a:cs typeface="Arial" panose="020B0604020202020204" pitchFamily="34" charset="0"/>
              </a:rPr>
              <a:t>gwreiddiol</a:t>
            </a:r>
            <a:br>
              <a:rPr lang="en-GB" altLang="en-US" sz="4400" b="1" dirty="0">
                <a:latin typeface="Arial" panose="020B0604020202020204" pitchFamily="34" charset="0"/>
                <a:cs typeface="Arial" panose="020B0604020202020204" pitchFamily="34" charset="0"/>
              </a:rPr>
            </a:br>
            <a:r>
              <a:rPr lang="en-GB" altLang="en-US" sz="4400" b="1" dirty="0">
                <a:solidFill>
                  <a:schemeClr val="accent6">
                    <a:lumMod val="75000"/>
                  </a:schemeClr>
                </a:solidFill>
                <a:latin typeface="Arial" panose="020B0604020202020204" pitchFamily="34" charset="0"/>
                <a:cs typeface="Arial" panose="020B0604020202020204" pitchFamily="34" charset="0"/>
              </a:rPr>
              <a:t>The original four categories</a:t>
            </a:r>
          </a:p>
        </p:txBody>
      </p:sp>
      <p:sp>
        <p:nvSpPr>
          <p:cNvPr id="35843" name="Content Placeholder 4">
            <a:extLst>
              <a:ext uri="{FF2B5EF4-FFF2-40B4-BE49-F238E27FC236}">
                <a16:creationId xmlns:a16="http://schemas.microsoft.com/office/drawing/2014/main" id="{782E5A8E-B6C4-4F16-84C8-EEAB8D450CAD}"/>
              </a:ext>
            </a:extLst>
          </p:cNvPr>
          <p:cNvSpPr>
            <a:spLocks noGrp="1"/>
          </p:cNvSpPr>
          <p:nvPr>
            <p:ph sz="half" idx="1"/>
          </p:nvPr>
        </p:nvSpPr>
        <p:spPr>
          <a:xfrm>
            <a:off x="628650" y="2708920"/>
            <a:ext cx="3886200" cy="4351338"/>
          </a:xfrm>
        </p:spPr>
        <p:txBody>
          <a:bodyPr/>
          <a:lstStyle/>
          <a:p>
            <a:pPr eaLnBrk="1" hangingPunct="1">
              <a:buFont typeface="Wingdings" panose="05000000000000000000" pitchFamily="2" charset="2"/>
              <a:buNone/>
            </a:pPr>
            <a:r>
              <a:rPr lang="en-GB" altLang="en-US" sz="2400" dirty="0" err="1">
                <a:latin typeface="Arial" panose="020B0604020202020204" pitchFamily="34" charset="0"/>
                <a:cs typeface="Arial" panose="020B0604020202020204" pitchFamily="34" charset="0"/>
              </a:rPr>
              <a:t>Camdrin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Corfforol</a:t>
            </a:r>
            <a:endParaRPr lang="en-GB" altLang="en-US" sz="2400" dirty="0">
              <a:latin typeface="Arial" panose="020B0604020202020204" pitchFamily="34" charset="0"/>
              <a:cs typeface="Arial" panose="020B0604020202020204" pitchFamily="34" charset="0"/>
            </a:endParaRPr>
          </a:p>
          <a:p>
            <a:pPr eaLnBrk="1" hangingPunct="1">
              <a:buFont typeface="Wingdings" panose="05000000000000000000" pitchFamily="2" charset="2"/>
              <a:buNone/>
            </a:pPr>
            <a:r>
              <a:rPr lang="en-GB" altLang="en-US" sz="2400" dirty="0" err="1">
                <a:latin typeface="Arial" panose="020B0604020202020204" pitchFamily="34" charset="0"/>
                <a:cs typeface="Arial" panose="020B0604020202020204" pitchFamily="34" charset="0"/>
              </a:rPr>
              <a:t>Camdrin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Emosiynol</a:t>
            </a:r>
            <a:endParaRPr lang="en-GB" altLang="en-US" sz="2400" dirty="0">
              <a:latin typeface="Arial" panose="020B0604020202020204" pitchFamily="34" charset="0"/>
              <a:cs typeface="Arial" panose="020B0604020202020204" pitchFamily="34" charset="0"/>
            </a:endParaRPr>
          </a:p>
          <a:p>
            <a:pPr eaLnBrk="1" hangingPunct="1">
              <a:buFont typeface="Wingdings" panose="05000000000000000000" pitchFamily="2" charset="2"/>
              <a:buNone/>
            </a:pPr>
            <a:r>
              <a:rPr lang="en-GB" altLang="en-US" sz="2400" dirty="0" err="1">
                <a:latin typeface="Arial" panose="020B0604020202020204" pitchFamily="34" charset="0"/>
                <a:cs typeface="Arial" panose="020B0604020202020204" pitchFamily="34" charset="0"/>
              </a:rPr>
              <a:t>Camdrin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Rhywiol</a:t>
            </a:r>
            <a:endParaRPr lang="en-GB" altLang="en-US" sz="2400" dirty="0">
              <a:latin typeface="Arial" panose="020B0604020202020204" pitchFamily="34" charset="0"/>
              <a:cs typeface="Arial" panose="020B0604020202020204" pitchFamily="34" charset="0"/>
            </a:endParaRPr>
          </a:p>
          <a:p>
            <a:pPr eaLnBrk="1" hangingPunct="1">
              <a:buFont typeface="Wingdings" panose="05000000000000000000" pitchFamily="2" charset="2"/>
              <a:buNone/>
            </a:pPr>
            <a:r>
              <a:rPr lang="en-GB" altLang="en-US" sz="2400" dirty="0" err="1">
                <a:latin typeface="Arial" panose="020B0604020202020204" pitchFamily="34" charset="0"/>
                <a:cs typeface="Arial" panose="020B0604020202020204" pitchFamily="34" charset="0"/>
              </a:rPr>
              <a:t>Esgeulustod</a:t>
            </a:r>
            <a:endParaRPr lang="en-GB" altLang="en-US" sz="2400" dirty="0">
              <a:latin typeface="Arial" panose="020B0604020202020204" pitchFamily="34" charset="0"/>
              <a:cs typeface="Arial" panose="020B0604020202020204" pitchFamily="34" charset="0"/>
            </a:endParaRPr>
          </a:p>
          <a:p>
            <a:endParaRPr lang="en-GB" altLang="en-US" dirty="0"/>
          </a:p>
        </p:txBody>
      </p:sp>
      <p:sp>
        <p:nvSpPr>
          <p:cNvPr id="35844" name="Content Placeholder 5">
            <a:extLst>
              <a:ext uri="{FF2B5EF4-FFF2-40B4-BE49-F238E27FC236}">
                <a16:creationId xmlns:a16="http://schemas.microsoft.com/office/drawing/2014/main" id="{80D96472-4462-4C10-A093-8A79F0884C65}"/>
              </a:ext>
            </a:extLst>
          </p:cNvPr>
          <p:cNvSpPr>
            <a:spLocks noGrp="1"/>
          </p:cNvSpPr>
          <p:nvPr>
            <p:ph sz="half" idx="2"/>
          </p:nvPr>
        </p:nvSpPr>
        <p:spPr>
          <a:xfrm>
            <a:off x="4932040" y="2708920"/>
            <a:ext cx="3886200" cy="4351338"/>
          </a:xfrm>
        </p:spPr>
        <p:txBody>
          <a:bodyPr/>
          <a:lstStyle/>
          <a:p>
            <a:pPr eaLnBrk="1" hangingPunct="1">
              <a:buFont typeface="Wingdings" panose="05000000000000000000" pitchFamily="2" charset="2"/>
              <a:buNone/>
            </a:pPr>
            <a:r>
              <a:rPr lang="en-GB" altLang="en-US" sz="2400" dirty="0">
                <a:solidFill>
                  <a:schemeClr val="accent6">
                    <a:lumMod val="75000"/>
                  </a:schemeClr>
                </a:solidFill>
                <a:latin typeface="Arial Unicode MS" pitchFamily="34" charset="-128"/>
              </a:rPr>
              <a:t>Physical Abuse</a:t>
            </a:r>
          </a:p>
          <a:p>
            <a:pPr eaLnBrk="1" hangingPunct="1">
              <a:buFont typeface="Wingdings" panose="05000000000000000000" pitchFamily="2" charset="2"/>
              <a:buNone/>
            </a:pPr>
            <a:r>
              <a:rPr lang="en-GB" altLang="en-US" sz="2400" dirty="0">
                <a:solidFill>
                  <a:schemeClr val="accent6">
                    <a:lumMod val="75000"/>
                  </a:schemeClr>
                </a:solidFill>
                <a:latin typeface="Arial Unicode MS" pitchFamily="34" charset="-128"/>
              </a:rPr>
              <a:t>Emotional Abuse</a:t>
            </a:r>
          </a:p>
          <a:p>
            <a:pPr eaLnBrk="1" hangingPunct="1">
              <a:buFont typeface="Wingdings" panose="05000000000000000000" pitchFamily="2" charset="2"/>
              <a:buNone/>
            </a:pPr>
            <a:r>
              <a:rPr lang="en-GB" altLang="en-US" sz="2400" dirty="0">
                <a:solidFill>
                  <a:schemeClr val="accent6">
                    <a:lumMod val="75000"/>
                  </a:schemeClr>
                </a:solidFill>
                <a:latin typeface="Arial Unicode MS" pitchFamily="34" charset="-128"/>
              </a:rPr>
              <a:t>Sexual Abuse</a:t>
            </a:r>
          </a:p>
          <a:p>
            <a:pPr eaLnBrk="1" hangingPunct="1">
              <a:buFont typeface="Wingdings" panose="05000000000000000000" pitchFamily="2" charset="2"/>
              <a:buNone/>
            </a:pPr>
            <a:r>
              <a:rPr lang="en-GB" altLang="en-US" sz="2400" dirty="0">
                <a:solidFill>
                  <a:schemeClr val="accent6">
                    <a:lumMod val="75000"/>
                  </a:schemeClr>
                </a:solidFill>
                <a:latin typeface="Arial Unicode MS" pitchFamily="34" charset="-128"/>
              </a:rPr>
              <a:t>Neglect</a:t>
            </a:r>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3DCDC8D3-0336-450C-AE46-6987F2E94A69}"/>
              </a:ext>
            </a:extLst>
          </p:cNvPr>
          <p:cNvSpPr>
            <a:spLocks noGrp="1"/>
          </p:cNvSpPr>
          <p:nvPr>
            <p:ph type="title"/>
          </p:nvPr>
        </p:nvSpPr>
        <p:spPr/>
        <p:txBody>
          <a:bodyPr>
            <a:normAutofit/>
          </a:bodyPr>
          <a:lstStyle/>
          <a:p>
            <a:pPr algn="ctr"/>
            <a:r>
              <a:rPr lang="en-GB" altLang="en-US" sz="4400" dirty="0" err="1">
                <a:latin typeface="Arial Unicode MS" pitchFamily="34" charset="-128"/>
              </a:rPr>
              <a:t>Camdrin</a:t>
            </a:r>
            <a:r>
              <a:rPr lang="en-GB" altLang="en-US" sz="4400" dirty="0">
                <a:latin typeface="Arial Unicode MS" pitchFamily="34" charset="-128"/>
              </a:rPr>
              <a:t> </a:t>
            </a:r>
            <a:r>
              <a:rPr lang="en-GB" altLang="en-US" sz="4400" dirty="0" err="1">
                <a:latin typeface="Arial Unicode MS" pitchFamily="34" charset="-128"/>
              </a:rPr>
              <a:t>Corfforol</a:t>
            </a:r>
            <a:endParaRPr lang="en-GB" altLang="en-US" sz="4400" dirty="0"/>
          </a:p>
        </p:txBody>
      </p:sp>
      <p:sp>
        <p:nvSpPr>
          <p:cNvPr id="39939" name="Content Placeholder 2">
            <a:extLst>
              <a:ext uri="{FF2B5EF4-FFF2-40B4-BE49-F238E27FC236}">
                <a16:creationId xmlns:a16="http://schemas.microsoft.com/office/drawing/2014/main" id="{3DE1B6A7-1768-40AF-9306-7114692481CE}"/>
              </a:ext>
            </a:extLst>
          </p:cNvPr>
          <p:cNvSpPr>
            <a:spLocks noGrp="1"/>
          </p:cNvSpPr>
          <p:nvPr>
            <p:ph idx="1"/>
          </p:nvPr>
        </p:nvSpPr>
        <p:spPr>
          <a:xfrm>
            <a:off x="457200" y="1417638"/>
            <a:ext cx="8229600" cy="4098925"/>
          </a:xfrm>
        </p:spPr>
        <p:txBody>
          <a:bodyPr/>
          <a:lstStyle/>
          <a:p>
            <a:pPr marL="0" indent="0" algn="just">
              <a:buFont typeface="Arial" panose="020B0604020202020204" pitchFamily="34" charset="0"/>
              <a:buNone/>
            </a:pPr>
            <a:r>
              <a:rPr lang="en-GB" altLang="en-US" sz="2800" dirty="0">
                <a:latin typeface="Arial Unicode MS" pitchFamily="34" charset="-128"/>
              </a:rPr>
              <a:t>Gall </a:t>
            </a:r>
            <a:r>
              <a:rPr lang="en-GB" altLang="en-US" sz="2800" dirty="0" err="1">
                <a:latin typeface="Arial Unicode MS" pitchFamily="34" charset="-128"/>
              </a:rPr>
              <a:t>camdrin</a:t>
            </a:r>
            <a:r>
              <a:rPr lang="en-GB" altLang="en-US" sz="2800" dirty="0">
                <a:latin typeface="Arial Unicode MS" pitchFamily="34" charset="-128"/>
              </a:rPr>
              <a:t> </a:t>
            </a:r>
            <a:r>
              <a:rPr lang="en-GB" altLang="en-US" sz="2800" dirty="0" err="1">
                <a:latin typeface="Arial Unicode MS" pitchFamily="34" charset="-128"/>
              </a:rPr>
              <a:t>corfforol</a:t>
            </a:r>
            <a:r>
              <a:rPr lang="en-GB" altLang="en-US" sz="2800" dirty="0">
                <a:latin typeface="Arial Unicode MS" pitchFamily="34" charset="-128"/>
              </a:rPr>
              <a:t> </a:t>
            </a:r>
            <a:r>
              <a:rPr lang="en-GB" altLang="en-US" sz="2800" dirty="0" err="1">
                <a:latin typeface="Arial Unicode MS" pitchFamily="34" charset="-128"/>
              </a:rPr>
              <a:t>cynnwys</a:t>
            </a:r>
            <a:r>
              <a:rPr lang="en-GB" altLang="en-US" sz="2800" dirty="0">
                <a:latin typeface="Arial Unicode MS" pitchFamily="34" charset="-128"/>
              </a:rPr>
              <a:t> taro, </a:t>
            </a:r>
            <a:r>
              <a:rPr lang="en-GB" altLang="en-US" sz="2800" dirty="0" err="1">
                <a:latin typeface="Arial Unicode MS" pitchFamily="34" charset="-128"/>
              </a:rPr>
              <a:t>ysgwyd</a:t>
            </a:r>
            <a:r>
              <a:rPr lang="en-GB" altLang="en-US" sz="2800" dirty="0">
                <a:latin typeface="Arial Unicode MS" pitchFamily="34" charset="-128"/>
              </a:rPr>
              <a:t>, </a:t>
            </a:r>
            <a:r>
              <a:rPr lang="en-GB" altLang="en-US" sz="2800" dirty="0" err="1">
                <a:latin typeface="Arial Unicode MS" pitchFamily="34" charset="-128"/>
              </a:rPr>
              <a:t>taflu</a:t>
            </a:r>
            <a:r>
              <a:rPr lang="en-GB" altLang="en-US" sz="2800" dirty="0">
                <a:latin typeface="Arial Unicode MS" pitchFamily="34" charset="-128"/>
              </a:rPr>
              <a:t>, </a:t>
            </a:r>
            <a:r>
              <a:rPr lang="en-GB" altLang="en-US" sz="2800" dirty="0" err="1">
                <a:latin typeface="Arial Unicode MS" pitchFamily="34" charset="-128"/>
              </a:rPr>
              <a:t>gwenwyno</a:t>
            </a:r>
            <a:r>
              <a:rPr lang="en-GB" altLang="en-US" sz="2800" dirty="0">
                <a:latin typeface="Arial Unicode MS" pitchFamily="34" charset="-128"/>
              </a:rPr>
              <a:t>, </a:t>
            </a:r>
            <a:r>
              <a:rPr lang="en-GB" altLang="en-US" sz="2800" dirty="0" err="1">
                <a:latin typeface="Arial Unicode MS" pitchFamily="34" charset="-128"/>
              </a:rPr>
              <a:t>llosgu</a:t>
            </a:r>
            <a:r>
              <a:rPr lang="en-GB" altLang="en-US" sz="2800" dirty="0">
                <a:latin typeface="Arial Unicode MS" pitchFamily="34" charset="-128"/>
              </a:rPr>
              <a:t>, </a:t>
            </a:r>
            <a:r>
              <a:rPr lang="en-GB" altLang="en-US" sz="2800" dirty="0" err="1">
                <a:latin typeface="Arial Unicode MS" pitchFamily="34" charset="-128"/>
              </a:rPr>
              <a:t>boddi</a:t>
            </a:r>
            <a:r>
              <a:rPr lang="en-GB" altLang="en-US" sz="2800" dirty="0">
                <a:latin typeface="Arial Unicode MS" pitchFamily="34" charset="-128"/>
              </a:rPr>
              <a:t>, </a:t>
            </a:r>
            <a:r>
              <a:rPr lang="en-GB" altLang="en-US" sz="2800" dirty="0" err="1">
                <a:latin typeface="Arial Unicode MS" pitchFamily="34" charset="-128"/>
              </a:rPr>
              <a:t>mogi</a:t>
            </a:r>
            <a:r>
              <a:rPr lang="en-GB" altLang="en-US" sz="2800" dirty="0">
                <a:latin typeface="Arial Unicode MS" pitchFamily="34" charset="-128"/>
              </a:rPr>
              <a:t> neu </a:t>
            </a:r>
            <a:r>
              <a:rPr lang="en-GB" altLang="en-US" sz="2800" dirty="0" err="1">
                <a:latin typeface="Arial Unicode MS" pitchFamily="34" charset="-128"/>
              </a:rPr>
              <a:t>achosi</a:t>
            </a:r>
            <a:r>
              <a:rPr lang="en-GB" altLang="en-US" sz="2800" dirty="0">
                <a:latin typeface="Arial Unicode MS" pitchFamily="34" charset="-128"/>
              </a:rPr>
              <a:t> </a:t>
            </a:r>
            <a:r>
              <a:rPr lang="en-GB" altLang="en-US" sz="2800" dirty="0" err="1">
                <a:latin typeface="Arial Unicode MS" pitchFamily="34" charset="-128"/>
              </a:rPr>
              <a:t>niwed</a:t>
            </a:r>
            <a:r>
              <a:rPr lang="en-GB" altLang="en-US" sz="2800" dirty="0">
                <a:latin typeface="Arial Unicode MS" pitchFamily="34" charset="-128"/>
              </a:rPr>
              <a:t> </a:t>
            </a:r>
            <a:r>
              <a:rPr lang="en-GB" altLang="en-US" sz="2800" dirty="0" err="1">
                <a:latin typeface="Arial Unicode MS" pitchFamily="34" charset="-128"/>
              </a:rPr>
              <a:t>corfforol</a:t>
            </a:r>
            <a:r>
              <a:rPr lang="en-GB" altLang="en-US" sz="2800" dirty="0">
                <a:latin typeface="Arial Unicode MS" pitchFamily="34" charset="-128"/>
              </a:rPr>
              <a:t> </a:t>
            </a:r>
            <a:r>
              <a:rPr lang="en-GB" altLang="en-US" sz="2800" dirty="0" err="1">
                <a:latin typeface="Arial Unicode MS" pitchFamily="34" charset="-128"/>
              </a:rPr>
              <a:t>i</a:t>
            </a:r>
            <a:r>
              <a:rPr lang="en-GB" altLang="en-US" sz="2800" dirty="0">
                <a:latin typeface="Arial Unicode MS" pitchFamily="34" charset="-128"/>
              </a:rPr>
              <a:t> </a:t>
            </a:r>
            <a:r>
              <a:rPr lang="en-GB" altLang="en-US" sz="2800" dirty="0" err="1">
                <a:latin typeface="Arial Unicode MS" pitchFamily="34" charset="-128"/>
              </a:rPr>
              <a:t>blentyn</a:t>
            </a:r>
            <a:r>
              <a:rPr lang="en-GB" altLang="en-US" sz="2800" dirty="0">
                <a:latin typeface="Arial Unicode MS" pitchFamily="34" charset="-128"/>
              </a:rPr>
              <a:t>. Gall </a:t>
            </a:r>
            <a:r>
              <a:rPr lang="en-GB" altLang="en-US" sz="2800" dirty="0" err="1">
                <a:latin typeface="Arial Unicode MS" pitchFamily="34" charset="-128"/>
              </a:rPr>
              <a:t>niwed</a:t>
            </a:r>
            <a:r>
              <a:rPr lang="en-GB" altLang="en-US" sz="2800" dirty="0">
                <a:latin typeface="Arial Unicode MS" pitchFamily="34" charset="-128"/>
              </a:rPr>
              <a:t> </a:t>
            </a:r>
            <a:r>
              <a:rPr lang="en-GB" altLang="en-US" sz="2800" dirty="0" err="1">
                <a:latin typeface="Arial Unicode MS" pitchFamily="34" charset="-128"/>
              </a:rPr>
              <a:t>hefyd</a:t>
            </a:r>
            <a:r>
              <a:rPr lang="en-GB" altLang="en-US" sz="2800" dirty="0">
                <a:latin typeface="Arial Unicode MS" pitchFamily="34" charset="-128"/>
              </a:rPr>
              <a:t> </a:t>
            </a:r>
            <a:r>
              <a:rPr lang="en-GB" altLang="en-US" sz="2800" dirty="0" err="1">
                <a:latin typeface="Arial Unicode MS" pitchFamily="34" charset="-128"/>
              </a:rPr>
              <a:t>gael</a:t>
            </a:r>
            <a:r>
              <a:rPr lang="en-GB" altLang="en-US" sz="2800" dirty="0">
                <a:latin typeface="Arial Unicode MS" pitchFamily="34" charset="-128"/>
              </a:rPr>
              <a:t> </a:t>
            </a:r>
            <a:r>
              <a:rPr lang="en-GB" altLang="en-US" sz="2800" dirty="0" err="1">
                <a:latin typeface="Arial Unicode MS" pitchFamily="34" charset="-128"/>
              </a:rPr>
              <a:t>ei</a:t>
            </a:r>
            <a:r>
              <a:rPr lang="en-GB" altLang="en-US" sz="2800" dirty="0">
                <a:latin typeface="Arial Unicode MS" pitchFamily="34" charset="-128"/>
              </a:rPr>
              <a:t> </a:t>
            </a:r>
            <a:r>
              <a:rPr lang="en-GB" altLang="en-US" sz="2800" dirty="0" err="1">
                <a:latin typeface="Arial Unicode MS" pitchFamily="34" charset="-128"/>
              </a:rPr>
              <a:t>achosi</a:t>
            </a:r>
            <a:r>
              <a:rPr lang="en-GB" altLang="en-US" sz="2800" dirty="0">
                <a:latin typeface="Arial Unicode MS" pitchFamily="34" charset="-128"/>
              </a:rPr>
              <a:t> pan </a:t>
            </a:r>
            <a:r>
              <a:rPr lang="en-GB" altLang="en-US" sz="2800" dirty="0" err="1">
                <a:latin typeface="Arial Unicode MS" pitchFamily="34" charset="-128"/>
              </a:rPr>
              <a:t>fydd</a:t>
            </a:r>
            <a:r>
              <a:rPr lang="en-GB" altLang="en-US" sz="2800" dirty="0">
                <a:latin typeface="Arial Unicode MS" pitchFamily="34" charset="-128"/>
              </a:rPr>
              <a:t> </a:t>
            </a:r>
            <a:r>
              <a:rPr lang="en-GB" altLang="en-US" sz="2800" dirty="0" err="1">
                <a:latin typeface="Arial Unicode MS" pitchFamily="34" charset="-128"/>
              </a:rPr>
              <a:t>rhiant</a:t>
            </a:r>
            <a:r>
              <a:rPr lang="en-GB" altLang="en-US" sz="2800" dirty="0">
                <a:latin typeface="Arial Unicode MS" pitchFamily="34" charset="-128"/>
              </a:rPr>
              <a:t> neu </a:t>
            </a:r>
            <a:r>
              <a:rPr lang="en-GB" altLang="en-US" sz="2800" dirty="0" err="1">
                <a:latin typeface="Arial Unicode MS" pitchFamily="34" charset="-128"/>
              </a:rPr>
              <a:t>gwarchodwr</a:t>
            </a:r>
            <a:r>
              <a:rPr lang="en-GB" altLang="en-US" sz="2800" dirty="0">
                <a:latin typeface="Arial Unicode MS" pitchFamily="34" charset="-128"/>
              </a:rPr>
              <a:t> </a:t>
            </a:r>
            <a:r>
              <a:rPr lang="en-GB" altLang="en-US" sz="2800" dirty="0" err="1">
                <a:latin typeface="Arial Unicode MS" pitchFamily="34" charset="-128"/>
              </a:rPr>
              <a:t>yn</a:t>
            </a:r>
            <a:r>
              <a:rPr lang="en-GB" altLang="en-US" sz="2800" dirty="0">
                <a:latin typeface="Arial Unicode MS" pitchFamily="34" charset="-128"/>
              </a:rPr>
              <a:t> </a:t>
            </a:r>
            <a:r>
              <a:rPr lang="en-GB" altLang="en-US" sz="2800" dirty="0" err="1">
                <a:latin typeface="Arial Unicode MS" pitchFamily="34" charset="-128"/>
              </a:rPr>
              <a:t>ffygio</a:t>
            </a:r>
            <a:r>
              <a:rPr lang="en-GB" altLang="en-US" sz="2800" dirty="0">
                <a:latin typeface="Arial Unicode MS" pitchFamily="34" charset="-128"/>
              </a:rPr>
              <a:t> </a:t>
            </a:r>
            <a:r>
              <a:rPr lang="en-GB" altLang="en-US" sz="2800" dirty="0" err="1">
                <a:latin typeface="Arial Unicode MS" pitchFamily="34" charset="-128"/>
              </a:rPr>
              <a:t>symptomau</a:t>
            </a:r>
            <a:r>
              <a:rPr lang="en-GB" altLang="en-US" sz="2800" dirty="0">
                <a:latin typeface="Arial Unicode MS" pitchFamily="34" charset="-128"/>
              </a:rPr>
              <a:t>, neu </a:t>
            </a:r>
            <a:r>
              <a:rPr lang="en-GB" altLang="en-US" sz="2800" dirty="0" err="1">
                <a:latin typeface="Arial Unicode MS" pitchFamily="34" charset="-128"/>
              </a:rPr>
              <a:t>achosi</a:t>
            </a:r>
            <a:r>
              <a:rPr lang="en-GB" altLang="en-US" sz="2800" dirty="0">
                <a:latin typeface="Arial Unicode MS" pitchFamily="34" charset="-128"/>
              </a:rPr>
              <a:t> </a:t>
            </a:r>
            <a:r>
              <a:rPr lang="en-GB" altLang="en-US" sz="2800" dirty="0" err="1">
                <a:latin typeface="Arial Unicode MS" pitchFamily="34" charset="-128"/>
              </a:rPr>
              <a:t>afiechyd</a:t>
            </a:r>
            <a:r>
              <a:rPr lang="en-GB" altLang="en-US" sz="2800" dirty="0">
                <a:latin typeface="Arial Unicode MS" pitchFamily="34" charset="-128"/>
              </a:rPr>
              <a:t> </a:t>
            </a:r>
            <a:r>
              <a:rPr lang="en-GB" altLang="en-US" sz="2800" dirty="0" err="1">
                <a:latin typeface="Arial Unicode MS" pitchFamily="34" charset="-128"/>
              </a:rPr>
              <a:t>yn</a:t>
            </a:r>
            <a:r>
              <a:rPr lang="en-GB" altLang="en-US" sz="2800" dirty="0">
                <a:latin typeface="Arial Unicode MS" pitchFamily="34" charset="-128"/>
              </a:rPr>
              <a:t> </a:t>
            </a:r>
            <a:r>
              <a:rPr lang="en-GB" altLang="en-US" sz="2800" dirty="0" err="1">
                <a:latin typeface="Arial Unicode MS" pitchFamily="34" charset="-128"/>
              </a:rPr>
              <a:t>fwriadol</a:t>
            </a:r>
            <a:r>
              <a:rPr lang="en-GB" altLang="en-US" sz="2800" dirty="0">
                <a:latin typeface="Arial Unicode MS" pitchFamily="34" charset="-128"/>
              </a:rPr>
              <a:t> </a:t>
            </a:r>
            <a:r>
              <a:rPr lang="en-GB" altLang="en-US" sz="2800" dirty="0" err="1">
                <a:latin typeface="Arial Unicode MS" pitchFamily="34" charset="-128"/>
              </a:rPr>
              <a:t>i</a:t>
            </a:r>
            <a:r>
              <a:rPr lang="en-GB" altLang="en-US" sz="2800" dirty="0">
                <a:latin typeface="Arial Unicode MS" pitchFamily="34" charset="-128"/>
              </a:rPr>
              <a:t> </a:t>
            </a:r>
            <a:r>
              <a:rPr lang="en-GB" altLang="en-US" sz="2800" dirty="0" err="1">
                <a:latin typeface="Arial Unicode MS" pitchFamily="34" charset="-128"/>
              </a:rPr>
              <a:t>blentyn</a:t>
            </a:r>
            <a:r>
              <a:rPr lang="en-GB" altLang="en-US" sz="2800" dirty="0">
                <a:latin typeface="Arial Unicode MS" pitchFamily="34" charset="-128"/>
              </a:rPr>
              <a:t> </a:t>
            </a:r>
            <a:r>
              <a:rPr lang="en-GB" altLang="en-US" sz="2800" dirty="0" err="1">
                <a:latin typeface="Arial Unicode MS" pitchFamily="34" charset="-128"/>
              </a:rPr>
              <a:t>yn</a:t>
            </a:r>
            <a:r>
              <a:rPr lang="en-GB" altLang="en-US" sz="2800" dirty="0">
                <a:latin typeface="Arial Unicode MS" pitchFamily="34" charset="-128"/>
              </a:rPr>
              <a:t> </a:t>
            </a:r>
            <a:r>
              <a:rPr lang="en-GB" altLang="en-US" sz="2800" dirty="0" err="1">
                <a:latin typeface="Arial Unicode MS" pitchFamily="34" charset="-128"/>
              </a:rPr>
              <a:t>ei</a:t>
            </a:r>
            <a:r>
              <a:rPr lang="en-GB" altLang="en-US" sz="2800" dirty="0">
                <a:latin typeface="Arial Unicode MS" pitchFamily="34" charset="-128"/>
              </a:rPr>
              <a:t> </a:t>
            </a:r>
            <a:r>
              <a:rPr lang="en-GB" altLang="en-US" sz="2800" dirty="0" err="1">
                <a:latin typeface="Arial Unicode MS" pitchFamily="34" charset="-128"/>
              </a:rPr>
              <a:t>gofal</a:t>
            </a:r>
            <a:r>
              <a:rPr lang="en-GB" altLang="en-US" sz="2800" dirty="0">
                <a:latin typeface="Arial Unicode MS" pitchFamily="34" charset="-128"/>
              </a:rPr>
              <a:t>. </a:t>
            </a:r>
            <a:r>
              <a:rPr lang="en-GB" altLang="en-US" sz="2800" dirty="0" err="1">
                <a:latin typeface="Arial Unicode MS" pitchFamily="34" charset="-128"/>
              </a:rPr>
              <a:t>Mae’r</a:t>
            </a:r>
            <a:r>
              <a:rPr lang="en-GB" altLang="en-US" sz="2800" dirty="0">
                <a:latin typeface="Arial Unicode MS" pitchFamily="34" charset="-128"/>
              </a:rPr>
              <a:t> </a:t>
            </a:r>
            <a:r>
              <a:rPr lang="en-GB" altLang="en-US" sz="2800" dirty="0" err="1">
                <a:latin typeface="Arial Unicode MS" pitchFamily="34" charset="-128"/>
              </a:rPr>
              <a:t>sefyllfa</a:t>
            </a:r>
            <a:r>
              <a:rPr lang="en-GB" altLang="en-US" sz="2800" dirty="0">
                <a:latin typeface="Arial Unicode MS" pitchFamily="34" charset="-128"/>
              </a:rPr>
              <a:t> </a:t>
            </a:r>
            <a:r>
              <a:rPr lang="en-GB" altLang="en-US" sz="2800" dirty="0" err="1">
                <a:latin typeface="Arial Unicode MS" pitchFamily="34" charset="-128"/>
              </a:rPr>
              <a:t>yma</a:t>
            </a:r>
            <a:r>
              <a:rPr lang="en-GB" altLang="en-US" sz="2800" dirty="0">
                <a:latin typeface="Arial Unicode MS" pitchFamily="34" charset="-128"/>
              </a:rPr>
              <a:t> </a:t>
            </a:r>
            <a:r>
              <a:rPr lang="en-GB" altLang="en-US" sz="2800" dirty="0" err="1">
                <a:latin typeface="Arial Unicode MS" pitchFamily="34" charset="-128"/>
              </a:rPr>
              <a:t>yn</a:t>
            </a:r>
            <a:r>
              <a:rPr lang="en-GB" altLang="en-US" sz="2800" dirty="0">
                <a:latin typeface="Arial Unicode MS" pitchFamily="34" charset="-128"/>
              </a:rPr>
              <a:t> </a:t>
            </a:r>
            <a:r>
              <a:rPr lang="en-GB" altLang="en-US" sz="2800" dirty="0" err="1">
                <a:latin typeface="Arial Unicode MS" pitchFamily="34" charset="-128"/>
              </a:rPr>
              <a:t>cael</a:t>
            </a:r>
            <a:r>
              <a:rPr lang="en-GB" altLang="en-US" sz="2800" dirty="0">
                <a:latin typeface="Arial Unicode MS" pitchFamily="34" charset="-128"/>
              </a:rPr>
              <a:t> </a:t>
            </a:r>
            <a:r>
              <a:rPr lang="en-GB" altLang="en-US" sz="2800" dirty="0" err="1">
                <a:latin typeface="Arial Unicode MS" pitchFamily="34" charset="-128"/>
              </a:rPr>
              <a:t>ei</a:t>
            </a:r>
            <a:r>
              <a:rPr lang="en-GB" altLang="en-US" sz="2800" dirty="0">
                <a:latin typeface="Arial Unicode MS" pitchFamily="34" charset="-128"/>
              </a:rPr>
              <a:t> </a:t>
            </a:r>
            <a:r>
              <a:rPr lang="en-GB" altLang="en-US" sz="2800" dirty="0" err="1">
                <a:latin typeface="Arial Unicode MS" pitchFamily="34" charset="-128"/>
              </a:rPr>
              <a:t>ddisgrifio</a:t>
            </a:r>
            <a:r>
              <a:rPr lang="en-GB" altLang="en-US" sz="2800" dirty="0">
                <a:latin typeface="Arial Unicode MS" pitchFamily="34" charset="-128"/>
              </a:rPr>
              <a:t> </a:t>
            </a:r>
            <a:r>
              <a:rPr lang="en-GB" altLang="en-US" sz="2800" dirty="0" err="1">
                <a:latin typeface="Arial Unicode MS" pitchFamily="34" charset="-128"/>
              </a:rPr>
              <a:t>yn</a:t>
            </a:r>
            <a:r>
              <a:rPr lang="en-GB" altLang="en-US" sz="2800" dirty="0">
                <a:latin typeface="Arial Unicode MS" pitchFamily="34" charset="-128"/>
              </a:rPr>
              <a:t> </a:t>
            </a:r>
            <a:r>
              <a:rPr lang="en-GB" altLang="en-US" sz="2800" dirty="0" err="1">
                <a:latin typeface="Arial Unicode MS" pitchFamily="34" charset="-128"/>
              </a:rPr>
              <a:t>defnyddio</a:t>
            </a:r>
            <a:r>
              <a:rPr lang="en-GB" altLang="en-US" sz="2800" dirty="0">
                <a:latin typeface="Arial Unicode MS" pitchFamily="34" charset="-128"/>
              </a:rPr>
              <a:t> </a:t>
            </a:r>
            <a:r>
              <a:rPr lang="en-GB" altLang="en-US" sz="2800" dirty="0" err="1">
                <a:latin typeface="Arial Unicode MS" pitchFamily="34" charset="-128"/>
              </a:rPr>
              <a:t>termau</a:t>
            </a:r>
            <a:r>
              <a:rPr lang="en-GB" altLang="en-US" sz="2800" dirty="0">
                <a:latin typeface="Arial Unicode MS" pitchFamily="34" charset="-128"/>
              </a:rPr>
              <a:t> </a:t>
            </a:r>
            <a:r>
              <a:rPr lang="en-GB" altLang="en-US" sz="2800" dirty="0" err="1">
                <a:latin typeface="Arial Unicode MS" pitchFamily="34" charset="-128"/>
              </a:rPr>
              <a:t>fel</a:t>
            </a:r>
            <a:r>
              <a:rPr lang="en-GB" altLang="en-US" sz="2800" dirty="0">
                <a:latin typeface="Arial Unicode MS" pitchFamily="34" charset="-128"/>
              </a:rPr>
              <a:t> </a:t>
            </a:r>
            <a:r>
              <a:rPr lang="en-GB" altLang="en-US" sz="2800" dirty="0" err="1">
                <a:latin typeface="Arial Unicode MS" pitchFamily="34" charset="-128"/>
              </a:rPr>
              <a:t>afiechyd</a:t>
            </a:r>
            <a:r>
              <a:rPr lang="en-GB" altLang="en-US" sz="2800" dirty="0">
                <a:latin typeface="Arial Unicode MS" pitchFamily="34" charset="-128"/>
              </a:rPr>
              <a:t> </a:t>
            </a:r>
            <a:r>
              <a:rPr lang="en-GB" altLang="en-US" sz="2800" dirty="0" err="1">
                <a:latin typeface="Arial Unicode MS" pitchFamily="34" charset="-128"/>
              </a:rPr>
              <a:t>dyfeisiedig</a:t>
            </a:r>
            <a:r>
              <a:rPr lang="en-GB" altLang="en-US" sz="2800" dirty="0">
                <a:latin typeface="Arial Unicode MS" pitchFamily="34" charset="-128"/>
              </a:rPr>
              <a:t> </a:t>
            </a:r>
            <a:r>
              <a:rPr lang="en-GB" altLang="en-US" sz="2800" dirty="0" err="1">
                <a:latin typeface="Arial Unicode MS" pitchFamily="34" charset="-128"/>
              </a:rPr>
              <a:t>gan</a:t>
            </a:r>
            <a:r>
              <a:rPr lang="en-GB" altLang="en-US" sz="2800" dirty="0">
                <a:latin typeface="Arial Unicode MS" pitchFamily="34" charset="-128"/>
              </a:rPr>
              <a:t> y </a:t>
            </a:r>
            <a:r>
              <a:rPr lang="en-GB" altLang="en-US" sz="2800" dirty="0" err="1">
                <a:latin typeface="Arial Unicode MS" pitchFamily="34" charset="-128"/>
              </a:rPr>
              <a:t>rhiant</a:t>
            </a:r>
            <a:r>
              <a:rPr lang="en-GB" altLang="en-US" sz="2800" dirty="0">
                <a:latin typeface="Arial Unicode MS" pitchFamily="34" charset="-128"/>
              </a:rPr>
              <a:t> neu MSBP.</a:t>
            </a:r>
            <a:r>
              <a:rPr lang="en-GB" altLang="en-US" dirty="0"/>
              <a:t>                          </a:t>
            </a:r>
            <a:r>
              <a:rPr lang="en-GB" altLang="en-US" sz="2800" dirty="0"/>
              <a:t>(CAPCG, 2008: 30)</a:t>
            </a:r>
          </a:p>
          <a:p>
            <a:pPr marL="0" indent="0">
              <a:buFont typeface="Arial" panose="020B0604020202020204" pitchFamily="34" charset="0"/>
              <a:buNone/>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8033B98-AF14-427E-9708-6CA6AA3485FA}"/>
              </a:ext>
            </a:extLst>
          </p:cNvPr>
          <p:cNvSpPr>
            <a:spLocks noGrp="1"/>
          </p:cNvSpPr>
          <p:nvPr>
            <p:ph type="title"/>
          </p:nvPr>
        </p:nvSpPr>
        <p:spPr/>
        <p:txBody>
          <a:bodyPr/>
          <a:lstStyle/>
          <a:p>
            <a:pPr algn="ctr"/>
            <a:br>
              <a:rPr lang="en-GB" altLang="en-US" dirty="0">
                <a:latin typeface="Arial Unicode MS" pitchFamily="34" charset="-128"/>
              </a:rPr>
            </a:br>
            <a:r>
              <a:rPr lang="en-GB" altLang="en-US" sz="4400" dirty="0">
                <a:solidFill>
                  <a:schemeClr val="accent6">
                    <a:lumMod val="75000"/>
                  </a:schemeClr>
                </a:solidFill>
                <a:latin typeface="Arial Unicode MS" pitchFamily="34" charset="-128"/>
              </a:rPr>
              <a:t>Physical Abuse</a:t>
            </a:r>
            <a:endParaRPr lang="en-GB" altLang="en-US" sz="4400" dirty="0">
              <a:solidFill>
                <a:schemeClr val="accent6">
                  <a:lumMod val="75000"/>
                </a:schemeClr>
              </a:solidFill>
            </a:endParaRPr>
          </a:p>
        </p:txBody>
      </p:sp>
      <p:sp>
        <p:nvSpPr>
          <p:cNvPr id="37891" name="Content Placeholder 2">
            <a:extLst>
              <a:ext uri="{FF2B5EF4-FFF2-40B4-BE49-F238E27FC236}">
                <a16:creationId xmlns:a16="http://schemas.microsoft.com/office/drawing/2014/main" id="{DEFA931C-1178-4748-954E-92ECEDDCF4FE}"/>
              </a:ext>
            </a:extLst>
          </p:cNvPr>
          <p:cNvSpPr>
            <a:spLocks noGrp="1"/>
          </p:cNvSpPr>
          <p:nvPr>
            <p:ph idx="1"/>
          </p:nvPr>
        </p:nvSpPr>
        <p:spPr/>
        <p:txBody>
          <a:bodyPr/>
          <a:lstStyle/>
          <a:p>
            <a:pPr marL="0" indent="0" algn="just">
              <a:buFont typeface="Arial" panose="020B0604020202020204" pitchFamily="34" charset="0"/>
              <a:buNone/>
            </a:pPr>
            <a:r>
              <a:rPr lang="en-GB" altLang="en-US" sz="2400" dirty="0">
                <a:solidFill>
                  <a:schemeClr val="accent6">
                    <a:lumMod val="75000"/>
                  </a:schemeClr>
                </a:solidFill>
                <a:latin typeface="Arial Unicode MS" pitchFamily="34" charset="-128"/>
              </a:rPr>
              <a:t>Physical abuse may involve hitting, shaking, throwing, poisoning, burning or scalding, drowning, suffocating, or otherwise causing physical harm to a child. Physical harm may also be caused when a parent or carer feigns the symptoms of, or deliberately causes ill-health to a child whom they are looking after. This situation is commonly described using terms such as factitious illness by proxy or Munchausen syndrome by proxy.                          		                                   (Working Together, 1991: 2.4).</a:t>
            </a:r>
            <a:endParaRPr lang="en-GB" altLang="en-US" sz="2400" dirty="0">
              <a:solidFill>
                <a:schemeClr val="accent6">
                  <a:lumMod val="75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AE01-3853-FE94-F85B-353DADFED027}"/>
              </a:ext>
            </a:extLst>
          </p:cNvPr>
          <p:cNvSpPr>
            <a:spLocks noGrp="1"/>
          </p:cNvSpPr>
          <p:nvPr>
            <p:ph type="title"/>
          </p:nvPr>
        </p:nvSpPr>
        <p:spPr/>
        <p:txBody>
          <a:bodyPr>
            <a:normAutofit/>
          </a:bodyPr>
          <a:lstStyle/>
          <a:p>
            <a:pPr algn="ctr"/>
            <a:r>
              <a:rPr lang="en-GB" sz="4400" b="1" dirty="0"/>
              <a:t>Camdriniaeth </a:t>
            </a:r>
            <a:r>
              <a:rPr lang="en-GB" sz="4400" b="1" dirty="0" err="1"/>
              <a:t>Corfforol</a:t>
            </a:r>
            <a:br>
              <a:rPr lang="en-GB" sz="4400" b="1" dirty="0"/>
            </a:br>
            <a:r>
              <a:rPr lang="en-GB" sz="4400" b="1" dirty="0">
                <a:solidFill>
                  <a:schemeClr val="accent6">
                    <a:lumMod val="75000"/>
                  </a:schemeClr>
                </a:solidFill>
              </a:rPr>
              <a:t>Physical Abuse</a:t>
            </a:r>
          </a:p>
        </p:txBody>
      </p:sp>
      <p:sp>
        <p:nvSpPr>
          <p:cNvPr id="3" name="Content Placeholder 2">
            <a:extLst>
              <a:ext uri="{FF2B5EF4-FFF2-40B4-BE49-F238E27FC236}">
                <a16:creationId xmlns:a16="http://schemas.microsoft.com/office/drawing/2014/main" id="{51B8C6AD-F6A7-7B75-8514-59075CBE6A02}"/>
              </a:ext>
            </a:extLst>
          </p:cNvPr>
          <p:cNvSpPr>
            <a:spLocks noGrp="1"/>
          </p:cNvSpPr>
          <p:nvPr>
            <p:ph sz="half" idx="1"/>
          </p:nvPr>
        </p:nvSpPr>
        <p:spPr>
          <a:xfrm>
            <a:off x="1835696" y="1822450"/>
            <a:ext cx="3886200" cy="4351338"/>
          </a:xfrm>
        </p:spPr>
        <p:txBody>
          <a:bodyPr>
            <a:normAutofit/>
          </a:bodyPr>
          <a:lstStyle/>
          <a:p>
            <a:r>
              <a:rPr lang="en-GB" sz="2400" dirty="0" err="1"/>
              <a:t>Bwrw</a:t>
            </a:r>
            <a:endParaRPr lang="en-GB" sz="2400" dirty="0"/>
          </a:p>
          <a:p>
            <a:r>
              <a:rPr lang="en-GB" sz="2400" dirty="0" err="1"/>
              <a:t>Ysgytwol</a:t>
            </a:r>
            <a:endParaRPr lang="en-GB" sz="2400" dirty="0"/>
          </a:p>
          <a:p>
            <a:r>
              <a:rPr lang="en-GB" sz="2400" dirty="0" err="1"/>
              <a:t>Pwnsio</a:t>
            </a:r>
            <a:endParaRPr lang="en-GB" sz="2400" dirty="0"/>
          </a:p>
          <a:p>
            <a:r>
              <a:rPr lang="en-GB" sz="2400" dirty="0" err="1"/>
              <a:t>Pinsio</a:t>
            </a:r>
            <a:endParaRPr lang="en-GB" sz="2400" dirty="0"/>
          </a:p>
          <a:p>
            <a:r>
              <a:rPr lang="en-GB" sz="2400" dirty="0" err="1"/>
              <a:t>Cicio</a:t>
            </a:r>
            <a:endParaRPr lang="en-GB" sz="2400" dirty="0"/>
          </a:p>
          <a:p>
            <a:r>
              <a:rPr lang="en-GB" sz="2400" dirty="0" err="1"/>
              <a:t>Slapio</a:t>
            </a:r>
            <a:r>
              <a:rPr lang="en-GB" sz="2400" dirty="0"/>
              <a:t> </a:t>
            </a:r>
          </a:p>
        </p:txBody>
      </p:sp>
      <p:sp>
        <p:nvSpPr>
          <p:cNvPr id="4" name="Content Placeholder 3">
            <a:extLst>
              <a:ext uri="{FF2B5EF4-FFF2-40B4-BE49-F238E27FC236}">
                <a16:creationId xmlns:a16="http://schemas.microsoft.com/office/drawing/2014/main" id="{58282AAE-29B8-3CCB-ADAE-A5435CAF33CC}"/>
              </a:ext>
            </a:extLst>
          </p:cNvPr>
          <p:cNvSpPr>
            <a:spLocks noGrp="1"/>
          </p:cNvSpPr>
          <p:nvPr>
            <p:ph sz="half" idx="2"/>
          </p:nvPr>
        </p:nvSpPr>
        <p:spPr>
          <a:xfrm>
            <a:off x="5148064" y="1822450"/>
            <a:ext cx="3886200" cy="2539479"/>
          </a:xfrm>
        </p:spPr>
        <p:txBody>
          <a:bodyPr>
            <a:noAutofit/>
          </a:bodyPr>
          <a:lstStyle/>
          <a:p>
            <a:r>
              <a:rPr lang="en-GB" sz="2400" dirty="0">
                <a:solidFill>
                  <a:schemeClr val="accent6">
                    <a:lumMod val="75000"/>
                  </a:schemeClr>
                </a:solidFill>
              </a:rPr>
              <a:t>Hitting</a:t>
            </a:r>
          </a:p>
          <a:p>
            <a:r>
              <a:rPr lang="en-GB" sz="2400" dirty="0">
                <a:solidFill>
                  <a:schemeClr val="accent6">
                    <a:lumMod val="75000"/>
                  </a:schemeClr>
                </a:solidFill>
              </a:rPr>
              <a:t>Shaking</a:t>
            </a:r>
          </a:p>
          <a:p>
            <a:r>
              <a:rPr lang="en-GB" sz="2400" dirty="0">
                <a:solidFill>
                  <a:schemeClr val="accent6">
                    <a:lumMod val="75000"/>
                  </a:schemeClr>
                </a:solidFill>
              </a:rPr>
              <a:t>Punching</a:t>
            </a:r>
          </a:p>
          <a:p>
            <a:r>
              <a:rPr lang="en-GB" sz="2400" dirty="0">
                <a:solidFill>
                  <a:schemeClr val="accent6">
                    <a:lumMod val="75000"/>
                  </a:schemeClr>
                </a:solidFill>
              </a:rPr>
              <a:t>Pinching </a:t>
            </a:r>
          </a:p>
          <a:p>
            <a:r>
              <a:rPr lang="en-GB" sz="2400" dirty="0">
                <a:solidFill>
                  <a:schemeClr val="accent6">
                    <a:lumMod val="75000"/>
                  </a:schemeClr>
                </a:solidFill>
              </a:rPr>
              <a:t>Kicking</a:t>
            </a:r>
          </a:p>
          <a:p>
            <a:r>
              <a:rPr lang="en-GB" sz="2400" dirty="0">
                <a:solidFill>
                  <a:schemeClr val="accent6">
                    <a:lumMod val="75000"/>
                  </a:schemeClr>
                </a:solidFill>
              </a:rPr>
              <a:t>Slapping</a:t>
            </a:r>
          </a:p>
        </p:txBody>
      </p:sp>
      <p:sp>
        <p:nvSpPr>
          <p:cNvPr id="5" name="TextBox 4">
            <a:extLst>
              <a:ext uri="{FF2B5EF4-FFF2-40B4-BE49-F238E27FC236}">
                <a16:creationId xmlns:a16="http://schemas.microsoft.com/office/drawing/2014/main" id="{CA965DD7-3A3B-9AE7-25D3-0D59E42A661F}"/>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263637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AE01-3853-FE94-F85B-353DADFED027}"/>
              </a:ext>
            </a:extLst>
          </p:cNvPr>
          <p:cNvSpPr>
            <a:spLocks noGrp="1"/>
          </p:cNvSpPr>
          <p:nvPr>
            <p:ph type="title"/>
          </p:nvPr>
        </p:nvSpPr>
        <p:spPr/>
        <p:txBody>
          <a:bodyPr>
            <a:normAutofit/>
          </a:bodyPr>
          <a:lstStyle/>
          <a:p>
            <a:pPr algn="ctr"/>
            <a:r>
              <a:rPr lang="en-GB" sz="4400" b="1" dirty="0"/>
              <a:t>Camdriniaeth </a:t>
            </a:r>
            <a:r>
              <a:rPr lang="en-GB" sz="4400" b="1" dirty="0" err="1"/>
              <a:t>Corfforol</a:t>
            </a:r>
            <a:br>
              <a:rPr lang="en-GB" sz="4400" b="1" dirty="0"/>
            </a:br>
            <a:r>
              <a:rPr lang="en-GB" sz="4400" b="1" dirty="0">
                <a:solidFill>
                  <a:schemeClr val="accent6">
                    <a:lumMod val="75000"/>
                  </a:schemeClr>
                </a:solidFill>
              </a:rPr>
              <a:t>Physical Abuse</a:t>
            </a:r>
          </a:p>
        </p:txBody>
      </p:sp>
      <p:sp>
        <p:nvSpPr>
          <p:cNvPr id="3" name="Content Placeholder 2">
            <a:extLst>
              <a:ext uri="{FF2B5EF4-FFF2-40B4-BE49-F238E27FC236}">
                <a16:creationId xmlns:a16="http://schemas.microsoft.com/office/drawing/2014/main" id="{51B8C6AD-F6A7-7B75-8514-59075CBE6A02}"/>
              </a:ext>
            </a:extLst>
          </p:cNvPr>
          <p:cNvSpPr>
            <a:spLocks noGrp="1"/>
          </p:cNvSpPr>
          <p:nvPr>
            <p:ph sz="half" idx="1"/>
          </p:nvPr>
        </p:nvSpPr>
        <p:spPr>
          <a:xfrm>
            <a:off x="1331640" y="1825625"/>
            <a:ext cx="3886200" cy="4351338"/>
          </a:xfrm>
        </p:spPr>
        <p:txBody>
          <a:bodyPr>
            <a:normAutofit/>
          </a:bodyPr>
          <a:lstStyle/>
          <a:p>
            <a:r>
              <a:rPr lang="en-GB" sz="2400" dirty="0" err="1"/>
              <a:t>Gwenwyniad</a:t>
            </a:r>
            <a:endParaRPr lang="en-GB" sz="2400" dirty="0"/>
          </a:p>
          <a:p>
            <a:r>
              <a:rPr lang="en-GB" sz="2400" dirty="0" err="1"/>
              <a:t>Boddi</a:t>
            </a:r>
            <a:endParaRPr lang="en-GB" sz="2400" dirty="0"/>
          </a:p>
          <a:p>
            <a:r>
              <a:rPr lang="en-GB" sz="2400" dirty="0" err="1"/>
              <a:t>Llosgi</a:t>
            </a:r>
            <a:endParaRPr lang="en-GB" sz="2400" dirty="0"/>
          </a:p>
          <a:p>
            <a:r>
              <a:rPr lang="en-GB" sz="2400" dirty="0" err="1"/>
              <a:t>Sgaldani</a:t>
            </a:r>
            <a:endParaRPr lang="en-GB" sz="2400" dirty="0"/>
          </a:p>
          <a:p>
            <a:r>
              <a:rPr lang="en-GB" sz="2400" dirty="0" err="1"/>
              <a:t>Mygu</a:t>
            </a:r>
            <a:endParaRPr lang="en-GB" sz="2400" dirty="0"/>
          </a:p>
          <a:p>
            <a:r>
              <a:rPr lang="en-GB" sz="2400" dirty="0" err="1"/>
              <a:t>Brathu</a:t>
            </a:r>
            <a:endParaRPr lang="en-GB" sz="2400" dirty="0"/>
          </a:p>
        </p:txBody>
      </p:sp>
      <p:sp>
        <p:nvSpPr>
          <p:cNvPr id="4" name="Content Placeholder 3">
            <a:extLst>
              <a:ext uri="{FF2B5EF4-FFF2-40B4-BE49-F238E27FC236}">
                <a16:creationId xmlns:a16="http://schemas.microsoft.com/office/drawing/2014/main" id="{58282AAE-29B8-3CCB-ADAE-A5435CAF33CC}"/>
              </a:ext>
            </a:extLst>
          </p:cNvPr>
          <p:cNvSpPr>
            <a:spLocks noGrp="1"/>
          </p:cNvSpPr>
          <p:nvPr>
            <p:ph sz="half" idx="2"/>
          </p:nvPr>
        </p:nvSpPr>
        <p:spPr>
          <a:xfrm>
            <a:off x="4716016" y="1825625"/>
            <a:ext cx="3886200" cy="2755503"/>
          </a:xfrm>
        </p:spPr>
        <p:txBody>
          <a:bodyPr>
            <a:normAutofit/>
          </a:bodyPr>
          <a:lstStyle/>
          <a:p>
            <a:r>
              <a:rPr lang="en-GB" sz="2400" dirty="0">
                <a:solidFill>
                  <a:schemeClr val="accent6">
                    <a:lumMod val="75000"/>
                  </a:schemeClr>
                </a:solidFill>
              </a:rPr>
              <a:t>Poisoning</a:t>
            </a:r>
          </a:p>
          <a:p>
            <a:r>
              <a:rPr lang="en-GB" sz="2400" dirty="0">
                <a:solidFill>
                  <a:schemeClr val="accent6">
                    <a:lumMod val="75000"/>
                  </a:schemeClr>
                </a:solidFill>
              </a:rPr>
              <a:t>Drowning</a:t>
            </a:r>
          </a:p>
          <a:p>
            <a:r>
              <a:rPr lang="en-GB" sz="2400" dirty="0">
                <a:solidFill>
                  <a:schemeClr val="accent6">
                    <a:lumMod val="75000"/>
                  </a:schemeClr>
                </a:solidFill>
              </a:rPr>
              <a:t>Burning </a:t>
            </a:r>
          </a:p>
          <a:p>
            <a:r>
              <a:rPr lang="en-GB" sz="2400" dirty="0">
                <a:solidFill>
                  <a:schemeClr val="accent6">
                    <a:lumMod val="75000"/>
                  </a:schemeClr>
                </a:solidFill>
              </a:rPr>
              <a:t>Scalding</a:t>
            </a:r>
          </a:p>
          <a:p>
            <a:r>
              <a:rPr lang="en-GB" sz="2400" dirty="0">
                <a:solidFill>
                  <a:schemeClr val="accent6">
                    <a:lumMod val="75000"/>
                  </a:schemeClr>
                </a:solidFill>
              </a:rPr>
              <a:t>Suffocating</a:t>
            </a:r>
          </a:p>
          <a:p>
            <a:r>
              <a:rPr lang="en-GB" sz="2400" dirty="0">
                <a:solidFill>
                  <a:schemeClr val="accent6">
                    <a:lumMod val="75000"/>
                  </a:schemeClr>
                </a:solidFill>
              </a:rPr>
              <a:t>Biting</a:t>
            </a:r>
          </a:p>
        </p:txBody>
      </p:sp>
      <p:sp>
        <p:nvSpPr>
          <p:cNvPr id="5" name="TextBox 4">
            <a:extLst>
              <a:ext uri="{FF2B5EF4-FFF2-40B4-BE49-F238E27FC236}">
                <a16:creationId xmlns:a16="http://schemas.microsoft.com/office/drawing/2014/main" id="{4961B30F-E172-10AE-954E-DD51C3E3BBA1}"/>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521435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2C23-8CDF-954C-694F-D81B844879BB}"/>
              </a:ext>
            </a:extLst>
          </p:cNvPr>
          <p:cNvSpPr>
            <a:spLocks noGrp="1"/>
          </p:cNvSpPr>
          <p:nvPr>
            <p:ph type="title"/>
          </p:nvPr>
        </p:nvSpPr>
        <p:spPr>
          <a:xfrm>
            <a:off x="251520" y="162319"/>
            <a:ext cx="8515350" cy="1325563"/>
          </a:xfrm>
        </p:spPr>
        <p:txBody>
          <a:bodyPr>
            <a:noAutofit/>
          </a:bodyPr>
          <a:lstStyle/>
          <a:p>
            <a:pPr algn="ctr"/>
            <a:r>
              <a:rPr lang="en-GB" sz="4000" dirty="0"/>
              <a:t>Dangosydd o </a:t>
            </a:r>
            <a:r>
              <a:rPr lang="en-GB" sz="4000" dirty="0" err="1"/>
              <a:t>camdriniaeth</a:t>
            </a:r>
            <a:r>
              <a:rPr lang="en-GB" sz="4000" dirty="0"/>
              <a:t> </a:t>
            </a:r>
            <a:r>
              <a:rPr lang="en-GB" sz="4000" dirty="0" err="1"/>
              <a:t>corfforol</a:t>
            </a:r>
            <a:br>
              <a:rPr lang="en-GB" sz="4000" dirty="0"/>
            </a:br>
            <a:r>
              <a:rPr lang="en-GB" sz="4000" dirty="0">
                <a:solidFill>
                  <a:schemeClr val="accent6">
                    <a:lumMod val="75000"/>
                  </a:schemeClr>
                </a:solidFill>
              </a:rPr>
              <a:t>Indicators of physical abuse</a:t>
            </a:r>
          </a:p>
        </p:txBody>
      </p:sp>
      <p:sp>
        <p:nvSpPr>
          <p:cNvPr id="3" name="Content Placeholder 2">
            <a:extLst>
              <a:ext uri="{FF2B5EF4-FFF2-40B4-BE49-F238E27FC236}">
                <a16:creationId xmlns:a16="http://schemas.microsoft.com/office/drawing/2014/main" id="{9A2ECC17-A6B1-ABD9-44C7-4E3ED656CD6D}"/>
              </a:ext>
            </a:extLst>
          </p:cNvPr>
          <p:cNvSpPr>
            <a:spLocks noGrp="1"/>
          </p:cNvSpPr>
          <p:nvPr>
            <p:ph sz="half" idx="1"/>
          </p:nvPr>
        </p:nvSpPr>
        <p:spPr>
          <a:xfrm>
            <a:off x="179512" y="1685542"/>
            <a:ext cx="4174232" cy="4351338"/>
          </a:xfrm>
        </p:spPr>
        <p:txBody>
          <a:bodyPr>
            <a:noAutofit/>
          </a:bodyPr>
          <a:lstStyle/>
          <a:p>
            <a:r>
              <a:rPr lang="en-GB" sz="2400" dirty="0" err="1"/>
              <a:t>Anafiadau</a:t>
            </a:r>
            <a:r>
              <a:rPr lang="en-GB" sz="2400" dirty="0"/>
              <a:t> </a:t>
            </a:r>
            <a:r>
              <a:rPr lang="en-GB" sz="2400" dirty="0" err="1"/>
              <a:t>mewn</a:t>
            </a:r>
            <a:r>
              <a:rPr lang="en-GB" sz="2400" dirty="0"/>
              <a:t> </a:t>
            </a:r>
            <a:r>
              <a:rPr lang="en-GB" sz="2400" dirty="0" err="1"/>
              <a:t>mannau</a:t>
            </a:r>
            <a:r>
              <a:rPr lang="en-GB" sz="2400" dirty="0"/>
              <a:t> </a:t>
            </a:r>
            <a:r>
              <a:rPr lang="en-GB" sz="2400" dirty="0" err="1"/>
              <a:t>anarferol</a:t>
            </a:r>
            <a:endParaRPr lang="en-GB" sz="2400" dirty="0"/>
          </a:p>
          <a:p>
            <a:r>
              <a:rPr lang="en-GB" sz="2400" dirty="0" err="1"/>
              <a:t>Anafiadau</a:t>
            </a:r>
            <a:r>
              <a:rPr lang="en-GB" sz="2400" dirty="0"/>
              <a:t> </a:t>
            </a:r>
            <a:r>
              <a:rPr lang="en-GB" sz="2400" dirty="0" err="1"/>
              <a:t>sy’n</a:t>
            </a:r>
            <a:r>
              <a:rPr lang="en-GB" sz="2400" dirty="0"/>
              <a:t> </a:t>
            </a:r>
            <a:r>
              <a:rPr lang="en-GB" sz="2400" dirty="0" err="1"/>
              <a:t>anghyson</a:t>
            </a:r>
            <a:r>
              <a:rPr lang="en-GB" sz="2400" dirty="0"/>
              <a:t> ag </a:t>
            </a:r>
            <a:r>
              <a:rPr lang="en-GB" sz="2400" dirty="0" err="1"/>
              <a:t>oedran</a:t>
            </a:r>
            <a:r>
              <a:rPr lang="en-GB" sz="2400" dirty="0"/>
              <a:t> </a:t>
            </a:r>
            <a:r>
              <a:rPr lang="en-GB" sz="2400" dirty="0" err="1"/>
              <a:t>yr</a:t>
            </a:r>
            <a:r>
              <a:rPr lang="en-GB" sz="2400" dirty="0"/>
              <a:t> </a:t>
            </a:r>
            <a:r>
              <a:rPr lang="en-GB" sz="2400" dirty="0" err="1"/>
              <a:t>unigolyn</a:t>
            </a:r>
            <a:endParaRPr lang="en-GB" sz="2400" dirty="0"/>
          </a:p>
          <a:p>
            <a:r>
              <a:rPr lang="en-GB" sz="2400" dirty="0" err="1"/>
              <a:t>Anafiadau</a:t>
            </a:r>
            <a:r>
              <a:rPr lang="en-GB" sz="2400" dirty="0"/>
              <a:t> </a:t>
            </a:r>
            <a:r>
              <a:rPr lang="en-GB" sz="2400" dirty="0" err="1"/>
              <a:t>sy’n</a:t>
            </a:r>
            <a:r>
              <a:rPr lang="en-GB" sz="2400" dirty="0"/>
              <a:t> </a:t>
            </a:r>
            <a:r>
              <a:rPr lang="en-GB" sz="2400" dirty="0" err="1"/>
              <a:t>anghyson</a:t>
            </a:r>
            <a:r>
              <a:rPr lang="en-GB" sz="2400" dirty="0"/>
              <a:t> a </a:t>
            </a:r>
            <a:r>
              <a:rPr lang="en-GB" sz="2400" dirty="0" err="1"/>
              <a:t>fordd</a:t>
            </a:r>
            <a:r>
              <a:rPr lang="en-GB" sz="2400" dirty="0"/>
              <a:t> o </a:t>
            </a:r>
            <a:r>
              <a:rPr lang="en-GB" sz="2400" dirty="0" err="1"/>
              <a:t>fyw</a:t>
            </a:r>
            <a:r>
              <a:rPr lang="en-GB" sz="2400" dirty="0"/>
              <a:t> </a:t>
            </a:r>
            <a:r>
              <a:rPr lang="en-GB" sz="2400" dirty="0" err="1"/>
              <a:t>unigolyn</a:t>
            </a:r>
            <a:endParaRPr lang="en-GB" sz="2400" dirty="0"/>
          </a:p>
          <a:p>
            <a:r>
              <a:rPr lang="en-GB" sz="2400" dirty="0" err="1"/>
              <a:t>Marciau</a:t>
            </a:r>
            <a:r>
              <a:rPr lang="en-GB" sz="2400" dirty="0"/>
              <a:t> neu </a:t>
            </a:r>
            <a:r>
              <a:rPr lang="en-GB" sz="2400" dirty="0" err="1"/>
              <a:t>gleisiau</a:t>
            </a:r>
            <a:r>
              <a:rPr lang="en-GB" sz="2400" dirty="0"/>
              <a:t> </a:t>
            </a:r>
            <a:r>
              <a:rPr lang="en-GB" sz="2400" dirty="0" err="1"/>
              <a:t>penodol</a:t>
            </a:r>
            <a:r>
              <a:rPr lang="en-GB" sz="2400" dirty="0"/>
              <a:t> (</a:t>
            </a:r>
            <a:r>
              <a:rPr lang="en-GB" sz="2400" dirty="0" err="1"/>
              <a:t>fel</a:t>
            </a:r>
            <a:r>
              <a:rPr lang="en-GB" sz="2400" dirty="0"/>
              <a:t> </a:t>
            </a:r>
            <a:r>
              <a:rPr lang="en-GB" sz="2400" dirty="0" err="1"/>
              <a:t>olion</a:t>
            </a:r>
            <a:r>
              <a:rPr lang="en-GB" sz="2400" dirty="0"/>
              <a:t> </a:t>
            </a:r>
            <a:r>
              <a:rPr lang="en-GB" sz="2400" dirty="0" err="1"/>
              <a:t>bysedd</a:t>
            </a:r>
            <a:r>
              <a:rPr lang="en-GB" sz="2400" dirty="0"/>
              <a:t> neu </a:t>
            </a:r>
            <a:r>
              <a:rPr lang="en-GB" sz="2400" dirty="0" err="1"/>
              <a:t>farciau</a:t>
            </a:r>
            <a:r>
              <a:rPr lang="en-GB" sz="2400" dirty="0"/>
              <a:t> </a:t>
            </a:r>
            <a:r>
              <a:rPr lang="en-GB" sz="2400" dirty="0" err="1"/>
              <a:t>llaw</a:t>
            </a:r>
            <a:r>
              <a:rPr lang="en-GB" sz="2400" dirty="0"/>
              <a:t>)</a:t>
            </a:r>
          </a:p>
          <a:p>
            <a:r>
              <a:rPr lang="en-GB" sz="2400" dirty="0"/>
              <a:t>Ni </a:t>
            </a:r>
            <a:r>
              <a:rPr lang="en-GB" sz="2400" dirty="0" err="1"/>
              <a:t>cheisir</a:t>
            </a:r>
            <a:r>
              <a:rPr lang="en-GB" sz="2400" dirty="0"/>
              <a:t> </a:t>
            </a:r>
            <a:r>
              <a:rPr lang="en-GB" sz="2400" dirty="0" err="1"/>
              <a:t>cymorth</a:t>
            </a:r>
            <a:r>
              <a:rPr lang="en-GB" sz="2400" dirty="0"/>
              <a:t> </a:t>
            </a:r>
            <a:r>
              <a:rPr lang="en-GB" sz="2400" dirty="0" err="1"/>
              <a:t>ar</a:t>
            </a:r>
            <a:r>
              <a:rPr lang="en-GB" sz="2400" dirty="0"/>
              <a:t> </a:t>
            </a:r>
            <a:r>
              <a:rPr lang="en-GB" sz="2400" dirty="0" err="1"/>
              <a:t>gyfer</a:t>
            </a:r>
            <a:r>
              <a:rPr lang="en-GB" sz="2400" dirty="0"/>
              <a:t> </a:t>
            </a:r>
            <a:r>
              <a:rPr lang="en-GB" sz="2400" dirty="0" err="1"/>
              <a:t>problemau</a:t>
            </a:r>
            <a:r>
              <a:rPr lang="en-GB" sz="2400" dirty="0"/>
              <a:t> </a:t>
            </a:r>
            <a:r>
              <a:rPr lang="en-GB" sz="2400" dirty="0" err="1"/>
              <a:t>meddygol</a:t>
            </a:r>
            <a:endParaRPr lang="en-GB" sz="2400" dirty="0"/>
          </a:p>
        </p:txBody>
      </p:sp>
      <p:sp>
        <p:nvSpPr>
          <p:cNvPr id="4" name="Content Placeholder 3">
            <a:extLst>
              <a:ext uri="{FF2B5EF4-FFF2-40B4-BE49-F238E27FC236}">
                <a16:creationId xmlns:a16="http://schemas.microsoft.com/office/drawing/2014/main" id="{EE92BC61-17DC-B26F-B869-E65D58F025C9}"/>
              </a:ext>
            </a:extLst>
          </p:cNvPr>
          <p:cNvSpPr>
            <a:spLocks noGrp="1"/>
          </p:cNvSpPr>
          <p:nvPr>
            <p:ph sz="half" idx="2"/>
          </p:nvPr>
        </p:nvSpPr>
        <p:spPr>
          <a:xfrm>
            <a:off x="4716016" y="1685542"/>
            <a:ext cx="3886200" cy="4104456"/>
          </a:xfrm>
        </p:spPr>
        <p:txBody>
          <a:bodyPr>
            <a:normAutofit lnSpcReduction="10000"/>
          </a:bodyPr>
          <a:lstStyle/>
          <a:p>
            <a:pPr algn="l" rtl="0" fontAlgn="base">
              <a:buFont typeface="Arial" panose="020B0604020202020204" pitchFamily="34" charset="0"/>
              <a:buChar char="•"/>
            </a:pPr>
            <a:r>
              <a:rPr lang="en-GB" sz="2400" b="0" i="0" u="none" strike="noStrike" dirty="0">
                <a:solidFill>
                  <a:schemeClr val="accent6">
                    <a:lumMod val="75000"/>
                  </a:schemeClr>
                </a:solidFill>
                <a:effectLst/>
              </a:rPr>
              <a:t>Injuries in unusual places</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Injuries that are inconsistent with age of individual</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Injuries that are inconsistent with the lifestyle of an individual</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Specific marks or bruises (such as fingerprint or hand marks)</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Help not sought for medical problems</a:t>
            </a:r>
            <a:r>
              <a:rPr lang="en-US" sz="2400" b="0" i="0" dirty="0">
                <a:solidFill>
                  <a:schemeClr val="accent6">
                    <a:lumMod val="75000"/>
                  </a:schemeClr>
                </a:solidFill>
                <a:effectLst/>
              </a:rPr>
              <a:t>​</a:t>
            </a:r>
          </a:p>
          <a:p>
            <a:pPr marL="0" indent="0">
              <a:buNone/>
            </a:pPr>
            <a:endParaRPr lang="en-GB" dirty="0"/>
          </a:p>
        </p:txBody>
      </p:sp>
      <p:sp>
        <p:nvSpPr>
          <p:cNvPr id="5" name="TextBox 4">
            <a:extLst>
              <a:ext uri="{FF2B5EF4-FFF2-40B4-BE49-F238E27FC236}">
                <a16:creationId xmlns:a16="http://schemas.microsoft.com/office/drawing/2014/main" id="{0F987728-5E0C-32FF-EBA1-F9D16E45BEE6}"/>
              </a:ext>
            </a:extLst>
          </p:cNvPr>
          <p:cNvSpPr txBox="1"/>
          <p:nvPr/>
        </p:nvSpPr>
        <p:spPr>
          <a:xfrm>
            <a:off x="7596336" y="5373216"/>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pic>
        <p:nvPicPr>
          <p:cNvPr id="6" name="Picture 5">
            <a:extLst>
              <a:ext uri="{FF2B5EF4-FFF2-40B4-BE49-F238E27FC236}">
                <a16:creationId xmlns:a16="http://schemas.microsoft.com/office/drawing/2014/main" id="{64402A2B-1054-1EDA-BCCE-23DA3F4A3B64}"/>
              </a:ext>
            </a:extLst>
          </p:cNvPr>
          <p:cNvPicPr>
            <a:picLocks noChangeAspect="1"/>
          </p:cNvPicPr>
          <p:nvPr/>
        </p:nvPicPr>
        <p:blipFill>
          <a:blip r:embed="rId2"/>
          <a:stretch>
            <a:fillRect/>
          </a:stretch>
        </p:blipFill>
        <p:spPr>
          <a:xfrm>
            <a:off x="8358727" y="932605"/>
            <a:ext cx="770415" cy="770415"/>
          </a:xfrm>
          <a:prstGeom prst="rect">
            <a:avLst/>
          </a:prstGeom>
        </p:spPr>
      </p:pic>
      <p:pic>
        <p:nvPicPr>
          <p:cNvPr id="7" name="Picture 6">
            <a:extLst>
              <a:ext uri="{FF2B5EF4-FFF2-40B4-BE49-F238E27FC236}">
                <a16:creationId xmlns:a16="http://schemas.microsoft.com/office/drawing/2014/main" id="{6F5507F8-E449-3734-6BAE-1E4704C533C4}"/>
              </a:ext>
            </a:extLst>
          </p:cNvPr>
          <p:cNvPicPr>
            <a:picLocks noChangeAspect="1"/>
          </p:cNvPicPr>
          <p:nvPr/>
        </p:nvPicPr>
        <p:blipFill>
          <a:blip r:embed="rId2"/>
          <a:stretch>
            <a:fillRect/>
          </a:stretch>
        </p:blipFill>
        <p:spPr>
          <a:xfrm>
            <a:off x="107504" y="952573"/>
            <a:ext cx="770415" cy="770415"/>
          </a:xfrm>
          <a:prstGeom prst="rect">
            <a:avLst/>
          </a:prstGeom>
        </p:spPr>
      </p:pic>
    </p:spTree>
    <p:extLst>
      <p:ext uri="{BB962C8B-B14F-4D97-AF65-F5344CB8AC3E}">
        <p14:creationId xmlns:p14="http://schemas.microsoft.com/office/powerpoint/2010/main" val="3784981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2C23-8CDF-954C-694F-D81B844879BB}"/>
              </a:ext>
            </a:extLst>
          </p:cNvPr>
          <p:cNvSpPr>
            <a:spLocks noGrp="1"/>
          </p:cNvSpPr>
          <p:nvPr>
            <p:ph type="title"/>
          </p:nvPr>
        </p:nvSpPr>
        <p:spPr>
          <a:xfrm>
            <a:off x="107504" y="87213"/>
            <a:ext cx="8712968" cy="1325563"/>
          </a:xfrm>
        </p:spPr>
        <p:txBody>
          <a:bodyPr>
            <a:noAutofit/>
          </a:bodyPr>
          <a:lstStyle/>
          <a:p>
            <a:pPr algn="ctr"/>
            <a:r>
              <a:rPr lang="en-GB" sz="4000" dirty="0"/>
              <a:t>Dangosydd o </a:t>
            </a:r>
            <a:r>
              <a:rPr lang="en-GB" sz="4000" dirty="0" err="1"/>
              <a:t>camdriniaeth</a:t>
            </a:r>
            <a:r>
              <a:rPr lang="en-GB" sz="4000" dirty="0"/>
              <a:t> </a:t>
            </a:r>
            <a:r>
              <a:rPr lang="en-GB" sz="4000" dirty="0" err="1"/>
              <a:t>corfforol</a:t>
            </a:r>
            <a:br>
              <a:rPr lang="en-GB" sz="4000" dirty="0"/>
            </a:br>
            <a:r>
              <a:rPr lang="en-GB" sz="4000" dirty="0">
                <a:solidFill>
                  <a:schemeClr val="accent6">
                    <a:lumMod val="75000"/>
                  </a:schemeClr>
                </a:solidFill>
              </a:rPr>
              <a:t>Indicators of physical abuse</a:t>
            </a:r>
            <a:endParaRPr lang="en-GB" sz="4000" dirty="0"/>
          </a:p>
        </p:txBody>
      </p:sp>
      <p:sp>
        <p:nvSpPr>
          <p:cNvPr id="3" name="Content Placeholder 2">
            <a:extLst>
              <a:ext uri="{FF2B5EF4-FFF2-40B4-BE49-F238E27FC236}">
                <a16:creationId xmlns:a16="http://schemas.microsoft.com/office/drawing/2014/main" id="{9A2ECC17-A6B1-ABD9-44C7-4E3ED656CD6D}"/>
              </a:ext>
            </a:extLst>
          </p:cNvPr>
          <p:cNvSpPr>
            <a:spLocks noGrp="1"/>
          </p:cNvSpPr>
          <p:nvPr>
            <p:ph sz="half" idx="1"/>
          </p:nvPr>
        </p:nvSpPr>
        <p:spPr>
          <a:xfrm>
            <a:off x="467544" y="1340768"/>
            <a:ext cx="4047306" cy="4836195"/>
          </a:xfrm>
        </p:spPr>
        <p:txBody>
          <a:bodyPr>
            <a:normAutofit lnSpcReduction="10000"/>
          </a:bodyPr>
          <a:lstStyle/>
          <a:p>
            <a:r>
              <a:rPr lang="en-GB" sz="2400" dirty="0" err="1"/>
              <a:t>Gwibynnu</a:t>
            </a:r>
            <a:r>
              <a:rPr lang="en-GB" sz="2400" dirty="0"/>
              <a:t> </a:t>
            </a:r>
            <a:r>
              <a:rPr lang="en-GB" sz="2400" dirty="0" err="1"/>
              <a:t>gyda</a:t>
            </a:r>
            <a:r>
              <a:rPr lang="en-GB" sz="2400" dirty="0"/>
              <a:t> </a:t>
            </a:r>
            <a:r>
              <a:rPr lang="en-GB" sz="2400" dirty="0" err="1"/>
              <a:t>cyswllt</a:t>
            </a:r>
            <a:r>
              <a:rPr lang="en-GB" sz="2400" dirty="0"/>
              <a:t> </a:t>
            </a:r>
            <a:r>
              <a:rPr lang="en-GB" sz="2400" dirty="0" err="1"/>
              <a:t>corfforol</a:t>
            </a:r>
            <a:endParaRPr lang="en-GB" sz="2400" dirty="0"/>
          </a:p>
          <a:p>
            <a:r>
              <a:rPr lang="en-GB" sz="2400" dirty="0" err="1"/>
              <a:t>Yn</a:t>
            </a:r>
            <a:r>
              <a:rPr lang="en-GB" sz="2400" dirty="0"/>
              <a:t> </a:t>
            </a:r>
            <a:r>
              <a:rPr lang="en-GB" sz="2400" dirty="0" err="1"/>
              <a:t>ofnus</a:t>
            </a:r>
            <a:r>
              <a:rPr lang="en-GB" sz="2400" dirty="0"/>
              <a:t> </a:t>
            </a:r>
            <a:r>
              <a:rPr lang="en-GB" sz="2400" dirty="0" err="1"/>
              <a:t>neu’n</a:t>
            </a:r>
            <a:r>
              <a:rPr lang="en-GB" sz="2400" dirty="0"/>
              <a:t> </a:t>
            </a:r>
            <a:r>
              <a:rPr lang="en-GB" sz="2400" dirty="0" err="1"/>
              <a:t>dawel</a:t>
            </a:r>
            <a:r>
              <a:rPr lang="en-GB" sz="2400" dirty="0"/>
              <a:t> – </a:t>
            </a:r>
            <a:r>
              <a:rPr lang="en-GB" sz="2400" dirty="0" err="1"/>
              <a:t>weithiau</a:t>
            </a:r>
            <a:r>
              <a:rPr lang="en-GB" sz="2400" dirty="0"/>
              <a:t> </a:t>
            </a:r>
            <a:r>
              <a:rPr lang="en-GB" sz="2400" dirty="0" err="1"/>
              <a:t>ym</a:t>
            </a:r>
            <a:r>
              <a:rPr lang="en-GB" sz="2400" dirty="0"/>
              <a:t> </a:t>
            </a:r>
            <a:r>
              <a:rPr lang="en-GB" sz="2400" dirty="0" err="1"/>
              <a:t>mhresenoldeb</a:t>
            </a:r>
            <a:r>
              <a:rPr lang="en-GB" sz="2400" dirty="0"/>
              <a:t> </a:t>
            </a:r>
            <a:r>
              <a:rPr lang="en-GB" sz="2400" dirty="0" err="1"/>
              <a:t>unigolion</a:t>
            </a:r>
            <a:r>
              <a:rPr lang="en-GB" sz="2400" dirty="0"/>
              <a:t> </a:t>
            </a:r>
            <a:r>
              <a:rPr lang="en-GB" sz="2400" dirty="0" err="1"/>
              <a:t>penodol</a:t>
            </a:r>
            <a:endParaRPr lang="en-GB" sz="2400" dirty="0"/>
          </a:p>
          <a:p>
            <a:r>
              <a:rPr lang="en-GB" sz="2400" dirty="0" err="1"/>
              <a:t>Ailadrodd</a:t>
            </a:r>
            <a:r>
              <a:rPr lang="en-GB" sz="2400" dirty="0"/>
              <a:t> </a:t>
            </a:r>
            <a:r>
              <a:rPr lang="en-GB" sz="2400" dirty="0" err="1"/>
              <a:t>iaith</a:t>
            </a:r>
            <a:r>
              <a:rPr lang="en-GB" sz="2400" dirty="0"/>
              <a:t> </a:t>
            </a:r>
            <a:r>
              <a:rPr lang="en-GB" sz="2400" dirty="0" err="1"/>
              <a:t>sarhaus</a:t>
            </a:r>
            <a:r>
              <a:rPr lang="en-GB" sz="2400" dirty="0"/>
              <a:t> </a:t>
            </a:r>
          </a:p>
          <a:p>
            <a:r>
              <a:rPr lang="en-GB" sz="2400" dirty="0" err="1"/>
              <a:t>Actio</a:t>
            </a:r>
            <a:r>
              <a:rPr lang="en-GB" sz="2400" dirty="0"/>
              <a:t> mas scenario (plant)</a:t>
            </a:r>
          </a:p>
          <a:p>
            <a:r>
              <a:rPr lang="en-GB" sz="2400" dirty="0" err="1"/>
              <a:t>Amharodrwydd</a:t>
            </a:r>
            <a:r>
              <a:rPr lang="en-GB" sz="2400" dirty="0"/>
              <a:t> </a:t>
            </a:r>
            <a:r>
              <a:rPr lang="en-GB" sz="2400" dirty="0" err="1"/>
              <a:t>i</a:t>
            </a:r>
            <a:r>
              <a:rPr lang="en-GB" sz="2400" dirty="0"/>
              <a:t> </a:t>
            </a:r>
            <a:r>
              <a:rPr lang="en-GB" sz="2400" dirty="0" err="1"/>
              <a:t>ddadwisgo</a:t>
            </a:r>
            <a:endParaRPr lang="en-GB" sz="2400" dirty="0"/>
          </a:p>
          <a:p>
            <a:r>
              <a:rPr lang="en-GB" sz="2400" dirty="0" err="1"/>
              <a:t>Wisgo</a:t>
            </a:r>
            <a:r>
              <a:rPr lang="en-GB" sz="2400" dirty="0"/>
              <a:t> </a:t>
            </a:r>
            <a:r>
              <a:rPr lang="en-GB" sz="2400" dirty="0" err="1"/>
              <a:t>dillad</a:t>
            </a:r>
            <a:r>
              <a:rPr lang="en-GB" sz="2400" dirty="0"/>
              <a:t> </a:t>
            </a:r>
            <a:r>
              <a:rPr lang="en-GB" sz="2400" dirty="0" err="1"/>
              <a:t>sy’n</a:t>
            </a:r>
            <a:r>
              <a:rPr lang="en-GB" sz="2400" dirty="0"/>
              <a:t> </a:t>
            </a:r>
            <a:r>
              <a:rPr lang="en-GB" sz="2400" dirty="0" err="1"/>
              <a:t>gorchuddio’r</a:t>
            </a:r>
            <a:r>
              <a:rPr lang="en-GB" sz="2400" dirty="0"/>
              <a:t> </a:t>
            </a:r>
            <a:r>
              <a:rPr lang="en-GB" sz="2400" dirty="0" err="1"/>
              <a:t>corff</a:t>
            </a:r>
            <a:r>
              <a:rPr lang="en-GB" sz="2400" dirty="0"/>
              <a:t> </a:t>
            </a:r>
            <a:r>
              <a:rPr lang="en-GB" sz="2400" dirty="0" err="1"/>
              <a:t>hyd</a:t>
            </a:r>
            <a:r>
              <a:rPr lang="en-GB" sz="2400" dirty="0"/>
              <a:t> </a:t>
            </a:r>
            <a:r>
              <a:rPr lang="en-GB" sz="2400" dirty="0" err="1"/>
              <a:t>yn</a:t>
            </a:r>
            <a:r>
              <a:rPr lang="en-GB" sz="2400" dirty="0"/>
              <a:t> </a:t>
            </a:r>
            <a:r>
              <a:rPr lang="en-GB" sz="2400" dirty="0" err="1"/>
              <a:t>oed</a:t>
            </a:r>
            <a:r>
              <a:rPr lang="en-GB" sz="2400" dirty="0"/>
              <a:t> </a:t>
            </a:r>
            <a:r>
              <a:rPr lang="en-GB" sz="2400" dirty="0" err="1"/>
              <a:t>mewn</a:t>
            </a:r>
            <a:r>
              <a:rPr lang="en-GB" sz="2400" dirty="0"/>
              <a:t> </a:t>
            </a:r>
            <a:r>
              <a:rPr lang="en-GB" sz="2400" dirty="0" err="1"/>
              <a:t>tywydd</a:t>
            </a:r>
            <a:r>
              <a:rPr lang="en-GB" sz="2400" dirty="0"/>
              <a:t> </a:t>
            </a:r>
            <a:r>
              <a:rPr lang="en-GB" sz="2400" dirty="0" err="1"/>
              <a:t>boeth</a:t>
            </a:r>
            <a:endParaRPr lang="en-GB" sz="2400" dirty="0"/>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EE92BC61-17DC-B26F-B869-E65D58F025C9}"/>
              </a:ext>
            </a:extLst>
          </p:cNvPr>
          <p:cNvSpPr>
            <a:spLocks noGrp="1"/>
          </p:cNvSpPr>
          <p:nvPr>
            <p:ph sz="half" idx="2"/>
          </p:nvPr>
        </p:nvSpPr>
        <p:spPr>
          <a:xfrm>
            <a:off x="4599108" y="1412776"/>
            <a:ext cx="4365380" cy="4351338"/>
          </a:xfrm>
        </p:spPr>
        <p:txBody>
          <a:bodyPr>
            <a:normAutofit lnSpcReduction="10000"/>
          </a:bodyPr>
          <a:lstStyle/>
          <a:p>
            <a:pPr algn="l" rtl="0" fontAlgn="base">
              <a:buFont typeface="Arial" panose="020B0604020202020204" pitchFamily="34" charset="0"/>
              <a:buChar char="•"/>
            </a:pPr>
            <a:r>
              <a:rPr lang="en-GB" sz="2400" b="0" i="0" u="none" strike="noStrike" dirty="0">
                <a:solidFill>
                  <a:schemeClr val="accent6">
                    <a:lumMod val="75000"/>
                  </a:schemeClr>
                </a:solidFill>
                <a:effectLst/>
              </a:rPr>
              <a:t>Flinching at physical contact</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Frightened or subdued – sometimes in the presence of certain individuals</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Repeating abusive language </a:t>
            </a:r>
            <a:endParaRPr lang="en-US" sz="2400" b="0" i="0" dirty="0">
              <a:solidFill>
                <a:schemeClr val="accent6">
                  <a:lumMod val="75000"/>
                </a:schemeClr>
              </a:solidFill>
              <a:effectLst/>
            </a:endParaRPr>
          </a:p>
          <a:p>
            <a:pPr algn="l" rtl="0" fontAlgn="base">
              <a:buFont typeface="Arial" panose="020B0604020202020204" pitchFamily="34" charset="0"/>
              <a:buChar char="•"/>
            </a:pPr>
            <a:r>
              <a:rPr lang="en-GB" sz="2400" b="0" i="0" u="none" strike="noStrike" dirty="0">
                <a:solidFill>
                  <a:schemeClr val="accent6">
                    <a:lumMod val="75000"/>
                  </a:schemeClr>
                </a:solidFill>
                <a:effectLst/>
              </a:rPr>
              <a:t>Acting out scenarios (children)</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Reluctance to undress/uncover body </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Wearing clothes that cover the body even in hot weather/ sunglasses</a:t>
            </a:r>
            <a:endParaRPr lang="en-US" sz="2400" b="0" i="0" dirty="0">
              <a:solidFill>
                <a:schemeClr val="accent6">
                  <a:lumMod val="75000"/>
                </a:schemeClr>
              </a:solidFill>
              <a:effectLst/>
            </a:endParaRPr>
          </a:p>
          <a:p>
            <a:pPr marL="0" indent="0">
              <a:buNone/>
            </a:pPr>
            <a:endParaRPr lang="en-GB" dirty="0"/>
          </a:p>
        </p:txBody>
      </p:sp>
      <p:sp>
        <p:nvSpPr>
          <p:cNvPr id="5" name="TextBox 4">
            <a:extLst>
              <a:ext uri="{FF2B5EF4-FFF2-40B4-BE49-F238E27FC236}">
                <a16:creationId xmlns:a16="http://schemas.microsoft.com/office/drawing/2014/main" id="{54F38D75-19D6-5609-443B-7278A075FC04}"/>
              </a:ext>
            </a:extLst>
          </p:cNvPr>
          <p:cNvSpPr txBox="1"/>
          <p:nvPr/>
        </p:nvSpPr>
        <p:spPr>
          <a:xfrm>
            <a:off x="7507050" y="5399973"/>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pic>
        <p:nvPicPr>
          <p:cNvPr id="6" name="Picture 5">
            <a:extLst>
              <a:ext uri="{FF2B5EF4-FFF2-40B4-BE49-F238E27FC236}">
                <a16:creationId xmlns:a16="http://schemas.microsoft.com/office/drawing/2014/main" id="{F5269B29-32BB-8E65-67D1-68B141F4AE55}"/>
              </a:ext>
            </a:extLst>
          </p:cNvPr>
          <p:cNvPicPr>
            <a:picLocks noChangeAspect="1"/>
          </p:cNvPicPr>
          <p:nvPr/>
        </p:nvPicPr>
        <p:blipFill>
          <a:blip r:embed="rId2"/>
          <a:stretch>
            <a:fillRect/>
          </a:stretch>
        </p:blipFill>
        <p:spPr>
          <a:xfrm>
            <a:off x="8373585" y="734265"/>
            <a:ext cx="770415" cy="770415"/>
          </a:xfrm>
          <a:prstGeom prst="rect">
            <a:avLst/>
          </a:prstGeom>
        </p:spPr>
      </p:pic>
      <p:pic>
        <p:nvPicPr>
          <p:cNvPr id="7" name="Picture 6">
            <a:extLst>
              <a:ext uri="{FF2B5EF4-FFF2-40B4-BE49-F238E27FC236}">
                <a16:creationId xmlns:a16="http://schemas.microsoft.com/office/drawing/2014/main" id="{430F2203-5256-B0AC-E2D8-6C93851C4FB6}"/>
              </a:ext>
            </a:extLst>
          </p:cNvPr>
          <p:cNvPicPr>
            <a:picLocks noChangeAspect="1"/>
          </p:cNvPicPr>
          <p:nvPr/>
        </p:nvPicPr>
        <p:blipFill>
          <a:blip r:embed="rId2"/>
          <a:stretch>
            <a:fillRect/>
          </a:stretch>
        </p:blipFill>
        <p:spPr>
          <a:xfrm>
            <a:off x="37900" y="642361"/>
            <a:ext cx="770415" cy="770415"/>
          </a:xfrm>
          <a:prstGeom prst="rect">
            <a:avLst/>
          </a:prstGeom>
        </p:spPr>
      </p:pic>
    </p:spTree>
    <p:extLst>
      <p:ext uri="{BB962C8B-B14F-4D97-AF65-F5344CB8AC3E}">
        <p14:creationId xmlns:p14="http://schemas.microsoft.com/office/powerpoint/2010/main" val="3351926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0BCEFCD-DAAC-CA5B-DC45-1D98BA4F79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332656"/>
            <a:ext cx="7886700" cy="50359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E9B8B3-1BDB-7A95-0B8D-0055B6E3885C}"/>
              </a:ext>
            </a:extLst>
          </p:cNvPr>
          <p:cNvSpPr txBox="1"/>
          <p:nvPr/>
        </p:nvSpPr>
        <p:spPr>
          <a:xfrm>
            <a:off x="6876256" y="5368643"/>
            <a:ext cx="3600400" cy="338554"/>
          </a:xfrm>
          <a:prstGeom prst="rect">
            <a:avLst/>
          </a:prstGeom>
          <a:noFill/>
        </p:spPr>
        <p:txBody>
          <a:bodyPr wrap="square" rtlCol="0">
            <a:spAutoFit/>
          </a:bodyPr>
          <a:lstStyle/>
          <a:p>
            <a:r>
              <a:rPr lang="en-GB" sz="1600" dirty="0">
                <a:latin typeface="+mn-lt"/>
              </a:rPr>
              <a:t>(Source: </a:t>
            </a:r>
            <a:r>
              <a:rPr lang="en-GB" sz="1600" dirty="0" err="1">
                <a:latin typeface="+mn-lt"/>
              </a:rPr>
              <a:t>Nuco</a:t>
            </a:r>
            <a:r>
              <a:rPr lang="en-GB" sz="1600" dirty="0">
                <a:latin typeface="+mn-lt"/>
              </a:rPr>
              <a:t>, 2022)</a:t>
            </a:r>
          </a:p>
        </p:txBody>
      </p:sp>
    </p:spTree>
    <p:extLst>
      <p:ext uri="{BB962C8B-B14F-4D97-AF65-F5344CB8AC3E}">
        <p14:creationId xmlns:p14="http://schemas.microsoft.com/office/powerpoint/2010/main" val="174257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0DE4-BA3D-9C82-95D3-D1F7B6F80DCE}"/>
              </a:ext>
            </a:extLst>
          </p:cNvPr>
          <p:cNvSpPr>
            <a:spLocks noGrp="1"/>
          </p:cNvSpPr>
          <p:nvPr>
            <p:ph type="title"/>
          </p:nvPr>
        </p:nvSpPr>
        <p:spPr>
          <a:xfrm>
            <a:off x="628650" y="188640"/>
            <a:ext cx="7886700" cy="1325563"/>
          </a:xfrm>
        </p:spPr>
        <p:txBody>
          <a:bodyPr>
            <a:noAutofit/>
          </a:bodyPr>
          <a:lstStyle/>
          <a:p>
            <a:pPr algn="ctr"/>
            <a:r>
              <a:rPr lang="en-GB" sz="4800" dirty="0"/>
              <a:t>Marcia </a:t>
            </a:r>
            <a:r>
              <a:rPr lang="en-GB" sz="4800" dirty="0" err="1"/>
              <a:t>Patrymog</a:t>
            </a:r>
            <a:r>
              <a:rPr lang="en-GB" sz="4800" dirty="0"/>
              <a:t> neu </a:t>
            </a:r>
            <a:r>
              <a:rPr lang="en-GB" sz="4800" dirty="0" err="1"/>
              <a:t>gleisio</a:t>
            </a:r>
            <a:br>
              <a:rPr lang="en-GB" sz="4800" dirty="0"/>
            </a:br>
            <a:r>
              <a:rPr lang="en-GB" sz="4800" dirty="0">
                <a:solidFill>
                  <a:schemeClr val="accent6">
                    <a:lumMod val="75000"/>
                  </a:schemeClr>
                </a:solidFill>
              </a:rPr>
              <a:t>Patterned Marks or bruising</a:t>
            </a:r>
          </a:p>
        </p:txBody>
      </p:sp>
      <p:sp>
        <p:nvSpPr>
          <p:cNvPr id="3" name="Content Placeholder 2">
            <a:extLst>
              <a:ext uri="{FF2B5EF4-FFF2-40B4-BE49-F238E27FC236}">
                <a16:creationId xmlns:a16="http://schemas.microsoft.com/office/drawing/2014/main" id="{13367F4A-80E7-A37C-5424-71AC754630CE}"/>
              </a:ext>
            </a:extLst>
          </p:cNvPr>
          <p:cNvSpPr>
            <a:spLocks noGrp="1"/>
          </p:cNvSpPr>
          <p:nvPr>
            <p:ph sz="half" idx="1"/>
          </p:nvPr>
        </p:nvSpPr>
        <p:spPr>
          <a:xfrm>
            <a:off x="179512" y="1825625"/>
            <a:ext cx="4335338" cy="4351338"/>
          </a:xfrm>
        </p:spPr>
        <p:txBody>
          <a:bodyPr>
            <a:normAutofit/>
          </a:bodyPr>
          <a:lstStyle/>
          <a:p>
            <a:r>
              <a:rPr lang="en-GB" sz="2400" dirty="0"/>
              <a:t>Print </a:t>
            </a:r>
            <a:r>
              <a:rPr lang="en-GB" sz="2400" dirty="0" err="1"/>
              <a:t>llaw</a:t>
            </a:r>
            <a:r>
              <a:rPr lang="en-GB" sz="2400" dirty="0"/>
              <a:t>/ </a:t>
            </a:r>
            <a:r>
              <a:rPr lang="en-GB" sz="2400" dirty="0" err="1"/>
              <a:t>bys</a:t>
            </a:r>
            <a:endParaRPr lang="en-GB" sz="2400" dirty="0"/>
          </a:p>
          <a:p>
            <a:r>
              <a:rPr lang="en-GB" sz="2400" dirty="0" err="1"/>
              <a:t>Marciau</a:t>
            </a:r>
            <a:r>
              <a:rPr lang="en-GB" sz="2400" dirty="0"/>
              <a:t> </a:t>
            </a:r>
            <a:r>
              <a:rPr lang="en-GB" sz="2400" dirty="0" err="1"/>
              <a:t>bwcl</a:t>
            </a:r>
            <a:r>
              <a:rPr lang="en-GB" sz="2400" dirty="0"/>
              <a:t> </a:t>
            </a:r>
            <a:r>
              <a:rPr lang="en-GB" sz="2400" dirty="0" err="1"/>
              <a:t>gwregys</a:t>
            </a:r>
            <a:r>
              <a:rPr lang="en-GB" sz="2400" dirty="0"/>
              <a:t>/ strap </a:t>
            </a:r>
            <a:r>
              <a:rPr lang="en-GB" sz="2400" dirty="0" err="1"/>
              <a:t>gwregys</a:t>
            </a:r>
            <a:endParaRPr lang="en-GB" sz="2400" dirty="0"/>
          </a:p>
          <a:p>
            <a:r>
              <a:rPr lang="en-GB" sz="2400" dirty="0" err="1"/>
              <a:t>Marciau</a:t>
            </a:r>
            <a:r>
              <a:rPr lang="en-GB" sz="2400" dirty="0"/>
              <a:t> </a:t>
            </a:r>
            <a:r>
              <a:rPr lang="en-GB" sz="2400" dirty="0" err="1"/>
              <a:t>gwifreno</a:t>
            </a:r>
            <a:r>
              <a:rPr lang="en-GB" sz="2400" dirty="0"/>
              <a:t> offer</a:t>
            </a:r>
          </a:p>
          <a:p>
            <a:r>
              <a:rPr lang="en-GB" sz="2400" dirty="0" err="1"/>
              <a:t>Llosgiadau</a:t>
            </a:r>
            <a:r>
              <a:rPr lang="en-GB" sz="2400" dirty="0"/>
              <a:t> </a:t>
            </a:r>
            <a:r>
              <a:rPr lang="en-GB" sz="2400" dirty="0" err="1"/>
              <a:t>sigaret</a:t>
            </a:r>
            <a:r>
              <a:rPr lang="en-GB" sz="2400" dirty="0"/>
              <a:t>, carped, </a:t>
            </a:r>
            <a:r>
              <a:rPr lang="en-GB" sz="2400" dirty="0" err="1"/>
              <a:t>llosgiad</a:t>
            </a:r>
            <a:r>
              <a:rPr lang="en-GB" sz="2400" dirty="0"/>
              <a:t> </a:t>
            </a:r>
            <a:r>
              <a:rPr lang="en-GB" sz="2400" dirty="0" err="1"/>
              <a:t>ffrithian</a:t>
            </a:r>
            <a:endParaRPr lang="en-GB" sz="2400" dirty="0"/>
          </a:p>
          <a:p>
            <a:r>
              <a:rPr lang="en-GB" sz="2400" dirty="0" err="1"/>
              <a:t>Marciau</a:t>
            </a:r>
            <a:r>
              <a:rPr lang="en-GB" sz="2400" dirty="0"/>
              <a:t> </a:t>
            </a:r>
            <a:r>
              <a:rPr lang="en-GB" sz="2400" dirty="0" err="1"/>
              <a:t>brathiad</a:t>
            </a:r>
            <a:r>
              <a:rPr lang="en-GB" sz="2400" dirty="0"/>
              <a:t>/ </a:t>
            </a:r>
            <a:r>
              <a:rPr lang="en-GB" sz="2400" dirty="0" err="1"/>
              <a:t>dannedd</a:t>
            </a:r>
            <a:endParaRPr lang="en-GB" sz="2400" dirty="0"/>
          </a:p>
          <a:p>
            <a:r>
              <a:rPr lang="en-GB" sz="2400" dirty="0" err="1"/>
              <a:t>Marciau</a:t>
            </a:r>
            <a:r>
              <a:rPr lang="en-GB" sz="2400" dirty="0"/>
              <a:t> </a:t>
            </a:r>
            <a:r>
              <a:rPr lang="en-GB" sz="2400" dirty="0" err="1"/>
              <a:t>esgid</a:t>
            </a:r>
            <a:r>
              <a:rPr lang="en-GB" sz="2400" dirty="0"/>
              <a:t>, </a:t>
            </a:r>
            <a:r>
              <a:rPr lang="en-GB" sz="2400" dirty="0" err="1"/>
              <a:t>troedio</a:t>
            </a:r>
            <a:r>
              <a:rPr lang="en-GB" sz="2400" dirty="0"/>
              <a:t>, </a:t>
            </a:r>
            <a:r>
              <a:rPr lang="en-GB" sz="2400" dirty="0" err="1"/>
              <a:t>sawdl</a:t>
            </a:r>
            <a:endParaRPr lang="en-GB" sz="2400" dirty="0"/>
          </a:p>
          <a:p>
            <a:r>
              <a:rPr lang="en-GB" sz="2400" dirty="0" err="1"/>
              <a:t>Marciau</a:t>
            </a:r>
            <a:r>
              <a:rPr lang="en-GB" sz="2400" dirty="0"/>
              <a:t> </a:t>
            </a:r>
            <a:r>
              <a:rPr lang="en-GB" sz="2400" dirty="0" err="1"/>
              <a:t>clymu</a:t>
            </a:r>
            <a:endParaRPr lang="en-GB" sz="2400" dirty="0"/>
          </a:p>
        </p:txBody>
      </p:sp>
      <p:sp>
        <p:nvSpPr>
          <p:cNvPr id="4" name="Content Placeholder 3">
            <a:extLst>
              <a:ext uri="{FF2B5EF4-FFF2-40B4-BE49-F238E27FC236}">
                <a16:creationId xmlns:a16="http://schemas.microsoft.com/office/drawing/2014/main" id="{11FE32D5-DD29-52AD-E042-D3101D9ABFFE}"/>
              </a:ext>
            </a:extLst>
          </p:cNvPr>
          <p:cNvSpPr>
            <a:spLocks noGrp="1"/>
          </p:cNvSpPr>
          <p:nvPr>
            <p:ph sz="half" idx="2"/>
          </p:nvPr>
        </p:nvSpPr>
        <p:spPr>
          <a:xfrm>
            <a:off x="4860032" y="1817313"/>
            <a:ext cx="3886200" cy="4351338"/>
          </a:xfrm>
        </p:spPr>
        <p:txBody>
          <a:bodyPr/>
          <a:lstStyle/>
          <a:p>
            <a:pPr algn="l" rtl="0" fontAlgn="base">
              <a:buFont typeface="Arial" panose="020B0604020202020204" pitchFamily="34" charset="0"/>
              <a:buChar char="•"/>
            </a:pPr>
            <a:r>
              <a:rPr lang="en-GB" sz="2400" b="0" i="0" u="none" strike="noStrike" dirty="0">
                <a:solidFill>
                  <a:schemeClr val="accent6">
                    <a:lumMod val="75000"/>
                  </a:schemeClr>
                </a:solidFill>
                <a:effectLst/>
              </a:rPr>
              <a:t>Hand/ finger print</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Belt buckle/ belt strap marks</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Appliance wire marks</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Cigarette/ carpet/ friction burns</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Bite/ teeth marks</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Shoe, tread/ heel marks</a:t>
            </a:r>
            <a:r>
              <a:rPr lang="en-US" sz="2400" b="0" i="0" dirty="0">
                <a:solidFill>
                  <a:schemeClr val="accent6">
                    <a:lumMod val="75000"/>
                  </a:schemeClr>
                </a:solidFill>
                <a:effectLst/>
              </a:rPr>
              <a:t>​</a:t>
            </a:r>
          </a:p>
          <a:p>
            <a:pPr algn="l" rtl="0" fontAlgn="base">
              <a:buFont typeface="Arial" panose="020B0604020202020204" pitchFamily="34" charset="0"/>
              <a:buChar char="•"/>
            </a:pPr>
            <a:r>
              <a:rPr lang="en-GB" sz="2400" b="0" i="0" u="none" strike="noStrike" dirty="0">
                <a:solidFill>
                  <a:schemeClr val="accent6">
                    <a:lumMod val="75000"/>
                  </a:schemeClr>
                </a:solidFill>
                <a:effectLst/>
              </a:rPr>
              <a:t>Ligature marks</a:t>
            </a:r>
            <a:endParaRPr lang="en-US" sz="2400" b="0" i="0" dirty="0">
              <a:solidFill>
                <a:schemeClr val="accent6">
                  <a:lumMod val="75000"/>
                </a:schemeClr>
              </a:solidFill>
              <a:effectLst/>
            </a:endParaRPr>
          </a:p>
          <a:p>
            <a:pPr marL="0" indent="0">
              <a:buNone/>
            </a:pPr>
            <a:endParaRPr lang="en-GB" dirty="0"/>
          </a:p>
        </p:txBody>
      </p:sp>
      <p:sp>
        <p:nvSpPr>
          <p:cNvPr id="5" name="TextBox 4">
            <a:extLst>
              <a:ext uri="{FF2B5EF4-FFF2-40B4-BE49-F238E27FC236}">
                <a16:creationId xmlns:a16="http://schemas.microsoft.com/office/drawing/2014/main" id="{9DF317CC-1081-1D88-0287-6AED3C4FD1AE}"/>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661577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AB6B1-37F9-AAD0-FDBE-1360E730449C}"/>
              </a:ext>
            </a:extLst>
          </p:cNvPr>
          <p:cNvSpPr>
            <a:spLocks noGrp="1"/>
          </p:cNvSpPr>
          <p:nvPr>
            <p:ph type="title"/>
          </p:nvPr>
        </p:nvSpPr>
        <p:spPr>
          <a:xfrm>
            <a:off x="-36512" y="87213"/>
            <a:ext cx="9217024" cy="1325563"/>
          </a:xfrm>
        </p:spPr>
        <p:txBody>
          <a:bodyPr>
            <a:noAutofit/>
          </a:bodyPr>
          <a:lstStyle/>
          <a:p>
            <a:r>
              <a:rPr lang="en-GB" sz="4800" dirty="0" err="1"/>
              <a:t>Achos</a:t>
            </a:r>
            <a:r>
              <a:rPr lang="en-GB" sz="4800" dirty="0"/>
              <a:t> </a:t>
            </a:r>
            <a:r>
              <a:rPr lang="en-GB" sz="4800" dirty="0" err="1"/>
              <a:t>Pryder</a:t>
            </a:r>
            <a:r>
              <a:rPr lang="en-GB" sz="4800" dirty="0"/>
              <a:t>/ </a:t>
            </a:r>
            <a:r>
              <a:rPr lang="en-GB" sz="4800" dirty="0">
                <a:solidFill>
                  <a:schemeClr val="accent6">
                    <a:lumMod val="75000"/>
                  </a:schemeClr>
                </a:solidFill>
              </a:rPr>
              <a:t>Cause for concern</a:t>
            </a:r>
          </a:p>
        </p:txBody>
      </p:sp>
      <p:graphicFrame>
        <p:nvGraphicFramePr>
          <p:cNvPr id="5" name="Content Placeholder 2">
            <a:extLst>
              <a:ext uri="{FF2B5EF4-FFF2-40B4-BE49-F238E27FC236}">
                <a16:creationId xmlns:a16="http://schemas.microsoft.com/office/drawing/2014/main" id="{1A90858F-1722-E514-2E05-3EDBAE35F682}"/>
              </a:ext>
            </a:extLst>
          </p:cNvPr>
          <p:cNvGraphicFramePr>
            <a:graphicFrameLocks noGrp="1"/>
          </p:cNvGraphicFramePr>
          <p:nvPr>
            <p:ph sz="half" idx="2"/>
            <p:extLst>
              <p:ext uri="{D42A27DB-BD31-4B8C-83A1-F6EECF244321}">
                <p14:modId xmlns:p14="http://schemas.microsoft.com/office/powerpoint/2010/main" val="3479215717"/>
              </p:ext>
            </p:extLst>
          </p:nvPr>
        </p:nvGraphicFramePr>
        <p:xfrm>
          <a:off x="4629152" y="1412776"/>
          <a:ext cx="38862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2">
            <a:extLst>
              <a:ext uri="{FF2B5EF4-FFF2-40B4-BE49-F238E27FC236}">
                <a16:creationId xmlns:a16="http://schemas.microsoft.com/office/drawing/2014/main" id="{460BF56C-1646-1C1E-CF43-8E17AD99060E}"/>
              </a:ext>
            </a:extLst>
          </p:cNvPr>
          <p:cNvGraphicFramePr>
            <a:graphicFrameLocks noGrp="1"/>
          </p:cNvGraphicFramePr>
          <p:nvPr>
            <p:ph sz="half" idx="1"/>
            <p:extLst>
              <p:ext uri="{D42A27DB-BD31-4B8C-83A1-F6EECF244321}">
                <p14:modId xmlns:p14="http://schemas.microsoft.com/office/powerpoint/2010/main" val="1162962837"/>
              </p:ext>
            </p:extLst>
          </p:nvPr>
        </p:nvGraphicFramePr>
        <p:xfrm>
          <a:off x="628648" y="1412776"/>
          <a:ext cx="3886200"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128267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3A57-D50F-7904-2C3A-F46B10096F9D}"/>
              </a:ext>
            </a:extLst>
          </p:cNvPr>
          <p:cNvSpPr>
            <a:spLocks noGrp="1"/>
          </p:cNvSpPr>
          <p:nvPr>
            <p:ph type="title"/>
          </p:nvPr>
        </p:nvSpPr>
        <p:spPr/>
        <p:txBody>
          <a:bodyPr>
            <a:noAutofit/>
          </a:bodyPr>
          <a:lstStyle/>
          <a:p>
            <a:pPr algn="ctr"/>
            <a:r>
              <a:rPr lang="cy-GB" sz="4000" dirty="0"/>
              <a:t>Salwch wedi’i ffugio/wedi’i achosi gan eraill </a:t>
            </a:r>
            <a:br>
              <a:rPr lang="cy-GB" sz="4000" dirty="0"/>
            </a:br>
            <a:r>
              <a:rPr lang="en-GB" sz="4000" dirty="0">
                <a:solidFill>
                  <a:schemeClr val="accent6">
                    <a:lumMod val="75000"/>
                  </a:schemeClr>
                </a:solidFill>
              </a:rPr>
              <a:t>Fabricated or induced  Illness</a:t>
            </a:r>
          </a:p>
        </p:txBody>
      </p:sp>
      <p:sp>
        <p:nvSpPr>
          <p:cNvPr id="3" name="Content Placeholder 2">
            <a:extLst>
              <a:ext uri="{FF2B5EF4-FFF2-40B4-BE49-F238E27FC236}">
                <a16:creationId xmlns:a16="http://schemas.microsoft.com/office/drawing/2014/main" id="{8F6066F3-695E-CB93-F2B6-FF0E3C8BD960}"/>
              </a:ext>
            </a:extLst>
          </p:cNvPr>
          <p:cNvSpPr>
            <a:spLocks noGrp="1"/>
          </p:cNvSpPr>
          <p:nvPr>
            <p:ph sz="half" idx="1"/>
          </p:nvPr>
        </p:nvSpPr>
        <p:spPr>
          <a:xfrm>
            <a:off x="267703" y="1825625"/>
            <a:ext cx="4247147" cy="4351338"/>
          </a:xfrm>
        </p:spPr>
        <p:txBody>
          <a:bodyPr vert="horz" lIns="91440" tIns="45720" rIns="91440" bIns="45720" rtlCol="0" anchor="t">
            <a:normAutofit/>
          </a:bodyPr>
          <a:lstStyle/>
          <a:p>
            <a:r>
              <a:rPr lang="en-GB" sz="2400" dirty="0">
                <a:ea typeface="+mn-lt"/>
                <a:cs typeface="+mn-lt"/>
              </a:rPr>
              <a:t>Munchhausen </a:t>
            </a:r>
            <a:r>
              <a:rPr lang="en-GB" sz="2400" dirty="0" err="1">
                <a:ea typeface="+mn-lt"/>
                <a:cs typeface="+mn-lt"/>
              </a:rPr>
              <a:t>drwy</a:t>
            </a:r>
            <a:r>
              <a:rPr lang="en-GB" sz="2400" dirty="0">
                <a:ea typeface="+mn-lt"/>
                <a:cs typeface="+mn-lt"/>
              </a:rPr>
              <a:t> </a:t>
            </a:r>
            <a:r>
              <a:rPr lang="en-GB" sz="2400" dirty="0" err="1">
                <a:ea typeface="+mn-lt"/>
                <a:cs typeface="+mn-lt"/>
              </a:rPr>
              <a:t>ddirprwy</a:t>
            </a:r>
            <a:endParaRPr lang="en-GB" dirty="0" err="1">
              <a:cs typeface="Arial" panose="020B0604020202020204"/>
            </a:endParaRPr>
          </a:p>
          <a:p>
            <a:r>
              <a:rPr lang="en-GB" sz="2400" dirty="0" err="1">
                <a:ea typeface="+mn-lt"/>
                <a:cs typeface="+mn-lt"/>
              </a:rPr>
              <a:t>Syndrom</a:t>
            </a:r>
            <a:r>
              <a:rPr lang="en-GB" sz="2400" dirty="0">
                <a:ea typeface="+mn-lt"/>
                <a:cs typeface="+mn-lt"/>
              </a:rPr>
              <a:t> Munchausen </a:t>
            </a:r>
            <a:r>
              <a:rPr lang="en-GB" sz="2400" dirty="0" err="1">
                <a:ea typeface="+mn-lt"/>
                <a:cs typeface="+mn-lt"/>
              </a:rPr>
              <a:t>drwy</a:t>
            </a:r>
            <a:r>
              <a:rPr lang="en-GB" sz="2400" dirty="0">
                <a:ea typeface="+mn-lt"/>
                <a:cs typeface="+mn-lt"/>
              </a:rPr>
              <a:t> </a:t>
            </a:r>
            <a:r>
              <a:rPr lang="en-GB" sz="2400" dirty="0" err="1">
                <a:ea typeface="+mn-lt"/>
                <a:cs typeface="+mn-lt"/>
              </a:rPr>
              <a:t>ddirprwy</a:t>
            </a:r>
            <a:endParaRPr lang="en-GB" dirty="0" err="1">
              <a:cs typeface="Arial" panose="020B0604020202020204"/>
            </a:endParaRPr>
          </a:p>
          <a:p>
            <a:r>
              <a:rPr lang="en-GB" sz="2400" dirty="0" err="1">
                <a:ea typeface="+mn-lt"/>
                <a:cs typeface="+mn-lt"/>
              </a:rPr>
              <a:t>Anhwylder</a:t>
            </a:r>
            <a:r>
              <a:rPr lang="en-GB" sz="2400" dirty="0">
                <a:ea typeface="+mn-lt"/>
                <a:cs typeface="+mn-lt"/>
              </a:rPr>
              <a:t> </a:t>
            </a:r>
            <a:r>
              <a:rPr lang="en-GB" sz="2400" dirty="0" err="1">
                <a:ea typeface="+mn-lt"/>
                <a:cs typeface="+mn-lt"/>
              </a:rPr>
              <a:t>ffugiol</a:t>
            </a:r>
            <a:r>
              <a:rPr lang="en-GB" sz="2400" dirty="0">
                <a:ea typeface="+mn-lt"/>
                <a:cs typeface="+mn-lt"/>
              </a:rPr>
              <a:t> </a:t>
            </a:r>
            <a:r>
              <a:rPr lang="en-GB" sz="2400" dirty="0" err="1">
                <a:ea typeface="+mn-lt"/>
                <a:cs typeface="+mn-lt"/>
              </a:rPr>
              <a:t>wedi’i</a:t>
            </a:r>
            <a:r>
              <a:rPr lang="en-GB" sz="2400" dirty="0">
                <a:ea typeface="+mn-lt"/>
                <a:cs typeface="+mn-lt"/>
              </a:rPr>
              <a:t> </a:t>
            </a:r>
            <a:r>
              <a:rPr lang="en-GB" sz="2400" dirty="0" err="1">
                <a:ea typeface="+mn-lt"/>
                <a:cs typeface="+mn-lt"/>
              </a:rPr>
              <a:t>orfodi</a:t>
            </a:r>
            <a:r>
              <a:rPr lang="en-GB" sz="2400" dirty="0">
                <a:ea typeface="+mn-lt"/>
                <a:cs typeface="+mn-lt"/>
              </a:rPr>
              <a:t> </a:t>
            </a:r>
            <a:r>
              <a:rPr lang="en-GB" sz="2400" dirty="0" err="1">
                <a:ea typeface="+mn-lt"/>
                <a:cs typeface="+mn-lt"/>
              </a:rPr>
              <a:t>ar</a:t>
            </a:r>
            <a:r>
              <a:rPr lang="en-GB" sz="2400" dirty="0">
                <a:ea typeface="+mn-lt"/>
                <a:cs typeface="+mn-lt"/>
              </a:rPr>
              <a:t> </a:t>
            </a:r>
            <a:r>
              <a:rPr lang="en-GB" sz="2400" dirty="0" err="1">
                <a:ea typeface="+mn-lt"/>
                <a:cs typeface="+mn-lt"/>
              </a:rPr>
              <a:t>rywun</a:t>
            </a:r>
            <a:r>
              <a:rPr lang="en-GB" sz="2400" dirty="0">
                <a:ea typeface="+mn-lt"/>
                <a:cs typeface="+mn-lt"/>
              </a:rPr>
              <a:t> </a:t>
            </a:r>
            <a:r>
              <a:rPr lang="en-GB" sz="2400" dirty="0" err="1">
                <a:ea typeface="+mn-lt"/>
                <a:cs typeface="+mn-lt"/>
              </a:rPr>
              <a:t>arall</a:t>
            </a:r>
            <a:r>
              <a:rPr lang="en-GB" sz="2400" dirty="0">
                <a:ea typeface="+mn-lt"/>
                <a:cs typeface="+mn-lt"/>
              </a:rPr>
              <a:t> (FDIA)</a:t>
            </a:r>
            <a:endParaRPr lang="en-GB" dirty="0">
              <a:cs typeface="Arial" panose="020B0604020202020204"/>
            </a:endParaRPr>
          </a:p>
          <a:p>
            <a:r>
              <a:rPr lang="en-GB" sz="2400" dirty="0" err="1">
                <a:ea typeface="+mn-lt"/>
                <a:cs typeface="+mn-lt"/>
              </a:rPr>
              <a:t>Salwch</a:t>
            </a:r>
            <a:r>
              <a:rPr lang="en-GB" sz="2400" dirty="0">
                <a:ea typeface="+mn-lt"/>
                <a:cs typeface="+mn-lt"/>
              </a:rPr>
              <a:t> </a:t>
            </a:r>
            <a:r>
              <a:rPr lang="en-GB" sz="2400" dirty="0" err="1">
                <a:ea typeface="+mn-lt"/>
                <a:cs typeface="+mn-lt"/>
              </a:rPr>
              <a:t>wedi’i</a:t>
            </a:r>
            <a:r>
              <a:rPr lang="en-GB" sz="2400" dirty="0">
                <a:ea typeface="+mn-lt"/>
                <a:cs typeface="+mn-lt"/>
              </a:rPr>
              <a:t> </a:t>
            </a:r>
            <a:r>
              <a:rPr lang="en-GB" sz="2400" dirty="0" err="1">
                <a:ea typeface="+mn-lt"/>
                <a:cs typeface="+mn-lt"/>
              </a:rPr>
              <a:t>Ffugio</a:t>
            </a:r>
            <a:r>
              <a:rPr lang="en-GB" sz="2400" dirty="0">
                <a:ea typeface="+mn-lt"/>
                <a:cs typeface="+mn-lt"/>
              </a:rPr>
              <a:t> neu </a:t>
            </a:r>
            <a:r>
              <a:rPr lang="en-GB" sz="2400" dirty="0" err="1">
                <a:ea typeface="+mn-lt"/>
                <a:cs typeface="+mn-lt"/>
              </a:rPr>
              <a:t>wedi’i</a:t>
            </a:r>
            <a:r>
              <a:rPr lang="en-GB" sz="2400" dirty="0">
                <a:ea typeface="+mn-lt"/>
                <a:cs typeface="+mn-lt"/>
              </a:rPr>
              <a:t> </a:t>
            </a:r>
            <a:r>
              <a:rPr lang="en-GB" sz="2400" dirty="0" err="1">
                <a:ea typeface="+mn-lt"/>
                <a:cs typeface="+mn-lt"/>
              </a:rPr>
              <a:t>Achosi</a:t>
            </a:r>
            <a:r>
              <a:rPr lang="en-GB" sz="2400" dirty="0">
                <a:ea typeface="+mn-lt"/>
                <a:cs typeface="+mn-lt"/>
              </a:rPr>
              <a:t> </a:t>
            </a:r>
            <a:r>
              <a:rPr lang="en-GB" sz="2400" dirty="0" err="1">
                <a:ea typeface="+mn-lt"/>
                <a:cs typeface="+mn-lt"/>
              </a:rPr>
              <a:t>gan</a:t>
            </a:r>
            <a:r>
              <a:rPr lang="en-GB" sz="2400" dirty="0">
                <a:ea typeface="+mn-lt"/>
                <a:cs typeface="+mn-lt"/>
              </a:rPr>
              <a:t> </a:t>
            </a:r>
            <a:r>
              <a:rPr lang="en-GB" sz="2400" dirty="0" err="1">
                <a:ea typeface="+mn-lt"/>
                <a:cs typeface="+mn-lt"/>
              </a:rPr>
              <a:t>Ofalwyr</a:t>
            </a:r>
            <a:r>
              <a:rPr lang="en-GB" sz="2400" dirty="0">
                <a:ea typeface="+mn-lt"/>
                <a:cs typeface="+mn-lt"/>
              </a:rPr>
              <a:t> (FIIC)</a:t>
            </a:r>
            <a:endParaRPr lang="en-GB" dirty="0">
              <a:cs typeface="Arial" panose="020B0604020202020204"/>
            </a:endParaRPr>
          </a:p>
          <a:p>
            <a:r>
              <a:rPr lang="en-GB" sz="2400" dirty="0" err="1">
                <a:ea typeface="+mn-lt"/>
                <a:cs typeface="+mn-lt"/>
              </a:rPr>
              <a:t>Anhwylder</a:t>
            </a:r>
            <a:r>
              <a:rPr lang="en-GB" sz="2400" dirty="0">
                <a:ea typeface="+mn-lt"/>
                <a:cs typeface="+mn-lt"/>
              </a:rPr>
              <a:t> </a:t>
            </a:r>
            <a:r>
              <a:rPr lang="en-GB" sz="2400" dirty="0" err="1">
                <a:ea typeface="+mn-lt"/>
                <a:cs typeface="+mn-lt"/>
              </a:rPr>
              <a:t>Ffugiol</a:t>
            </a:r>
            <a:r>
              <a:rPr lang="en-GB" sz="2400" dirty="0">
                <a:ea typeface="+mn-lt"/>
                <a:cs typeface="+mn-lt"/>
              </a:rPr>
              <a:t> </a:t>
            </a:r>
            <a:r>
              <a:rPr lang="en-GB" sz="2400" dirty="0" err="1">
                <a:ea typeface="+mn-lt"/>
                <a:cs typeface="+mn-lt"/>
              </a:rPr>
              <a:t>drwy</a:t>
            </a:r>
            <a:r>
              <a:rPr lang="en-GB" sz="2400" dirty="0">
                <a:ea typeface="+mn-lt"/>
                <a:cs typeface="+mn-lt"/>
              </a:rPr>
              <a:t> </a:t>
            </a:r>
            <a:r>
              <a:rPr lang="en-GB" sz="2400" dirty="0" err="1">
                <a:ea typeface="+mn-lt"/>
                <a:cs typeface="+mn-lt"/>
              </a:rPr>
              <a:t>Ddirprwy</a:t>
            </a:r>
            <a:endParaRPr lang="en-GB" dirty="0" err="1">
              <a:cs typeface="Arial" panose="020B0604020202020204"/>
            </a:endParaRPr>
          </a:p>
          <a:p>
            <a:endParaRPr lang="en-GB" dirty="0">
              <a:cs typeface="Arial" panose="020B0604020202020204"/>
            </a:endParaRPr>
          </a:p>
        </p:txBody>
      </p:sp>
      <p:sp>
        <p:nvSpPr>
          <p:cNvPr id="4" name="Content Placeholder 3">
            <a:extLst>
              <a:ext uri="{FF2B5EF4-FFF2-40B4-BE49-F238E27FC236}">
                <a16:creationId xmlns:a16="http://schemas.microsoft.com/office/drawing/2014/main" id="{BACF029F-A481-D46C-1AA7-88CB4D592245}"/>
              </a:ext>
            </a:extLst>
          </p:cNvPr>
          <p:cNvSpPr>
            <a:spLocks noGrp="1"/>
          </p:cNvSpPr>
          <p:nvPr>
            <p:ph sz="half" idx="2"/>
          </p:nvPr>
        </p:nvSpPr>
        <p:spPr>
          <a:xfrm>
            <a:off x="4629150" y="1825625"/>
            <a:ext cx="4313989" cy="4351338"/>
          </a:xfrm>
        </p:spPr>
        <p:txBody>
          <a:bodyPr vert="horz" lIns="91440" tIns="45720" rIns="91440" bIns="45720" rtlCol="0" anchor="t">
            <a:normAutofit/>
          </a:bodyPr>
          <a:lstStyle/>
          <a:p>
            <a:pPr marL="342900" indent="-342900"/>
            <a:r>
              <a:rPr lang="en-GB" sz="2400" dirty="0">
                <a:solidFill>
                  <a:schemeClr val="accent6">
                    <a:lumMod val="75000"/>
                  </a:schemeClr>
                </a:solidFill>
                <a:cs typeface="Arial"/>
              </a:rPr>
              <a:t>Munchhausen's by Proxy</a:t>
            </a:r>
            <a:endParaRPr lang="en-US" dirty="0">
              <a:solidFill>
                <a:schemeClr val="accent6">
                  <a:lumMod val="75000"/>
                </a:schemeClr>
              </a:solidFill>
            </a:endParaRPr>
          </a:p>
          <a:p>
            <a:pPr marL="342900" indent="-342900"/>
            <a:r>
              <a:rPr lang="en-GB" sz="2400" dirty="0">
                <a:solidFill>
                  <a:schemeClr val="accent6">
                    <a:lumMod val="75000"/>
                  </a:schemeClr>
                </a:solidFill>
                <a:cs typeface="Arial"/>
              </a:rPr>
              <a:t>Munchhausen's Syndrome by Proxy</a:t>
            </a:r>
          </a:p>
          <a:p>
            <a:pPr marL="342900" indent="-342900"/>
            <a:r>
              <a:rPr lang="en-GB" sz="2400" dirty="0">
                <a:solidFill>
                  <a:schemeClr val="accent6">
                    <a:lumMod val="75000"/>
                  </a:schemeClr>
                </a:solidFill>
                <a:cs typeface="Arial"/>
              </a:rPr>
              <a:t>Factitious disorder imposed on another (FDIA)</a:t>
            </a:r>
          </a:p>
          <a:p>
            <a:pPr marL="342900" indent="-342900"/>
            <a:r>
              <a:rPr lang="en-GB" sz="2400" dirty="0">
                <a:solidFill>
                  <a:schemeClr val="accent6">
                    <a:lumMod val="75000"/>
                  </a:schemeClr>
                </a:solidFill>
                <a:cs typeface="Arial"/>
              </a:rPr>
              <a:t>Fabricated or Induced Illness by Carers (FIIC)</a:t>
            </a:r>
          </a:p>
          <a:p>
            <a:pPr marL="342900" indent="-342900"/>
            <a:r>
              <a:rPr lang="en-GB" sz="2400" dirty="0">
                <a:solidFill>
                  <a:schemeClr val="accent6">
                    <a:lumMod val="75000"/>
                  </a:schemeClr>
                </a:solidFill>
                <a:cs typeface="Arial"/>
              </a:rPr>
              <a:t>Factitious Disorder by Proxy</a:t>
            </a:r>
            <a:endParaRPr lang="en-GB">
              <a:solidFill>
                <a:schemeClr val="accent6">
                  <a:lumMod val="75000"/>
                </a:schemeClr>
              </a:solidFill>
              <a:cs typeface="Arial"/>
            </a:endParaRPr>
          </a:p>
          <a:p>
            <a:pPr marL="0" indent="0">
              <a:buNone/>
            </a:pPr>
            <a:endParaRPr lang="en-GB" sz="2400" dirty="0">
              <a:solidFill>
                <a:srgbClr val="4E75A3"/>
              </a:solidFill>
              <a:cs typeface="Arial"/>
            </a:endParaRPr>
          </a:p>
          <a:p>
            <a:pPr marL="0" indent="0">
              <a:buNone/>
            </a:pPr>
            <a:endParaRPr lang="en-GB" sz="2400" dirty="0">
              <a:solidFill>
                <a:srgbClr val="4E75A3"/>
              </a:solidFill>
              <a:cs typeface="Arial"/>
            </a:endParaRPr>
          </a:p>
          <a:p>
            <a:pPr marL="0" indent="0">
              <a:buNone/>
            </a:pPr>
            <a:endParaRPr lang="en-GB" dirty="0">
              <a:cs typeface="Arial"/>
            </a:endParaRPr>
          </a:p>
        </p:txBody>
      </p:sp>
    </p:spTree>
    <p:extLst>
      <p:ext uri="{BB962C8B-B14F-4D97-AF65-F5344CB8AC3E}">
        <p14:creationId xmlns:p14="http://schemas.microsoft.com/office/powerpoint/2010/main" val="3641104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4A739049-2FA8-44A2-8982-5E3BF8281A91}"/>
              </a:ext>
            </a:extLst>
          </p:cNvPr>
          <p:cNvSpPr>
            <a:spLocks noGrp="1"/>
          </p:cNvSpPr>
          <p:nvPr>
            <p:ph type="title"/>
          </p:nvPr>
        </p:nvSpPr>
        <p:spPr>
          <a:xfrm>
            <a:off x="457200" y="274638"/>
            <a:ext cx="8229600" cy="633412"/>
          </a:xfrm>
        </p:spPr>
        <p:txBody>
          <a:bodyPr>
            <a:noAutofit/>
          </a:bodyPr>
          <a:lstStyle/>
          <a:p>
            <a:pPr algn="ctr"/>
            <a:r>
              <a:rPr lang="en-GB" altLang="en-US" sz="4400" dirty="0"/>
              <a:t>Camdriniaeth </a:t>
            </a:r>
            <a:r>
              <a:rPr lang="en-GB" altLang="en-US" sz="4400" dirty="0" err="1"/>
              <a:t>Emosiynol</a:t>
            </a:r>
            <a:endParaRPr lang="en-GB" altLang="en-US" sz="4400" dirty="0"/>
          </a:p>
        </p:txBody>
      </p:sp>
      <p:sp>
        <p:nvSpPr>
          <p:cNvPr id="44035" name="Content Placeholder 2">
            <a:extLst>
              <a:ext uri="{FF2B5EF4-FFF2-40B4-BE49-F238E27FC236}">
                <a16:creationId xmlns:a16="http://schemas.microsoft.com/office/drawing/2014/main" id="{E9E47E3E-E5B8-4ADD-BC35-465C2DDDF26A}"/>
              </a:ext>
            </a:extLst>
          </p:cNvPr>
          <p:cNvSpPr>
            <a:spLocks noGrp="1"/>
          </p:cNvSpPr>
          <p:nvPr>
            <p:ph idx="1"/>
          </p:nvPr>
        </p:nvSpPr>
        <p:spPr>
          <a:xfrm>
            <a:off x="457200" y="908050"/>
            <a:ext cx="8229600" cy="4392613"/>
          </a:xfrm>
        </p:spPr>
        <p:txBody>
          <a:bodyPr>
            <a:normAutofit lnSpcReduction="10000"/>
          </a:bodyPr>
          <a:lstStyle/>
          <a:p>
            <a:pPr marL="0" indent="0" algn="just">
              <a:buFont typeface="Arial" panose="020B0604020202020204" pitchFamily="34" charset="0"/>
              <a:buNone/>
            </a:pPr>
            <a:r>
              <a:rPr lang="en-GB" altLang="en-US" sz="2400" dirty="0"/>
              <a:t>Cam-</a:t>
            </a:r>
            <a:r>
              <a:rPr lang="en-GB" altLang="en-US" sz="2400" dirty="0" err="1"/>
              <a:t>drin</a:t>
            </a:r>
            <a:r>
              <a:rPr lang="en-GB" altLang="en-US" sz="2400" dirty="0"/>
              <a:t> </a:t>
            </a:r>
            <a:r>
              <a:rPr lang="en-GB" altLang="en-US" sz="2400" dirty="0" err="1"/>
              <a:t>emosiynol</a:t>
            </a:r>
            <a:r>
              <a:rPr lang="en-GB" altLang="en-US" sz="2400" dirty="0"/>
              <a:t> </a:t>
            </a:r>
            <a:r>
              <a:rPr lang="en-GB" altLang="en-US" sz="2400" dirty="0" err="1"/>
              <a:t>yw</a:t>
            </a:r>
            <a:r>
              <a:rPr lang="en-GB" altLang="en-US" sz="2400" dirty="0"/>
              <a:t> cam-</a:t>
            </a:r>
            <a:r>
              <a:rPr lang="en-GB" altLang="en-US" sz="2400" dirty="0" err="1"/>
              <a:t>drin</a:t>
            </a:r>
            <a:r>
              <a:rPr lang="en-GB" altLang="en-US" sz="2400" dirty="0"/>
              <a:t> </a:t>
            </a:r>
            <a:r>
              <a:rPr lang="en-GB" altLang="en-US" sz="2400" dirty="0" err="1"/>
              <a:t>plentyn</a:t>
            </a:r>
            <a:r>
              <a:rPr lang="en-GB" altLang="en-US" sz="2400" dirty="0"/>
              <a:t> </a:t>
            </a:r>
            <a:r>
              <a:rPr lang="en-GB" altLang="en-US" sz="2400" dirty="0" err="1"/>
              <a:t>yn</a:t>
            </a:r>
            <a:r>
              <a:rPr lang="en-GB" altLang="en-US" sz="2400" dirty="0"/>
              <a:t> </a:t>
            </a:r>
            <a:r>
              <a:rPr lang="en-GB" altLang="en-US" sz="2400" dirty="0" err="1"/>
              <a:t>emosiynol</a:t>
            </a:r>
            <a:r>
              <a:rPr lang="en-GB" altLang="en-US" sz="2400" dirty="0"/>
              <a:t> </a:t>
            </a:r>
            <a:r>
              <a:rPr lang="en-GB" altLang="en-US" sz="2400" dirty="0" err="1"/>
              <a:t>dros</a:t>
            </a:r>
            <a:r>
              <a:rPr lang="en-GB" altLang="en-US" sz="2400" dirty="0"/>
              <a:t> </a:t>
            </a:r>
            <a:r>
              <a:rPr lang="en-GB" altLang="en-US" sz="2400" dirty="0" err="1"/>
              <a:t>amser</a:t>
            </a:r>
            <a:r>
              <a:rPr lang="en-GB" altLang="en-US" sz="2400" dirty="0"/>
              <a:t> </a:t>
            </a:r>
            <a:r>
              <a:rPr lang="en-GB" altLang="en-US" sz="2400" dirty="0" err="1"/>
              <a:t>i’r</a:t>
            </a:r>
            <a:r>
              <a:rPr lang="en-GB" altLang="en-US" sz="2400" dirty="0"/>
              <a:t> </a:t>
            </a:r>
            <a:r>
              <a:rPr lang="en-GB" altLang="en-US" sz="2400" dirty="0" err="1"/>
              <a:t>graddau</a:t>
            </a:r>
            <a:r>
              <a:rPr lang="en-GB" altLang="en-US" sz="2400" dirty="0"/>
              <a:t> </a:t>
            </a:r>
            <a:r>
              <a:rPr lang="en-GB" altLang="en-US" sz="2400" dirty="0" err="1"/>
              <a:t>lle</a:t>
            </a:r>
            <a:r>
              <a:rPr lang="en-GB" altLang="en-US" sz="2400" dirty="0"/>
              <a:t> </a:t>
            </a:r>
            <a:r>
              <a:rPr lang="en-GB" altLang="en-US" sz="2400" dirty="0" err="1"/>
              <a:t>achosir</a:t>
            </a:r>
            <a:r>
              <a:rPr lang="en-GB" altLang="en-US" sz="2400" dirty="0"/>
              <a:t> </a:t>
            </a:r>
            <a:r>
              <a:rPr lang="en-GB" altLang="en-US" sz="2400" dirty="0" err="1"/>
              <a:t>effeithiau</a:t>
            </a:r>
            <a:r>
              <a:rPr lang="en-GB" altLang="en-US" sz="2400" dirty="0"/>
              <a:t> </a:t>
            </a:r>
            <a:r>
              <a:rPr lang="en-GB" altLang="en-US" sz="2400" dirty="0" err="1"/>
              <a:t>niweidiol</a:t>
            </a:r>
            <a:r>
              <a:rPr lang="en-GB" altLang="en-US" sz="2400" dirty="0"/>
              <a:t> </a:t>
            </a:r>
            <a:r>
              <a:rPr lang="en-GB" altLang="en-US" sz="2400" dirty="0" err="1"/>
              <a:t>difrifol</a:t>
            </a:r>
            <a:r>
              <a:rPr lang="en-GB" altLang="en-US" sz="2400" dirty="0"/>
              <a:t> a </a:t>
            </a:r>
            <a:r>
              <a:rPr lang="en-GB" altLang="en-US" sz="2400" dirty="0" err="1"/>
              <a:t>chyson</a:t>
            </a:r>
            <a:r>
              <a:rPr lang="en-GB" altLang="en-US" sz="2400" dirty="0"/>
              <a:t> </a:t>
            </a:r>
            <a:r>
              <a:rPr lang="en-GB" altLang="en-US" sz="2400" dirty="0" err="1"/>
              <a:t>i</a:t>
            </a:r>
            <a:r>
              <a:rPr lang="en-GB" altLang="en-US" sz="2400" dirty="0"/>
              <a:t> </a:t>
            </a:r>
            <a:r>
              <a:rPr lang="en-GB" altLang="en-US" sz="2400" dirty="0" err="1"/>
              <a:t>ddatblygiad</a:t>
            </a:r>
            <a:r>
              <a:rPr lang="en-GB" altLang="en-US" sz="2400" dirty="0"/>
              <a:t> </a:t>
            </a:r>
            <a:r>
              <a:rPr lang="en-GB" altLang="en-US" sz="2400" dirty="0" err="1"/>
              <a:t>emosiynol</a:t>
            </a:r>
            <a:r>
              <a:rPr lang="en-GB" altLang="en-US" sz="2400" dirty="0"/>
              <a:t> y </a:t>
            </a:r>
            <a:r>
              <a:rPr lang="en-GB" altLang="en-US" sz="2400" dirty="0" err="1"/>
              <a:t>plentyn</a:t>
            </a:r>
            <a:r>
              <a:rPr lang="en-GB" altLang="en-US" sz="2400" dirty="0"/>
              <a:t>. </a:t>
            </a:r>
            <a:r>
              <a:rPr lang="en-GB" altLang="en-US" sz="2400" dirty="0" err="1"/>
              <a:t>Gallai</a:t>
            </a:r>
            <a:r>
              <a:rPr lang="en-GB" altLang="en-US" sz="2400" dirty="0"/>
              <a:t> </a:t>
            </a:r>
            <a:r>
              <a:rPr lang="en-GB" altLang="en-US" sz="2400" dirty="0" err="1"/>
              <a:t>olygu</a:t>
            </a:r>
            <a:r>
              <a:rPr lang="en-GB" altLang="en-US" sz="2400" dirty="0"/>
              <a:t> </a:t>
            </a:r>
            <a:r>
              <a:rPr lang="en-GB" altLang="en-US" sz="2400" dirty="0" err="1"/>
              <a:t>cyfleu’r</a:t>
            </a:r>
            <a:r>
              <a:rPr lang="en-GB" altLang="en-US" sz="2400" dirty="0"/>
              <a:t> </a:t>
            </a:r>
            <a:r>
              <a:rPr lang="en-GB" altLang="en-US" sz="2400" dirty="0" err="1"/>
              <a:t>syniad</a:t>
            </a:r>
            <a:r>
              <a:rPr lang="en-GB" altLang="en-US" sz="2400" dirty="0"/>
              <a:t> </a:t>
            </a:r>
            <a:r>
              <a:rPr lang="en-GB" altLang="en-US" sz="2400" dirty="0" err="1"/>
              <a:t>i’r</a:t>
            </a:r>
            <a:r>
              <a:rPr lang="en-GB" altLang="en-US" sz="2400" dirty="0"/>
              <a:t> </a:t>
            </a:r>
            <a:r>
              <a:rPr lang="en-GB" altLang="en-US" sz="2400" dirty="0" err="1"/>
              <a:t>plentyn</a:t>
            </a:r>
            <a:r>
              <a:rPr lang="en-GB" altLang="en-US" sz="2400" dirty="0"/>
              <a:t> </a:t>
            </a:r>
            <a:r>
              <a:rPr lang="en-GB" altLang="en-US" sz="2400" dirty="0" err="1"/>
              <a:t>ei</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ddiwerth</a:t>
            </a:r>
            <a:r>
              <a:rPr lang="en-GB" altLang="en-US" sz="2400" dirty="0"/>
              <a:t> neu </a:t>
            </a:r>
            <a:r>
              <a:rPr lang="en-GB" altLang="en-US" sz="2400" dirty="0" err="1"/>
              <a:t>fod</a:t>
            </a:r>
            <a:r>
              <a:rPr lang="en-GB" altLang="en-US" sz="2400" dirty="0"/>
              <a:t> neb </a:t>
            </a:r>
            <a:r>
              <a:rPr lang="en-GB" altLang="en-US" sz="2400" dirty="0" err="1"/>
              <a:t>yn</a:t>
            </a:r>
            <a:r>
              <a:rPr lang="en-GB" altLang="en-US" sz="2400" dirty="0"/>
              <a:t> </a:t>
            </a:r>
            <a:r>
              <a:rPr lang="en-GB" altLang="en-US" sz="2400" dirty="0" err="1"/>
              <a:t>ei</a:t>
            </a:r>
            <a:r>
              <a:rPr lang="en-GB" altLang="en-US" sz="2400" dirty="0"/>
              <a:t> </a:t>
            </a:r>
            <a:r>
              <a:rPr lang="en-GB" altLang="en-US" sz="2400" dirty="0" err="1"/>
              <a:t>garu</a:t>
            </a:r>
            <a:r>
              <a:rPr lang="en-GB" altLang="en-US" sz="2400" dirty="0"/>
              <a:t>, </a:t>
            </a:r>
            <a:r>
              <a:rPr lang="en-GB" altLang="en-US" sz="2400" dirty="0" err="1"/>
              <a:t>ei</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annigonol</a:t>
            </a:r>
            <a:r>
              <a:rPr lang="en-GB" altLang="en-US" sz="2400" dirty="0"/>
              <a:t> neu â </a:t>
            </a:r>
            <a:r>
              <a:rPr lang="en-GB" altLang="en-US" sz="2400" dirty="0" err="1"/>
              <a:t>gwerth</a:t>
            </a:r>
            <a:r>
              <a:rPr lang="en-GB" altLang="en-US" sz="2400" dirty="0"/>
              <a:t> </a:t>
            </a:r>
            <a:r>
              <a:rPr lang="en-GB" altLang="en-US" sz="2400" dirty="0" err="1"/>
              <a:t>ond</a:t>
            </a:r>
            <a:r>
              <a:rPr lang="en-GB" altLang="en-US" sz="2400" dirty="0"/>
              <a:t> </a:t>
            </a:r>
            <a:r>
              <a:rPr lang="en-GB" altLang="en-US" sz="2400" dirty="0" err="1"/>
              <a:t>i’r</a:t>
            </a:r>
            <a:r>
              <a:rPr lang="en-GB" altLang="en-US" sz="2400" dirty="0"/>
              <a:t> </a:t>
            </a:r>
            <a:r>
              <a:rPr lang="en-GB" altLang="en-US" sz="2400" dirty="0" err="1"/>
              <a:t>graddau</a:t>
            </a:r>
            <a:r>
              <a:rPr lang="en-GB" altLang="en-US" sz="2400" dirty="0"/>
              <a:t> </a:t>
            </a:r>
            <a:r>
              <a:rPr lang="en-GB" altLang="en-US" sz="2400" dirty="0" err="1"/>
              <a:t>ei</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bodloni</a:t>
            </a:r>
            <a:r>
              <a:rPr lang="en-GB" altLang="en-US" sz="2400" dirty="0"/>
              <a:t> </a:t>
            </a:r>
            <a:r>
              <a:rPr lang="en-GB" altLang="en-US" sz="2400" dirty="0" err="1"/>
              <a:t>anghenion</a:t>
            </a:r>
            <a:r>
              <a:rPr lang="en-GB" altLang="en-US" sz="2400" dirty="0"/>
              <a:t> person </a:t>
            </a:r>
            <a:r>
              <a:rPr lang="en-GB" altLang="en-US" sz="2400" dirty="0" err="1"/>
              <a:t>arall</a:t>
            </a:r>
            <a:r>
              <a:rPr lang="en-GB" altLang="en-US" sz="2400" dirty="0"/>
              <a:t>. Gall </a:t>
            </a:r>
            <a:r>
              <a:rPr lang="en-GB" altLang="en-US" sz="2400" dirty="0" err="1"/>
              <a:t>gynnwys</a:t>
            </a:r>
            <a:r>
              <a:rPr lang="en-GB" altLang="en-US" sz="2400" dirty="0"/>
              <a:t> </a:t>
            </a:r>
            <a:r>
              <a:rPr lang="en-GB" altLang="en-US" sz="2400" dirty="0" err="1"/>
              <a:t>beichio</a:t>
            </a:r>
            <a:r>
              <a:rPr lang="en-GB" altLang="en-US" sz="2400" dirty="0"/>
              <a:t> </a:t>
            </a:r>
            <a:r>
              <a:rPr lang="en-GB" altLang="en-US" sz="2400" dirty="0" err="1"/>
              <a:t>plentyn</a:t>
            </a:r>
            <a:r>
              <a:rPr lang="en-GB" altLang="en-US" sz="2400" dirty="0"/>
              <a:t> â </a:t>
            </a:r>
            <a:r>
              <a:rPr lang="en-GB" altLang="en-US" sz="2400" dirty="0" err="1"/>
              <a:t>disgwyliadau</a:t>
            </a:r>
            <a:r>
              <a:rPr lang="en-GB" altLang="en-US" sz="2400" dirty="0"/>
              <a:t> </a:t>
            </a:r>
            <a:r>
              <a:rPr lang="en-GB" altLang="en-US" sz="2400" dirty="0" err="1"/>
              <a:t>anaddas</a:t>
            </a:r>
            <a:r>
              <a:rPr lang="en-GB" altLang="en-US" sz="2400" dirty="0"/>
              <a:t> </a:t>
            </a:r>
            <a:r>
              <a:rPr lang="en-GB" altLang="en-US" sz="2400" dirty="0" err="1"/>
              <a:t>i’w</a:t>
            </a:r>
            <a:r>
              <a:rPr lang="en-GB" altLang="en-US" sz="2400" dirty="0"/>
              <a:t> </a:t>
            </a:r>
            <a:r>
              <a:rPr lang="en-GB" altLang="en-US" sz="2400" dirty="0" err="1"/>
              <a:t>oed</a:t>
            </a:r>
            <a:r>
              <a:rPr lang="en-GB" altLang="en-US" sz="2400" dirty="0"/>
              <a:t> neu </a:t>
            </a:r>
            <a:r>
              <a:rPr lang="en-GB" altLang="en-US" sz="2400" dirty="0" err="1"/>
              <a:t>ddatblygiad</a:t>
            </a:r>
            <a:r>
              <a:rPr lang="en-GB" altLang="en-US" sz="2400" dirty="0"/>
              <a:t>. Gall </a:t>
            </a:r>
            <a:r>
              <a:rPr lang="en-GB" altLang="en-US" sz="2400" dirty="0" err="1"/>
              <a:t>gynnwys</a:t>
            </a:r>
            <a:r>
              <a:rPr lang="en-GB" altLang="en-US" sz="2400" dirty="0"/>
              <a:t> peri </a:t>
            </a:r>
            <a:r>
              <a:rPr lang="en-GB" altLang="en-US" sz="2400" dirty="0" err="1"/>
              <a:t>i</a:t>
            </a:r>
            <a:r>
              <a:rPr lang="en-GB" altLang="en-US" sz="2400" dirty="0"/>
              <a:t> </a:t>
            </a:r>
            <a:r>
              <a:rPr lang="en-GB" altLang="en-US" sz="2400" dirty="0" err="1"/>
              <a:t>blentyn</a:t>
            </a:r>
            <a:r>
              <a:rPr lang="en-GB" altLang="en-US" sz="2400" dirty="0"/>
              <a:t> </a:t>
            </a:r>
            <a:r>
              <a:rPr lang="en-GB" altLang="en-US" sz="2400" dirty="0" err="1"/>
              <a:t>deimlo’n</a:t>
            </a:r>
            <a:r>
              <a:rPr lang="en-GB" altLang="en-US" sz="2400" dirty="0"/>
              <a:t> </a:t>
            </a:r>
            <a:r>
              <a:rPr lang="en-GB" altLang="en-US" sz="2400" dirty="0" err="1"/>
              <a:t>ofnus</a:t>
            </a:r>
            <a:r>
              <a:rPr lang="en-GB" altLang="en-US" sz="2400" dirty="0"/>
              <a:t> neu </a:t>
            </a:r>
            <a:r>
              <a:rPr lang="en-GB" altLang="en-US" sz="2400" dirty="0" err="1"/>
              <a:t>mewn</a:t>
            </a:r>
            <a:r>
              <a:rPr lang="en-GB" altLang="en-US" sz="2400" dirty="0"/>
              <a:t> </a:t>
            </a:r>
            <a:r>
              <a:rPr lang="en-GB" altLang="en-US" sz="2400" dirty="0" err="1"/>
              <a:t>perygl</a:t>
            </a:r>
            <a:r>
              <a:rPr lang="en-GB" altLang="en-US" sz="2400" dirty="0"/>
              <a:t> </a:t>
            </a:r>
            <a:r>
              <a:rPr lang="en-GB" altLang="en-US" sz="2400" dirty="0" err="1"/>
              <a:t>yn</a:t>
            </a:r>
            <a:r>
              <a:rPr lang="en-GB" altLang="en-US" sz="2400" dirty="0"/>
              <a:t> </a:t>
            </a:r>
            <a:r>
              <a:rPr lang="en-GB" altLang="en-US" sz="2400" dirty="0" err="1"/>
              <a:t>aml</a:t>
            </a:r>
            <a:r>
              <a:rPr lang="en-GB" altLang="en-US" sz="2400" dirty="0"/>
              <a:t>, er </a:t>
            </a:r>
            <a:r>
              <a:rPr lang="en-GB" altLang="en-US" sz="2400" dirty="0" err="1"/>
              <a:t>enghraifft</a:t>
            </a:r>
            <a:r>
              <a:rPr lang="en-GB" altLang="en-US" sz="2400" dirty="0"/>
              <a:t>, </a:t>
            </a:r>
            <a:r>
              <a:rPr lang="en-GB" altLang="en-US" sz="2400" dirty="0" err="1"/>
              <a:t>trwy</a:t>
            </a:r>
            <a:r>
              <a:rPr lang="en-GB" altLang="en-US" sz="2400" dirty="0"/>
              <a:t> </a:t>
            </a:r>
            <a:r>
              <a:rPr lang="en-GB" altLang="en-US" sz="2400" dirty="0" err="1"/>
              <a:t>orfod</a:t>
            </a:r>
            <a:r>
              <a:rPr lang="en-GB" altLang="en-US" sz="2400" dirty="0"/>
              <a:t> bod </a:t>
            </a:r>
            <a:r>
              <a:rPr lang="en-GB" altLang="en-US" sz="2400" dirty="0" err="1"/>
              <a:t>yn</a:t>
            </a:r>
            <a:r>
              <a:rPr lang="en-GB" altLang="en-US" sz="2400" dirty="0"/>
              <a:t> </a:t>
            </a:r>
            <a:r>
              <a:rPr lang="en-GB" altLang="en-US" sz="2400" dirty="0" err="1"/>
              <a:t>dyst</a:t>
            </a:r>
            <a:r>
              <a:rPr lang="en-GB" altLang="en-US" sz="2400" dirty="0"/>
              <a:t> o </a:t>
            </a:r>
            <a:r>
              <a:rPr lang="en-GB" altLang="en-US" sz="2400" dirty="0" err="1"/>
              <a:t>fewn</a:t>
            </a:r>
            <a:r>
              <a:rPr lang="en-GB" altLang="en-US" sz="2400" dirty="0"/>
              <a:t> y </a:t>
            </a:r>
            <a:r>
              <a:rPr lang="en-GB" altLang="en-US" sz="2400" dirty="0" err="1"/>
              <a:t>cartref</a:t>
            </a:r>
            <a:r>
              <a:rPr lang="en-GB" altLang="en-US" sz="2400" dirty="0"/>
              <a:t> </a:t>
            </a:r>
            <a:r>
              <a:rPr lang="en-GB" altLang="en-US" sz="2400" dirty="0" err="1"/>
              <a:t>i</a:t>
            </a:r>
            <a:r>
              <a:rPr lang="en-GB" altLang="en-US" sz="2400" dirty="0"/>
              <a:t> gam-</a:t>
            </a:r>
            <a:r>
              <a:rPr lang="en-GB" altLang="en-US" sz="2400" dirty="0" err="1"/>
              <a:t>drin</a:t>
            </a:r>
            <a:r>
              <a:rPr lang="en-GB" altLang="en-US" sz="2400" dirty="0"/>
              <a:t> </a:t>
            </a:r>
            <a:r>
              <a:rPr lang="en-GB" altLang="en-US" sz="2400" dirty="0" err="1"/>
              <a:t>domestig</a:t>
            </a:r>
            <a:r>
              <a:rPr lang="en-GB" altLang="en-US" sz="2400" dirty="0"/>
              <a:t> neu </a:t>
            </a:r>
            <a:r>
              <a:rPr lang="en-GB" altLang="en-US" sz="2400" dirty="0" err="1"/>
              <a:t>trwy</a:t>
            </a:r>
            <a:r>
              <a:rPr lang="en-GB" altLang="en-US" sz="2400" dirty="0"/>
              <a:t> </a:t>
            </a:r>
            <a:r>
              <a:rPr lang="en-GB" altLang="en-US" sz="2400" dirty="0" err="1"/>
              <a:t>gael</a:t>
            </a:r>
            <a:r>
              <a:rPr lang="en-GB" altLang="en-US" sz="2400" dirty="0"/>
              <a:t> </a:t>
            </a:r>
            <a:r>
              <a:rPr lang="en-GB" altLang="en-US" sz="2400" dirty="0" err="1"/>
              <a:t>ei</a:t>
            </a:r>
            <a:r>
              <a:rPr lang="en-GB" altLang="en-US" sz="2400" dirty="0"/>
              <a:t> </a:t>
            </a:r>
            <a:r>
              <a:rPr lang="en-GB" altLang="en-US" sz="2400" dirty="0" err="1"/>
              <a:t>fwlio</a:t>
            </a:r>
            <a:r>
              <a:rPr lang="en-GB" altLang="en-US" sz="2400" dirty="0"/>
              <a:t>. Gall </a:t>
            </a:r>
            <a:r>
              <a:rPr lang="en-GB" altLang="en-US" sz="2400" dirty="0" err="1"/>
              <a:t>hefyd</a:t>
            </a:r>
            <a:r>
              <a:rPr lang="en-GB" altLang="en-US" sz="2400" dirty="0"/>
              <a:t> </a:t>
            </a:r>
            <a:r>
              <a:rPr lang="en-GB" altLang="en-US" sz="2400" dirty="0" err="1"/>
              <a:t>olygu</a:t>
            </a:r>
            <a:r>
              <a:rPr lang="en-GB" altLang="en-US" sz="2400" dirty="0"/>
              <a:t> cam-</a:t>
            </a:r>
            <a:r>
              <a:rPr lang="en-GB" altLang="en-US" sz="2400" dirty="0" err="1"/>
              <a:t>fanteisio</a:t>
            </a:r>
            <a:r>
              <a:rPr lang="en-GB" altLang="en-US" sz="2400" dirty="0"/>
              <a:t> </a:t>
            </a:r>
            <a:r>
              <a:rPr lang="en-GB" altLang="en-US" sz="2400" dirty="0" err="1"/>
              <a:t>ar</a:t>
            </a:r>
            <a:r>
              <a:rPr lang="en-GB" altLang="en-US" sz="2400" dirty="0"/>
              <a:t> neu </a:t>
            </a:r>
            <a:r>
              <a:rPr lang="en-GB" altLang="en-US" sz="2400" dirty="0" err="1"/>
              <a:t>lygru</a:t>
            </a:r>
            <a:r>
              <a:rPr lang="en-GB" altLang="en-US" sz="2400" dirty="0"/>
              <a:t> plant. Mae </a:t>
            </a:r>
            <a:r>
              <a:rPr lang="en-GB" altLang="en-US" sz="2400" dirty="0" err="1"/>
              <a:t>elfen</a:t>
            </a:r>
            <a:r>
              <a:rPr lang="en-GB" altLang="en-US" sz="2400" dirty="0"/>
              <a:t> o gam-</a:t>
            </a:r>
            <a:r>
              <a:rPr lang="en-GB" altLang="en-US" sz="2400" dirty="0" err="1"/>
              <a:t>drin</a:t>
            </a:r>
            <a:r>
              <a:rPr lang="en-GB" altLang="en-US" sz="2400" dirty="0"/>
              <a:t> </a:t>
            </a:r>
            <a:r>
              <a:rPr lang="en-GB" altLang="en-US" sz="2400" dirty="0" err="1"/>
              <a:t>emosiynol</a:t>
            </a:r>
            <a:r>
              <a:rPr lang="en-GB" altLang="en-US" sz="2400" dirty="0"/>
              <a:t> </a:t>
            </a:r>
            <a:r>
              <a:rPr lang="en-GB" altLang="en-US" sz="2400" dirty="0" err="1"/>
              <a:t>yn</a:t>
            </a:r>
            <a:r>
              <a:rPr lang="en-GB" altLang="en-US" sz="2400" dirty="0"/>
              <a:t> </a:t>
            </a:r>
            <a:r>
              <a:rPr lang="en-GB" altLang="en-US" sz="2400" dirty="0" err="1"/>
              <a:t>perthyn</a:t>
            </a:r>
            <a:r>
              <a:rPr lang="en-GB" altLang="en-US" sz="2400" dirty="0"/>
              <a:t> </a:t>
            </a:r>
            <a:r>
              <a:rPr lang="en-GB" altLang="en-US" sz="2400" dirty="0" err="1"/>
              <a:t>i</a:t>
            </a:r>
            <a:r>
              <a:rPr lang="en-GB" altLang="en-US" sz="2400" dirty="0"/>
              <a:t> bob math o </a:t>
            </a:r>
            <a:r>
              <a:rPr lang="en-GB" altLang="en-US" sz="2400" dirty="0" err="1"/>
              <a:t>gamdriniaeth</a:t>
            </a:r>
            <a:r>
              <a:rPr lang="en-GB" altLang="en-US" sz="2400" dirty="0"/>
              <a:t>, er y gall </a:t>
            </a:r>
            <a:r>
              <a:rPr lang="en-GB" altLang="en-US" sz="2400" dirty="0" err="1"/>
              <a:t>fodoli</a:t>
            </a:r>
            <a:r>
              <a:rPr lang="en-GB" altLang="en-US" sz="2400" dirty="0"/>
              <a:t> </a:t>
            </a:r>
            <a:r>
              <a:rPr lang="en-GB" altLang="en-US" sz="2400" dirty="0" err="1"/>
              <a:t>ar</a:t>
            </a:r>
            <a:r>
              <a:rPr lang="en-GB" altLang="en-US" sz="2400" dirty="0"/>
              <a:t> </a:t>
            </a:r>
            <a:r>
              <a:rPr lang="en-GB" altLang="en-US" sz="2400" dirty="0" err="1"/>
              <a:t>ei</a:t>
            </a:r>
            <a:r>
              <a:rPr lang="en-GB" altLang="en-US" sz="2400" dirty="0"/>
              <a:t> ben </a:t>
            </a:r>
            <a:r>
              <a:rPr lang="en-GB" altLang="en-US" sz="2400" dirty="0" err="1"/>
              <a:t>ei</a:t>
            </a:r>
            <a:r>
              <a:rPr lang="en-GB" altLang="en-US" sz="2400" dirty="0"/>
              <a:t> </a:t>
            </a:r>
            <a:r>
              <a:rPr lang="en-GB" altLang="en-US" sz="2400" dirty="0" err="1"/>
              <a:t>hun</a:t>
            </a:r>
            <a:r>
              <a:rPr lang="en-GB" altLang="en-US" sz="2400" dirty="0"/>
              <a:t>.                               (CAPCG, 2008: 30)</a:t>
            </a:r>
          </a:p>
          <a:p>
            <a:pPr marL="0" indent="0">
              <a:buFont typeface="Arial" panose="020B0604020202020204" pitchFamily="34" charset="0"/>
              <a:buNone/>
            </a:pPr>
            <a:endParaRPr lang="en-GB" altLang="en-US" sz="2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917329D9-5324-4C86-A53E-B08F4E30EA7D}"/>
              </a:ext>
            </a:extLst>
          </p:cNvPr>
          <p:cNvSpPr>
            <a:spLocks noGrp="1"/>
          </p:cNvSpPr>
          <p:nvPr>
            <p:ph type="title"/>
          </p:nvPr>
        </p:nvSpPr>
        <p:spPr/>
        <p:txBody>
          <a:bodyPr/>
          <a:lstStyle/>
          <a:p>
            <a:pPr algn="ctr"/>
            <a:br>
              <a:rPr lang="en-GB" altLang="en-US" dirty="0">
                <a:latin typeface="Arial Unicode MS" pitchFamily="34" charset="-128"/>
              </a:rPr>
            </a:br>
            <a:r>
              <a:rPr lang="en-GB" altLang="en-US" sz="4400" dirty="0">
                <a:solidFill>
                  <a:schemeClr val="accent6">
                    <a:lumMod val="75000"/>
                  </a:schemeClr>
                </a:solidFill>
                <a:latin typeface="Arial Unicode MS" pitchFamily="34" charset="-128"/>
              </a:rPr>
              <a:t>Emotional Abuse</a:t>
            </a:r>
            <a:endParaRPr lang="en-GB" altLang="en-US" sz="4400" dirty="0">
              <a:solidFill>
                <a:schemeClr val="accent6">
                  <a:lumMod val="75000"/>
                </a:schemeClr>
              </a:solidFill>
            </a:endParaRPr>
          </a:p>
        </p:txBody>
      </p:sp>
      <p:sp>
        <p:nvSpPr>
          <p:cNvPr id="41987" name="Content Placeholder 2">
            <a:extLst>
              <a:ext uri="{FF2B5EF4-FFF2-40B4-BE49-F238E27FC236}">
                <a16:creationId xmlns:a16="http://schemas.microsoft.com/office/drawing/2014/main" id="{735A5A31-42AF-4EBA-A26B-7527605CD101}"/>
              </a:ext>
            </a:extLst>
          </p:cNvPr>
          <p:cNvSpPr>
            <a:spLocks noGrp="1"/>
          </p:cNvSpPr>
          <p:nvPr>
            <p:ph idx="1"/>
          </p:nvPr>
        </p:nvSpPr>
        <p:spPr>
          <a:xfrm>
            <a:off x="-252413" y="1600200"/>
            <a:ext cx="8939213" cy="3916363"/>
          </a:xfrm>
        </p:spPr>
        <p:txBody>
          <a:bodyPr/>
          <a:lstStyle/>
          <a:p>
            <a:pPr lvl="1" algn="just" eaLnBrk="1" hangingPunct="1">
              <a:lnSpc>
                <a:spcPct val="80000"/>
              </a:lnSpc>
              <a:buFontTx/>
              <a:buNone/>
            </a:pPr>
            <a:r>
              <a:rPr lang="en-GB" altLang="en-US" sz="2400" dirty="0">
                <a:solidFill>
                  <a:schemeClr val="accent6">
                    <a:lumMod val="75000"/>
                  </a:schemeClr>
                </a:solidFill>
                <a:latin typeface="Arial Unicode MS" pitchFamily="34" charset="-128"/>
              </a:rPr>
              <a:t>Emotional abuse is the persistent emotional ill-treatment of a child such as to cause severe and persistent adverse effects on the child’s emotional development. It may involve conveying to children that they are worthless or unloved, inadequate or values only insofar as they meet the needs of another person. It may involve causing children frequently to feel frightened or in danger, or the exploitation or corruption of children. Some level of emotional abuse is involved in all types of ill-treatment of a child, though it may occur alone. </a:t>
            </a:r>
          </a:p>
          <a:p>
            <a:pPr lvl="1" algn="just" eaLnBrk="1" hangingPunct="1">
              <a:lnSpc>
                <a:spcPct val="80000"/>
              </a:lnSpc>
              <a:buFontTx/>
              <a:buNone/>
            </a:pPr>
            <a:r>
              <a:rPr lang="en-GB" altLang="en-US" sz="2400" dirty="0">
                <a:solidFill>
                  <a:schemeClr val="accent6">
                    <a:lumMod val="75000"/>
                  </a:schemeClr>
                </a:solidFill>
                <a:latin typeface="Arial Unicode MS" pitchFamily="34" charset="-128"/>
              </a:rPr>
              <a:t>			                    </a:t>
            </a:r>
          </a:p>
          <a:p>
            <a:pPr lvl="1" algn="just" eaLnBrk="1" hangingPunct="1">
              <a:lnSpc>
                <a:spcPct val="80000"/>
              </a:lnSpc>
              <a:buFontTx/>
              <a:buNone/>
            </a:pPr>
            <a:r>
              <a:rPr lang="en-GB" altLang="en-US" sz="2400" dirty="0">
                <a:solidFill>
                  <a:schemeClr val="accent6">
                    <a:lumMod val="75000"/>
                  </a:schemeClr>
                </a:solidFill>
                <a:latin typeface="Arial Unicode MS" pitchFamily="34" charset="-128"/>
              </a:rPr>
              <a:t>                                                 (Working Together, 1991: 2.5).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246-6755-5E68-BAC4-68FBA140BFA5}"/>
              </a:ext>
            </a:extLst>
          </p:cNvPr>
          <p:cNvSpPr>
            <a:spLocks noGrp="1"/>
          </p:cNvSpPr>
          <p:nvPr>
            <p:ph type="title"/>
          </p:nvPr>
        </p:nvSpPr>
        <p:spPr>
          <a:xfrm>
            <a:off x="467544" y="365126"/>
            <a:ext cx="8047806" cy="1325563"/>
          </a:xfrm>
        </p:spPr>
        <p:txBody>
          <a:bodyPr>
            <a:noAutofit/>
          </a:bodyPr>
          <a:lstStyle/>
          <a:p>
            <a:pPr algn="ctr"/>
            <a:r>
              <a:rPr lang="en-GB" sz="4800" dirty="0"/>
              <a:t>Camdriniaeth </a:t>
            </a:r>
            <a:r>
              <a:rPr lang="en-GB" sz="4800" dirty="0" err="1"/>
              <a:t>emosiynol</a:t>
            </a:r>
            <a:br>
              <a:rPr lang="en-GB" sz="4800" dirty="0"/>
            </a:br>
            <a:r>
              <a:rPr lang="en-GB" sz="4800" dirty="0">
                <a:solidFill>
                  <a:schemeClr val="accent6">
                    <a:lumMod val="75000"/>
                  </a:schemeClr>
                </a:solidFill>
              </a:rPr>
              <a:t>Emotional Abuse</a:t>
            </a:r>
          </a:p>
        </p:txBody>
      </p:sp>
      <p:sp>
        <p:nvSpPr>
          <p:cNvPr id="3" name="Content Placeholder 2">
            <a:extLst>
              <a:ext uri="{FF2B5EF4-FFF2-40B4-BE49-F238E27FC236}">
                <a16:creationId xmlns:a16="http://schemas.microsoft.com/office/drawing/2014/main" id="{4FB36CCA-3B18-8CB9-92E8-4B2FA0C828FB}"/>
              </a:ext>
            </a:extLst>
          </p:cNvPr>
          <p:cNvSpPr>
            <a:spLocks noGrp="1"/>
          </p:cNvSpPr>
          <p:nvPr>
            <p:ph sz="half" idx="1"/>
          </p:nvPr>
        </p:nvSpPr>
        <p:spPr>
          <a:xfrm>
            <a:off x="1197285" y="2276872"/>
            <a:ext cx="3886200" cy="4351338"/>
          </a:xfrm>
        </p:spPr>
        <p:txBody>
          <a:bodyPr>
            <a:normAutofit/>
          </a:bodyPr>
          <a:lstStyle/>
          <a:p>
            <a:r>
              <a:rPr lang="en-GB" sz="2400" dirty="0" err="1"/>
              <a:t>Cyhuddiadau</a:t>
            </a:r>
            <a:endParaRPr lang="en-GB" sz="2400" dirty="0"/>
          </a:p>
          <a:p>
            <a:r>
              <a:rPr lang="en-GB" sz="2400" dirty="0" err="1"/>
              <a:t>Rheoli</a:t>
            </a:r>
            <a:endParaRPr lang="en-GB" sz="2400" dirty="0"/>
          </a:p>
          <a:p>
            <a:r>
              <a:rPr lang="en-GB" sz="2400" dirty="0" err="1"/>
              <a:t>Yn</a:t>
            </a:r>
            <a:r>
              <a:rPr lang="en-GB" sz="2400" dirty="0"/>
              <a:t> </a:t>
            </a:r>
            <a:r>
              <a:rPr lang="en-GB" sz="2400" dirty="0" err="1"/>
              <a:t>dadlau</a:t>
            </a:r>
            <a:endParaRPr lang="en-GB" sz="2400" dirty="0"/>
          </a:p>
          <a:p>
            <a:r>
              <a:rPr lang="en-GB" sz="2400" dirty="0" err="1"/>
              <a:t>Beirniadu</a:t>
            </a:r>
            <a:endParaRPr lang="en-GB" sz="2400" dirty="0"/>
          </a:p>
          <a:p>
            <a:r>
              <a:rPr lang="en-GB" sz="2400" dirty="0"/>
              <a:t>‘Gaslighting’</a:t>
            </a:r>
          </a:p>
          <a:p>
            <a:r>
              <a:rPr lang="en-GB" sz="2400" dirty="0" err="1"/>
              <a:t>Ynysu</a:t>
            </a:r>
            <a:endParaRPr lang="en-GB" sz="2400" dirty="0"/>
          </a:p>
          <a:p>
            <a:endParaRPr lang="en-GB" dirty="0"/>
          </a:p>
        </p:txBody>
      </p:sp>
      <p:sp>
        <p:nvSpPr>
          <p:cNvPr id="4" name="Content Placeholder 3">
            <a:extLst>
              <a:ext uri="{FF2B5EF4-FFF2-40B4-BE49-F238E27FC236}">
                <a16:creationId xmlns:a16="http://schemas.microsoft.com/office/drawing/2014/main" id="{26A80207-B770-8278-7CCF-35924B0CEEE8}"/>
              </a:ext>
            </a:extLst>
          </p:cNvPr>
          <p:cNvSpPr>
            <a:spLocks noGrp="1"/>
          </p:cNvSpPr>
          <p:nvPr>
            <p:ph sz="half" idx="2"/>
          </p:nvPr>
        </p:nvSpPr>
        <p:spPr>
          <a:xfrm>
            <a:off x="4663528" y="2276872"/>
            <a:ext cx="3886200" cy="4351338"/>
          </a:xfrm>
        </p:spPr>
        <p:txBody>
          <a:bodyPr>
            <a:normAutofit/>
          </a:bodyPr>
          <a:lstStyle/>
          <a:p>
            <a:r>
              <a:rPr lang="en-GB" sz="2400" dirty="0">
                <a:solidFill>
                  <a:schemeClr val="accent6">
                    <a:lumMod val="75000"/>
                  </a:schemeClr>
                </a:solidFill>
              </a:rPr>
              <a:t>Accusations</a:t>
            </a:r>
          </a:p>
          <a:p>
            <a:r>
              <a:rPr lang="en-GB" sz="2400" dirty="0">
                <a:solidFill>
                  <a:schemeClr val="accent6">
                    <a:lumMod val="75000"/>
                  </a:schemeClr>
                </a:solidFill>
              </a:rPr>
              <a:t>Controlling</a:t>
            </a:r>
          </a:p>
          <a:p>
            <a:r>
              <a:rPr lang="en-GB" sz="2400" dirty="0">
                <a:solidFill>
                  <a:schemeClr val="accent6">
                    <a:lumMod val="75000"/>
                  </a:schemeClr>
                </a:solidFill>
              </a:rPr>
              <a:t>Arguing</a:t>
            </a:r>
          </a:p>
          <a:p>
            <a:r>
              <a:rPr lang="en-GB" sz="2400" dirty="0">
                <a:solidFill>
                  <a:schemeClr val="accent6">
                    <a:lumMod val="75000"/>
                  </a:schemeClr>
                </a:solidFill>
              </a:rPr>
              <a:t>Criticising</a:t>
            </a:r>
          </a:p>
          <a:p>
            <a:r>
              <a:rPr lang="en-GB" sz="2400" dirty="0">
                <a:solidFill>
                  <a:schemeClr val="accent6">
                    <a:lumMod val="75000"/>
                  </a:schemeClr>
                </a:solidFill>
              </a:rPr>
              <a:t>Gaslighting</a:t>
            </a:r>
          </a:p>
          <a:p>
            <a:r>
              <a:rPr lang="en-GB" sz="2400" dirty="0">
                <a:solidFill>
                  <a:schemeClr val="accent6">
                    <a:lumMod val="75000"/>
                  </a:schemeClr>
                </a:solidFill>
              </a:rPr>
              <a:t>Isolating</a:t>
            </a:r>
          </a:p>
          <a:p>
            <a:endParaRPr lang="en-GB" dirty="0"/>
          </a:p>
        </p:txBody>
      </p:sp>
      <p:sp>
        <p:nvSpPr>
          <p:cNvPr id="5" name="TextBox 4">
            <a:extLst>
              <a:ext uri="{FF2B5EF4-FFF2-40B4-BE49-F238E27FC236}">
                <a16:creationId xmlns:a16="http://schemas.microsoft.com/office/drawing/2014/main" id="{D39927C8-1838-C1A7-5131-2A6D287DA697}"/>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7314127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246-6755-5E68-BAC4-68FBA140BFA5}"/>
              </a:ext>
            </a:extLst>
          </p:cNvPr>
          <p:cNvSpPr>
            <a:spLocks noGrp="1"/>
          </p:cNvSpPr>
          <p:nvPr>
            <p:ph type="title"/>
          </p:nvPr>
        </p:nvSpPr>
        <p:spPr>
          <a:xfrm>
            <a:off x="624383" y="109723"/>
            <a:ext cx="7886700" cy="1325563"/>
          </a:xfrm>
        </p:spPr>
        <p:txBody>
          <a:bodyPr>
            <a:noAutofit/>
          </a:bodyPr>
          <a:lstStyle/>
          <a:p>
            <a:pPr algn="ctr"/>
            <a:r>
              <a:rPr lang="en-GB" sz="4800" dirty="0"/>
              <a:t>Camdriniaeth </a:t>
            </a:r>
            <a:r>
              <a:rPr lang="en-GB" sz="4800" dirty="0" err="1"/>
              <a:t>emosiynol</a:t>
            </a:r>
            <a:br>
              <a:rPr lang="en-GB" sz="4800" dirty="0"/>
            </a:br>
            <a:r>
              <a:rPr lang="en-GB" sz="4800" dirty="0">
                <a:solidFill>
                  <a:schemeClr val="accent6">
                    <a:lumMod val="75000"/>
                  </a:schemeClr>
                </a:solidFill>
              </a:rPr>
              <a:t>Emotional Abuse</a:t>
            </a:r>
            <a:endParaRPr lang="en-GB" sz="4800" dirty="0"/>
          </a:p>
        </p:txBody>
      </p:sp>
      <p:sp>
        <p:nvSpPr>
          <p:cNvPr id="3" name="Content Placeholder 2">
            <a:extLst>
              <a:ext uri="{FF2B5EF4-FFF2-40B4-BE49-F238E27FC236}">
                <a16:creationId xmlns:a16="http://schemas.microsoft.com/office/drawing/2014/main" id="{4FB36CCA-3B18-8CB9-92E8-4B2FA0C828FB}"/>
              </a:ext>
            </a:extLst>
          </p:cNvPr>
          <p:cNvSpPr>
            <a:spLocks noGrp="1"/>
          </p:cNvSpPr>
          <p:nvPr>
            <p:ph sz="half" idx="1"/>
          </p:nvPr>
        </p:nvSpPr>
        <p:spPr>
          <a:xfrm>
            <a:off x="628651" y="1484784"/>
            <a:ext cx="3886200" cy="4351338"/>
          </a:xfrm>
        </p:spPr>
        <p:txBody>
          <a:bodyPr>
            <a:normAutofit/>
          </a:bodyPr>
          <a:lstStyle/>
          <a:p>
            <a:r>
              <a:rPr lang="en-GB" sz="2400" dirty="0" err="1"/>
              <a:t>Galw</a:t>
            </a:r>
            <a:r>
              <a:rPr lang="en-GB" sz="2400" dirty="0"/>
              <a:t> </a:t>
            </a:r>
            <a:r>
              <a:rPr lang="en-GB" sz="2400" dirty="0" err="1"/>
              <a:t>enwau</a:t>
            </a:r>
            <a:r>
              <a:rPr lang="en-GB" sz="2400" dirty="0"/>
              <a:t>/ cam-</a:t>
            </a:r>
            <a:r>
              <a:rPr lang="en-GB" sz="2400" dirty="0" err="1"/>
              <a:t>drin</a:t>
            </a:r>
            <a:r>
              <a:rPr lang="en-GB" sz="2400" dirty="0"/>
              <a:t> </a:t>
            </a:r>
            <a:r>
              <a:rPr lang="en-GB" sz="2400" dirty="0" err="1"/>
              <a:t>geiriol</a:t>
            </a:r>
            <a:endParaRPr lang="en-GB" sz="2400" dirty="0"/>
          </a:p>
          <a:p>
            <a:r>
              <a:rPr lang="en-GB" sz="2400" dirty="0" err="1"/>
              <a:t>Cywilyddio</a:t>
            </a:r>
            <a:endParaRPr lang="en-GB" sz="2400" dirty="0"/>
          </a:p>
          <a:p>
            <a:r>
              <a:rPr lang="en-GB" sz="2400" dirty="0" err="1"/>
              <a:t>Anwybyddu</a:t>
            </a:r>
            <a:endParaRPr lang="en-GB" sz="2400" dirty="0"/>
          </a:p>
          <a:p>
            <a:r>
              <a:rPr lang="en-GB" sz="2400" dirty="0" err="1"/>
              <a:t>Dibwysedd</a:t>
            </a:r>
            <a:endParaRPr lang="en-GB" sz="2400" dirty="0"/>
          </a:p>
          <a:p>
            <a:r>
              <a:rPr lang="en-GB" sz="2400" dirty="0"/>
              <a:t>Atal </a:t>
            </a:r>
            <a:r>
              <a:rPr lang="en-GB" sz="2400" dirty="0" err="1"/>
              <a:t>cariadac</a:t>
            </a:r>
            <a:r>
              <a:rPr lang="en-GB" sz="2400" dirty="0"/>
              <a:t> </a:t>
            </a:r>
            <a:r>
              <a:rPr lang="en-GB" sz="2400" dirty="0" err="1"/>
              <a:t>anwyldeb</a:t>
            </a:r>
            <a:endParaRPr lang="en-GB" sz="2400" dirty="0"/>
          </a:p>
          <a:p>
            <a:r>
              <a:rPr lang="en-GB" sz="2400" dirty="0" err="1"/>
              <a:t>Disgwyliadau</a:t>
            </a:r>
            <a:r>
              <a:rPr lang="en-GB" sz="2400" dirty="0"/>
              <a:t> </a:t>
            </a:r>
            <a:r>
              <a:rPr lang="en-GB" sz="2400" dirty="0" err="1"/>
              <a:t>afrealistig</a:t>
            </a:r>
            <a:endParaRPr lang="en-GB" sz="2400" dirty="0"/>
          </a:p>
          <a:p>
            <a:r>
              <a:rPr lang="en-GB" sz="2400" dirty="0" err="1"/>
              <a:t>Annilysu</a:t>
            </a:r>
            <a:endParaRPr lang="en-GB" sz="2400" dirty="0"/>
          </a:p>
        </p:txBody>
      </p:sp>
      <p:sp>
        <p:nvSpPr>
          <p:cNvPr id="4" name="Content Placeholder 3">
            <a:extLst>
              <a:ext uri="{FF2B5EF4-FFF2-40B4-BE49-F238E27FC236}">
                <a16:creationId xmlns:a16="http://schemas.microsoft.com/office/drawing/2014/main" id="{26A80207-B770-8278-7CCF-35924B0CEEE8}"/>
              </a:ext>
            </a:extLst>
          </p:cNvPr>
          <p:cNvSpPr>
            <a:spLocks noGrp="1"/>
          </p:cNvSpPr>
          <p:nvPr>
            <p:ph sz="half" idx="2"/>
          </p:nvPr>
        </p:nvSpPr>
        <p:spPr>
          <a:xfrm>
            <a:off x="4633417" y="1452738"/>
            <a:ext cx="3886200" cy="4351338"/>
          </a:xfrm>
        </p:spPr>
        <p:txBody>
          <a:bodyPr>
            <a:normAutofit/>
          </a:bodyPr>
          <a:lstStyle/>
          <a:p>
            <a:r>
              <a:rPr lang="en-GB" sz="2400" dirty="0">
                <a:solidFill>
                  <a:schemeClr val="accent6">
                    <a:lumMod val="75000"/>
                  </a:schemeClr>
                </a:solidFill>
              </a:rPr>
              <a:t>Name calling/ verbal abuse</a:t>
            </a:r>
          </a:p>
          <a:p>
            <a:r>
              <a:rPr lang="en-GB" sz="2400" dirty="0">
                <a:solidFill>
                  <a:schemeClr val="accent6">
                    <a:lumMod val="75000"/>
                  </a:schemeClr>
                </a:solidFill>
              </a:rPr>
              <a:t>Shaming</a:t>
            </a:r>
          </a:p>
          <a:p>
            <a:r>
              <a:rPr lang="en-GB" sz="2400" dirty="0">
                <a:solidFill>
                  <a:schemeClr val="accent6">
                    <a:lumMod val="75000"/>
                  </a:schemeClr>
                </a:solidFill>
              </a:rPr>
              <a:t>Ignoring</a:t>
            </a:r>
          </a:p>
          <a:p>
            <a:r>
              <a:rPr lang="en-GB" sz="2400" dirty="0">
                <a:solidFill>
                  <a:schemeClr val="accent6">
                    <a:lumMod val="75000"/>
                  </a:schemeClr>
                </a:solidFill>
              </a:rPr>
              <a:t>Trivializing</a:t>
            </a:r>
          </a:p>
          <a:p>
            <a:r>
              <a:rPr lang="en-GB" sz="2400" dirty="0">
                <a:solidFill>
                  <a:schemeClr val="accent6">
                    <a:lumMod val="75000"/>
                  </a:schemeClr>
                </a:solidFill>
              </a:rPr>
              <a:t>Withholding love and affection</a:t>
            </a:r>
          </a:p>
          <a:p>
            <a:r>
              <a:rPr lang="en-GB" sz="2400" dirty="0">
                <a:solidFill>
                  <a:schemeClr val="accent6">
                    <a:lumMod val="75000"/>
                  </a:schemeClr>
                </a:solidFill>
              </a:rPr>
              <a:t>Unrealistic expectations</a:t>
            </a:r>
          </a:p>
          <a:p>
            <a:r>
              <a:rPr lang="en-GB" sz="2400" dirty="0">
                <a:solidFill>
                  <a:schemeClr val="accent6">
                    <a:lumMod val="75000"/>
                  </a:schemeClr>
                </a:solidFill>
              </a:rPr>
              <a:t>Invalidation </a:t>
            </a:r>
          </a:p>
          <a:p>
            <a:endParaRPr lang="en-GB" dirty="0"/>
          </a:p>
        </p:txBody>
      </p:sp>
      <p:sp>
        <p:nvSpPr>
          <p:cNvPr id="5" name="TextBox 4">
            <a:extLst>
              <a:ext uri="{FF2B5EF4-FFF2-40B4-BE49-F238E27FC236}">
                <a16:creationId xmlns:a16="http://schemas.microsoft.com/office/drawing/2014/main" id="{F20E3FE7-BF8B-F4A2-6088-61B9531125DB}"/>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0301865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1F80-97B3-41A1-8844-43DB828C3BB5}"/>
              </a:ext>
            </a:extLst>
          </p:cNvPr>
          <p:cNvSpPr>
            <a:spLocks noGrp="1"/>
          </p:cNvSpPr>
          <p:nvPr>
            <p:ph type="title"/>
          </p:nvPr>
        </p:nvSpPr>
        <p:spPr>
          <a:xfrm>
            <a:off x="-489706" y="116632"/>
            <a:ext cx="10009112" cy="1325563"/>
          </a:xfrm>
        </p:spPr>
        <p:txBody>
          <a:bodyPr>
            <a:noAutofit/>
          </a:bodyPr>
          <a:lstStyle/>
          <a:p>
            <a:pPr algn="ctr"/>
            <a:r>
              <a:rPr lang="en-GB" sz="4000" dirty="0"/>
              <a:t>Dangosydd o </a:t>
            </a:r>
            <a:r>
              <a:rPr lang="en-GB" sz="4000" dirty="0" err="1"/>
              <a:t>camdriniaeth</a:t>
            </a:r>
            <a:r>
              <a:rPr lang="en-GB" sz="4000" dirty="0"/>
              <a:t> </a:t>
            </a:r>
            <a:r>
              <a:rPr lang="en-GB" sz="4000" dirty="0" err="1"/>
              <a:t>emosiynol</a:t>
            </a:r>
            <a:br>
              <a:rPr lang="en-GB" sz="4000" dirty="0"/>
            </a:br>
            <a:r>
              <a:rPr lang="en-GB" sz="4000" dirty="0">
                <a:solidFill>
                  <a:schemeClr val="accent6">
                    <a:lumMod val="75000"/>
                  </a:schemeClr>
                </a:solidFill>
              </a:rPr>
              <a:t>Indicators of Emotional Abuse</a:t>
            </a:r>
          </a:p>
        </p:txBody>
      </p:sp>
      <p:sp>
        <p:nvSpPr>
          <p:cNvPr id="3" name="Content Placeholder 2">
            <a:extLst>
              <a:ext uri="{FF2B5EF4-FFF2-40B4-BE49-F238E27FC236}">
                <a16:creationId xmlns:a16="http://schemas.microsoft.com/office/drawing/2014/main" id="{61CF2EE7-A506-3971-C202-DFC3451D12CD}"/>
              </a:ext>
            </a:extLst>
          </p:cNvPr>
          <p:cNvSpPr>
            <a:spLocks noGrp="1"/>
          </p:cNvSpPr>
          <p:nvPr>
            <p:ph sz="half" idx="1"/>
          </p:nvPr>
        </p:nvSpPr>
        <p:spPr>
          <a:xfrm>
            <a:off x="849215" y="1835544"/>
            <a:ext cx="3886200" cy="4351338"/>
          </a:xfrm>
        </p:spPr>
        <p:txBody>
          <a:bodyPr>
            <a:normAutofit/>
          </a:bodyPr>
          <a:lstStyle/>
          <a:p>
            <a:r>
              <a:rPr lang="en-GB" sz="2400" dirty="0" err="1"/>
              <a:t>Teimladau</a:t>
            </a:r>
            <a:r>
              <a:rPr lang="en-GB" sz="2400" dirty="0"/>
              <a:t> o </a:t>
            </a:r>
            <a:r>
              <a:rPr lang="en-GB" sz="2400" dirty="0" err="1"/>
              <a:t>ddiwerth</a:t>
            </a:r>
            <a:endParaRPr lang="en-GB" sz="2400" dirty="0"/>
          </a:p>
          <a:p>
            <a:r>
              <a:rPr lang="en-GB" sz="2400" dirty="0" err="1"/>
              <a:t>Pryderus</a:t>
            </a:r>
            <a:endParaRPr lang="en-GB" sz="2400" dirty="0"/>
          </a:p>
          <a:p>
            <a:r>
              <a:rPr lang="en-GB" sz="2400" dirty="0" err="1"/>
              <a:t>Poeni</a:t>
            </a:r>
            <a:endParaRPr lang="en-GB" sz="2400" dirty="0"/>
          </a:p>
          <a:p>
            <a:r>
              <a:rPr lang="en-GB" sz="2400" dirty="0" err="1"/>
              <a:t>Rhywstredigaeth</a:t>
            </a:r>
            <a:r>
              <a:rPr lang="en-GB" sz="2400" dirty="0"/>
              <a:t> </a:t>
            </a:r>
          </a:p>
          <a:p>
            <a:r>
              <a:rPr lang="en-GB" sz="2400" dirty="0" err="1"/>
              <a:t>Dryswch</a:t>
            </a:r>
            <a:endParaRPr lang="en-GB" sz="2400" dirty="0"/>
          </a:p>
          <a:p>
            <a:r>
              <a:rPr lang="en-GB" sz="2400" dirty="0" err="1"/>
              <a:t>Teimladau</a:t>
            </a:r>
            <a:r>
              <a:rPr lang="en-GB" sz="2400" dirty="0"/>
              <a:t> o </a:t>
            </a:r>
            <a:r>
              <a:rPr lang="en-GB" sz="2400" dirty="0" err="1"/>
              <a:t>cael</a:t>
            </a:r>
            <a:r>
              <a:rPr lang="en-GB" sz="2400" dirty="0"/>
              <a:t> </a:t>
            </a:r>
            <a:r>
              <a:rPr lang="en-GB" sz="2400" dirty="0" err="1"/>
              <a:t>ei</a:t>
            </a:r>
            <a:r>
              <a:rPr lang="en-GB" sz="2400" dirty="0"/>
              <a:t> </a:t>
            </a:r>
            <a:r>
              <a:rPr lang="en-GB" sz="2400" dirty="0" err="1"/>
              <a:t>camddeall</a:t>
            </a:r>
            <a:endParaRPr lang="en-GB" sz="2400" dirty="0"/>
          </a:p>
        </p:txBody>
      </p:sp>
      <p:sp>
        <p:nvSpPr>
          <p:cNvPr id="4" name="Content Placeholder 3">
            <a:extLst>
              <a:ext uri="{FF2B5EF4-FFF2-40B4-BE49-F238E27FC236}">
                <a16:creationId xmlns:a16="http://schemas.microsoft.com/office/drawing/2014/main" id="{1CA8B564-7D41-622B-AF30-1EA928CF564A}"/>
              </a:ext>
            </a:extLst>
          </p:cNvPr>
          <p:cNvSpPr>
            <a:spLocks noGrp="1"/>
          </p:cNvSpPr>
          <p:nvPr>
            <p:ph sz="half" idx="2"/>
          </p:nvPr>
        </p:nvSpPr>
        <p:spPr>
          <a:xfrm>
            <a:off x="4716016" y="1825625"/>
            <a:ext cx="3886200" cy="4351338"/>
          </a:xfrm>
        </p:spPr>
        <p:txBody>
          <a:bodyPr>
            <a:normAutofit/>
          </a:bodyPr>
          <a:lstStyle/>
          <a:p>
            <a:r>
              <a:rPr lang="en-GB" sz="2400" dirty="0">
                <a:solidFill>
                  <a:schemeClr val="accent6">
                    <a:lumMod val="75000"/>
                  </a:schemeClr>
                </a:solidFill>
              </a:rPr>
              <a:t>Feelings of worthlessness</a:t>
            </a:r>
          </a:p>
          <a:p>
            <a:r>
              <a:rPr lang="en-GB" sz="2400" dirty="0">
                <a:solidFill>
                  <a:schemeClr val="accent6">
                    <a:lumMod val="75000"/>
                  </a:schemeClr>
                </a:solidFill>
              </a:rPr>
              <a:t>Anxious</a:t>
            </a:r>
          </a:p>
          <a:p>
            <a:r>
              <a:rPr lang="en-GB" sz="2400" dirty="0">
                <a:solidFill>
                  <a:schemeClr val="accent6">
                    <a:lumMod val="75000"/>
                  </a:schemeClr>
                </a:solidFill>
              </a:rPr>
              <a:t>Worried</a:t>
            </a:r>
          </a:p>
          <a:p>
            <a:r>
              <a:rPr lang="en-GB" sz="2400" dirty="0">
                <a:solidFill>
                  <a:schemeClr val="accent6">
                    <a:lumMod val="75000"/>
                  </a:schemeClr>
                </a:solidFill>
              </a:rPr>
              <a:t>Frustration</a:t>
            </a:r>
          </a:p>
          <a:p>
            <a:r>
              <a:rPr lang="en-GB" sz="2400" dirty="0">
                <a:solidFill>
                  <a:schemeClr val="accent6">
                    <a:lumMod val="75000"/>
                  </a:schemeClr>
                </a:solidFill>
              </a:rPr>
              <a:t>Confusion</a:t>
            </a:r>
          </a:p>
          <a:p>
            <a:r>
              <a:rPr lang="en-GB" sz="2400" dirty="0">
                <a:solidFill>
                  <a:schemeClr val="accent6">
                    <a:lumMod val="75000"/>
                  </a:schemeClr>
                </a:solidFill>
              </a:rPr>
              <a:t>Feelings of being misunderstood</a:t>
            </a:r>
          </a:p>
          <a:p>
            <a:pPr marL="0" indent="0">
              <a:buNone/>
            </a:pPr>
            <a:r>
              <a:rPr lang="en-GB" dirty="0"/>
              <a:t> </a:t>
            </a:r>
          </a:p>
        </p:txBody>
      </p:sp>
      <p:sp>
        <p:nvSpPr>
          <p:cNvPr id="5" name="TextBox 4">
            <a:extLst>
              <a:ext uri="{FF2B5EF4-FFF2-40B4-BE49-F238E27FC236}">
                <a16:creationId xmlns:a16="http://schemas.microsoft.com/office/drawing/2014/main" id="{932597CB-FCE4-5868-A03F-BF1D9C7CD704}"/>
              </a:ext>
            </a:extLst>
          </p:cNvPr>
          <p:cNvSpPr txBox="1"/>
          <p:nvPr/>
        </p:nvSpPr>
        <p:spPr>
          <a:xfrm>
            <a:off x="7380312" y="5373216"/>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pic>
        <p:nvPicPr>
          <p:cNvPr id="6" name="Picture 5">
            <a:extLst>
              <a:ext uri="{FF2B5EF4-FFF2-40B4-BE49-F238E27FC236}">
                <a16:creationId xmlns:a16="http://schemas.microsoft.com/office/drawing/2014/main" id="{E4C8A94D-35E9-D6C4-0C1B-85398DC72C02}"/>
              </a:ext>
            </a:extLst>
          </p:cNvPr>
          <p:cNvPicPr>
            <a:picLocks noChangeAspect="1"/>
          </p:cNvPicPr>
          <p:nvPr/>
        </p:nvPicPr>
        <p:blipFill>
          <a:blip r:embed="rId2"/>
          <a:stretch>
            <a:fillRect/>
          </a:stretch>
        </p:blipFill>
        <p:spPr>
          <a:xfrm>
            <a:off x="8341092" y="1151891"/>
            <a:ext cx="770415" cy="770415"/>
          </a:xfrm>
          <a:prstGeom prst="rect">
            <a:avLst/>
          </a:prstGeom>
        </p:spPr>
      </p:pic>
      <p:pic>
        <p:nvPicPr>
          <p:cNvPr id="7" name="Picture 6">
            <a:extLst>
              <a:ext uri="{FF2B5EF4-FFF2-40B4-BE49-F238E27FC236}">
                <a16:creationId xmlns:a16="http://schemas.microsoft.com/office/drawing/2014/main" id="{A83EE8B1-4015-A4A4-F682-4EAB9DC53F38}"/>
              </a:ext>
            </a:extLst>
          </p:cNvPr>
          <p:cNvPicPr>
            <a:picLocks noChangeAspect="1"/>
          </p:cNvPicPr>
          <p:nvPr/>
        </p:nvPicPr>
        <p:blipFill>
          <a:blip r:embed="rId2"/>
          <a:stretch>
            <a:fillRect/>
          </a:stretch>
        </p:blipFill>
        <p:spPr>
          <a:xfrm>
            <a:off x="119432" y="1124744"/>
            <a:ext cx="770415" cy="770415"/>
          </a:xfrm>
          <a:prstGeom prst="rect">
            <a:avLst/>
          </a:prstGeom>
        </p:spPr>
      </p:pic>
    </p:spTree>
    <p:extLst>
      <p:ext uri="{BB962C8B-B14F-4D97-AF65-F5344CB8AC3E}">
        <p14:creationId xmlns:p14="http://schemas.microsoft.com/office/powerpoint/2010/main" val="2122178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1F80-97B3-41A1-8844-43DB828C3BB5}"/>
              </a:ext>
            </a:extLst>
          </p:cNvPr>
          <p:cNvSpPr>
            <a:spLocks noGrp="1"/>
          </p:cNvSpPr>
          <p:nvPr>
            <p:ph type="title"/>
          </p:nvPr>
        </p:nvSpPr>
        <p:spPr>
          <a:xfrm>
            <a:off x="-489706" y="116632"/>
            <a:ext cx="10009112" cy="1325563"/>
          </a:xfrm>
        </p:spPr>
        <p:txBody>
          <a:bodyPr>
            <a:noAutofit/>
          </a:bodyPr>
          <a:lstStyle/>
          <a:p>
            <a:pPr algn="ctr"/>
            <a:r>
              <a:rPr lang="en-GB" sz="4000" dirty="0"/>
              <a:t>Dangosydd o </a:t>
            </a:r>
            <a:r>
              <a:rPr lang="en-GB" sz="4000" dirty="0" err="1"/>
              <a:t>camdriniaeth</a:t>
            </a:r>
            <a:r>
              <a:rPr lang="en-GB" sz="4000" dirty="0"/>
              <a:t> </a:t>
            </a:r>
            <a:r>
              <a:rPr lang="en-GB" sz="4000" dirty="0" err="1"/>
              <a:t>emosiynol</a:t>
            </a:r>
            <a:br>
              <a:rPr lang="en-GB" sz="4000" dirty="0"/>
            </a:br>
            <a:r>
              <a:rPr lang="en-GB" sz="4000" dirty="0">
                <a:solidFill>
                  <a:schemeClr val="accent6">
                    <a:lumMod val="75000"/>
                  </a:schemeClr>
                </a:solidFill>
              </a:rPr>
              <a:t>Indicators of Emotional Abuse</a:t>
            </a:r>
          </a:p>
        </p:txBody>
      </p:sp>
      <p:sp>
        <p:nvSpPr>
          <p:cNvPr id="3" name="Content Placeholder 2">
            <a:extLst>
              <a:ext uri="{FF2B5EF4-FFF2-40B4-BE49-F238E27FC236}">
                <a16:creationId xmlns:a16="http://schemas.microsoft.com/office/drawing/2014/main" id="{61CF2EE7-A506-3971-C202-DFC3451D12CD}"/>
              </a:ext>
            </a:extLst>
          </p:cNvPr>
          <p:cNvSpPr>
            <a:spLocks noGrp="1"/>
          </p:cNvSpPr>
          <p:nvPr>
            <p:ph sz="half" idx="1"/>
          </p:nvPr>
        </p:nvSpPr>
        <p:spPr/>
        <p:txBody>
          <a:bodyPr>
            <a:normAutofit/>
          </a:bodyPr>
          <a:lstStyle/>
          <a:p>
            <a:r>
              <a:rPr lang="en-GB" sz="2400" dirty="0" err="1"/>
              <a:t>Iselder</a:t>
            </a:r>
            <a:r>
              <a:rPr lang="en-GB" sz="2400" dirty="0"/>
              <a:t> </a:t>
            </a:r>
          </a:p>
          <a:p>
            <a:r>
              <a:rPr lang="en-GB" sz="2400" dirty="0" err="1"/>
              <a:t>Diffyg</a:t>
            </a:r>
            <a:r>
              <a:rPr lang="en-GB" sz="2400" dirty="0"/>
              <a:t> </a:t>
            </a:r>
            <a:r>
              <a:rPr lang="en-GB" sz="2400" dirty="0" err="1"/>
              <a:t>empathi</a:t>
            </a:r>
            <a:r>
              <a:rPr lang="en-GB" sz="2400" dirty="0"/>
              <a:t> at </a:t>
            </a:r>
            <a:r>
              <a:rPr lang="en-GB" sz="2400" dirty="0" err="1"/>
              <a:t>eraill</a:t>
            </a:r>
            <a:endParaRPr lang="en-GB" sz="2400" dirty="0"/>
          </a:p>
          <a:p>
            <a:r>
              <a:rPr lang="en-GB" sz="2400" dirty="0" err="1"/>
              <a:t>Negyddol</a:t>
            </a:r>
            <a:endParaRPr lang="en-GB" sz="2400" dirty="0"/>
          </a:p>
          <a:p>
            <a:r>
              <a:rPr lang="en-GB" sz="2400" dirty="0" err="1"/>
              <a:t>Newidiadau</a:t>
            </a:r>
            <a:r>
              <a:rPr lang="en-GB" sz="2400" dirty="0"/>
              <a:t> </a:t>
            </a:r>
            <a:r>
              <a:rPr lang="en-GB" sz="2400" dirty="0" err="1"/>
              <a:t>mewn</a:t>
            </a:r>
            <a:r>
              <a:rPr lang="en-GB" sz="2400" dirty="0"/>
              <a:t> </a:t>
            </a:r>
            <a:r>
              <a:rPr lang="en-GB" sz="2400" dirty="0" err="1"/>
              <a:t>archwaeth</a:t>
            </a:r>
            <a:endParaRPr lang="en-GB" sz="2400" dirty="0"/>
          </a:p>
          <a:p>
            <a:r>
              <a:rPr lang="en-GB" sz="2400" dirty="0" err="1"/>
              <a:t>Gwrthod</a:t>
            </a:r>
            <a:r>
              <a:rPr lang="en-GB" sz="2400" dirty="0"/>
              <a:t> </a:t>
            </a:r>
            <a:r>
              <a:rPr lang="en-GB" sz="2400" dirty="0" err="1"/>
              <a:t>mawl</a:t>
            </a:r>
            <a:r>
              <a:rPr lang="en-GB" sz="2400" dirty="0"/>
              <a:t> neu </a:t>
            </a:r>
            <a:r>
              <a:rPr lang="en-GB" sz="2400" dirty="0" err="1"/>
              <a:t>serch</a:t>
            </a:r>
            <a:endParaRPr lang="en-GB" sz="2400" dirty="0"/>
          </a:p>
        </p:txBody>
      </p:sp>
      <p:sp>
        <p:nvSpPr>
          <p:cNvPr id="4" name="Content Placeholder 3">
            <a:extLst>
              <a:ext uri="{FF2B5EF4-FFF2-40B4-BE49-F238E27FC236}">
                <a16:creationId xmlns:a16="http://schemas.microsoft.com/office/drawing/2014/main" id="{1CA8B564-7D41-622B-AF30-1EA928CF564A}"/>
              </a:ext>
            </a:extLst>
          </p:cNvPr>
          <p:cNvSpPr>
            <a:spLocks noGrp="1"/>
          </p:cNvSpPr>
          <p:nvPr>
            <p:ph sz="half" idx="2"/>
          </p:nvPr>
        </p:nvSpPr>
        <p:spPr>
          <a:xfrm>
            <a:off x="4644008" y="1825625"/>
            <a:ext cx="4104456" cy="4351338"/>
          </a:xfrm>
        </p:spPr>
        <p:txBody>
          <a:bodyPr>
            <a:normAutofit/>
          </a:bodyPr>
          <a:lstStyle/>
          <a:p>
            <a:r>
              <a:rPr lang="en-GB" sz="2400" dirty="0">
                <a:solidFill>
                  <a:schemeClr val="accent6">
                    <a:lumMod val="75000"/>
                  </a:schemeClr>
                </a:solidFill>
              </a:rPr>
              <a:t>Depression</a:t>
            </a:r>
          </a:p>
          <a:p>
            <a:r>
              <a:rPr lang="en-GB" sz="2400" dirty="0">
                <a:solidFill>
                  <a:schemeClr val="accent6">
                    <a:lumMod val="75000"/>
                  </a:schemeClr>
                </a:solidFill>
              </a:rPr>
              <a:t>Lack of empathy for others</a:t>
            </a:r>
          </a:p>
          <a:p>
            <a:r>
              <a:rPr lang="en-GB" sz="2400" dirty="0">
                <a:solidFill>
                  <a:schemeClr val="accent6">
                    <a:lumMod val="75000"/>
                  </a:schemeClr>
                </a:solidFill>
              </a:rPr>
              <a:t>Negativity</a:t>
            </a:r>
          </a:p>
          <a:p>
            <a:r>
              <a:rPr lang="en-GB" sz="2400" dirty="0">
                <a:solidFill>
                  <a:schemeClr val="accent6">
                    <a:lumMod val="75000"/>
                  </a:schemeClr>
                </a:solidFill>
              </a:rPr>
              <a:t>Changes in appetite</a:t>
            </a:r>
          </a:p>
          <a:p>
            <a:r>
              <a:rPr lang="en-GB" sz="2400" dirty="0">
                <a:solidFill>
                  <a:schemeClr val="accent6">
                    <a:lumMod val="75000"/>
                  </a:schemeClr>
                </a:solidFill>
              </a:rPr>
              <a:t>Rejection of praise or affection</a:t>
            </a:r>
          </a:p>
          <a:p>
            <a:pPr marL="0" indent="0">
              <a:buNone/>
            </a:pPr>
            <a:r>
              <a:rPr lang="en-GB" dirty="0"/>
              <a:t> </a:t>
            </a:r>
          </a:p>
        </p:txBody>
      </p:sp>
      <p:sp>
        <p:nvSpPr>
          <p:cNvPr id="5" name="TextBox 4">
            <a:extLst>
              <a:ext uri="{FF2B5EF4-FFF2-40B4-BE49-F238E27FC236}">
                <a16:creationId xmlns:a16="http://schemas.microsoft.com/office/drawing/2014/main" id="{932597CB-FCE4-5868-A03F-BF1D9C7CD704}"/>
              </a:ext>
            </a:extLst>
          </p:cNvPr>
          <p:cNvSpPr txBox="1"/>
          <p:nvPr/>
        </p:nvSpPr>
        <p:spPr>
          <a:xfrm>
            <a:off x="7380312" y="5373216"/>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pic>
        <p:nvPicPr>
          <p:cNvPr id="6" name="Picture 5">
            <a:extLst>
              <a:ext uri="{FF2B5EF4-FFF2-40B4-BE49-F238E27FC236}">
                <a16:creationId xmlns:a16="http://schemas.microsoft.com/office/drawing/2014/main" id="{2331B796-B2BB-5BB3-5AC8-D3FE93F1FDDD}"/>
              </a:ext>
            </a:extLst>
          </p:cNvPr>
          <p:cNvPicPr>
            <a:picLocks noChangeAspect="1"/>
          </p:cNvPicPr>
          <p:nvPr/>
        </p:nvPicPr>
        <p:blipFill>
          <a:blip r:embed="rId2"/>
          <a:stretch>
            <a:fillRect/>
          </a:stretch>
        </p:blipFill>
        <p:spPr>
          <a:xfrm>
            <a:off x="8283463" y="1146230"/>
            <a:ext cx="770415" cy="770415"/>
          </a:xfrm>
          <a:prstGeom prst="rect">
            <a:avLst/>
          </a:prstGeom>
        </p:spPr>
      </p:pic>
      <p:pic>
        <p:nvPicPr>
          <p:cNvPr id="7" name="Picture 6">
            <a:extLst>
              <a:ext uri="{FF2B5EF4-FFF2-40B4-BE49-F238E27FC236}">
                <a16:creationId xmlns:a16="http://schemas.microsoft.com/office/drawing/2014/main" id="{D95F493A-15F9-C2FE-A028-77037BBFA84C}"/>
              </a:ext>
            </a:extLst>
          </p:cNvPr>
          <p:cNvPicPr>
            <a:picLocks noChangeAspect="1"/>
          </p:cNvPicPr>
          <p:nvPr/>
        </p:nvPicPr>
        <p:blipFill>
          <a:blip r:embed="rId2"/>
          <a:stretch>
            <a:fillRect/>
          </a:stretch>
        </p:blipFill>
        <p:spPr>
          <a:xfrm>
            <a:off x="114284" y="1124744"/>
            <a:ext cx="770415" cy="770415"/>
          </a:xfrm>
          <a:prstGeom prst="rect">
            <a:avLst/>
          </a:prstGeom>
        </p:spPr>
      </p:pic>
    </p:spTree>
    <p:extLst>
      <p:ext uri="{BB962C8B-B14F-4D97-AF65-F5344CB8AC3E}">
        <p14:creationId xmlns:p14="http://schemas.microsoft.com/office/powerpoint/2010/main" val="2773209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F483AB86-E874-48DE-B3C0-1BC21BC0FAFE}"/>
              </a:ext>
            </a:extLst>
          </p:cNvPr>
          <p:cNvSpPr>
            <a:spLocks noGrp="1"/>
          </p:cNvSpPr>
          <p:nvPr>
            <p:ph type="title"/>
          </p:nvPr>
        </p:nvSpPr>
        <p:spPr/>
        <p:txBody>
          <a:bodyPr>
            <a:normAutofit/>
          </a:bodyPr>
          <a:lstStyle/>
          <a:p>
            <a:pPr algn="ctr"/>
            <a:r>
              <a:rPr lang="en-GB" altLang="en-US" sz="4400" dirty="0"/>
              <a:t>Camdriniaeth </a:t>
            </a:r>
            <a:r>
              <a:rPr lang="en-GB" altLang="en-US" sz="4400" dirty="0" err="1"/>
              <a:t>Rhywiol</a:t>
            </a:r>
            <a:endParaRPr lang="en-GB" altLang="en-US" sz="4400" dirty="0"/>
          </a:p>
        </p:txBody>
      </p:sp>
      <p:sp>
        <p:nvSpPr>
          <p:cNvPr id="48131" name="Content Placeholder 2">
            <a:extLst>
              <a:ext uri="{FF2B5EF4-FFF2-40B4-BE49-F238E27FC236}">
                <a16:creationId xmlns:a16="http://schemas.microsoft.com/office/drawing/2014/main" id="{90A37D6C-2B25-4AFD-B4A3-20788F168608}"/>
              </a:ext>
            </a:extLst>
          </p:cNvPr>
          <p:cNvSpPr>
            <a:spLocks noGrp="1"/>
          </p:cNvSpPr>
          <p:nvPr>
            <p:ph idx="1"/>
          </p:nvPr>
        </p:nvSpPr>
        <p:spPr/>
        <p:txBody>
          <a:bodyPr/>
          <a:lstStyle/>
          <a:p>
            <a:pPr marL="0" indent="0" algn="just">
              <a:buFont typeface="Arial" panose="020B0604020202020204" pitchFamily="34" charset="0"/>
              <a:buNone/>
            </a:pPr>
            <a:r>
              <a:rPr lang="en-GB" altLang="en-US" sz="2400"/>
              <a:t>Mae cam-drin rhywiol yn golygu gorfodi neu hudo plentyn neu berson ifanc i gymryd rhan mewn gweithredoedd rhywiol, p’un a yw’r plentyn yn ymwybodol o’r hyn sy’n digwydd ai peidio. Gall y gweithredoedd olygu cyffwrdd corfforol, gan gynnwys gweithredoedd treiddio i gorff y plentyn neu beidio. Gallan nhw fod yn weithredoedd sydd ddim yn cynnwys cyffwrdd, fel cynnwys plant yn y broses o edrych ar neu gynhyrchu deunyddiau pornograffig, o wylio gweithredoedd rhywiol neu o annog plant i ymddwyn mewn ffyrdd anaddas yn rhywiol.         (CAPCG, 2008: 30)</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9CFA28EB-4B4B-4E8E-9205-9A8089068E51}"/>
              </a:ext>
            </a:extLst>
          </p:cNvPr>
          <p:cNvSpPr>
            <a:spLocks noGrp="1"/>
          </p:cNvSpPr>
          <p:nvPr>
            <p:ph type="title"/>
          </p:nvPr>
        </p:nvSpPr>
        <p:spPr/>
        <p:txBody>
          <a:bodyPr/>
          <a:lstStyle/>
          <a:p>
            <a:pPr algn="ctr"/>
            <a:br>
              <a:rPr lang="en-GB" altLang="en-US" dirty="0">
                <a:latin typeface="Arial Unicode MS" pitchFamily="34" charset="-128"/>
              </a:rPr>
            </a:br>
            <a:r>
              <a:rPr lang="en-GB" altLang="en-US" dirty="0">
                <a:latin typeface="Arial Unicode MS" pitchFamily="34" charset="-128"/>
              </a:rPr>
              <a:t> </a:t>
            </a:r>
            <a:r>
              <a:rPr lang="en-GB" altLang="en-US" sz="4400" dirty="0">
                <a:solidFill>
                  <a:schemeClr val="accent6">
                    <a:lumMod val="75000"/>
                  </a:schemeClr>
                </a:solidFill>
                <a:latin typeface="Arial Unicode MS" pitchFamily="34" charset="-128"/>
              </a:rPr>
              <a:t>Sexual Abuse</a:t>
            </a:r>
            <a:endParaRPr lang="en-GB" altLang="en-US" sz="4400" dirty="0">
              <a:solidFill>
                <a:schemeClr val="accent6">
                  <a:lumMod val="75000"/>
                </a:schemeClr>
              </a:solidFill>
            </a:endParaRPr>
          </a:p>
        </p:txBody>
      </p:sp>
      <p:sp>
        <p:nvSpPr>
          <p:cNvPr id="46083" name="Content Placeholder 2">
            <a:extLst>
              <a:ext uri="{FF2B5EF4-FFF2-40B4-BE49-F238E27FC236}">
                <a16:creationId xmlns:a16="http://schemas.microsoft.com/office/drawing/2014/main" id="{73B6AEB0-FFB8-494D-868B-A02A55769718}"/>
              </a:ext>
            </a:extLst>
          </p:cNvPr>
          <p:cNvSpPr>
            <a:spLocks noGrp="1"/>
          </p:cNvSpPr>
          <p:nvPr>
            <p:ph idx="1"/>
          </p:nvPr>
        </p:nvSpPr>
        <p:spPr>
          <a:xfrm>
            <a:off x="0" y="1600200"/>
            <a:ext cx="8686800" cy="3916363"/>
          </a:xfrm>
        </p:spPr>
        <p:txBody>
          <a:bodyPr/>
          <a:lstStyle/>
          <a:p>
            <a:pPr lvl="1" algn="just" eaLnBrk="1" hangingPunct="1">
              <a:buFontTx/>
              <a:buNone/>
            </a:pPr>
            <a:r>
              <a:rPr lang="en-GB" altLang="en-US" sz="2400" dirty="0">
                <a:solidFill>
                  <a:srgbClr val="0000FF"/>
                </a:solidFill>
                <a:latin typeface="Arial Unicode MS" pitchFamily="34" charset="-128"/>
              </a:rPr>
              <a:t>  </a:t>
            </a:r>
            <a:r>
              <a:rPr lang="en-GB" altLang="en-US" sz="2400" dirty="0">
                <a:solidFill>
                  <a:schemeClr val="accent6">
                    <a:lumMod val="75000"/>
                  </a:schemeClr>
                </a:solidFill>
                <a:latin typeface="Arial Unicode MS" pitchFamily="34" charset="-128"/>
              </a:rPr>
              <a:t>Sexual abuse involves forcing or enticing a child or young person to take part in sexual activities, whether or not the child is aware of what is happening. The activities may include non-contact activities such as involving children in looking at, or in the production of, pornographic material or watching sexual activities, or encouraging children to behave in sexually inappropriate ways.</a:t>
            </a:r>
          </a:p>
          <a:p>
            <a:pPr lvl="1" eaLnBrk="1" hangingPunct="1">
              <a:buFontTx/>
              <a:buNone/>
            </a:pPr>
            <a:r>
              <a:rPr lang="en-GB" altLang="en-US" sz="2400" dirty="0">
                <a:solidFill>
                  <a:schemeClr val="accent6">
                    <a:lumMod val="75000"/>
                  </a:schemeClr>
                </a:solidFill>
                <a:latin typeface="Arial Unicode MS" pitchFamily="34" charset="-128"/>
              </a:rPr>
              <a:t>                                      </a:t>
            </a:r>
          </a:p>
          <a:p>
            <a:pPr lvl="1" eaLnBrk="1" hangingPunct="1">
              <a:buFontTx/>
              <a:buNone/>
            </a:pPr>
            <a:r>
              <a:rPr lang="en-GB" altLang="en-US" sz="2400" dirty="0">
                <a:solidFill>
                  <a:schemeClr val="accent6">
                    <a:lumMod val="75000"/>
                  </a:schemeClr>
                </a:solidFill>
                <a:latin typeface="Arial Unicode MS" pitchFamily="34" charset="-128"/>
              </a:rPr>
              <a:t>                                              (Working Together, 1991: 2.6).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03A52-C550-217D-830B-F933FB0E2C7B}"/>
              </a:ext>
            </a:extLst>
          </p:cNvPr>
          <p:cNvSpPr>
            <a:spLocks noGrp="1"/>
          </p:cNvSpPr>
          <p:nvPr>
            <p:ph type="title"/>
          </p:nvPr>
        </p:nvSpPr>
        <p:spPr/>
        <p:txBody>
          <a:bodyPr>
            <a:noAutofit/>
          </a:bodyPr>
          <a:lstStyle/>
          <a:p>
            <a:pPr algn="ctr"/>
            <a:r>
              <a:rPr lang="en-GB" sz="4800" dirty="0"/>
              <a:t>Camdriniaeth </a:t>
            </a:r>
            <a:r>
              <a:rPr lang="en-GB" sz="4800" dirty="0" err="1"/>
              <a:t>Rhywiol</a:t>
            </a:r>
            <a:br>
              <a:rPr lang="en-GB" sz="4800" dirty="0"/>
            </a:br>
            <a:r>
              <a:rPr lang="en-GB" sz="4800" dirty="0">
                <a:solidFill>
                  <a:schemeClr val="accent6">
                    <a:lumMod val="75000"/>
                  </a:schemeClr>
                </a:solidFill>
              </a:rPr>
              <a:t>Sexual Abuse</a:t>
            </a:r>
          </a:p>
        </p:txBody>
      </p:sp>
      <p:sp>
        <p:nvSpPr>
          <p:cNvPr id="3" name="Content Placeholder 2">
            <a:extLst>
              <a:ext uri="{FF2B5EF4-FFF2-40B4-BE49-F238E27FC236}">
                <a16:creationId xmlns:a16="http://schemas.microsoft.com/office/drawing/2014/main" id="{276D9FD8-47FF-A9FF-9191-9490417632F1}"/>
              </a:ext>
            </a:extLst>
          </p:cNvPr>
          <p:cNvSpPr>
            <a:spLocks noGrp="1"/>
          </p:cNvSpPr>
          <p:nvPr>
            <p:ph sz="half" idx="1"/>
          </p:nvPr>
        </p:nvSpPr>
        <p:spPr>
          <a:xfrm>
            <a:off x="179513" y="1718336"/>
            <a:ext cx="4335338" cy="4351338"/>
          </a:xfrm>
        </p:spPr>
        <p:txBody>
          <a:bodyPr/>
          <a:lstStyle/>
          <a:p>
            <a:pPr marL="0" indent="0">
              <a:buNone/>
            </a:pPr>
            <a:r>
              <a:rPr lang="en-GB" sz="2400" dirty="0" err="1"/>
              <a:t>Ymosod</a:t>
            </a:r>
            <a:r>
              <a:rPr lang="en-GB" sz="2400" dirty="0"/>
              <a:t> </a:t>
            </a:r>
            <a:r>
              <a:rPr lang="en-GB" sz="2400" dirty="0" err="1"/>
              <a:t>wrth</a:t>
            </a:r>
            <a:endParaRPr lang="en-GB" sz="2400" dirty="0"/>
          </a:p>
          <a:p>
            <a:r>
              <a:rPr lang="en-GB" sz="2400" dirty="0" err="1"/>
              <a:t>Actiau</a:t>
            </a:r>
            <a:r>
              <a:rPr lang="en-GB" sz="2400" dirty="0"/>
              <a:t> </a:t>
            </a:r>
            <a:r>
              <a:rPr lang="en-GB" sz="2400" dirty="0" err="1"/>
              <a:t>treiddio</a:t>
            </a:r>
            <a:endParaRPr lang="en-GB" sz="2400" dirty="0"/>
          </a:p>
          <a:p>
            <a:r>
              <a:rPr lang="en-GB" sz="2400" dirty="0" err="1"/>
              <a:t>Actiau</a:t>
            </a:r>
            <a:r>
              <a:rPr lang="en-GB" sz="2400" dirty="0"/>
              <a:t> </a:t>
            </a:r>
            <a:r>
              <a:rPr lang="en-GB" sz="2400" dirty="0" err="1"/>
              <a:t>ni</a:t>
            </a:r>
            <a:r>
              <a:rPr lang="en-GB" sz="2400" dirty="0"/>
              <a:t> </a:t>
            </a:r>
            <a:r>
              <a:rPr lang="en-GB" sz="2400" dirty="0" err="1"/>
              <a:t>treiddio</a:t>
            </a:r>
            <a:endParaRPr lang="en-GB" sz="2400" dirty="0"/>
          </a:p>
          <a:p>
            <a:r>
              <a:rPr lang="en-GB" sz="2400" dirty="0" err="1"/>
              <a:t>Amlygiad</a:t>
            </a:r>
            <a:r>
              <a:rPr lang="en-GB" sz="2400" dirty="0"/>
              <a:t> i </a:t>
            </a:r>
            <a:r>
              <a:rPr lang="en-GB" sz="2400" dirty="0" err="1"/>
              <a:t>ddeunydd</a:t>
            </a:r>
            <a:r>
              <a:rPr lang="en-GB" sz="2400" dirty="0"/>
              <a:t> </a:t>
            </a:r>
            <a:r>
              <a:rPr lang="en-GB" sz="2400" dirty="0" err="1"/>
              <a:t>amhriodol</a:t>
            </a:r>
            <a:endParaRPr lang="en-GB" sz="2400" dirty="0"/>
          </a:p>
          <a:p>
            <a:r>
              <a:rPr lang="en-GB" sz="2400" dirty="0" err="1"/>
              <a:t>Cynhyrchu</a:t>
            </a:r>
            <a:r>
              <a:rPr lang="en-GB" sz="2400" dirty="0"/>
              <a:t> </a:t>
            </a:r>
            <a:r>
              <a:rPr lang="en-GB" sz="2400" dirty="0" err="1"/>
              <a:t>deunydd</a:t>
            </a:r>
            <a:r>
              <a:rPr lang="en-GB" sz="2400" dirty="0"/>
              <a:t> </a:t>
            </a:r>
            <a:r>
              <a:rPr lang="en-GB" sz="2400" dirty="0" err="1"/>
              <a:t>amhriodol</a:t>
            </a:r>
            <a:endParaRPr lang="en-GB" sz="2400" dirty="0"/>
          </a:p>
          <a:p>
            <a:r>
              <a:rPr lang="en-GB" sz="2400" dirty="0" err="1"/>
              <a:t>Paratoi</a:t>
            </a:r>
            <a:endParaRPr lang="en-GB" sz="2400" dirty="0"/>
          </a:p>
          <a:p>
            <a:r>
              <a:rPr lang="en-GB" sz="2400" dirty="0" err="1"/>
              <a:t>Denu</a:t>
            </a:r>
            <a:r>
              <a:rPr lang="en-GB" sz="2400" dirty="0"/>
              <a:t> </a:t>
            </a:r>
            <a:r>
              <a:rPr lang="en-GB" sz="2400" dirty="0" err="1"/>
              <a:t>ymddygiad</a:t>
            </a:r>
            <a:r>
              <a:rPr lang="en-GB" sz="2400" dirty="0"/>
              <a:t> </a:t>
            </a:r>
            <a:r>
              <a:rPr lang="en-GB" sz="2400" dirty="0" err="1"/>
              <a:t>rhywiol</a:t>
            </a:r>
            <a:r>
              <a:rPr lang="en-GB" sz="2400" dirty="0"/>
              <a:t> </a:t>
            </a:r>
            <a:r>
              <a:rPr lang="en-GB" sz="2400" dirty="0" err="1"/>
              <a:t>amhriodol</a:t>
            </a:r>
            <a:endParaRPr lang="en-GB" sz="2400" dirty="0"/>
          </a:p>
          <a:p>
            <a:endParaRPr lang="en-GB" dirty="0"/>
          </a:p>
          <a:p>
            <a:endParaRPr lang="en-GB" dirty="0"/>
          </a:p>
        </p:txBody>
      </p:sp>
      <p:sp>
        <p:nvSpPr>
          <p:cNvPr id="4" name="Content Placeholder 3">
            <a:extLst>
              <a:ext uri="{FF2B5EF4-FFF2-40B4-BE49-F238E27FC236}">
                <a16:creationId xmlns:a16="http://schemas.microsoft.com/office/drawing/2014/main" id="{A3BDBF07-722D-3436-EA8C-4CA117FCAE50}"/>
              </a:ext>
            </a:extLst>
          </p:cNvPr>
          <p:cNvSpPr>
            <a:spLocks noGrp="1"/>
          </p:cNvSpPr>
          <p:nvPr>
            <p:ph sz="half" idx="2"/>
          </p:nvPr>
        </p:nvSpPr>
        <p:spPr>
          <a:xfrm>
            <a:off x="4629151" y="1720298"/>
            <a:ext cx="3943350" cy="4351338"/>
          </a:xfrm>
        </p:spPr>
        <p:txBody>
          <a:bodyPr/>
          <a:lstStyle/>
          <a:p>
            <a:pPr marL="0" indent="0">
              <a:buNone/>
            </a:pPr>
            <a:r>
              <a:rPr lang="en-GB" sz="2400" dirty="0">
                <a:solidFill>
                  <a:schemeClr val="accent6">
                    <a:lumMod val="75000"/>
                  </a:schemeClr>
                </a:solidFill>
              </a:rPr>
              <a:t>Assault by:</a:t>
            </a:r>
          </a:p>
          <a:p>
            <a:r>
              <a:rPr lang="en-GB" sz="2400" dirty="0">
                <a:solidFill>
                  <a:schemeClr val="accent6">
                    <a:lumMod val="75000"/>
                  </a:schemeClr>
                </a:solidFill>
              </a:rPr>
              <a:t>Penetrative acts</a:t>
            </a:r>
          </a:p>
          <a:p>
            <a:r>
              <a:rPr lang="en-GB" sz="2400" dirty="0">
                <a:solidFill>
                  <a:schemeClr val="accent6">
                    <a:lumMod val="75000"/>
                  </a:schemeClr>
                </a:solidFill>
              </a:rPr>
              <a:t>Non penetrative</a:t>
            </a:r>
          </a:p>
          <a:p>
            <a:r>
              <a:rPr lang="en-GB" sz="2400" dirty="0">
                <a:solidFill>
                  <a:schemeClr val="accent6">
                    <a:lumMod val="75000"/>
                  </a:schemeClr>
                </a:solidFill>
              </a:rPr>
              <a:t>Exposure to inappropriate material</a:t>
            </a:r>
          </a:p>
          <a:p>
            <a:r>
              <a:rPr lang="en-GB" sz="2400" dirty="0">
                <a:solidFill>
                  <a:schemeClr val="accent6">
                    <a:lumMod val="75000"/>
                  </a:schemeClr>
                </a:solidFill>
              </a:rPr>
              <a:t>Production of inappropriate material</a:t>
            </a:r>
          </a:p>
          <a:p>
            <a:r>
              <a:rPr lang="en-GB" sz="2400" dirty="0">
                <a:solidFill>
                  <a:schemeClr val="accent6">
                    <a:lumMod val="75000"/>
                  </a:schemeClr>
                </a:solidFill>
              </a:rPr>
              <a:t>Grooming</a:t>
            </a:r>
          </a:p>
          <a:p>
            <a:r>
              <a:rPr lang="en-GB" sz="2400" dirty="0">
                <a:solidFill>
                  <a:schemeClr val="accent6">
                    <a:lumMod val="75000"/>
                  </a:schemeClr>
                </a:solidFill>
              </a:rPr>
              <a:t>Enticing inappropriate sexual behaviour</a:t>
            </a: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C2FB18D4-1662-4FDF-2775-00D8958DCB8B}"/>
              </a:ext>
            </a:extLst>
          </p:cNvPr>
          <p:cNvSpPr txBox="1"/>
          <p:nvPr/>
        </p:nvSpPr>
        <p:spPr>
          <a:xfrm>
            <a:off x="7596336" y="5445224"/>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0316134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a:xfrm>
            <a:off x="346930" y="116632"/>
            <a:ext cx="8335838" cy="1325563"/>
          </a:xfrm>
        </p:spPr>
        <p:txBody>
          <a:bodyPr>
            <a:noAutofit/>
          </a:bodyPr>
          <a:lstStyle/>
          <a:p>
            <a:pPr algn="ctr"/>
            <a:r>
              <a:rPr lang="en-GB" sz="4000" dirty="0"/>
              <a:t>Dangosydd o Camdriniaeth </a:t>
            </a:r>
            <a:r>
              <a:rPr lang="en-GB" sz="4000" dirty="0" err="1"/>
              <a:t>Rhywiol</a:t>
            </a:r>
            <a:br>
              <a:rPr lang="en-GB" sz="4000" dirty="0"/>
            </a:br>
            <a:r>
              <a:rPr lang="en-GB" sz="4000" dirty="0">
                <a:solidFill>
                  <a:schemeClr val="accent6">
                    <a:lumMod val="75000"/>
                  </a:schemeClr>
                </a:solidFill>
              </a:rPr>
              <a:t>Indicators of Sexual Abuse</a:t>
            </a:r>
          </a:p>
        </p:txBody>
      </p:sp>
      <p:sp>
        <p:nvSpPr>
          <p:cNvPr id="3" name="Content Placeholder 2">
            <a:extLst>
              <a:ext uri="{FF2B5EF4-FFF2-40B4-BE49-F238E27FC236}">
                <a16:creationId xmlns:a16="http://schemas.microsoft.com/office/drawing/2014/main" id="{84E9A257-174D-F9F7-3C2A-DD07A771C037}"/>
              </a:ext>
            </a:extLst>
          </p:cNvPr>
          <p:cNvSpPr>
            <a:spLocks noGrp="1"/>
          </p:cNvSpPr>
          <p:nvPr>
            <p:ph sz="half" idx="1"/>
          </p:nvPr>
        </p:nvSpPr>
        <p:spPr>
          <a:xfrm>
            <a:off x="628649" y="1484784"/>
            <a:ext cx="3886200" cy="4351338"/>
          </a:xfrm>
        </p:spPr>
        <p:txBody>
          <a:bodyPr>
            <a:normAutofit/>
          </a:bodyPr>
          <a:lstStyle/>
          <a:p>
            <a:r>
              <a:rPr lang="en-GB" sz="2400" dirty="0" err="1"/>
              <a:t>Gwybodaeth</a:t>
            </a:r>
            <a:r>
              <a:rPr lang="en-GB" sz="2400" dirty="0"/>
              <a:t> </a:t>
            </a:r>
            <a:r>
              <a:rPr lang="en-GB" sz="2400" dirty="0" err="1"/>
              <a:t>rhywiol</a:t>
            </a:r>
            <a:r>
              <a:rPr lang="en-GB" sz="2400" dirty="0"/>
              <a:t> </a:t>
            </a:r>
            <a:r>
              <a:rPr lang="en-GB" sz="2400" dirty="0" err="1"/>
              <a:t>fanwl</a:t>
            </a:r>
            <a:endParaRPr lang="en-GB" sz="2400" dirty="0"/>
          </a:p>
          <a:p>
            <a:r>
              <a:rPr lang="en-GB" sz="2400" dirty="0"/>
              <a:t>Iaith ac </a:t>
            </a:r>
            <a:r>
              <a:rPr lang="en-GB" sz="2400" dirty="0" err="1"/>
              <a:t>ymddygiad</a:t>
            </a:r>
            <a:r>
              <a:rPr lang="en-GB" sz="2400" dirty="0"/>
              <a:t> </a:t>
            </a:r>
            <a:r>
              <a:rPr lang="en-GB" sz="2400" dirty="0" err="1"/>
              <a:t>rhywiol</a:t>
            </a:r>
            <a:r>
              <a:rPr lang="en-GB" sz="2400" dirty="0"/>
              <a:t> </a:t>
            </a:r>
            <a:r>
              <a:rPr lang="en-GB" sz="2400" dirty="0" err="1"/>
              <a:t>eglur</a:t>
            </a:r>
            <a:endParaRPr lang="en-GB" sz="2400" dirty="0"/>
          </a:p>
          <a:p>
            <a:r>
              <a:rPr lang="en-GB" sz="2400" dirty="0" err="1"/>
              <a:t>Ymweliadau</a:t>
            </a:r>
            <a:r>
              <a:rPr lang="en-GB" sz="2400" dirty="0"/>
              <a:t> toiled </a:t>
            </a:r>
            <a:r>
              <a:rPr lang="en-GB" sz="2400" dirty="0" err="1"/>
              <a:t>yn</a:t>
            </a:r>
            <a:r>
              <a:rPr lang="en-GB" sz="2400" dirty="0"/>
              <a:t> </a:t>
            </a:r>
            <a:r>
              <a:rPr lang="en-GB" sz="2400" dirty="0" err="1"/>
              <a:t>amlach</a:t>
            </a:r>
            <a:endParaRPr lang="en-GB" sz="2400" dirty="0"/>
          </a:p>
          <a:p>
            <a:r>
              <a:rPr lang="en-GB" sz="2400" dirty="0" err="1"/>
              <a:t>Gwlychu’r</a:t>
            </a:r>
            <a:r>
              <a:rPr lang="en-GB" sz="2400" dirty="0"/>
              <a:t> </a:t>
            </a:r>
            <a:r>
              <a:rPr lang="en-GB" sz="2400" dirty="0" err="1"/>
              <a:t>gwelu</a:t>
            </a:r>
            <a:endParaRPr lang="en-GB" sz="2400" dirty="0"/>
          </a:p>
          <a:p>
            <a:r>
              <a:rPr lang="en-GB" sz="2400" dirty="0" err="1"/>
              <a:t>Anwyldeb</a:t>
            </a:r>
            <a:r>
              <a:rPr lang="en-GB" sz="2400" dirty="0"/>
              <a:t>/ </a:t>
            </a:r>
            <a:r>
              <a:rPr lang="en-GB" sz="2400" dirty="0" err="1"/>
              <a:t>gormodol</a:t>
            </a:r>
            <a:r>
              <a:rPr lang="en-GB" sz="2400" dirty="0"/>
              <a:t>/ </a:t>
            </a:r>
            <a:r>
              <a:rPr lang="en-GB" sz="2400" dirty="0" err="1"/>
              <a:t>amhriodol</a:t>
            </a:r>
            <a:r>
              <a:rPr lang="en-GB" sz="2400" dirty="0"/>
              <a:t> </a:t>
            </a:r>
            <a:r>
              <a:rPr lang="en-GB" sz="2400" dirty="0" err="1"/>
              <a:t>tuag</a:t>
            </a:r>
            <a:r>
              <a:rPr lang="en-GB" sz="2400" dirty="0"/>
              <a:t> at </a:t>
            </a:r>
            <a:r>
              <a:rPr lang="en-GB" sz="2400" dirty="0" err="1"/>
              <a:t>eraill</a:t>
            </a:r>
            <a:endParaRPr lang="en-GB" sz="2400" dirty="0"/>
          </a:p>
          <a:p>
            <a:r>
              <a:rPr lang="en-GB" sz="2400" dirty="0" err="1"/>
              <a:t>Cyfrinachgar</a:t>
            </a:r>
            <a:endParaRPr lang="en-GB" sz="2400" dirty="0"/>
          </a:p>
          <a:p>
            <a:r>
              <a:rPr lang="en-GB" sz="2400" dirty="0"/>
              <a:t>Pell</a:t>
            </a: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2"/>
          </p:nvPr>
        </p:nvSpPr>
        <p:spPr>
          <a:xfrm>
            <a:off x="4583785" y="1412776"/>
            <a:ext cx="3886200" cy="4351338"/>
          </a:xfrm>
        </p:spPr>
        <p:txBody>
          <a:bodyPr>
            <a:normAutofit/>
          </a:bodyPr>
          <a:lstStyle/>
          <a:p>
            <a:r>
              <a:rPr lang="en-GB" sz="2400" dirty="0">
                <a:solidFill>
                  <a:schemeClr val="accent6">
                    <a:lumMod val="75000"/>
                  </a:schemeClr>
                </a:solidFill>
              </a:rPr>
              <a:t>Detailed sexual knowledge</a:t>
            </a:r>
          </a:p>
          <a:p>
            <a:r>
              <a:rPr lang="en-GB" sz="2400" dirty="0">
                <a:solidFill>
                  <a:schemeClr val="accent6">
                    <a:lumMod val="75000"/>
                  </a:schemeClr>
                </a:solidFill>
              </a:rPr>
              <a:t>Sexually explicit language and behaviour</a:t>
            </a:r>
          </a:p>
          <a:p>
            <a:r>
              <a:rPr lang="en-GB" sz="2400" dirty="0">
                <a:solidFill>
                  <a:schemeClr val="accent6">
                    <a:lumMod val="75000"/>
                  </a:schemeClr>
                </a:solidFill>
              </a:rPr>
              <a:t>Increased frequency of toilet visits</a:t>
            </a:r>
          </a:p>
          <a:p>
            <a:r>
              <a:rPr lang="en-GB" sz="2400" dirty="0">
                <a:solidFill>
                  <a:schemeClr val="accent6">
                    <a:lumMod val="75000"/>
                  </a:schemeClr>
                </a:solidFill>
              </a:rPr>
              <a:t>Bedwetting</a:t>
            </a:r>
          </a:p>
          <a:p>
            <a:r>
              <a:rPr lang="en-GB" sz="2400" dirty="0">
                <a:solidFill>
                  <a:schemeClr val="accent6">
                    <a:lumMod val="75000"/>
                  </a:schemeClr>
                </a:solidFill>
              </a:rPr>
              <a:t>Excessive/ inappropriate  affection towards others</a:t>
            </a:r>
          </a:p>
          <a:p>
            <a:r>
              <a:rPr lang="en-GB" sz="2400" dirty="0">
                <a:solidFill>
                  <a:schemeClr val="accent6">
                    <a:lumMod val="75000"/>
                  </a:schemeClr>
                </a:solidFill>
              </a:rPr>
              <a:t>Secretive</a:t>
            </a:r>
          </a:p>
          <a:p>
            <a:r>
              <a:rPr lang="en-GB" sz="2400" dirty="0">
                <a:solidFill>
                  <a:schemeClr val="accent6">
                    <a:lumMod val="75000"/>
                  </a:schemeClr>
                </a:solidFill>
              </a:rPr>
              <a:t>Distant </a:t>
            </a:r>
          </a:p>
          <a:p>
            <a:pPr marL="0" indent="0">
              <a:buNone/>
            </a:pPr>
            <a:endParaRPr lang="en-GB" dirty="0"/>
          </a:p>
        </p:txBody>
      </p:sp>
      <p:sp>
        <p:nvSpPr>
          <p:cNvPr id="5" name="TextBox 4">
            <a:extLst>
              <a:ext uri="{FF2B5EF4-FFF2-40B4-BE49-F238E27FC236}">
                <a16:creationId xmlns:a16="http://schemas.microsoft.com/office/drawing/2014/main" id="{5E58CCFF-B781-EA67-5847-EA39A19C9E36}"/>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pic>
        <p:nvPicPr>
          <p:cNvPr id="6" name="Picture 5">
            <a:extLst>
              <a:ext uri="{FF2B5EF4-FFF2-40B4-BE49-F238E27FC236}">
                <a16:creationId xmlns:a16="http://schemas.microsoft.com/office/drawing/2014/main" id="{6784DFC3-4B2E-E644-6B24-BA404A3AD9A1}"/>
              </a:ext>
            </a:extLst>
          </p:cNvPr>
          <p:cNvPicPr>
            <a:picLocks noChangeAspect="1"/>
          </p:cNvPicPr>
          <p:nvPr/>
        </p:nvPicPr>
        <p:blipFill>
          <a:blip r:embed="rId3"/>
          <a:stretch>
            <a:fillRect/>
          </a:stretch>
        </p:blipFill>
        <p:spPr>
          <a:xfrm>
            <a:off x="8265936" y="780372"/>
            <a:ext cx="770415" cy="770415"/>
          </a:xfrm>
          <a:prstGeom prst="rect">
            <a:avLst/>
          </a:prstGeom>
        </p:spPr>
      </p:pic>
      <p:pic>
        <p:nvPicPr>
          <p:cNvPr id="7" name="Picture 6">
            <a:extLst>
              <a:ext uri="{FF2B5EF4-FFF2-40B4-BE49-F238E27FC236}">
                <a16:creationId xmlns:a16="http://schemas.microsoft.com/office/drawing/2014/main" id="{5780D288-167B-D3C2-43A4-A84A5A5FE299}"/>
              </a:ext>
            </a:extLst>
          </p:cNvPr>
          <p:cNvPicPr>
            <a:picLocks noChangeAspect="1"/>
          </p:cNvPicPr>
          <p:nvPr/>
        </p:nvPicPr>
        <p:blipFill>
          <a:blip r:embed="rId3"/>
          <a:stretch>
            <a:fillRect/>
          </a:stretch>
        </p:blipFill>
        <p:spPr>
          <a:xfrm>
            <a:off x="76024" y="780026"/>
            <a:ext cx="770415" cy="770415"/>
          </a:xfrm>
          <a:prstGeom prst="rect">
            <a:avLst/>
          </a:prstGeom>
        </p:spPr>
      </p:pic>
    </p:spTree>
    <p:extLst>
      <p:ext uri="{BB962C8B-B14F-4D97-AF65-F5344CB8AC3E}">
        <p14:creationId xmlns:p14="http://schemas.microsoft.com/office/powerpoint/2010/main" val="3544850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a:xfrm>
            <a:off x="508186" y="147693"/>
            <a:ext cx="8335838" cy="1325563"/>
          </a:xfrm>
        </p:spPr>
        <p:txBody>
          <a:bodyPr>
            <a:noAutofit/>
          </a:bodyPr>
          <a:lstStyle/>
          <a:p>
            <a:pPr algn="ctr"/>
            <a:r>
              <a:rPr lang="en-GB" sz="4000" dirty="0"/>
              <a:t>Dangosydd o Camdriniaeth </a:t>
            </a:r>
            <a:r>
              <a:rPr lang="en-GB" sz="4000" dirty="0" err="1"/>
              <a:t>Rhywiol</a:t>
            </a:r>
            <a:br>
              <a:rPr lang="en-GB" sz="4000" dirty="0"/>
            </a:br>
            <a:r>
              <a:rPr lang="en-GB" sz="4000" dirty="0">
                <a:solidFill>
                  <a:schemeClr val="accent6">
                    <a:lumMod val="75000"/>
                  </a:schemeClr>
                </a:solidFill>
              </a:rPr>
              <a:t>Indicators of Sexual Abuse</a:t>
            </a:r>
            <a:endParaRPr lang="en-GB" sz="4000" dirty="0"/>
          </a:p>
        </p:txBody>
      </p:sp>
      <p:sp>
        <p:nvSpPr>
          <p:cNvPr id="3" name="Content Placeholder 2">
            <a:extLst>
              <a:ext uri="{FF2B5EF4-FFF2-40B4-BE49-F238E27FC236}">
                <a16:creationId xmlns:a16="http://schemas.microsoft.com/office/drawing/2014/main" id="{84E9A257-174D-F9F7-3C2A-DD07A771C037}"/>
              </a:ext>
            </a:extLst>
          </p:cNvPr>
          <p:cNvSpPr>
            <a:spLocks noGrp="1"/>
          </p:cNvSpPr>
          <p:nvPr>
            <p:ph sz="half" idx="1"/>
          </p:nvPr>
        </p:nvSpPr>
        <p:spPr>
          <a:xfrm>
            <a:off x="628649" y="1484784"/>
            <a:ext cx="3886200" cy="4351338"/>
          </a:xfrm>
        </p:spPr>
        <p:txBody>
          <a:bodyPr>
            <a:normAutofit/>
          </a:bodyPr>
          <a:lstStyle/>
          <a:p>
            <a:r>
              <a:rPr lang="en-GB" sz="2400" dirty="0" err="1"/>
              <a:t>Clefydau</a:t>
            </a:r>
            <a:r>
              <a:rPr lang="en-GB" sz="2400" dirty="0"/>
              <a:t> a </a:t>
            </a:r>
            <a:r>
              <a:rPr lang="en-GB" sz="2400" dirty="0" err="1"/>
              <a:t>drosglwyddir</a:t>
            </a:r>
            <a:r>
              <a:rPr lang="en-GB" sz="2400" dirty="0"/>
              <a:t> </a:t>
            </a:r>
            <a:r>
              <a:rPr lang="en-GB" sz="2400" dirty="0" err="1"/>
              <a:t>rhywiol</a:t>
            </a:r>
            <a:endParaRPr lang="en-GB" sz="2400" dirty="0"/>
          </a:p>
          <a:p>
            <a:r>
              <a:rPr lang="en-GB" sz="2400" dirty="0" err="1"/>
              <a:t>Ofn</a:t>
            </a:r>
            <a:r>
              <a:rPr lang="en-GB" sz="2400" dirty="0"/>
              <a:t> o bod </a:t>
            </a:r>
            <a:r>
              <a:rPr lang="en-GB" sz="2400" dirty="0" err="1"/>
              <a:t>ar</a:t>
            </a:r>
            <a:r>
              <a:rPr lang="en-GB" sz="2400" dirty="0"/>
              <a:t> </a:t>
            </a:r>
            <a:r>
              <a:rPr lang="en-GB" sz="2400" dirty="0" err="1"/>
              <a:t>eich</a:t>
            </a:r>
            <a:r>
              <a:rPr lang="en-GB" sz="2400" dirty="0"/>
              <a:t> pen </a:t>
            </a:r>
            <a:r>
              <a:rPr lang="en-GB" sz="2400" dirty="0" err="1"/>
              <a:t>eich</a:t>
            </a:r>
            <a:r>
              <a:rPr lang="en-GB" sz="2400" dirty="0"/>
              <a:t> </a:t>
            </a:r>
            <a:r>
              <a:rPr lang="en-GB" sz="2400" dirty="0" err="1"/>
              <a:t>hyn</a:t>
            </a:r>
            <a:endParaRPr lang="en-GB" sz="2400" dirty="0"/>
          </a:p>
          <a:p>
            <a:r>
              <a:rPr lang="en-GB" sz="2400" dirty="0" err="1"/>
              <a:t>Ofn</a:t>
            </a:r>
            <a:r>
              <a:rPr lang="en-GB" sz="2400" dirty="0"/>
              <a:t> o </a:t>
            </a:r>
            <a:r>
              <a:rPr lang="en-GB" sz="2400" dirty="0" err="1"/>
              <a:t>gweithdrefnau</a:t>
            </a:r>
            <a:r>
              <a:rPr lang="en-GB" sz="2400" dirty="0"/>
              <a:t> </a:t>
            </a:r>
            <a:r>
              <a:rPr lang="en-GB" sz="2400" dirty="0" err="1"/>
              <a:t>meddygol</a:t>
            </a:r>
            <a:endParaRPr lang="en-GB" sz="2400" dirty="0"/>
          </a:p>
          <a:p>
            <a:r>
              <a:rPr lang="en-GB" sz="2400" dirty="0" err="1"/>
              <a:t>Rhedeg</a:t>
            </a:r>
            <a:r>
              <a:rPr lang="en-GB" sz="2400" dirty="0"/>
              <a:t> i </a:t>
            </a:r>
            <a:r>
              <a:rPr lang="en-GB" sz="2400" dirty="0" err="1"/>
              <a:t>ffwrdd</a:t>
            </a:r>
            <a:endParaRPr lang="en-GB" sz="2400" dirty="0"/>
          </a:p>
          <a:p>
            <a:r>
              <a:rPr lang="en-GB" sz="2400" dirty="0" err="1"/>
              <a:t>Ynfydrwydd</a:t>
            </a:r>
            <a:r>
              <a:rPr lang="en-GB" sz="2400" dirty="0"/>
              <a:t>  </a:t>
            </a:r>
            <a:r>
              <a:rPr lang="en-GB" sz="2400" dirty="0" err="1"/>
              <a:t>gydag</a:t>
            </a:r>
            <a:r>
              <a:rPr lang="en-GB" sz="2400" dirty="0"/>
              <a:t> </a:t>
            </a:r>
            <a:r>
              <a:rPr lang="en-GB" sz="2400" dirty="0" err="1"/>
              <a:t>unigolyn</a:t>
            </a:r>
            <a:r>
              <a:rPr lang="en-GB" sz="2400" dirty="0"/>
              <a:t> </a:t>
            </a:r>
            <a:r>
              <a:rPr lang="en-GB" sz="2400" dirty="0" err="1"/>
              <a:t>eraill</a:t>
            </a:r>
            <a:endParaRPr lang="en-GB" sz="2400" dirty="0"/>
          </a:p>
          <a:p>
            <a:endParaRPr lang="en-GB" dirty="0"/>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2"/>
          </p:nvPr>
        </p:nvSpPr>
        <p:spPr>
          <a:xfrm>
            <a:off x="4629152" y="1484784"/>
            <a:ext cx="3886200" cy="4351338"/>
          </a:xfrm>
        </p:spPr>
        <p:txBody>
          <a:bodyPr>
            <a:normAutofit/>
          </a:bodyPr>
          <a:lstStyle/>
          <a:p>
            <a:r>
              <a:rPr lang="en-GB" sz="2400" dirty="0">
                <a:solidFill>
                  <a:schemeClr val="accent6">
                    <a:lumMod val="75000"/>
                  </a:schemeClr>
                </a:solidFill>
              </a:rPr>
              <a:t>Sexually Transmitted Diseases/ Pregnancy</a:t>
            </a:r>
          </a:p>
          <a:p>
            <a:r>
              <a:rPr lang="en-GB" sz="2400" dirty="0">
                <a:solidFill>
                  <a:schemeClr val="accent6">
                    <a:lumMod val="75000"/>
                  </a:schemeClr>
                </a:solidFill>
              </a:rPr>
              <a:t>Fear of being alone</a:t>
            </a:r>
          </a:p>
          <a:p>
            <a:r>
              <a:rPr lang="en-GB" sz="2400" dirty="0">
                <a:solidFill>
                  <a:schemeClr val="accent6">
                    <a:lumMod val="75000"/>
                  </a:schemeClr>
                </a:solidFill>
              </a:rPr>
              <a:t>Fear of medical procedures</a:t>
            </a:r>
          </a:p>
          <a:p>
            <a:r>
              <a:rPr lang="en-GB" sz="2400" dirty="0">
                <a:solidFill>
                  <a:schemeClr val="accent6">
                    <a:lumMod val="75000"/>
                  </a:schemeClr>
                </a:solidFill>
              </a:rPr>
              <a:t>Running away</a:t>
            </a:r>
          </a:p>
          <a:p>
            <a:r>
              <a:rPr lang="en-GB" sz="2400" dirty="0">
                <a:solidFill>
                  <a:schemeClr val="accent6">
                    <a:lumMod val="75000"/>
                  </a:schemeClr>
                </a:solidFill>
              </a:rPr>
              <a:t>Infatuation with another individual </a:t>
            </a:r>
          </a:p>
          <a:p>
            <a:endParaRPr lang="en-GB" dirty="0"/>
          </a:p>
        </p:txBody>
      </p:sp>
      <p:sp>
        <p:nvSpPr>
          <p:cNvPr id="5" name="TextBox 4">
            <a:extLst>
              <a:ext uri="{FF2B5EF4-FFF2-40B4-BE49-F238E27FC236}">
                <a16:creationId xmlns:a16="http://schemas.microsoft.com/office/drawing/2014/main" id="{88C61F79-AB11-60FA-EF69-2D08C60DAFEF}"/>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pic>
        <p:nvPicPr>
          <p:cNvPr id="6" name="Picture 5">
            <a:extLst>
              <a:ext uri="{FF2B5EF4-FFF2-40B4-BE49-F238E27FC236}">
                <a16:creationId xmlns:a16="http://schemas.microsoft.com/office/drawing/2014/main" id="{F444164B-7EAD-BCD3-E19F-E53823DFA456}"/>
              </a:ext>
            </a:extLst>
          </p:cNvPr>
          <p:cNvPicPr>
            <a:picLocks noChangeAspect="1"/>
          </p:cNvPicPr>
          <p:nvPr/>
        </p:nvPicPr>
        <p:blipFill>
          <a:blip r:embed="rId3"/>
          <a:stretch>
            <a:fillRect/>
          </a:stretch>
        </p:blipFill>
        <p:spPr>
          <a:xfrm>
            <a:off x="8282705" y="908720"/>
            <a:ext cx="770415" cy="770415"/>
          </a:xfrm>
          <a:prstGeom prst="rect">
            <a:avLst/>
          </a:prstGeom>
        </p:spPr>
      </p:pic>
      <p:pic>
        <p:nvPicPr>
          <p:cNvPr id="7" name="Picture 6">
            <a:extLst>
              <a:ext uri="{FF2B5EF4-FFF2-40B4-BE49-F238E27FC236}">
                <a16:creationId xmlns:a16="http://schemas.microsoft.com/office/drawing/2014/main" id="{717C65F5-9A87-3ECB-ACDC-F9DD19DCAA11}"/>
              </a:ext>
            </a:extLst>
          </p:cNvPr>
          <p:cNvPicPr>
            <a:picLocks noChangeAspect="1"/>
          </p:cNvPicPr>
          <p:nvPr/>
        </p:nvPicPr>
        <p:blipFill>
          <a:blip r:embed="rId3"/>
          <a:stretch>
            <a:fillRect/>
          </a:stretch>
        </p:blipFill>
        <p:spPr>
          <a:xfrm>
            <a:off x="63674" y="816402"/>
            <a:ext cx="770415" cy="770415"/>
          </a:xfrm>
          <a:prstGeom prst="rect">
            <a:avLst/>
          </a:prstGeom>
        </p:spPr>
      </p:pic>
    </p:spTree>
    <p:extLst>
      <p:ext uri="{BB962C8B-B14F-4D97-AF65-F5344CB8AC3E}">
        <p14:creationId xmlns:p14="http://schemas.microsoft.com/office/powerpoint/2010/main" val="10148548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p:txBody>
          <a:bodyPr/>
          <a:lstStyle/>
          <a:p>
            <a:pPr algn="ctr"/>
            <a:r>
              <a:rPr lang="en-GB" sz="3600" dirty="0"/>
              <a:t>Dangosydd o Camdriniaeth </a:t>
            </a:r>
            <a:r>
              <a:rPr lang="en-GB" sz="3600" dirty="0" err="1"/>
              <a:t>Rhywiol</a:t>
            </a:r>
            <a:br>
              <a:rPr lang="en-GB" sz="3600" dirty="0"/>
            </a:br>
            <a:r>
              <a:rPr lang="en-GB" sz="3600" dirty="0">
                <a:solidFill>
                  <a:schemeClr val="accent6">
                    <a:lumMod val="75000"/>
                  </a:schemeClr>
                </a:solidFill>
              </a:rPr>
              <a:t>Indicators of Sexual Abuse</a:t>
            </a:r>
            <a:endParaRPr lang="en-GB" dirty="0"/>
          </a:p>
        </p:txBody>
      </p:sp>
      <p:sp>
        <p:nvSpPr>
          <p:cNvPr id="3" name="Content Placeholder 2">
            <a:extLst>
              <a:ext uri="{FF2B5EF4-FFF2-40B4-BE49-F238E27FC236}">
                <a16:creationId xmlns:a16="http://schemas.microsoft.com/office/drawing/2014/main" id="{84E9A257-174D-F9F7-3C2A-DD07A771C037}"/>
              </a:ext>
            </a:extLst>
          </p:cNvPr>
          <p:cNvSpPr>
            <a:spLocks noGrp="1"/>
          </p:cNvSpPr>
          <p:nvPr>
            <p:ph sz="half" idx="1"/>
          </p:nvPr>
        </p:nvSpPr>
        <p:spPr>
          <a:xfrm>
            <a:off x="628649" y="1916832"/>
            <a:ext cx="3886200" cy="4351338"/>
          </a:xfrm>
        </p:spPr>
        <p:txBody>
          <a:bodyPr>
            <a:normAutofit/>
          </a:bodyPr>
          <a:lstStyle/>
          <a:p>
            <a:r>
              <a:rPr lang="en-GB" sz="2400" dirty="0" err="1"/>
              <a:t>Chwarae</a:t>
            </a:r>
            <a:r>
              <a:rPr lang="en-GB" sz="2400" dirty="0"/>
              <a:t> mas </a:t>
            </a:r>
            <a:r>
              <a:rPr lang="en-GB" sz="2400" dirty="0" err="1"/>
              <a:t>senarios</a:t>
            </a:r>
            <a:endParaRPr lang="en-GB" sz="2400" dirty="0"/>
          </a:p>
          <a:p>
            <a:r>
              <a:rPr lang="en-GB" sz="2400" dirty="0"/>
              <a:t>Hunan-</a:t>
            </a:r>
            <a:r>
              <a:rPr lang="en-GB" sz="2400" dirty="0" err="1"/>
              <a:t>niweidio</a:t>
            </a:r>
            <a:endParaRPr lang="en-GB" sz="2400" dirty="0"/>
          </a:p>
          <a:p>
            <a:r>
              <a:rPr lang="en-GB" sz="2400" dirty="0" err="1"/>
              <a:t>Hunanladdiad</a:t>
            </a:r>
            <a:endParaRPr lang="en-GB" sz="2400" dirty="0"/>
          </a:p>
          <a:p>
            <a:r>
              <a:rPr lang="en-GB" sz="2400" dirty="0" err="1"/>
              <a:t>Teimlad</a:t>
            </a:r>
            <a:r>
              <a:rPr lang="en-GB" sz="2400" dirty="0"/>
              <a:t> o </a:t>
            </a:r>
            <a:r>
              <a:rPr lang="en-GB" sz="2400" dirty="0" err="1"/>
              <a:t>gywilydd</a:t>
            </a:r>
            <a:r>
              <a:rPr lang="en-GB" sz="2400" dirty="0"/>
              <a:t>, bai neu </a:t>
            </a:r>
            <a:r>
              <a:rPr lang="en-GB" sz="2400" dirty="0" err="1"/>
              <a:t>euogrwydd</a:t>
            </a:r>
            <a:endParaRPr lang="en-GB" sz="2400" dirty="0"/>
          </a:p>
          <a:p>
            <a:r>
              <a:rPr lang="en-GB" sz="2400" dirty="0" err="1"/>
              <a:t>Problemau</a:t>
            </a:r>
            <a:r>
              <a:rPr lang="en-GB" sz="2400" dirty="0"/>
              <a:t> </a:t>
            </a:r>
            <a:r>
              <a:rPr lang="en-GB" sz="2400" dirty="0" err="1"/>
              <a:t>Perthynas</a:t>
            </a:r>
            <a:endParaRPr lang="en-GB" sz="2400" dirty="0"/>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2"/>
          </p:nvPr>
        </p:nvSpPr>
        <p:spPr>
          <a:xfrm>
            <a:off x="4629150" y="1917000"/>
            <a:ext cx="3886200" cy="4351338"/>
          </a:xfrm>
        </p:spPr>
        <p:txBody>
          <a:bodyPr>
            <a:normAutofit/>
          </a:bodyPr>
          <a:lstStyle/>
          <a:p>
            <a:r>
              <a:rPr lang="en-GB" sz="2400" dirty="0">
                <a:solidFill>
                  <a:schemeClr val="accent6">
                    <a:lumMod val="75000"/>
                  </a:schemeClr>
                </a:solidFill>
              </a:rPr>
              <a:t>Role playing scenarios</a:t>
            </a:r>
          </a:p>
          <a:p>
            <a:r>
              <a:rPr lang="en-GB" sz="2400" dirty="0">
                <a:solidFill>
                  <a:schemeClr val="accent6">
                    <a:lumMod val="75000"/>
                  </a:schemeClr>
                </a:solidFill>
              </a:rPr>
              <a:t>Self harm</a:t>
            </a:r>
          </a:p>
          <a:p>
            <a:r>
              <a:rPr lang="en-GB" sz="2400" dirty="0">
                <a:solidFill>
                  <a:schemeClr val="accent6">
                    <a:lumMod val="75000"/>
                  </a:schemeClr>
                </a:solidFill>
              </a:rPr>
              <a:t>Suicide</a:t>
            </a:r>
          </a:p>
          <a:p>
            <a:r>
              <a:rPr lang="en-GB" sz="2400" dirty="0">
                <a:solidFill>
                  <a:schemeClr val="accent6">
                    <a:lumMod val="75000"/>
                  </a:schemeClr>
                </a:solidFill>
              </a:rPr>
              <a:t>Feeling of shame, blame or guilt</a:t>
            </a:r>
          </a:p>
          <a:p>
            <a:r>
              <a:rPr lang="en-GB" sz="2400" dirty="0">
                <a:solidFill>
                  <a:schemeClr val="accent6">
                    <a:lumMod val="75000"/>
                  </a:schemeClr>
                </a:solidFill>
              </a:rPr>
              <a:t>Relationship problems </a:t>
            </a:r>
          </a:p>
          <a:p>
            <a:endParaRPr lang="en-GB" dirty="0"/>
          </a:p>
        </p:txBody>
      </p:sp>
      <p:sp>
        <p:nvSpPr>
          <p:cNvPr id="5" name="TextBox 4">
            <a:extLst>
              <a:ext uri="{FF2B5EF4-FFF2-40B4-BE49-F238E27FC236}">
                <a16:creationId xmlns:a16="http://schemas.microsoft.com/office/drawing/2014/main" id="{61CC0466-FA91-8316-1E2E-40AED7DF4ED8}"/>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pic>
        <p:nvPicPr>
          <p:cNvPr id="6" name="Picture 5">
            <a:extLst>
              <a:ext uri="{FF2B5EF4-FFF2-40B4-BE49-F238E27FC236}">
                <a16:creationId xmlns:a16="http://schemas.microsoft.com/office/drawing/2014/main" id="{791553A7-DFE5-C2A8-1F8C-C06DD2AC77D4}"/>
              </a:ext>
            </a:extLst>
          </p:cNvPr>
          <p:cNvPicPr>
            <a:picLocks noChangeAspect="1"/>
          </p:cNvPicPr>
          <p:nvPr/>
        </p:nvPicPr>
        <p:blipFill>
          <a:blip r:embed="rId3"/>
          <a:stretch>
            <a:fillRect/>
          </a:stretch>
        </p:blipFill>
        <p:spPr>
          <a:xfrm>
            <a:off x="8218868" y="1340768"/>
            <a:ext cx="770415" cy="770415"/>
          </a:xfrm>
          <a:prstGeom prst="rect">
            <a:avLst/>
          </a:prstGeom>
        </p:spPr>
      </p:pic>
      <p:pic>
        <p:nvPicPr>
          <p:cNvPr id="7" name="Picture 6">
            <a:extLst>
              <a:ext uri="{FF2B5EF4-FFF2-40B4-BE49-F238E27FC236}">
                <a16:creationId xmlns:a16="http://schemas.microsoft.com/office/drawing/2014/main" id="{4EE106B9-7E5D-8624-1D88-297AD0E40FE9}"/>
              </a:ext>
            </a:extLst>
          </p:cNvPr>
          <p:cNvPicPr>
            <a:picLocks noChangeAspect="1"/>
          </p:cNvPicPr>
          <p:nvPr/>
        </p:nvPicPr>
        <p:blipFill>
          <a:blip r:embed="rId3"/>
          <a:stretch>
            <a:fillRect/>
          </a:stretch>
        </p:blipFill>
        <p:spPr>
          <a:xfrm>
            <a:off x="129140" y="1268760"/>
            <a:ext cx="770415" cy="770415"/>
          </a:xfrm>
          <a:prstGeom prst="rect">
            <a:avLst/>
          </a:prstGeom>
        </p:spPr>
      </p:pic>
    </p:spTree>
    <p:extLst>
      <p:ext uri="{BB962C8B-B14F-4D97-AF65-F5344CB8AC3E}">
        <p14:creationId xmlns:p14="http://schemas.microsoft.com/office/powerpoint/2010/main" val="76552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50FCD4B5-A4E6-4EAC-AD18-2F6A406C8125}"/>
              </a:ext>
            </a:extLst>
          </p:cNvPr>
          <p:cNvSpPr>
            <a:spLocks noGrp="1"/>
          </p:cNvSpPr>
          <p:nvPr>
            <p:ph type="title"/>
          </p:nvPr>
        </p:nvSpPr>
        <p:spPr/>
        <p:txBody>
          <a:bodyPr>
            <a:normAutofit/>
          </a:bodyPr>
          <a:lstStyle/>
          <a:p>
            <a:pPr algn="ctr"/>
            <a:r>
              <a:rPr lang="en-GB" altLang="en-US" sz="4400" dirty="0" err="1"/>
              <a:t>Esgeulustod</a:t>
            </a:r>
            <a:r>
              <a:rPr lang="en-GB" altLang="en-US" sz="4400" dirty="0"/>
              <a:t> </a:t>
            </a:r>
          </a:p>
        </p:txBody>
      </p:sp>
      <p:sp>
        <p:nvSpPr>
          <p:cNvPr id="52227" name="Content Placeholder 2">
            <a:extLst>
              <a:ext uri="{FF2B5EF4-FFF2-40B4-BE49-F238E27FC236}">
                <a16:creationId xmlns:a16="http://schemas.microsoft.com/office/drawing/2014/main" id="{A4FE769D-AE88-479F-8BC0-411BFAF9461B}"/>
              </a:ext>
            </a:extLst>
          </p:cNvPr>
          <p:cNvSpPr>
            <a:spLocks noGrp="1"/>
          </p:cNvSpPr>
          <p:nvPr>
            <p:ph idx="1"/>
          </p:nvPr>
        </p:nvSpPr>
        <p:spPr>
          <a:xfrm>
            <a:off x="457200" y="1196975"/>
            <a:ext cx="8229600" cy="4319588"/>
          </a:xfrm>
        </p:spPr>
        <p:txBody>
          <a:bodyPr/>
          <a:lstStyle/>
          <a:p>
            <a:pPr marL="0" indent="0" algn="just">
              <a:buFont typeface="Arial" panose="020B0604020202020204" pitchFamily="34" charset="0"/>
              <a:buNone/>
            </a:pPr>
            <a:r>
              <a:rPr lang="en-GB" altLang="en-US" sz="2400" dirty="0" err="1"/>
              <a:t>Esgeulustod</a:t>
            </a:r>
            <a:r>
              <a:rPr lang="en-GB" altLang="en-US" sz="2400" dirty="0"/>
              <a:t> </a:t>
            </a:r>
            <a:r>
              <a:rPr lang="en-GB" altLang="en-US" sz="2400" dirty="0" err="1"/>
              <a:t>yw</a:t>
            </a:r>
            <a:r>
              <a:rPr lang="en-GB" altLang="en-US" sz="2400" dirty="0"/>
              <a:t> </a:t>
            </a:r>
            <a:r>
              <a:rPr lang="en-GB" altLang="en-US" sz="2400" dirty="0" err="1"/>
              <a:t>methiant</a:t>
            </a:r>
            <a:r>
              <a:rPr lang="en-GB" altLang="en-US" sz="2400" dirty="0"/>
              <a:t> </a:t>
            </a:r>
            <a:r>
              <a:rPr lang="en-GB" altLang="en-US" sz="2400" dirty="0" err="1"/>
              <a:t>cyson</a:t>
            </a:r>
            <a:r>
              <a:rPr lang="en-GB" altLang="en-US" sz="2400" dirty="0"/>
              <a:t> </a:t>
            </a:r>
            <a:r>
              <a:rPr lang="en-GB" altLang="en-US" sz="2400" dirty="0" err="1"/>
              <a:t>i</a:t>
            </a:r>
            <a:r>
              <a:rPr lang="en-GB" altLang="en-US" sz="2400" dirty="0"/>
              <a:t> </a:t>
            </a:r>
            <a:r>
              <a:rPr lang="en-GB" altLang="en-US" sz="2400" dirty="0" err="1"/>
              <a:t>fodloni</a:t>
            </a:r>
            <a:r>
              <a:rPr lang="en-GB" altLang="en-US" sz="2400" dirty="0"/>
              <a:t> </a:t>
            </a:r>
            <a:r>
              <a:rPr lang="en-GB" altLang="en-US" sz="2400" dirty="0" err="1"/>
              <a:t>anghenion</a:t>
            </a:r>
            <a:r>
              <a:rPr lang="en-GB" altLang="en-US" sz="2400" dirty="0"/>
              <a:t> </a:t>
            </a:r>
            <a:r>
              <a:rPr lang="en-GB" altLang="en-US" sz="2400" dirty="0" err="1"/>
              <a:t>corfforol</a:t>
            </a:r>
            <a:r>
              <a:rPr lang="en-GB" altLang="en-US" sz="2400" dirty="0"/>
              <a:t> a/neu </a:t>
            </a:r>
            <a:r>
              <a:rPr lang="en-GB" altLang="en-US" sz="2400" dirty="0" err="1"/>
              <a:t>seicolegol</a:t>
            </a:r>
            <a:r>
              <a:rPr lang="en-GB" altLang="en-US" sz="2400" dirty="0"/>
              <a:t> </a:t>
            </a:r>
            <a:r>
              <a:rPr lang="en-GB" altLang="en-US" sz="2400" dirty="0" err="1"/>
              <a:t>sylfaenol</a:t>
            </a:r>
            <a:r>
              <a:rPr lang="en-GB" altLang="en-US" sz="2400" dirty="0"/>
              <a:t> </a:t>
            </a:r>
            <a:r>
              <a:rPr lang="en-GB" altLang="en-US" sz="2400" dirty="0" err="1"/>
              <a:t>plentyn</a:t>
            </a:r>
            <a:r>
              <a:rPr lang="en-GB" altLang="en-US" sz="2400" dirty="0"/>
              <a:t> </a:t>
            </a:r>
            <a:r>
              <a:rPr lang="en-GB" altLang="en-US" sz="2400" dirty="0" err="1"/>
              <a:t>sy’n</a:t>
            </a:r>
            <a:r>
              <a:rPr lang="en-GB" altLang="en-US" sz="2400" dirty="0"/>
              <a:t> </a:t>
            </a:r>
            <a:r>
              <a:rPr lang="en-GB" altLang="en-US" sz="2400" dirty="0" err="1"/>
              <a:t>debygol</a:t>
            </a:r>
            <a:r>
              <a:rPr lang="en-GB" altLang="en-US" sz="2400" dirty="0"/>
              <a:t> o </a:t>
            </a:r>
            <a:r>
              <a:rPr lang="en-GB" altLang="en-US" sz="2400" dirty="0" err="1"/>
              <a:t>arwain</a:t>
            </a:r>
            <a:r>
              <a:rPr lang="en-GB" altLang="en-US" sz="2400" dirty="0"/>
              <a:t> at </a:t>
            </a:r>
            <a:r>
              <a:rPr lang="en-GB" altLang="en-US" sz="2400" dirty="0" err="1"/>
              <a:t>nam</a:t>
            </a:r>
            <a:r>
              <a:rPr lang="en-GB" altLang="en-US" sz="2400" dirty="0"/>
              <a:t> </a:t>
            </a:r>
            <a:r>
              <a:rPr lang="en-GB" altLang="en-US" sz="2400" dirty="0" err="1"/>
              <a:t>difrifol</a:t>
            </a:r>
            <a:r>
              <a:rPr lang="en-GB" altLang="en-US" sz="2400" dirty="0"/>
              <a:t> </a:t>
            </a:r>
            <a:r>
              <a:rPr lang="en-GB" altLang="en-US" sz="2400" dirty="0" err="1"/>
              <a:t>i</a:t>
            </a:r>
            <a:r>
              <a:rPr lang="en-GB" altLang="en-US" sz="2400" dirty="0"/>
              <a:t> iechyd neu </a:t>
            </a:r>
            <a:r>
              <a:rPr lang="en-GB" altLang="en-US" sz="2400" dirty="0" err="1"/>
              <a:t>ddatblygiad</a:t>
            </a:r>
            <a:r>
              <a:rPr lang="en-GB" altLang="en-US" sz="2400" dirty="0"/>
              <a:t> y </a:t>
            </a:r>
            <a:r>
              <a:rPr lang="en-GB" altLang="en-US" sz="2400" dirty="0" err="1"/>
              <a:t>plentyn</a:t>
            </a:r>
            <a:r>
              <a:rPr lang="en-GB" altLang="en-US" sz="2400" dirty="0"/>
              <a:t>. Gall </a:t>
            </a:r>
            <a:r>
              <a:rPr lang="en-GB" altLang="en-US" sz="2400" dirty="0" err="1"/>
              <a:t>olygu</a:t>
            </a:r>
            <a:r>
              <a:rPr lang="en-GB" altLang="en-US" sz="2400" dirty="0"/>
              <a:t> </a:t>
            </a:r>
            <a:r>
              <a:rPr lang="en-GB" altLang="en-US" sz="2400" dirty="0" err="1"/>
              <a:t>methiant</a:t>
            </a:r>
            <a:r>
              <a:rPr lang="en-GB" altLang="en-US" sz="2400" dirty="0"/>
              <a:t> </a:t>
            </a:r>
            <a:r>
              <a:rPr lang="en-GB" altLang="en-US" sz="2400" dirty="0" err="1"/>
              <a:t>rhiant</a:t>
            </a:r>
            <a:r>
              <a:rPr lang="en-GB" altLang="en-US" sz="2400" dirty="0"/>
              <a:t> neu </a:t>
            </a:r>
            <a:r>
              <a:rPr lang="en-GB" altLang="en-US" sz="2400" dirty="0" err="1"/>
              <a:t>ofalwr</a:t>
            </a:r>
            <a:r>
              <a:rPr lang="en-GB" altLang="en-US" sz="2400" dirty="0"/>
              <a:t> </a:t>
            </a:r>
            <a:r>
              <a:rPr lang="en-GB" altLang="en-US" sz="2400" dirty="0" err="1"/>
              <a:t>i</a:t>
            </a:r>
            <a:r>
              <a:rPr lang="en-GB" altLang="en-US" sz="2400" dirty="0"/>
              <a:t> </a:t>
            </a:r>
            <a:r>
              <a:rPr lang="en-GB" altLang="en-US" sz="2400" dirty="0" err="1"/>
              <a:t>ddarparu</a:t>
            </a:r>
            <a:r>
              <a:rPr lang="en-GB" altLang="en-US" sz="2400" dirty="0"/>
              <a:t> </a:t>
            </a:r>
            <a:r>
              <a:rPr lang="en-GB" altLang="en-US" sz="2400" dirty="0" err="1"/>
              <a:t>digon</a:t>
            </a:r>
            <a:r>
              <a:rPr lang="en-GB" altLang="en-US" sz="2400" dirty="0"/>
              <a:t> o </a:t>
            </a:r>
            <a:r>
              <a:rPr lang="en-GB" altLang="en-US" sz="2400" dirty="0" err="1"/>
              <a:t>fwyd</a:t>
            </a:r>
            <a:r>
              <a:rPr lang="en-GB" altLang="en-US" sz="2400" dirty="0"/>
              <a:t>, </a:t>
            </a:r>
            <a:r>
              <a:rPr lang="en-GB" altLang="en-US" sz="2400" dirty="0" err="1"/>
              <a:t>cysgod</a:t>
            </a:r>
            <a:r>
              <a:rPr lang="en-GB" altLang="en-US" sz="2400" dirty="0"/>
              <a:t> neu </a:t>
            </a:r>
            <a:r>
              <a:rPr lang="en-GB" altLang="en-US" sz="2400" dirty="0" err="1"/>
              <a:t>ddillad</a:t>
            </a:r>
            <a:r>
              <a:rPr lang="en-GB" altLang="en-US" sz="2400" dirty="0"/>
              <a:t>, </a:t>
            </a:r>
            <a:r>
              <a:rPr lang="en-GB" altLang="en-US" sz="2400" dirty="0" err="1"/>
              <a:t>methiant</a:t>
            </a:r>
            <a:r>
              <a:rPr lang="en-GB" altLang="en-US" sz="2400" dirty="0"/>
              <a:t> </a:t>
            </a:r>
            <a:r>
              <a:rPr lang="en-GB" altLang="en-US" sz="2400" dirty="0" err="1"/>
              <a:t>i</a:t>
            </a:r>
            <a:r>
              <a:rPr lang="en-GB" altLang="en-US" sz="2400" dirty="0"/>
              <a:t> </a:t>
            </a:r>
            <a:r>
              <a:rPr lang="en-GB" altLang="en-US" sz="2400" dirty="0" err="1"/>
              <a:t>amddiffyn</a:t>
            </a:r>
            <a:r>
              <a:rPr lang="en-GB" altLang="en-US" sz="2400" dirty="0"/>
              <a:t> </a:t>
            </a:r>
            <a:r>
              <a:rPr lang="en-GB" altLang="en-US" sz="2400" dirty="0" err="1"/>
              <a:t>plentyn</a:t>
            </a:r>
            <a:r>
              <a:rPr lang="en-GB" altLang="en-US" sz="2400" dirty="0"/>
              <a:t> </a:t>
            </a:r>
            <a:r>
              <a:rPr lang="en-GB" altLang="en-US" sz="2400" dirty="0" err="1"/>
              <a:t>rhag</a:t>
            </a:r>
            <a:r>
              <a:rPr lang="en-GB" altLang="en-US" sz="2400" dirty="0"/>
              <a:t> </a:t>
            </a:r>
            <a:r>
              <a:rPr lang="en-GB" altLang="en-US" sz="2400" dirty="0" err="1"/>
              <a:t>niwed</a:t>
            </a:r>
            <a:r>
              <a:rPr lang="en-GB" altLang="en-US" sz="2400" dirty="0"/>
              <a:t> </a:t>
            </a:r>
            <a:r>
              <a:rPr lang="en-GB" altLang="en-US" sz="2400" dirty="0" err="1"/>
              <a:t>corfforol</a:t>
            </a:r>
            <a:r>
              <a:rPr lang="en-GB" altLang="en-US" sz="2400" dirty="0"/>
              <a:t> neu </a:t>
            </a:r>
            <a:r>
              <a:rPr lang="en-GB" altLang="en-US" sz="2400" dirty="0" err="1"/>
              <a:t>berygl</a:t>
            </a:r>
            <a:r>
              <a:rPr lang="en-GB" altLang="en-US" sz="2400" dirty="0"/>
              <a:t>, neu </a:t>
            </a:r>
            <a:r>
              <a:rPr lang="en-GB" altLang="en-US" sz="2400" dirty="0" err="1"/>
              <a:t>fethiant</a:t>
            </a:r>
            <a:r>
              <a:rPr lang="en-GB" altLang="en-US" sz="2400" dirty="0"/>
              <a:t> </a:t>
            </a:r>
            <a:r>
              <a:rPr lang="en-GB" altLang="en-US" sz="2400" dirty="0" err="1"/>
              <a:t>i</a:t>
            </a:r>
            <a:r>
              <a:rPr lang="en-GB" altLang="en-US" sz="2400" dirty="0"/>
              <a:t> </a:t>
            </a:r>
            <a:r>
              <a:rPr lang="en-GB" altLang="en-US" sz="2400" dirty="0" err="1"/>
              <a:t>sicrhau</a:t>
            </a:r>
            <a:r>
              <a:rPr lang="en-GB" altLang="en-US" sz="2400" dirty="0"/>
              <a:t> </a:t>
            </a:r>
            <a:r>
              <a:rPr lang="en-GB" altLang="en-US" sz="2400" dirty="0" err="1"/>
              <a:t>mynediad</a:t>
            </a:r>
            <a:r>
              <a:rPr lang="en-GB" altLang="en-US" sz="2400" dirty="0"/>
              <a:t> </a:t>
            </a:r>
            <a:r>
              <a:rPr lang="en-GB" altLang="en-US" sz="2400" dirty="0" err="1"/>
              <a:t>i</a:t>
            </a:r>
            <a:r>
              <a:rPr lang="en-GB" altLang="en-US" sz="2400" dirty="0"/>
              <a:t> </a:t>
            </a:r>
            <a:r>
              <a:rPr lang="en-GB" altLang="en-US" sz="2400" dirty="0" err="1"/>
              <a:t>ofal</a:t>
            </a:r>
            <a:r>
              <a:rPr lang="en-GB" altLang="en-US" sz="2400" dirty="0"/>
              <a:t> neu </a:t>
            </a:r>
            <a:r>
              <a:rPr lang="en-GB" altLang="en-US" sz="2400" dirty="0" err="1"/>
              <a:t>driniaeth</a:t>
            </a:r>
            <a:r>
              <a:rPr lang="en-GB" altLang="en-US" sz="2400" dirty="0"/>
              <a:t> </a:t>
            </a:r>
            <a:r>
              <a:rPr lang="en-GB" altLang="en-US" sz="2400" dirty="0" err="1"/>
              <a:t>feddygol</a:t>
            </a:r>
            <a:r>
              <a:rPr lang="en-GB" altLang="en-US" sz="2400" dirty="0"/>
              <a:t> addas. Gall </a:t>
            </a:r>
            <a:r>
              <a:rPr lang="en-GB" altLang="en-US" sz="2400" dirty="0" err="1"/>
              <a:t>hefyd</a:t>
            </a:r>
            <a:r>
              <a:rPr lang="en-GB" altLang="en-US" sz="2400" dirty="0"/>
              <a:t> </a:t>
            </a:r>
            <a:r>
              <a:rPr lang="en-GB" altLang="en-US" sz="2400" dirty="0" err="1"/>
              <a:t>gynnwys</a:t>
            </a:r>
            <a:r>
              <a:rPr lang="en-GB" altLang="en-US" sz="2400" dirty="0"/>
              <a:t> </a:t>
            </a:r>
            <a:r>
              <a:rPr lang="en-GB" altLang="en-US" sz="2400" dirty="0" err="1"/>
              <a:t>esgeuluso</a:t>
            </a:r>
            <a:r>
              <a:rPr lang="en-GB" altLang="en-US" sz="2400" dirty="0"/>
              <a:t> </a:t>
            </a:r>
            <a:r>
              <a:rPr lang="en-GB" altLang="en-US" sz="2400" dirty="0" err="1"/>
              <a:t>anghenion</a:t>
            </a:r>
            <a:r>
              <a:rPr lang="en-GB" altLang="en-US" sz="2400" dirty="0"/>
              <a:t> </a:t>
            </a:r>
            <a:r>
              <a:rPr lang="en-GB" altLang="en-US" sz="2400" dirty="0" err="1"/>
              <a:t>emosiynol</a:t>
            </a:r>
            <a:r>
              <a:rPr lang="en-GB" altLang="en-US" sz="2400" dirty="0"/>
              <a:t> </a:t>
            </a:r>
            <a:r>
              <a:rPr lang="en-GB" altLang="en-US" sz="2400" dirty="0" err="1"/>
              <a:t>sylfaenol</a:t>
            </a:r>
            <a:r>
              <a:rPr lang="en-GB" altLang="en-US" sz="2400" dirty="0"/>
              <a:t> </a:t>
            </a:r>
            <a:r>
              <a:rPr lang="en-GB" altLang="en-US" sz="2400" dirty="0" err="1"/>
              <a:t>plentyn</a:t>
            </a:r>
            <a:r>
              <a:rPr lang="en-GB" altLang="en-US" sz="2400" dirty="0"/>
              <a:t>, neu </a:t>
            </a:r>
            <a:r>
              <a:rPr lang="en-GB" altLang="en-US" sz="2400" dirty="0" err="1"/>
              <a:t>fethu</a:t>
            </a:r>
            <a:r>
              <a:rPr lang="en-GB" altLang="en-US" sz="2400" dirty="0"/>
              <a:t> ag </a:t>
            </a:r>
            <a:r>
              <a:rPr lang="en-GB" altLang="en-US" sz="2400" dirty="0" err="1"/>
              <a:t>ymateb</a:t>
            </a:r>
            <a:r>
              <a:rPr lang="en-GB" altLang="en-US" sz="2400" dirty="0"/>
              <a:t> </a:t>
            </a:r>
            <a:r>
              <a:rPr lang="en-GB" altLang="en-US" sz="2400" dirty="0" err="1"/>
              <a:t>iddyn</a:t>
            </a:r>
            <a:r>
              <a:rPr lang="en-GB" altLang="en-US" sz="2400" dirty="0"/>
              <a:t> </a:t>
            </a:r>
            <a:r>
              <a:rPr lang="en-GB" altLang="en-US" sz="2400" dirty="0" err="1"/>
              <a:t>nhw</a:t>
            </a:r>
            <a:r>
              <a:rPr lang="en-GB" altLang="en-US" sz="2400" dirty="0"/>
              <a:t>. </a:t>
            </a:r>
          </a:p>
          <a:p>
            <a:pPr marL="0" indent="0" algn="just">
              <a:buFont typeface="Arial" panose="020B0604020202020204" pitchFamily="34" charset="0"/>
              <a:buNone/>
            </a:pPr>
            <a:r>
              <a:rPr lang="en-GB" altLang="en-US" sz="2400" dirty="0"/>
              <a:t>Gall </a:t>
            </a:r>
            <a:r>
              <a:rPr lang="en-GB" altLang="en-US" sz="2400" dirty="0" err="1"/>
              <a:t>esgeuluso</a:t>
            </a:r>
            <a:r>
              <a:rPr lang="en-GB" altLang="en-US" sz="2400" dirty="0"/>
              <a:t> </a:t>
            </a:r>
            <a:r>
              <a:rPr lang="en-GB" altLang="en-US" sz="2400" dirty="0" err="1"/>
              <a:t>ddigwydd</a:t>
            </a:r>
            <a:r>
              <a:rPr lang="en-GB" altLang="en-US" sz="2400" dirty="0"/>
              <a:t> </a:t>
            </a:r>
            <a:r>
              <a:rPr lang="en-GB" altLang="en-US" sz="2400" dirty="0" err="1"/>
              <a:t>hefyd</a:t>
            </a:r>
            <a:r>
              <a:rPr lang="en-GB" altLang="en-US" sz="2400" dirty="0"/>
              <a:t> </a:t>
            </a:r>
            <a:r>
              <a:rPr lang="en-GB" altLang="en-US" sz="2400" dirty="0" err="1"/>
              <a:t>yn</a:t>
            </a:r>
            <a:r>
              <a:rPr lang="en-GB" altLang="en-US" sz="2400" dirty="0"/>
              <a:t> </a:t>
            </a:r>
            <a:r>
              <a:rPr lang="en-GB" altLang="en-US" sz="2400" dirty="0" err="1"/>
              <a:t>ystod</a:t>
            </a:r>
            <a:r>
              <a:rPr lang="en-GB" altLang="en-US" sz="2400" dirty="0"/>
              <a:t> </a:t>
            </a:r>
            <a:r>
              <a:rPr lang="en-GB" altLang="en-US" sz="2400" dirty="0" err="1"/>
              <a:t>beichiogrwydd</a:t>
            </a:r>
            <a:r>
              <a:rPr lang="en-GB" altLang="en-US" sz="2400" dirty="0"/>
              <a:t> pan </a:t>
            </a:r>
            <a:r>
              <a:rPr lang="en-GB" altLang="en-US" sz="2400" dirty="0" err="1"/>
              <a:t>mae</a:t>
            </a:r>
            <a:r>
              <a:rPr lang="en-GB" altLang="en-US" sz="2400" dirty="0"/>
              <a:t> mam </a:t>
            </a:r>
            <a:r>
              <a:rPr lang="en-GB" altLang="en-US" sz="2400" dirty="0" err="1"/>
              <a:t>yn</a:t>
            </a:r>
            <a:r>
              <a:rPr lang="en-GB" altLang="en-US" sz="2400" dirty="0"/>
              <a:t> </a:t>
            </a:r>
            <a:r>
              <a:rPr lang="en-GB" altLang="en-US" sz="2400" dirty="0" err="1"/>
              <a:t>camddefnyddio</a:t>
            </a:r>
            <a:r>
              <a:rPr lang="en-GB" altLang="en-US" sz="2400" dirty="0"/>
              <a:t> </a:t>
            </a:r>
            <a:r>
              <a:rPr lang="en-GB" altLang="en-US" sz="2400" dirty="0" err="1"/>
              <a:t>sylweddau</a:t>
            </a:r>
            <a:r>
              <a:rPr lang="en-GB" altLang="en-US" sz="2400" dirty="0"/>
              <a:t>. </a:t>
            </a:r>
          </a:p>
          <a:p>
            <a:pPr marL="0" indent="0" algn="just">
              <a:buFont typeface="Arial" panose="020B0604020202020204" pitchFamily="34" charset="0"/>
              <a:buNone/>
            </a:pPr>
            <a:r>
              <a:rPr lang="en-GB" altLang="en-US" sz="2400" dirty="0"/>
              <a:t> (CAPCG, 2008: 30)</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1189DD31-AD37-487B-B912-D9B23B6670B3}"/>
              </a:ext>
            </a:extLst>
          </p:cNvPr>
          <p:cNvSpPr>
            <a:spLocks noGrp="1"/>
          </p:cNvSpPr>
          <p:nvPr>
            <p:ph type="title"/>
          </p:nvPr>
        </p:nvSpPr>
        <p:spPr/>
        <p:txBody>
          <a:bodyPr/>
          <a:lstStyle/>
          <a:p>
            <a:pPr algn="ctr"/>
            <a:br>
              <a:rPr lang="en-GB" altLang="en-US" dirty="0">
                <a:latin typeface="Arial Unicode MS" pitchFamily="34" charset="-128"/>
              </a:rPr>
            </a:br>
            <a:r>
              <a:rPr lang="en-GB" altLang="en-US" sz="4400" dirty="0">
                <a:solidFill>
                  <a:schemeClr val="accent6">
                    <a:lumMod val="75000"/>
                  </a:schemeClr>
                </a:solidFill>
                <a:latin typeface="Arial Unicode MS" pitchFamily="34" charset="-128"/>
              </a:rPr>
              <a:t>Neglect</a:t>
            </a:r>
            <a:endParaRPr lang="en-GB" altLang="en-US" sz="4400" dirty="0">
              <a:solidFill>
                <a:schemeClr val="accent6">
                  <a:lumMod val="75000"/>
                </a:schemeClr>
              </a:solidFill>
            </a:endParaRPr>
          </a:p>
        </p:txBody>
      </p:sp>
      <p:sp>
        <p:nvSpPr>
          <p:cNvPr id="24579" name="Content Placeholder 2">
            <a:extLst>
              <a:ext uri="{FF2B5EF4-FFF2-40B4-BE49-F238E27FC236}">
                <a16:creationId xmlns:a16="http://schemas.microsoft.com/office/drawing/2014/main" id="{AE6AFE88-7123-4190-B79B-971B8EB66139}"/>
              </a:ext>
            </a:extLst>
          </p:cNvPr>
          <p:cNvSpPr>
            <a:spLocks noGrp="1"/>
          </p:cNvSpPr>
          <p:nvPr>
            <p:ph idx="1"/>
          </p:nvPr>
        </p:nvSpPr>
        <p:spPr/>
        <p:txBody>
          <a:bodyPr/>
          <a:lstStyle/>
          <a:p>
            <a:pPr marL="0" indent="0" algn="just">
              <a:buFont typeface="Arial" panose="020B0604020202020204" pitchFamily="34" charset="0"/>
              <a:buNone/>
              <a:defRPr/>
            </a:pPr>
            <a:r>
              <a:rPr lang="en-GB" altLang="en-US" sz="2400" dirty="0">
                <a:solidFill>
                  <a:schemeClr val="accent6">
                    <a:lumMod val="75000"/>
                  </a:schemeClr>
                </a:solidFill>
                <a:latin typeface="Arial Unicode MS" pitchFamily="34" charset="-128"/>
              </a:rPr>
              <a:t>Neglect is the persistent failure to meet a child’s basic and/or psychological needs, likely to result in the serious impairment of the child’s health or development. It may involve a parent or carer failing to provide adequate food, shelter and clothing, failing to protect a child from physical harm or danger, or the failure to ensure access to appropriate medical care or treatment. It may also include neglect of, or unresponsiveness to, a child’s basic emotional needs.                               	                       (Working Together, 1991: 2.7).</a:t>
            </a:r>
          </a:p>
          <a:p>
            <a:pPr>
              <a:defRPr/>
            </a:pPr>
            <a:endParaRPr lang="en-GB" altLang="en-US" sz="24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883D-3E87-4D68-1B62-1D79A73DCEAE}"/>
              </a:ext>
            </a:extLst>
          </p:cNvPr>
          <p:cNvSpPr>
            <a:spLocks noGrp="1"/>
          </p:cNvSpPr>
          <p:nvPr>
            <p:ph type="title"/>
          </p:nvPr>
        </p:nvSpPr>
        <p:spPr/>
        <p:txBody>
          <a:bodyPr>
            <a:normAutofit/>
          </a:bodyPr>
          <a:lstStyle/>
          <a:p>
            <a:pPr algn="ctr"/>
            <a:r>
              <a:rPr lang="en-GB" sz="4000" dirty="0" err="1"/>
              <a:t>Mathau</a:t>
            </a:r>
            <a:r>
              <a:rPr lang="en-GB" sz="4000" dirty="0"/>
              <a:t> o </a:t>
            </a:r>
            <a:r>
              <a:rPr lang="en-GB" sz="4000" dirty="0" err="1"/>
              <a:t>Esgeulustod</a:t>
            </a:r>
            <a:br>
              <a:rPr lang="en-GB" sz="4000" dirty="0"/>
            </a:br>
            <a:r>
              <a:rPr lang="en-GB" sz="4000" dirty="0">
                <a:solidFill>
                  <a:schemeClr val="accent6">
                    <a:lumMod val="75000"/>
                  </a:schemeClr>
                </a:solidFill>
              </a:rPr>
              <a:t>Types of Neglect</a:t>
            </a:r>
          </a:p>
        </p:txBody>
      </p:sp>
      <p:sp>
        <p:nvSpPr>
          <p:cNvPr id="3" name="Content Placeholder 2">
            <a:extLst>
              <a:ext uri="{FF2B5EF4-FFF2-40B4-BE49-F238E27FC236}">
                <a16:creationId xmlns:a16="http://schemas.microsoft.com/office/drawing/2014/main" id="{6F810B81-CB67-B1D5-2162-6CAADACC1BD6}"/>
              </a:ext>
            </a:extLst>
          </p:cNvPr>
          <p:cNvSpPr>
            <a:spLocks noGrp="1"/>
          </p:cNvSpPr>
          <p:nvPr>
            <p:ph sz="half" idx="1"/>
          </p:nvPr>
        </p:nvSpPr>
        <p:spPr>
          <a:xfrm>
            <a:off x="685800" y="2204864"/>
            <a:ext cx="3886200" cy="4351338"/>
          </a:xfrm>
        </p:spPr>
        <p:txBody>
          <a:bodyPr>
            <a:normAutofit/>
          </a:bodyPr>
          <a:lstStyle/>
          <a:p>
            <a:r>
              <a:rPr lang="en-GB" sz="2400" dirty="0" err="1"/>
              <a:t>Esgeulustod</a:t>
            </a:r>
            <a:r>
              <a:rPr lang="en-GB" sz="2400" dirty="0"/>
              <a:t> </a:t>
            </a:r>
            <a:r>
              <a:rPr lang="en-GB" sz="2400" dirty="0" err="1"/>
              <a:t>Corfforol</a:t>
            </a:r>
            <a:endParaRPr lang="en-GB" sz="2400" dirty="0"/>
          </a:p>
          <a:p>
            <a:r>
              <a:rPr lang="en-GB" sz="2400" dirty="0" err="1"/>
              <a:t>Esgeulustod</a:t>
            </a:r>
            <a:r>
              <a:rPr lang="en-GB" sz="2400" dirty="0"/>
              <a:t> </a:t>
            </a:r>
            <a:r>
              <a:rPr lang="en-GB" sz="2400" dirty="0" err="1"/>
              <a:t>Addysgol</a:t>
            </a:r>
            <a:r>
              <a:rPr lang="en-GB" sz="2400" dirty="0"/>
              <a:t> </a:t>
            </a:r>
          </a:p>
          <a:p>
            <a:r>
              <a:rPr lang="en-GB" sz="2400" dirty="0" err="1"/>
              <a:t>Esgeulustod</a:t>
            </a:r>
            <a:r>
              <a:rPr lang="en-GB" sz="2400" dirty="0"/>
              <a:t> </a:t>
            </a:r>
            <a:r>
              <a:rPr lang="en-GB" sz="2400" dirty="0" err="1"/>
              <a:t>Emosiynol</a:t>
            </a:r>
            <a:endParaRPr lang="en-GB" sz="2400" dirty="0"/>
          </a:p>
          <a:p>
            <a:r>
              <a:rPr lang="en-GB" sz="2400" dirty="0" err="1"/>
              <a:t>Esgeulustod</a:t>
            </a:r>
            <a:r>
              <a:rPr lang="en-GB" sz="2400" dirty="0"/>
              <a:t> </a:t>
            </a:r>
            <a:r>
              <a:rPr lang="en-GB" sz="2400" dirty="0" err="1"/>
              <a:t>Meddygol</a:t>
            </a:r>
            <a:endParaRPr lang="en-GB" sz="2400" dirty="0"/>
          </a:p>
        </p:txBody>
      </p:sp>
      <p:sp>
        <p:nvSpPr>
          <p:cNvPr id="4" name="Content Placeholder 3">
            <a:extLst>
              <a:ext uri="{FF2B5EF4-FFF2-40B4-BE49-F238E27FC236}">
                <a16:creationId xmlns:a16="http://schemas.microsoft.com/office/drawing/2014/main" id="{61CBC10B-EEB2-2E65-C703-21CCA1045F04}"/>
              </a:ext>
            </a:extLst>
          </p:cNvPr>
          <p:cNvSpPr>
            <a:spLocks noGrp="1"/>
          </p:cNvSpPr>
          <p:nvPr>
            <p:ph sz="half" idx="2"/>
          </p:nvPr>
        </p:nvSpPr>
        <p:spPr>
          <a:xfrm>
            <a:off x="4661928" y="2204864"/>
            <a:ext cx="3886200" cy="4351338"/>
          </a:xfrm>
        </p:spPr>
        <p:txBody>
          <a:bodyPr>
            <a:normAutofit/>
          </a:bodyPr>
          <a:lstStyle/>
          <a:p>
            <a:r>
              <a:rPr lang="en-GB" sz="2400" dirty="0">
                <a:solidFill>
                  <a:schemeClr val="accent6">
                    <a:lumMod val="75000"/>
                  </a:schemeClr>
                </a:solidFill>
              </a:rPr>
              <a:t>Physical Neglect</a:t>
            </a:r>
          </a:p>
          <a:p>
            <a:r>
              <a:rPr lang="en-GB" sz="2400" dirty="0">
                <a:solidFill>
                  <a:schemeClr val="accent6">
                    <a:lumMod val="75000"/>
                  </a:schemeClr>
                </a:solidFill>
              </a:rPr>
              <a:t>Educational Neglect</a:t>
            </a:r>
          </a:p>
          <a:p>
            <a:r>
              <a:rPr lang="en-GB" sz="2400" dirty="0">
                <a:solidFill>
                  <a:schemeClr val="accent6">
                    <a:lumMod val="75000"/>
                  </a:schemeClr>
                </a:solidFill>
              </a:rPr>
              <a:t>Emotional Neglect</a:t>
            </a:r>
          </a:p>
          <a:p>
            <a:r>
              <a:rPr lang="en-GB" sz="2400" dirty="0">
                <a:solidFill>
                  <a:schemeClr val="accent6">
                    <a:lumMod val="75000"/>
                  </a:schemeClr>
                </a:solidFill>
              </a:rPr>
              <a:t>Medical Neglect </a:t>
            </a:r>
          </a:p>
        </p:txBody>
      </p:sp>
      <p:sp>
        <p:nvSpPr>
          <p:cNvPr id="5" name="TextBox 4">
            <a:extLst>
              <a:ext uri="{FF2B5EF4-FFF2-40B4-BE49-F238E27FC236}">
                <a16:creationId xmlns:a16="http://schemas.microsoft.com/office/drawing/2014/main" id="{300690F1-BA58-8DDF-139A-E06C2D13CA24}"/>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42262896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2F61-14A0-7824-7852-77BDF8BD7607}"/>
              </a:ext>
            </a:extLst>
          </p:cNvPr>
          <p:cNvSpPr>
            <a:spLocks noGrp="1"/>
          </p:cNvSpPr>
          <p:nvPr>
            <p:ph type="title"/>
          </p:nvPr>
        </p:nvSpPr>
        <p:spPr/>
        <p:txBody>
          <a:bodyPr>
            <a:normAutofit/>
          </a:bodyPr>
          <a:lstStyle/>
          <a:p>
            <a:pPr algn="ctr"/>
            <a:r>
              <a:rPr lang="en-GB" sz="4400" dirty="0"/>
              <a:t>Dangosydd o </a:t>
            </a:r>
            <a:r>
              <a:rPr lang="en-GB" sz="4400" dirty="0" err="1"/>
              <a:t>esgeulustod</a:t>
            </a:r>
            <a:br>
              <a:rPr lang="en-GB" sz="4400" dirty="0"/>
            </a:br>
            <a:r>
              <a:rPr lang="en-GB" sz="4400" dirty="0">
                <a:solidFill>
                  <a:schemeClr val="accent6">
                    <a:lumMod val="75000"/>
                  </a:schemeClr>
                </a:solidFill>
              </a:rPr>
              <a:t>Indicators of Neglect</a:t>
            </a:r>
          </a:p>
        </p:txBody>
      </p:sp>
      <p:sp>
        <p:nvSpPr>
          <p:cNvPr id="3" name="Content Placeholder 2">
            <a:extLst>
              <a:ext uri="{FF2B5EF4-FFF2-40B4-BE49-F238E27FC236}">
                <a16:creationId xmlns:a16="http://schemas.microsoft.com/office/drawing/2014/main" id="{616F8EBB-EE65-932F-D51D-E8835DDC225D}"/>
              </a:ext>
            </a:extLst>
          </p:cNvPr>
          <p:cNvSpPr>
            <a:spLocks noGrp="1"/>
          </p:cNvSpPr>
          <p:nvPr>
            <p:ph sz="half" idx="1"/>
          </p:nvPr>
        </p:nvSpPr>
        <p:spPr>
          <a:xfrm>
            <a:off x="628650" y="1916832"/>
            <a:ext cx="3886200" cy="4351338"/>
          </a:xfrm>
        </p:spPr>
        <p:txBody>
          <a:bodyPr/>
          <a:lstStyle/>
          <a:p>
            <a:r>
              <a:rPr lang="en-GB" sz="2400" dirty="0" err="1"/>
              <a:t>Gwael</a:t>
            </a:r>
            <a:r>
              <a:rPr lang="en-GB" sz="2400" dirty="0"/>
              <a:t>, </a:t>
            </a:r>
            <a:r>
              <a:rPr lang="en-GB" sz="2400" dirty="0" err="1"/>
              <a:t>dirywiad</a:t>
            </a:r>
            <a:r>
              <a:rPr lang="en-GB" sz="2400" dirty="0"/>
              <a:t> neu </a:t>
            </a:r>
            <a:r>
              <a:rPr lang="en-GB" sz="2400" dirty="0" err="1"/>
              <a:t>newidiadau</a:t>
            </a:r>
            <a:r>
              <a:rPr lang="en-GB" sz="2400" dirty="0"/>
              <a:t> </a:t>
            </a:r>
            <a:r>
              <a:rPr lang="en-GB" sz="2400" dirty="0" err="1"/>
              <a:t>i</a:t>
            </a:r>
            <a:r>
              <a:rPr lang="en-GB" sz="2400" dirty="0"/>
              <a:t> </a:t>
            </a:r>
            <a:r>
              <a:rPr lang="en-GB" sz="2400" dirty="0" err="1"/>
              <a:t>olwg</a:t>
            </a:r>
            <a:r>
              <a:rPr lang="en-GB" sz="2400" dirty="0"/>
              <a:t> a/neu </a:t>
            </a:r>
            <a:r>
              <a:rPr lang="en-GB" sz="2400" dirty="0" err="1"/>
              <a:t>ymddygiad</a:t>
            </a:r>
            <a:r>
              <a:rPr lang="en-GB" sz="2400" dirty="0"/>
              <a:t> </a:t>
            </a:r>
          </a:p>
          <a:p>
            <a:r>
              <a:rPr lang="en-GB" sz="2400" dirty="0" err="1"/>
              <a:t>Dillad</a:t>
            </a:r>
            <a:r>
              <a:rPr lang="en-GB" sz="2400" dirty="0"/>
              <a:t>/ </a:t>
            </a:r>
            <a:r>
              <a:rPr lang="en-GB" sz="2400" dirty="0" err="1"/>
              <a:t>Bwyd</a:t>
            </a:r>
            <a:r>
              <a:rPr lang="en-GB" sz="2400" dirty="0"/>
              <a:t> </a:t>
            </a:r>
            <a:r>
              <a:rPr lang="en-GB" sz="2400" dirty="0" err="1"/>
              <a:t>amhriodol</a:t>
            </a:r>
            <a:endParaRPr lang="en-GB" sz="2400" dirty="0"/>
          </a:p>
          <a:p>
            <a:r>
              <a:rPr lang="en-GB" sz="2400" dirty="0" err="1"/>
              <a:t>Problemau</a:t>
            </a:r>
            <a:r>
              <a:rPr lang="en-GB" sz="2400" dirty="0"/>
              <a:t> iechyd a </a:t>
            </a:r>
            <a:r>
              <a:rPr lang="en-GB" sz="2400" dirty="0" err="1"/>
              <a:t>datblygiad</a:t>
            </a:r>
            <a:endParaRPr lang="en-GB" sz="2400" dirty="0"/>
          </a:p>
          <a:p>
            <a:r>
              <a:rPr lang="en-GB" sz="2400" dirty="0" err="1"/>
              <a:t>Pryderon</a:t>
            </a:r>
            <a:r>
              <a:rPr lang="en-GB" sz="2400" dirty="0"/>
              <a:t> tai neu </a:t>
            </a:r>
            <a:r>
              <a:rPr lang="en-GB" sz="2400" dirty="0" err="1"/>
              <a:t>teuluol</a:t>
            </a:r>
            <a:endParaRPr lang="en-GB" sz="2400" dirty="0"/>
          </a:p>
          <a:p>
            <a:endParaRPr lang="en-GB" dirty="0"/>
          </a:p>
        </p:txBody>
      </p:sp>
      <p:sp>
        <p:nvSpPr>
          <p:cNvPr id="4" name="Content Placeholder 3">
            <a:extLst>
              <a:ext uri="{FF2B5EF4-FFF2-40B4-BE49-F238E27FC236}">
                <a16:creationId xmlns:a16="http://schemas.microsoft.com/office/drawing/2014/main" id="{493B49FC-9912-2502-2626-45860DCB3F43}"/>
              </a:ext>
            </a:extLst>
          </p:cNvPr>
          <p:cNvSpPr>
            <a:spLocks noGrp="1"/>
          </p:cNvSpPr>
          <p:nvPr>
            <p:ph sz="half" idx="2"/>
          </p:nvPr>
        </p:nvSpPr>
        <p:spPr/>
        <p:txBody>
          <a:bodyPr/>
          <a:lstStyle/>
          <a:p>
            <a:r>
              <a:rPr lang="en-GB" sz="2400" dirty="0">
                <a:solidFill>
                  <a:schemeClr val="accent6">
                    <a:lumMod val="75000"/>
                  </a:schemeClr>
                </a:solidFill>
              </a:rPr>
              <a:t>Poor, deterioration or changes to appearance and/or behaviour</a:t>
            </a:r>
          </a:p>
          <a:p>
            <a:r>
              <a:rPr lang="en-GB" sz="2400" dirty="0">
                <a:solidFill>
                  <a:schemeClr val="accent6">
                    <a:lumMod val="75000"/>
                  </a:schemeClr>
                </a:solidFill>
              </a:rPr>
              <a:t>Inappropriate clothing, food etc</a:t>
            </a:r>
          </a:p>
          <a:p>
            <a:r>
              <a:rPr lang="en-GB" sz="2400" dirty="0">
                <a:solidFill>
                  <a:schemeClr val="accent6">
                    <a:lumMod val="75000"/>
                  </a:schemeClr>
                </a:solidFill>
              </a:rPr>
              <a:t>Health and Development problems</a:t>
            </a:r>
          </a:p>
          <a:p>
            <a:r>
              <a:rPr lang="en-GB" sz="2400" dirty="0">
                <a:solidFill>
                  <a:schemeClr val="accent6">
                    <a:lumMod val="75000"/>
                  </a:schemeClr>
                </a:solidFill>
              </a:rPr>
              <a:t>Housing or family concerns </a:t>
            </a:r>
          </a:p>
          <a:p>
            <a:endParaRPr lang="en-GB" dirty="0"/>
          </a:p>
        </p:txBody>
      </p:sp>
      <p:sp>
        <p:nvSpPr>
          <p:cNvPr id="5" name="TextBox 4">
            <a:extLst>
              <a:ext uri="{FF2B5EF4-FFF2-40B4-BE49-F238E27FC236}">
                <a16:creationId xmlns:a16="http://schemas.microsoft.com/office/drawing/2014/main" id="{147432BB-403D-18EB-32F4-0F8E5332C359}"/>
              </a:ext>
            </a:extLst>
          </p:cNvPr>
          <p:cNvSpPr txBox="1"/>
          <p:nvPr/>
        </p:nvSpPr>
        <p:spPr>
          <a:xfrm>
            <a:off x="7164288" y="5279722"/>
            <a:ext cx="16561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NSPCC (2022)</a:t>
            </a:r>
          </a:p>
        </p:txBody>
      </p:sp>
      <p:pic>
        <p:nvPicPr>
          <p:cNvPr id="6" name="Picture 5">
            <a:extLst>
              <a:ext uri="{FF2B5EF4-FFF2-40B4-BE49-F238E27FC236}">
                <a16:creationId xmlns:a16="http://schemas.microsoft.com/office/drawing/2014/main" id="{3BB73B56-8037-C092-3339-050E91AE4ADF}"/>
              </a:ext>
            </a:extLst>
          </p:cNvPr>
          <p:cNvPicPr>
            <a:picLocks noChangeAspect="1"/>
          </p:cNvPicPr>
          <p:nvPr/>
        </p:nvPicPr>
        <p:blipFill>
          <a:blip r:embed="rId3"/>
          <a:stretch>
            <a:fillRect/>
          </a:stretch>
        </p:blipFill>
        <p:spPr>
          <a:xfrm>
            <a:off x="8244442" y="1305481"/>
            <a:ext cx="770415" cy="770415"/>
          </a:xfrm>
          <a:prstGeom prst="rect">
            <a:avLst/>
          </a:prstGeom>
        </p:spPr>
      </p:pic>
      <p:pic>
        <p:nvPicPr>
          <p:cNvPr id="7" name="Picture 6">
            <a:extLst>
              <a:ext uri="{FF2B5EF4-FFF2-40B4-BE49-F238E27FC236}">
                <a16:creationId xmlns:a16="http://schemas.microsoft.com/office/drawing/2014/main" id="{5007601F-0BD7-F9E7-97F0-BAC3ED0E7DED}"/>
              </a:ext>
            </a:extLst>
          </p:cNvPr>
          <p:cNvPicPr>
            <a:picLocks noChangeAspect="1"/>
          </p:cNvPicPr>
          <p:nvPr/>
        </p:nvPicPr>
        <p:blipFill>
          <a:blip r:embed="rId3"/>
          <a:stretch>
            <a:fillRect/>
          </a:stretch>
        </p:blipFill>
        <p:spPr>
          <a:xfrm>
            <a:off x="2550" y="1268760"/>
            <a:ext cx="770415" cy="770415"/>
          </a:xfrm>
          <a:prstGeom prst="rect">
            <a:avLst/>
          </a:prstGeom>
        </p:spPr>
      </p:pic>
    </p:spTree>
    <p:extLst>
      <p:ext uri="{BB962C8B-B14F-4D97-AF65-F5344CB8AC3E}">
        <p14:creationId xmlns:p14="http://schemas.microsoft.com/office/powerpoint/2010/main" val="37971753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28714E4-6746-4BF2-B55A-3CC3F01D4B06}"/>
              </a:ext>
            </a:extLst>
          </p:cNvPr>
          <p:cNvSpPr>
            <a:spLocks noGrp="1"/>
          </p:cNvSpPr>
          <p:nvPr>
            <p:ph type="title"/>
          </p:nvPr>
        </p:nvSpPr>
        <p:spPr>
          <a:xfrm>
            <a:off x="628650" y="116632"/>
            <a:ext cx="7886700" cy="1325563"/>
          </a:xfrm>
        </p:spPr>
        <p:txBody>
          <a:bodyPr>
            <a:normAutofit/>
          </a:bodyPr>
          <a:lstStyle/>
          <a:p>
            <a:pPr algn="ctr"/>
            <a:r>
              <a:rPr lang="en-GB" altLang="en-US" sz="4400" dirty="0" err="1">
                <a:latin typeface="Arial" panose="020B0604020202020204" pitchFamily="34" charset="0"/>
                <a:cs typeface="Arial" panose="020B0604020202020204" pitchFamily="34" charset="0"/>
              </a:rPr>
              <a:t>Categori</a:t>
            </a:r>
            <a:r>
              <a:rPr lang="en-GB" altLang="en-US" sz="4400" dirty="0">
                <a:latin typeface="Arial" panose="020B0604020202020204" pitchFamily="34" charset="0"/>
                <a:cs typeface="Arial" panose="020B0604020202020204" pitchFamily="34" charset="0"/>
              </a:rPr>
              <a:t> </a:t>
            </a:r>
            <a:r>
              <a:rPr lang="en-GB" altLang="en-US" sz="4400" dirty="0" err="1">
                <a:latin typeface="Arial" panose="020B0604020202020204" pitchFamily="34" charset="0"/>
                <a:cs typeface="Arial" panose="020B0604020202020204" pitchFamily="34" charset="0"/>
              </a:rPr>
              <a:t>ychwanegol</a:t>
            </a:r>
            <a:br>
              <a:rPr lang="en-GB" altLang="en-US" sz="4400" dirty="0">
                <a:latin typeface="Arial" panose="020B0604020202020204" pitchFamily="34" charset="0"/>
                <a:cs typeface="Arial" panose="020B0604020202020204" pitchFamily="34" charset="0"/>
              </a:rPr>
            </a:br>
            <a:r>
              <a:rPr lang="en-GB" altLang="en-US" sz="4400" dirty="0">
                <a:solidFill>
                  <a:schemeClr val="accent6">
                    <a:lumMod val="75000"/>
                  </a:schemeClr>
                </a:solidFill>
                <a:latin typeface="Arial" panose="020B0604020202020204" pitchFamily="34" charset="0"/>
                <a:cs typeface="Arial" panose="020B0604020202020204" pitchFamily="34" charset="0"/>
              </a:rPr>
              <a:t>Additional categories</a:t>
            </a:r>
          </a:p>
        </p:txBody>
      </p:sp>
      <p:sp>
        <p:nvSpPr>
          <p:cNvPr id="54275" name="Content Placeholder 3">
            <a:extLst>
              <a:ext uri="{FF2B5EF4-FFF2-40B4-BE49-F238E27FC236}">
                <a16:creationId xmlns:a16="http://schemas.microsoft.com/office/drawing/2014/main" id="{C10FDEAF-015D-4B91-BBBE-3AACB90213C3}"/>
              </a:ext>
            </a:extLst>
          </p:cNvPr>
          <p:cNvSpPr>
            <a:spLocks noGrp="1"/>
          </p:cNvSpPr>
          <p:nvPr>
            <p:ph sz="half" idx="1"/>
          </p:nvPr>
        </p:nvSpPr>
        <p:spPr>
          <a:xfrm>
            <a:off x="438150" y="1690691"/>
            <a:ext cx="4038600" cy="4171950"/>
          </a:xfrm>
        </p:spPr>
        <p:txBody>
          <a:bodyPr vert="horz" lIns="91440" tIns="45720" rIns="91440" bIns="45720" rtlCol="0" anchor="t">
            <a:normAutofit/>
          </a:bodyPr>
          <a:lstStyle/>
          <a:p>
            <a:pPr marL="0" indent="0">
              <a:buFont typeface="Arial" panose="020B0604020202020204" pitchFamily="34" charset="0"/>
              <a:buNone/>
            </a:pPr>
            <a:endParaRPr lang="en-GB" altLang="en-US" dirty="0">
              <a:solidFill>
                <a:srgbClr val="0000FF"/>
              </a:solidFill>
              <a:ea typeface="Calibri"/>
              <a:cs typeface="Calibri"/>
            </a:endParaRPr>
          </a:p>
          <a:p>
            <a:pPr marL="0" indent="0">
              <a:buFont typeface="Arial" panose="020B0604020202020204" pitchFamily="34" charset="0"/>
              <a:buNone/>
            </a:pPr>
            <a:endParaRPr lang="en-GB" altLang="en-US" sz="1400" dirty="0">
              <a:solidFill>
                <a:srgbClr val="0000FF"/>
              </a:solidFill>
            </a:endParaRPr>
          </a:p>
        </p:txBody>
      </p:sp>
      <p:sp>
        <p:nvSpPr>
          <p:cNvPr id="54276" name="Content Placeholder 4">
            <a:extLst>
              <a:ext uri="{FF2B5EF4-FFF2-40B4-BE49-F238E27FC236}">
                <a16:creationId xmlns:a16="http://schemas.microsoft.com/office/drawing/2014/main" id="{E7643722-CFA9-4BA8-B5FB-6930ADDCEE16}"/>
              </a:ext>
            </a:extLst>
          </p:cNvPr>
          <p:cNvSpPr>
            <a:spLocks noGrp="1"/>
          </p:cNvSpPr>
          <p:nvPr>
            <p:ph sz="half" idx="2"/>
          </p:nvPr>
        </p:nvSpPr>
        <p:spPr>
          <a:xfrm>
            <a:off x="4860032" y="1628800"/>
            <a:ext cx="4038600" cy="4105275"/>
          </a:xfrm>
        </p:spPr>
        <p:txBody>
          <a:bodyPr vert="horz" lIns="91440" tIns="45720" rIns="91440" bIns="45720" rtlCol="0" anchor="t">
            <a:normAutofit/>
          </a:bodyPr>
          <a:lstStyle/>
          <a:p>
            <a:pPr algn="just"/>
            <a:r>
              <a:rPr lang="en-GB" sz="2400" dirty="0">
                <a:solidFill>
                  <a:schemeClr val="accent6">
                    <a:lumMod val="75000"/>
                  </a:schemeClr>
                </a:solidFill>
                <a:ea typeface="+mn-lt"/>
                <a:cs typeface="+mn-lt"/>
              </a:rPr>
              <a:t>Child Sexual Exploitation</a:t>
            </a:r>
            <a:endParaRPr lang="en-GB" sz="2400" dirty="0">
              <a:solidFill>
                <a:schemeClr val="accent6">
                  <a:lumMod val="75000"/>
                </a:schemeClr>
              </a:solidFill>
              <a:ea typeface="Calibri" panose="020F0502020204030204"/>
              <a:cs typeface="Calibri" panose="020F0502020204030204"/>
            </a:endParaRPr>
          </a:p>
          <a:p>
            <a:pPr algn="just"/>
            <a:r>
              <a:rPr lang="en-GB" altLang="en-US" sz="2400" dirty="0">
                <a:solidFill>
                  <a:schemeClr val="accent6">
                    <a:lumMod val="75000"/>
                  </a:schemeClr>
                </a:solidFill>
              </a:rPr>
              <a:t>Online Abuse  </a:t>
            </a:r>
          </a:p>
          <a:p>
            <a:pPr algn="just"/>
            <a:r>
              <a:rPr lang="en-GB" altLang="en-US" sz="2400" dirty="0">
                <a:solidFill>
                  <a:schemeClr val="accent6">
                    <a:lumMod val="75000"/>
                  </a:schemeClr>
                </a:solidFill>
                <a:ea typeface="Calibri"/>
                <a:cs typeface="Calibri"/>
              </a:rPr>
              <a:t>Bullying</a:t>
            </a:r>
          </a:p>
          <a:p>
            <a:pPr algn="just"/>
            <a:r>
              <a:rPr lang="en-GB" altLang="en-US" sz="2400" dirty="0">
                <a:solidFill>
                  <a:schemeClr val="accent6">
                    <a:lumMod val="75000"/>
                  </a:schemeClr>
                </a:solidFill>
                <a:ea typeface="Calibri"/>
                <a:cs typeface="Calibri"/>
              </a:rPr>
              <a:t>Grooming</a:t>
            </a:r>
          </a:p>
          <a:p>
            <a:pPr algn="just"/>
            <a:r>
              <a:rPr lang="en-GB" altLang="en-US" sz="2400" dirty="0">
                <a:solidFill>
                  <a:schemeClr val="accent6">
                    <a:lumMod val="75000"/>
                  </a:schemeClr>
                </a:solidFill>
                <a:ea typeface="Calibri"/>
                <a:cs typeface="Calibri"/>
              </a:rPr>
              <a:t>Financial/ Material Abuse</a:t>
            </a:r>
          </a:p>
          <a:p>
            <a:pPr algn="just"/>
            <a:r>
              <a:rPr lang="en-GB" altLang="en-US" sz="2400" dirty="0">
                <a:solidFill>
                  <a:schemeClr val="accent6">
                    <a:lumMod val="75000"/>
                  </a:schemeClr>
                </a:solidFill>
                <a:ea typeface="Calibri"/>
                <a:cs typeface="Calibri"/>
              </a:rPr>
              <a:t>Domestic abuse</a:t>
            </a:r>
          </a:p>
          <a:p>
            <a:pPr algn="just"/>
            <a:endParaRPr lang="en-GB" altLang="en-US" sz="2400" dirty="0">
              <a:solidFill>
                <a:schemeClr val="accent6">
                  <a:lumMod val="75000"/>
                </a:schemeClr>
              </a:solidFill>
              <a:ea typeface="Calibri"/>
              <a:cs typeface="Calibri"/>
            </a:endParaRPr>
          </a:p>
        </p:txBody>
      </p:sp>
      <p:sp>
        <p:nvSpPr>
          <p:cNvPr id="2" name="Content Placeholder 4">
            <a:extLst>
              <a:ext uri="{FF2B5EF4-FFF2-40B4-BE49-F238E27FC236}">
                <a16:creationId xmlns:a16="http://schemas.microsoft.com/office/drawing/2014/main" id="{5702B127-DDEC-2482-D6D4-EF6A6581D7C4}"/>
              </a:ext>
            </a:extLst>
          </p:cNvPr>
          <p:cNvSpPr txBox="1">
            <a:spLocks/>
          </p:cNvSpPr>
          <p:nvPr/>
        </p:nvSpPr>
        <p:spPr>
          <a:xfrm>
            <a:off x="177474" y="1655078"/>
            <a:ext cx="4559952" cy="4105275"/>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just" fontAlgn="auto">
              <a:spcAft>
                <a:spcPts val="0"/>
              </a:spcAft>
            </a:pPr>
            <a:r>
              <a:rPr lang="en-GB" sz="2400" dirty="0" err="1">
                <a:ea typeface="+mn-lt"/>
                <a:cs typeface="+mn-lt"/>
              </a:rPr>
              <a:t>Camfanteisio</a:t>
            </a:r>
            <a:r>
              <a:rPr lang="en-GB" sz="2400" dirty="0">
                <a:ea typeface="+mn-lt"/>
                <a:cs typeface="+mn-lt"/>
              </a:rPr>
              <a:t> </a:t>
            </a:r>
            <a:r>
              <a:rPr lang="en-GB" sz="2400" dirty="0" err="1">
                <a:ea typeface="+mn-lt"/>
                <a:cs typeface="+mn-lt"/>
              </a:rPr>
              <a:t>Rhywiol</a:t>
            </a:r>
            <a:r>
              <a:rPr lang="en-GB" sz="2400" dirty="0">
                <a:ea typeface="+mn-lt"/>
                <a:cs typeface="+mn-lt"/>
              </a:rPr>
              <a:t> Plant</a:t>
            </a:r>
            <a:endParaRPr lang="en-GB" sz="2400" dirty="0">
              <a:ea typeface="Calibri" panose="020F0502020204030204"/>
              <a:cs typeface="Calibri" panose="020F0502020204030204"/>
            </a:endParaRPr>
          </a:p>
          <a:p>
            <a:pPr algn="just" fontAlgn="auto">
              <a:spcAft>
                <a:spcPts val="0"/>
              </a:spcAft>
            </a:pPr>
            <a:r>
              <a:rPr lang="en-GB" altLang="en-US" sz="2400" dirty="0"/>
              <a:t>Camdriniaeth </a:t>
            </a:r>
            <a:r>
              <a:rPr lang="en-GB" altLang="en-US" sz="2400" dirty="0" err="1"/>
              <a:t>ar</a:t>
            </a:r>
            <a:r>
              <a:rPr lang="en-GB" altLang="en-US" sz="2400" dirty="0"/>
              <a:t> </a:t>
            </a:r>
            <a:r>
              <a:rPr lang="en-GB" altLang="en-US" sz="2400" dirty="0" err="1"/>
              <a:t>lein</a:t>
            </a:r>
            <a:r>
              <a:rPr lang="en-GB" altLang="en-US" sz="2400" dirty="0">
                <a:solidFill>
                  <a:srgbClr val="0000FF"/>
                </a:solidFill>
              </a:rPr>
              <a:t>  </a:t>
            </a:r>
          </a:p>
          <a:p>
            <a:pPr algn="just" fontAlgn="auto">
              <a:spcAft>
                <a:spcPts val="0"/>
              </a:spcAft>
            </a:pPr>
            <a:r>
              <a:rPr lang="en-GB" altLang="en-US" sz="2400" dirty="0" err="1">
                <a:ea typeface="Calibri"/>
                <a:cs typeface="Calibri"/>
              </a:rPr>
              <a:t>Bwlio</a:t>
            </a:r>
            <a:endParaRPr lang="en-GB" altLang="en-US" sz="2400" dirty="0">
              <a:ea typeface="Calibri"/>
              <a:cs typeface="Calibri"/>
            </a:endParaRPr>
          </a:p>
          <a:p>
            <a:pPr algn="just" fontAlgn="auto">
              <a:spcAft>
                <a:spcPts val="0"/>
              </a:spcAft>
            </a:pPr>
            <a:r>
              <a:rPr lang="en-GB" altLang="en-US" sz="2400" dirty="0" err="1">
                <a:ea typeface="Calibri"/>
                <a:cs typeface="Calibri"/>
              </a:rPr>
              <a:t>Paratoi</a:t>
            </a:r>
            <a:endParaRPr lang="en-GB" altLang="en-US" sz="2400" dirty="0">
              <a:ea typeface="Calibri"/>
              <a:cs typeface="Calibri"/>
            </a:endParaRPr>
          </a:p>
          <a:p>
            <a:pPr algn="just" fontAlgn="auto">
              <a:spcAft>
                <a:spcPts val="0"/>
              </a:spcAft>
            </a:pPr>
            <a:r>
              <a:rPr lang="en-GB" altLang="en-US" sz="2400" dirty="0">
                <a:ea typeface="Calibri"/>
                <a:cs typeface="Calibri"/>
              </a:rPr>
              <a:t>Camdriniaeth </a:t>
            </a:r>
            <a:r>
              <a:rPr lang="en-GB" altLang="en-US" sz="2400" dirty="0" err="1">
                <a:ea typeface="Calibri"/>
                <a:cs typeface="Calibri"/>
              </a:rPr>
              <a:t>Ariannol</a:t>
            </a:r>
            <a:r>
              <a:rPr lang="en-GB" altLang="en-US" sz="2400" dirty="0">
                <a:ea typeface="Calibri"/>
                <a:cs typeface="Calibri"/>
              </a:rPr>
              <a:t>/</a:t>
            </a:r>
            <a:r>
              <a:rPr lang="en-GB" altLang="en-US" sz="2400" dirty="0" err="1">
                <a:ea typeface="Calibri"/>
                <a:cs typeface="Calibri"/>
              </a:rPr>
              <a:t>defnydd</a:t>
            </a:r>
            <a:endParaRPr lang="en-GB" altLang="en-US" sz="2400" dirty="0">
              <a:ea typeface="Calibri"/>
              <a:cs typeface="Calibri"/>
            </a:endParaRPr>
          </a:p>
          <a:p>
            <a:pPr algn="just" fontAlgn="auto">
              <a:spcAft>
                <a:spcPts val="0"/>
              </a:spcAft>
            </a:pPr>
            <a:r>
              <a:rPr lang="en-GB" altLang="en-US" sz="2400" dirty="0" err="1">
                <a:ea typeface="Calibri"/>
                <a:cs typeface="Calibri"/>
              </a:rPr>
              <a:t>Camdrin</a:t>
            </a:r>
            <a:r>
              <a:rPr lang="en-GB" altLang="en-US" sz="2400" dirty="0">
                <a:ea typeface="Calibri"/>
                <a:cs typeface="Calibri"/>
              </a:rPr>
              <a:t> </a:t>
            </a:r>
            <a:r>
              <a:rPr lang="en-GB" altLang="en-US" sz="2400" dirty="0" err="1">
                <a:ea typeface="Calibri"/>
                <a:cs typeface="Calibri"/>
              </a:rPr>
              <a:t>domestig</a:t>
            </a:r>
            <a:endParaRPr lang="en-GB" altLang="en-US" sz="2400" dirty="0">
              <a:ea typeface="Calibri"/>
              <a:cs typeface="Calibri"/>
            </a:endParaRPr>
          </a:p>
          <a:p>
            <a:pPr algn="just" fontAlgn="auto">
              <a:spcAft>
                <a:spcPts val="0"/>
              </a:spcAft>
            </a:pPr>
            <a:endParaRPr lang="en-GB" altLang="en-US" sz="2400" dirty="0">
              <a:ea typeface="Calibri"/>
              <a:cs typeface="Calibri"/>
            </a:endParaRPr>
          </a:p>
          <a:p>
            <a:pPr algn="just" fontAlgn="auto">
              <a:spcAft>
                <a:spcPts val="0"/>
              </a:spcAft>
            </a:pPr>
            <a:endParaRPr lang="en-GB" altLang="en-US" sz="2400" dirty="0">
              <a:ea typeface="Calibri"/>
              <a:cs typeface="Calibri"/>
            </a:endParaRPr>
          </a:p>
        </p:txBody>
      </p:sp>
    </p:spTree>
    <p:extLst>
      <p:ext uri="{BB962C8B-B14F-4D97-AF65-F5344CB8AC3E}">
        <p14:creationId xmlns:p14="http://schemas.microsoft.com/office/powerpoint/2010/main" val="29240646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28714E4-6746-4BF2-B55A-3CC3F01D4B06}"/>
              </a:ext>
            </a:extLst>
          </p:cNvPr>
          <p:cNvSpPr>
            <a:spLocks noGrp="1"/>
          </p:cNvSpPr>
          <p:nvPr>
            <p:ph type="title"/>
          </p:nvPr>
        </p:nvSpPr>
        <p:spPr>
          <a:xfrm>
            <a:off x="628650" y="116632"/>
            <a:ext cx="7886700" cy="1325563"/>
          </a:xfrm>
        </p:spPr>
        <p:txBody>
          <a:bodyPr>
            <a:normAutofit/>
          </a:bodyPr>
          <a:lstStyle/>
          <a:p>
            <a:pPr algn="ctr"/>
            <a:r>
              <a:rPr lang="en-GB" altLang="en-US" sz="4400" dirty="0" err="1">
                <a:latin typeface="Arial" panose="020B0604020202020204" pitchFamily="34" charset="0"/>
                <a:cs typeface="Arial" panose="020B0604020202020204" pitchFamily="34" charset="0"/>
              </a:rPr>
              <a:t>Categori</a:t>
            </a:r>
            <a:r>
              <a:rPr lang="en-GB" altLang="en-US" sz="4400" dirty="0">
                <a:latin typeface="Arial" panose="020B0604020202020204" pitchFamily="34" charset="0"/>
                <a:cs typeface="Arial" panose="020B0604020202020204" pitchFamily="34" charset="0"/>
              </a:rPr>
              <a:t> </a:t>
            </a:r>
            <a:r>
              <a:rPr lang="en-GB" altLang="en-US" sz="4400" dirty="0" err="1">
                <a:latin typeface="Arial" panose="020B0604020202020204" pitchFamily="34" charset="0"/>
                <a:cs typeface="Arial" panose="020B0604020202020204" pitchFamily="34" charset="0"/>
              </a:rPr>
              <a:t>ychwanegol</a:t>
            </a:r>
            <a:br>
              <a:rPr lang="en-GB" altLang="en-US" sz="4400" dirty="0">
                <a:latin typeface="Arial" panose="020B0604020202020204" pitchFamily="34" charset="0"/>
                <a:cs typeface="Arial" panose="020B0604020202020204" pitchFamily="34" charset="0"/>
              </a:rPr>
            </a:br>
            <a:r>
              <a:rPr lang="en-GB" altLang="en-US" sz="4400" dirty="0">
                <a:solidFill>
                  <a:schemeClr val="accent6">
                    <a:lumMod val="75000"/>
                  </a:schemeClr>
                </a:solidFill>
                <a:latin typeface="Arial" panose="020B0604020202020204" pitchFamily="34" charset="0"/>
                <a:cs typeface="Arial" panose="020B0604020202020204" pitchFamily="34" charset="0"/>
              </a:rPr>
              <a:t>Additional categories</a:t>
            </a:r>
          </a:p>
        </p:txBody>
      </p:sp>
      <p:sp>
        <p:nvSpPr>
          <p:cNvPr id="54275" name="Content Placeholder 3">
            <a:extLst>
              <a:ext uri="{FF2B5EF4-FFF2-40B4-BE49-F238E27FC236}">
                <a16:creationId xmlns:a16="http://schemas.microsoft.com/office/drawing/2014/main" id="{C10FDEAF-015D-4B91-BBBE-3AACB90213C3}"/>
              </a:ext>
            </a:extLst>
          </p:cNvPr>
          <p:cNvSpPr>
            <a:spLocks noGrp="1"/>
          </p:cNvSpPr>
          <p:nvPr>
            <p:ph sz="half" idx="1"/>
          </p:nvPr>
        </p:nvSpPr>
        <p:spPr>
          <a:xfrm>
            <a:off x="438150" y="1690691"/>
            <a:ext cx="4038600" cy="4171950"/>
          </a:xfrm>
        </p:spPr>
        <p:txBody>
          <a:bodyPr vert="horz" lIns="91440" tIns="45720" rIns="91440" bIns="45720" rtlCol="0" anchor="t">
            <a:normAutofit/>
          </a:bodyPr>
          <a:lstStyle/>
          <a:p>
            <a:pPr marL="0" indent="0">
              <a:buFont typeface="Arial" panose="020B0604020202020204" pitchFamily="34" charset="0"/>
              <a:buNone/>
            </a:pPr>
            <a:endParaRPr lang="en-GB" altLang="en-US" dirty="0">
              <a:solidFill>
                <a:srgbClr val="0000FF"/>
              </a:solidFill>
              <a:ea typeface="Calibri"/>
              <a:cs typeface="Calibri"/>
            </a:endParaRPr>
          </a:p>
          <a:p>
            <a:pPr marL="0" indent="0">
              <a:buFont typeface="Arial" panose="020B0604020202020204" pitchFamily="34" charset="0"/>
              <a:buNone/>
            </a:pPr>
            <a:endParaRPr lang="en-GB" altLang="en-US" sz="1400" dirty="0">
              <a:solidFill>
                <a:srgbClr val="0000FF"/>
              </a:solidFill>
            </a:endParaRPr>
          </a:p>
        </p:txBody>
      </p:sp>
      <p:sp>
        <p:nvSpPr>
          <p:cNvPr id="54276" name="Content Placeholder 4">
            <a:extLst>
              <a:ext uri="{FF2B5EF4-FFF2-40B4-BE49-F238E27FC236}">
                <a16:creationId xmlns:a16="http://schemas.microsoft.com/office/drawing/2014/main" id="{E7643722-CFA9-4BA8-B5FB-6930ADDCEE16}"/>
              </a:ext>
            </a:extLst>
          </p:cNvPr>
          <p:cNvSpPr>
            <a:spLocks noGrp="1"/>
          </p:cNvSpPr>
          <p:nvPr>
            <p:ph sz="half" idx="2"/>
          </p:nvPr>
        </p:nvSpPr>
        <p:spPr>
          <a:xfrm>
            <a:off x="4860032" y="1628800"/>
            <a:ext cx="4038600" cy="4105275"/>
          </a:xfrm>
        </p:spPr>
        <p:txBody>
          <a:bodyPr vert="horz" lIns="91440" tIns="45720" rIns="91440" bIns="45720" rtlCol="0" anchor="t">
            <a:normAutofit/>
          </a:bodyPr>
          <a:lstStyle/>
          <a:p>
            <a:pPr algn="just"/>
            <a:r>
              <a:rPr lang="en-GB" altLang="en-US" sz="2400" dirty="0">
                <a:solidFill>
                  <a:schemeClr val="accent6">
                    <a:lumMod val="75000"/>
                  </a:schemeClr>
                </a:solidFill>
                <a:ea typeface="Calibri"/>
                <a:cs typeface="Calibri"/>
              </a:rPr>
              <a:t>Organisational Abuse</a:t>
            </a:r>
          </a:p>
          <a:p>
            <a:pPr algn="just"/>
            <a:r>
              <a:rPr lang="en-GB" altLang="en-US" sz="2400" dirty="0">
                <a:solidFill>
                  <a:schemeClr val="accent6">
                    <a:lumMod val="75000"/>
                  </a:schemeClr>
                </a:solidFill>
                <a:ea typeface="Calibri"/>
                <a:cs typeface="Calibri"/>
              </a:rPr>
              <a:t>Discriminatory Abuse</a:t>
            </a:r>
          </a:p>
          <a:p>
            <a:pPr algn="just"/>
            <a:r>
              <a:rPr lang="en-GB" altLang="en-US" sz="2400" dirty="0">
                <a:solidFill>
                  <a:schemeClr val="accent6">
                    <a:lumMod val="75000"/>
                  </a:schemeClr>
                </a:solidFill>
                <a:ea typeface="Calibri"/>
                <a:cs typeface="Calibri"/>
              </a:rPr>
              <a:t>Slavery</a:t>
            </a:r>
          </a:p>
          <a:p>
            <a:pPr algn="just"/>
            <a:r>
              <a:rPr lang="en-GB" altLang="en-US" sz="2400" dirty="0">
                <a:solidFill>
                  <a:schemeClr val="accent6">
                    <a:lumMod val="75000"/>
                  </a:schemeClr>
                </a:solidFill>
                <a:ea typeface="Calibri"/>
                <a:cs typeface="Calibri"/>
              </a:rPr>
              <a:t>Female Genital Mutilation</a:t>
            </a:r>
          </a:p>
          <a:p>
            <a:pPr algn="just"/>
            <a:r>
              <a:rPr lang="en-GB" altLang="en-US" sz="2400" dirty="0">
                <a:solidFill>
                  <a:schemeClr val="accent6">
                    <a:lumMod val="75000"/>
                  </a:schemeClr>
                </a:solidFill>
                <a:ea typeface="Calibri"/>
                <a:cs typeface="Calibri"/>
              </a:rPr>
              <a:t>Forced Marriage</a:t>
            </a:r>
          </a:p>
          <a:p>
            <a:pPr algn="just"/>
            <a:r>
              <a:rPr lang="en-GB" altLang="en-US" sz="2400" dirty="0">
                <a:solidFill>
                  <a:schemeClr val="accent6">
                    <a:lumMod val="75000"/>
                  </a:schemeClr>
                </a:solidFill>
                <a:ea typeface="Calibri"/>
                <a:cs typeface="Calibri"/>
              </a:rPr>
              <a:t>County Lines</a:t>
            </a:r>
          </a:p>
          <a:p>
            <a:pPr algn="just"/>
            <a:r>
              <a:rPr lang="en-GB" altLang="en-US" sz="2400" dirty="0">
                <a:solidFill>
                  <a:schemeClr val="accent6">
                    <a:lumMod val="75000"/>
                  </a:schemeClr>
                </a:solidFill>
                <a:ea typeface="Calibri"/>
                <a:cs typeface="Calibri"/>
              </a:rPr>
              <a:t>Hate and mate crime </a:t>
            </a:r>
          </a:p>
          <a:p>
            <a:pPr algn="just"/>
            <a:r>
              <a:rPr lang="en-GB" altLang="en-US" sz="2400" dirty="0">
                <a:solidFill>
                  <a:schemeClr val="accent6">
                    <a:lumMod val="75000"/>
                  </a:schemeClr>
                </a:solidFill>
                <a:ea typeface="Calibri"/>
                <a:cs typeface="Calibri"/>
              </a:rPr>
              <a:t>Terrorism, extremism and radicalisation</a:t>
            </a:r>
          </a:p>
          <a:p>
            <a:pPr algn="just"/>
            <a:endParaRPr lang="en-GB" altLang="en-US" sz="2400" dirty="0">
              <a:solidFill>
                <a:schemeClr val="accent6">
                  <a:lumMod val="75000"/>
                </a:schemeClr>
              </a:solidFill>
              <a:ea typeface="Calibri"/>
              <a:cs typeface="Calibri"/>
            </a:endParaRPr>
          </a:p>
          <a:p>
            <a:pPr algn="just"/>
            <a:endParaRPr lang="en-GB" altLang="en-US" sz="2400" dirty="0">
              <a:solidFill>
                <a:schemeClr val="accent6">
                  <a:lumMod val="75000"/>
                </a:schemeClr>
              </a:solidFill>
              <a:ea typeface="Calibri"/>
              <a:cs typeface="Calibri"/>
            </a:endParaRPr>
          </a:p>
        </p:txBody>
      </p:sp>
      <p:sp>
        <p:nvSpPr>
          <p:cNvPr id="2" name="Content Placeholder 4">
            <a:extLst>
              <a:ext uri="{FF2B5EF4-FFF2-40B4-BE49-F238E27FC236}">
                <a16:creationId xmlns:a16="http://schemas.microsoft.com/office/drawing/2014/main" id="{5702B127-DDEC-2482-D6D4-EF6A6581D7C4}"/>
              </a:ext>
            </a:extLst>
          </p:cNvPr>
          <p:cNvSpPr txBox="1">
            <a:spLocks/>
          </p:cNvSpPr>
          <p:nvPr/>
        </p:nvSpPr>
        <p:spPr>
          <a:xfrm>
            <a:off x="177474" y="1655078"/>
            <a:ext cx="4559952" cy="4105275"/>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just" fontAlgn="auto">
              <a:spcAft>
                <a:spcPts val="0"/>
              </a:spcAft>
            </a:pPr>
            <a:r>
              <a:rPr lang="en-GB" altLang="en-US" sz="2400" dirty="0" err="1">
                <a:ea typeface="Calibri"/>
                <a:cs typeface="Calibri"/>
              </a:rPr>
              <a:t>Camdrin</a:t>
            </a:r>
            <a:r>
              <a:rPr lang="en-GB" altLang="en-US" sz="2400" dirty="0">
                <a:ea typeface="Calibri"/>
                <a:cs typeface="Calibri"/>
              </a:rPr>
              <a:t> </a:t>
            </a:r>
            <a:r>
              <a:rPr lang="en-GB" altLang="en-US" sz="2400" dirty="0" err="1">
                <a:ea typeface="Calibri"/>
                <a:cs typeface="Calibri"/>
              </a:rPr>
              <a:t>trefniadol</a:t>
            </a:r>
            <a:endParaRPr lang="en-GB" altLang="en-US" sz="2400" dirty="0">
              <a:ea typeface="Calibri"/>
              <a:cs typeface="Calibri"/>
            </a:endParaRPr>
          </a:p>
          <a:p>
            <a:pPr algn="just" fontAlgn="auto">
              <a:spcAft>
                <a:spcPts val="0"/>
              </a:spcAft>
            </a:pPr>
            <a:r>
              <a:rPr lang="en-GB" altLang="en-US" sz="2400" dirty="0" err="1">
                <a:ea typeface="Calibri"/>
                <a:cs typeface="Calibri"/>
              </a:rPr>
              <a:t>Camdrin</a:t>
            </a:r>
            <a:r>
              <a:rPr lang="en-GB" altLang="en-US" sz="2400" dirty="0">
                <a:ea typeface="Calibri"/>
                <a:cs typeface="Calibri"/>
              </a:rPr>
              <a:t> </a:t>
            </a:r>
            <a:r>
              <a:rPr lang="en-GB" altLang="en-US" sz="2400" dirty="0" err="1">
                <a:ea typeface="Calibri"/>
                <a:cs typeface="Calibri"/>
              </a:rPr>
              <a:t>gwahaniaethol</a:t>
            </a:r>
            <a:endParaRPr lang="en-GB" altLang="en-US" sz="2400" dirty="0">
              <a:ea typeface="Calibri"/>
              <a:cs typeface="Calibri"/>
            </a:endParaRPr>
          </a:p>
          <a:p>
            <a:pPr algn="just" fontAlgn="auto">
              <a:spcAft>
                <a:spcPts val="0"/>
              </a:spcAft>
            </a:pPr>
            <a:r>
              <a:rPr lang="en-GB" altLang="en-US" sz="2400" dirty="0" err="1">
                <a:ea typeface="Calibri"/>
                <a:cs typeface="Calibri"/>
              </a:rPr>
              <a:t>Caethwasiaeth</a:t>
            </a:r>
            <a:endParaRPr lang="en-GB" altLang="en-US" sz="2400" dirty="0">
              <a:ea typeface="Calibri"/>
              <a:cs typeface="Calibri"/>
            </a:endParaRPr>
          </a:p>
          <a:p>
            <a:pPr algn="just" fontAlgn="auto">
              <a:spcAft>
                <a:spcPts val="0"/>
              </a:spcAft>
            </a:pPr>
            <a:r>
              <a:rPr lang="en-GB" altLang="en-US" sz="2400" dirty="0" err="1">
                <a:ea typeface="Calibri"/>
                <a:cs typeface="Calibri"/>
              </a:rPr>
              <a:t>Anffurfio</a:t>
            </a:r>
            <a:r>
              <a:rPr lang="en-GB" altLang="en-US" sz="2400" dirty="0">
                <a:ea typeface="Calibri"/>
                <a:cs typeface="Calibri"/>
              </a:rPr>
              <a:t> </a:t>
            </a:r>
            <a:r>
              <a:rPr lang="en-GB" altLang="en-US" sz="2400" dirty="0" err="1">
                <a:ea typeface="Calibri"/>
                <a:cs typeface="Calibri"/>
              </a:rPr>
              <a:t>Organau</a:t>
            </a:r>
            <a:r>
              <a:rPr lang="en-GB" altLang="en-US" sz="2400" dirty="0">
                <a:ea typeface="Calibri"/>
                <a:cs typeface="Calibri"/>
              </a:rPr>
              <a:t> </a:t>
            </a:r>
            <a:r>
              <a:rPr lang="en-GB" altLang="en-US" sz="2400" dirty="0" err="1">
                <a:ea typeface="Calibri"/>
                <a:cs typeface="Calibri"/>
              </a:rPr>
              <a:t>Cenhedlu</a:t>
            </a:r>
            <a:r>
              <a:rPr lang="en-GB" altLang="en-US" sz="2400" dirty="0">
                <a:ea typeface="Calibri"/>
                <a:cs typeface="Calibri"/>
              </a:rPr>
              <a:t> </a:t>
            </a:r>
            <a:r>
              <a:rPr lang="en-GB" altLang="en-US" sz="2400" dirty="0" err="1">
                <a:ea typeface="Calibri"/>
                <a:cs typeface="Calibri"/>
              </a:rPr>
              <a:t>Benywod</a:t>
            </a:r>
            <a:endParaRPr lang="en-GB" altLang="en-US" sz="2400" dirty="0">
              <a:ea typeface="Calibri"/>
              <a:cs typeface="Calibri"/>
            </a:endParaRPr>
          </a:p>
          <a:p>
            <a:pPr algn="just" fontAlgn="auto">
              <a:spcAft>
                <a:spcPts val="0"/>
              </a:spcAft>
            </a:pPr>
            <a:r>
              <a:rPr lang="en-GB" altLang="en-US" sz="2400" dirty="0" err="1">
                <a:ea typeface="Calibri"/>
                <a:cs typeface="Calibri"/>
              </a:rPr>
              <a:t>Priodas</a:t>
            </a:r>
            <a:r>
              <a:rPr lang="en-GB" altLang="en-US" sz="2400" dirty="0">
                <a:ea typeface="Calibri"/>
                <a:cs typeface="Calibri"/>
              </a:rPr>
              <a:t> dan </a:t>
            </a:r>
            <a:r>
              <a:rPr lang="en-GB" altLang="en-US" sz="2400" dirty="0" err="1">
                <a:ea typeface="Calibri"/>
                <a:cs typeface="Calibri"/>
              </a:rPr>
              <a:t>orfod</a:t>
            </a:r>
            <a:endParaRPr lang="en-GB" altLang="en-US" sz="2400" dirty="0">
              <a:ea typeface="Calibri"/>
              <a:cs typeface="Calibri"/>
            </a:endParaRPr>
          </a:p>
          <a:p>
            <a:pPr algn="just" fontAlgn="auto">
              <a:spcAft>
                <a:spcPts val="0"/>
              </a:spcAft>
            </a:pPr>
            <a:r>
              <a:rPr lang="en-GB" altLang="en-US" sz="2400" dirty="0" err="1">
                <a:ea typeface="Calibri"/>
                <a:cs typeface="Calibri"/>
              </a:rPr>
              <a:t>Llunellau</a:t>
            </a:r>
            <a:r>
              <a:rPr lang="en-GB" altLang="en-US" sz="2400" dirty="0">
                <a:ea typeface="Calibri"/>
                <a:cs typeface="Calibri"/>
              </a:rPr>
              <a:t> </a:t>
            </a:r>
            <a:r>
              <a:rPr lang="en-GB" altLang="en-US" sz="2400" dirty="0" err="1">
                <a:ea typeface="Calibri"/>
                <a:cs typeface="Calibri"/>
              </a:rPr>
              <a:t>cyffuriau</a:t>
            </a:r>
            <a:endParaRPr lang="en-GB" altLang="en-US" sz="2400" dirty="0">
              <a:ea typeface="Calibri"/>
              <a:cs typeface="Calibri"/>
            </a:endParaRPr>
          </a:p>
          <a:p>
            <a:pPr algn="just" fontAlgn="auto">
              <a:spcAft>
                <a:spcPts val="0"/>
              </a:spcAft>
            </a:pPr>
            <a:r>
              <a:rPr lang="en-GB" altLang="en-US" sz="2400" dirty="0" err="1">
                <a:ea typeface="Calibri"/>
                <a:cs typeface="Calibri"/>
              </a:rPr>
              <a:t>Trosedd</a:t>
            </a:r>
            <a:r>
              <a:rPr lang="en-GB" altLang="en-US" sz="2400" dirty="0">
                <a:ea typeface="Calibri"/>
                <a:cs typeface="Calibri"/>
              </a:rPr>
              <a:t> ‘hate and mate’</a:t>
            </a:r>
          </a:p>
          <a:p>
            <a:pPr algn="just" fontAlgn="auto">
              <a:spcAft>
                <a:spcPts val="0"/>
              </a:spcAft>
            </a:pPr>
            <a:r>
              <a:rPr lang="en-GB" altLang="en-US" sz="2400" dirty="0" err="1">
                <a:ea typeface="Calibri"/>
                <a:cs typeface="Calibri"/>
              </a:rPr>
              <a:t>Terfysgaeth</a:t>
            </a:r>
            <a:r>
              <a:rPr lang="en-GB" altLang="en-US" sz="2400" dirty="0">
                <a:ea typeface="Calibri"/>
                <a:cs typeface="Calibri"/>
              </a:rPr>
              <a:t>, </a:t>
            </a:r>
            <a:r>
              <a:rPr lang="en-GB" altLang="en-US" sz="2400" dirty="0" err="1">
                <a:ea typeface="Calibri"/>
                <a:cs typeface="Calibri"/>
              </a:rPr>
              <a:t>eithafiaeth</a:t>
            </a:r>
            <a:r>
              <a:rPr lang="en-GB" altLang="en-US" sz="2400" dirty="0">
                <a:ea typeface="Calibri"/>
                <a:cs typeface="Calibri"/>
              </a:rPr>
              <a:t>, </a:t>
            </a:r>
            <a:r>
              <a:rPr lang="en-GB" altLang="en-US" sz="2400" dirty="0" err="1">
                <a:ea typeface="Calibri"/>
                <a:cs typeface="Calibri"/>
              </a:rPr>
              <a:t>radicaliaeth</a:t>
            </a:r>
            <a:r>
              <a:rPr lang="en-GB" altLang="en-US" sz="2400" dirty="0">
                <a:ea typeface="Calibri"/>
                <a:cs typeface="Calibri"/>
              </a:rPr>
              <a:t> </a:t>
            </a:r>
          </a:p>
          <a:p>
            <a:pPr algn="just" fontAlgn="auto">
              <a:spcAft>
                <a:spcPts val="0"/>
              </a:spcAft>
            </a:pPr>
            <a:endParaRPr lang="en-GB" altLang="en-US" sz="2400" dirty="0">
              <a:ea typeface="Calibri"/>
              <a:cs typeface="Calibri"/>
            </a:endParaRPr>
          </a:p>
          <a:p>
            <a:pPr algn="just" fontAlgn="auto">
              <a:spcAft>
                <a:spcPts val="0"/>
              </a:spcAft>
            </a:pPr>
            <a:endParaRPr lang="en-GB" altLang="en-US" sz="2400" dirty="0">
              <a:ea typeface="Calibri"/>
              <a:cs typeface="Calibri"/>
            </a:endParaRPr>
          </a:p>
          <a:p>
            <a:pPr algn="just" fontAlgn="auto">
              <a:spcAft>
                <a:spcPts val="0"/>
              </a:spcAft>
            </a:pPr>
            <a:endParaRPr lang="en-GB" altLang="en-US" sz="2400" dirty="0">
              <a:ea typeface="Calibri"/>
              <a:cs typeface="Calibri"/>
            </a:endParaRPr>
          </a:p>
        </p:txBody>
      </p:sp>
    </p:spTree>
    <p:extLst>
      <p:ext uri="{BB962C8B-B14F-4D97-AF65-F5344CB8AC3E}">
        <p14:creationId xmlns:p14="http://schemas.microsoft.com/office/powerpoint/2010/main" val="30840000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A6A57-52C7-B9DA-24D1-530B82E75320}"/>
              </a:ext>
            </a:extLst>
          </p:cNvPr>
          <p:cNvSpPr>
            <a:spLocks noGrp="1"/>
          </p:cNvSpPr>
          <p:nvPr>
            <p:ph type="title"/>
          </p:nvPr>
        </p:nvSpPr>
        <p:spPr/>
        <p:txBody>
          <a:bodyPr>
            <a:normAutofit fontScale="90000"/>
          </a:bodyPr>
          <a:lstStyle/>
          <a:p>
            <a:pPr algn="ctr"/>
            <a:r>
              <a:rPr lang="en-GB" dirty="0" err="1"/>
              <a:t>Ffactorau</a:t>
            </a:r>
            <a:r>
              <a:rPr lang="en-GB" dirty="0"/>
              <a:t> </a:t>
            </a:r>
            <a:r>
              <a:rPr lang="en-GB" dirty="0" err="1"/>
              <a:t>allai</a:t>
            </a:r>
            <a:r>
              <a:rPr lang="en-GB" dirty="0"/>
              <a:t> </a:t>
            </a:r>
            <a:r>
              <a:rPr lang="en-GB" dirty="0" err="1"/>
              <a:t>categoreiddio</a:t>
            </a:r>
            <a:r>
              <a:rPr lang="en-GB" dirty="0"/>
              <a:t> </a:t>
            </a:r>
            <a:r>
              <a:rPr lang="en-GB" dirty="0" err="1"/>
              <a:t>unigolyn</a:t>
            </a:r>
            <a:r>
              <a:rPr lang="en-GB" dirty="0"/>
              <a:t> </a:t>
            </a:r>
            <a:r>
              <a:rPr lang="en-GB" dirty="0" err="1"/>
              <a:t>fel</a:t>
            </a:r>
            <a:r>
              <a:rPr lang="en-GB" dirty="0"/>
              <a:t> ‘</a:t>
            </a:r>
            <a:r>
              <a:rPr lang="en-GB" dirty="0" err="1"/>
              <a:t>mewn</a:t>
            </a:r>
            <a:r>
              <a:rPr lang="en-GB" dirty="0"/>
              <a:t> </a:t>
            </a:r>
            <a:r>
              <a:rPr lang="en-GB" dirty="0" err="1"/>
              <a:t>perygl</a:t>
            </a:r>
            <a:r>
              <a:rPr lang="en-GB" dirty="0"/>
              <a:t>’</a:t>
            </a:r>
            <a:br>
              <a:rPr lang="en-GB" dirty="0"/>
            </a:br>
            <a:r>
              <a:rPr lang="en-GB" dirty="0">
                <a:solidFill>
                  <a:schemeClr val="accent6">
                    <a:lumMod val="75000"/>
                  </a:schemeClr>
                </a:solidFill>
              </a:rPr>
              <a:t>Factors that might categorise an individual as ‘at risk’</a:t>
            </a:r>
          </a:p>
        </p:txBody>
      </p:sp>
      <p:sp>
        <p:nvSpPr>
          <p:cNvPr id="3" name="Content Placeholder 2">
            <a:extLst>
              <a:ext uri="{FF2B5EF4-FFF2-40B4-BE49-F238E27FC236}">
                <a16:creationId xmlns:a16="http://schemas.microsoft.com/office/drawing/2014/main" id="{5079B606-383A-90B5-DF8C-25BDAE3C6A14}"/>
              </a:ext>
            </a:extLst>
          </p:cNvPr>
          <p:cNvSpPr>
            <a:spLocks noGrp="1"/>
          </p:cNvSpPr>
          <p:nvPr>
            <p:ph sz="half" idx="1"/>
          </p:nvPr>
        </p:nvSpPr>
        <p:spPr>
          <a:xfrm>
            <a:off x="539552" y="1825625"/>
            <a:ext cx="3975298" cy="4351338"/>
          </a:xfrm>
        </p:spPr>
        <p:txBody>
          <a:bodyPr/>
          <a:lstStyle/>
          <a:p>
            <a:r>
              <a:rPr lang="en-GB" dirty="0"/>
              <a:t>Babies a plant/</a:t>
            </a:r>
            <a:r>
              <a:rPr lang="en-GB" dirty="0" err="1"/>
              <a:t>pobl</a:t>
            </a:r>
            <a:r>
              <a:rPr lang="en-GB" dirty="0"/>
              <a:t>, </a:t>
            </a:r>
            <a:r>
              <a:rPr lang="en-GB" dirty="0" err="1"/>
              <a:t>oedolion</a:t>
            </a:r>
            <a:r>
              <a:rPr lang="en-GB" dirty="0"/>
              <a:t> </a:t>
            </a:r>
            <a:r>
              <a:rPr lang="en-GB" dirty="0" err="1"/>
              <a:t>ifanc</a:t>
            </a:r>
            <a:endParaRPr lang="en-GB" dirty="0"/>
          </a:p>
          <a:p>
            <a:r>
              <a:rPr lang="en-GB" dirty="0" err="1"/>
              <a:t>Pobl</a:t>
            </a:r>
            <a:r>
              <a:rPr lang="en-GB" dirty="0"/>
              <a:t> </a:t>
            </a:r>
            <a:r>
              <a:rPr lang="en-GB" dirty="0" err="1"/>
              <a:t>hyn</a:t>
            </a:r>
            <a:r>
              <a:rPr lang="en-GB" dirty="0"/>
              <a:t> </a:t>
            </a:r>
            <a:r>
              <a:rPr lang="en-GB" dirty="0" err="1"/>
              <a:t>sy’n</a:t>
            </a:r>
            <a:r>
              <a:rPr lang="en-GB" dirty="0"/>
              <a:t> </a:t>
            </a:r>
            <a:r>
              <a:rPr lang="en-GB" dirty="0" err="1"/>
              <a:t>byw</a:t>
            </a:r>
            <a:r>
              <a:rPr lang="en-GB" dirty="0"/>
              <a:t> </a:t>
            </a:r>
            <a:r>
              <a:rPr lang="en-GB" dirty="0" err="1"/>
              <a:t>ar</a:t>
            </a:r>
            <a:r>
              <a:rPr lang="en-GB" dirty="0"/>
              <a:t> ben </a:t>
            </a:r>
            <a:r>
              <a:rPr lang="en-GB" dirty="0" err="1"/>
              <a:t>ei</a:t>
            </a:r>
            <a:r>
              <a:rPr lang="en-GB" dirty="0"/>
              <a:t> </a:t>
            </a:r>
            <a:r>
              <a:rPr lang="en-GB" dirty="0" err="1"/>
              <a:t>hyn</a:t>
            </a:r>
            <a:r>
              <a:rPr lang="en-GB" dirty="0"/>
              <a:t> </a:t>
            </a:r>
            <a:r>
              <a:rPr lang="en-GB" dirty="0" err="1"/>
              <a:t>yn</a:t>
            </a:r>
            <a:r>
              <a:rPr lang="en-GB" dirty="0"/>
              <a:t> y </a:t>
            </a:r>
            <a:r>
              <a:rPr lang="en-GB" dirty="0" err="1"/>
              <a:t>cymuned</a:t>
            </a:r>
            <a:endParaRPr lang="en-GB" dirty="0"/>
          </a:p>
          <a:p>
            <a:r>
              <a:rPr lang="en-GB" dirty="0"/>
              <a:t>Di-</a:t>
            </a:r>
            <a:r>
              <a:rPr lang="en-GB" dirty="0" err="1"/>
              <a:t>gartref</a:t>
            </a:r>
            <a:endParaRPr lang="en-GB" dirty="0"/>
          </a:p>
          <a:p>
            <a:r>
              <a:rPr lang="en-GB" dirty="0" err="1"/>
              <a:t>Oedolion</a:t>
            </a:r>
            <a:r>
              <a:rPr lang="en-GB" dirty="0"/>
              <a:t> </a:t>
            </a:r>
            <a:r>
              <a:rPr lang="en-GB" dirty="0" err="1"/>
              <a:t>gyda</a:t>
            </a:r>
            <a:r>
              <a:rPr lang="en-GB" dirty="0"/>
              <a:t> </a:t>
            </a:r>
            <a:r>
              <a:rPr lang="en-GB" dirty="0" err="1"/>
              <a:t>nam</a:t>
            </a:r>
            <a:r>
              <a:rPr lang="en-GB" dirty="0"/>
              <a:t> </a:t>
            </a:r>
            <a:r>
              <a:rPr lang="en-GB" dirty="0" err="1"/>
              <a:t>gwybyddol</a:t>
            </a:r>
            <a:endParaRPr lang="en-GB" dirty="0"/>
          </a:p>
          <a:p>
            <a:r>
              <a:rPr lang="en-GB" dirty="0" err="1"/>
              <a:t>Anabledd</a:t>
            </a:r>
            <a:r>
              <a:rPr lang="en-GB" dirty="0"/>
              <a:t> a/neu </a:t>
            </a:r>
            <a:r>
              <a:rPr lang="en-GB" dirty="0" err="1"/>
              <a:t>salwch</a:t>
            </a:r>
            <a:r>
              <a:rPr lang="en-GB" dirty="0"/>
              <a:t> </a:t>
            </a:r>
            <a:r>
              <a:rPr lang="en-GB" dirty="0" err="1"/>
              <a:t>cronig</a:t>
            </a:r>
            <a:r>
              <a:rPr lang="en-GB" dirty="0"/>
              <a:t> neu </a:t>
            </a:r>
            <a:r>
              <a:rPr lang="en-GB" dirty="0" err="1"/>
              <a:t>caethiwed</a:t>
            </a:r>
            <a:endParaRPr lang="en-GB" dirty="0"/>
          </a:p>
          <a:p>
            <a:r>
              <a:rPr lang="en-GB" dirty="0"/>
              <a:t>Unigolion </a:t>
            </a:r>
            <a:r>
              <a:rPr lang="en-GB" dirty="0" err="1"/>
              <a:t>nad</a:t>
            </a:r>
            <a:r>
              <a:rPr lang="en-GB" dirty="0"/>
              <a:t> </a:t>
            </a:r>
            <a:r>
              <a:rPr lang="en-GB" dirty="0" err="1"/>
              <a:t>yw</a:t>
            </a:r>
            <a:r>
              <a:rPr lang="en-GB" dirty="0"/>
              <a:t> </a:t>
            </a:r>
            <a:r>
              <a:rPr lang="en-GB" dirty="0" err="1"/>
              <a:t>ei</a:t>
            </a:r>
            <a:r>
              <a:rPr lang="en-GB" dirty="0"/>
              <a:t> </a:t>
            </a:r>
            <a:r>
              <a:rPr lang="en-GB" dirty="0" err="1"/>
              <a:t>anghenion</a:t>
            </a:r>
            <a:r>
              <a:rPr lang="en-GB" dirty="0"/>
              <a:t> </a:t>
            </a:r>
            <a:r>
              <a:rPr lang="en-GB" dirty="0" err="1"/>
              <a:t>gofal</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cwrdd</a:t>
            </a:r>
            <a:endParaRPr lang="en-GB" dirty="0"/>
          </a:p>
        </p:txBody>
      </p:sp>
      <p:sp>
        <p:nvSpPr>
          <p:cNvPr id="4" name="Content Placeholder 3">
            <a:extLst>
              <a:ext uri="{FF2B5EF4-FFF2-40B4-BE49-F238E27FC236}">
                <a16:creationId xmlns:a16="http://schemas.microsoft.com/office/drawing/2014/main" id="{AF45107E-B5A2-FB42-232D-C5E7F6F6EE53}"/>
              </a:ext>
            </a:extLst>
          </p:cNvPr>
          <p:cNvSpPr>
            <a:spLocks noGrp="1"/>
          </p:cNvSpPr>
          <p:nvPr>
            <p:ph sz="half" idx="2"/>
          </p:nvPr>
        </p:nvSpPr>
        <p:spPr/>
        <p:txBody>
          <a:bodyPr/>
          <a:lstStyle/>
          <a:p>
            <a:r>
              <a:rPr lang="en-GB" dirty="0">
                <a:solidFill>
                  <a:schemeClr val="accent6">
                    <a:lumMod val="75000"/>
                  </a:schemeClr>
                </a:solidFill>
              </a:rPr>
              <a:t>Babies and young children/adults</a:t>
            </a:r>
          </a:p>
          <a:p>
            <a:r>
              <a:rPr lang="en-GB" dirty="0">
                <a:solidFill>
                  <a:schemeClr val="accent6">
                    <a:lumMod val="75000"/>
                  </a:schemeClr>
                </a:solidFill>
              </a:rPr>
              <a:t>Older people living alone in the community</a:t>
            </a:r>
          </a:p>
          <a:p>
            <a:r>
              <a:rPr lang="en-GB" dirty="0">
                <a:solidFill>
                  <a:schemeClr val="accent6">
                    <a:lumMod val="75000"/>
                  </a:schemeClr>
                </a:solidFill>
              </a:rPr>
              <a:t>Homeless</a:t>
            </a:r>
          </a:p>
          <a:p>
            <a:r>
              <a:rPr lang="en-GB" dirty="0">
                <a:solidFill>
                  <a:schemeClr val="accent6">
                    <a:lumMod val="75000"/>
                  </a:schemeClr>
                </a:solidFill>
              </a:rPr>
              <a:t>Adults with cognitive impairment</a:t>
            </a:r>
          </a:p>
          <a:p>
            <a:r>
              <a:rPr lang="en-GB" dirty="0">
                <a:solidFill>
                  <a:schemeClr val="accent6">
                    <a:lumMod val="75000"/>
                  </a:schemeClr>
                </a:solidFill>
              </a:rPr>
              <a:t>Disability and/ or chronic illness or addiction</a:t>
            </a:r>
          </a:p>
          <a:p>
            <a:r>
              <a:rPr lang="en-GB" dirty="0">
                <a:solidFill>
                  <a:schemeClr val="accent6">
                    <a:lumMod val="75000"/>
                  </a:schemeClr>
                </a:solidFill>
              </a:rPr>
              <a:t>Individuals whose care needs are not being met</a:t>
            </a:r>
          </a:p>
        </p:txBody>
      </p:sp>
      <p:pic>
        <p:nvPicPr>
          <p:cNvPr id="5" name="Picture 4">
            <a:extLst>
              <a:ext uri="{FF2B5EF4-FFF2-40B4-BE49-F238E27FC236}">
                <a16:creationId xmlns:a16="http://schemas.microsoft.com/office/drawing/2014/main" id="{3FA56495-FD53-DF52-663B-31085D211540}"/>
              </a:ext>
            </a:extLst>
          </p:cNvPr>
          <p:cNvPicPr>
            <a:picLocks noChangeAspect="1"/>
          </p:cNvPicPr>
          <p:nvPr/>
        </p:nvPicPr>
        <p:blipFill>
          <a:blip r:embed="rId2"/>
          <a:stretch>
            <a:fillRect/>
          </a:stretch>
        </p:blipFill>
        <p:spPr>
          <a:xfrm>
            <a:off x="8341019" y="1337781"/>
            <a:ext cx="770415" cy="770415"/>
          </a:xfrm>
          <a:prstGeom prst="rect">
            <a:avLst/>
          </a:prstGeom>
        </p:spPr>
      </p:pic>
      <p:pic>
        <p:nvPicPr>
          <p:cNvPr id="6" name="Picture 5">
            <a:extLst>
              <a:ext uri="{FF2B5EF4-FFF2-40B4-BE49-F238E27FC236}">
                <a16:creationId xmlns:a16="http://schemas.microsoft.com/office/drawing/2014/main" id="{7DE77D09-22E4-CF6B-9044-2CBE6010ADDB}"/>
              </a:ext>
            </a:extLst>
          </p:cNvPr>
          <p:cNvPicPr>
            <a:picLocks noChangeAspect="1"/>
          </p:cNvPicPr>
          <p:nvPr/>
        </p:nvPicPr>
        <p:blipFill>
          <a:blip r:embed="rId2"/>
          <a:stretch>
            <a:fillRect/>
          </a:stretch>
        </p:blipFill>
        <p:spPr>
          <a:xfrm>
            <a:off x="2550" y="1196752"/>
            <a:ext cx="770415" cy="770415"/>
          </a:xfrm>
          <a:prstGeom prst="rect">
            <a:avLst/>
          </a:prstGeom>
        </p:spPr>
      </p:pic>
    </p:spTree>
    <p:extLst>
      <p:ext uri="{BB962C8B-B14F-4D97-AF65-F5344CB8AC3E}">
        <p14:creationId xmlns:p14="http://schemas.microsoft.com/office/powerpoint/2010/main" val="13403555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1BE-4ABC-1DAE-B30D-F40B36C20A17}"/>
              </a:ext>
            </a:extLst>
          </p:cNvPr>
          <p:cNvSpPr>
            <a:spLocks noGrp="1"/>
          </p:cNvSpPr>
          <p:nvPr>
            <p:ph type="title"/>
          </p:nvPr>
        </p:nvSpPr>
        <p:spPr>
          <a:xfrm>
            <a:off x="-108520" y="188640"/>
            <a:ext cx="9145016" cy="1325563"/>
          </a:xfrm>
        </p:spPr>
        <p:txBody>
          <a:bodyPr>
            <a:normAutofit fontScale="90000"/>
          </a:bodyPr>
          <a:lstStyle/>
          <a:p>
            <a:pPr algn="ctr"/>
            <a:r>
              <a:rPr lang="en-GB" dirty="0" err="1"/>
              <a:t>Ffactorau</a:t>
            </a:r>
            <a:r>
              <a:rPr lang="en-GB" dirty="0"/>
              <a:t> a </a:t>
            </a:r>
            <a:r>
              <a:rPr lang="en-GB" dirty="0" err="1"/>
              <a:t>allai</a:t>
            </a:r>
            <a:r>
              <a:rPr lang="en-GB" dirty="0"/>
              <a:t> </a:t>
            </a:r>
            <a:r>
              <a:rPr lang="en-GB" dirty="0" err="1"/>
              <a:t>atal</a:t>
            </a:r>
            <a:r>
              <a:rPr lang="en-GB" dirty="0"/>
              <a:t> </a:t>
            </a:r>
            <a:r>
              <a:rPr lang="en-GB" dirty="0" err="1"/>
              <a:t>plentyn</a:t>
            </a:r>
            <a:r>
              <a:rPr lang="en-GB" dirty="0"/>
              <a:t>/</a:t>
            </a:r>
            <a:r>
              <a:rPr lang="en-GB" dirty="0" err="1"/>
              <a:t>oedolyn</a:t>
            </a:r>
            <a:r>
              <a:rPr lang="en-GB" dirty="0"/>
              <a:t> </a:t>
            </a:r>
            <a:r>
              <a:rPr lang="en-GB" dirty="0" err="1"/>
              <a:t>archolladwy</a:t>
            </a:r>
            <a:r>
              <a:rPr lang="en-GB" dirty="0"/>
              <a:t> </a:t>
            </a:r>
            <a:r>
              <a:rPr lang="en-GB" dirty="0" err="1"/>
              <a:t>rhag</a:t>
            </a:r>
            <a:r>
              <a:rPr lang="en-GB" dirty="0"/>
              <a:t> </a:t>
            </a:r>
            <a:r>
              <a:rPr lang="en-GB" dirty="0" err="1"/>
              <a:t>datgelu</a:t>
            </a:r>
            <a:br>
              <a:rPr lang="en-GB" dirty="0"/>
            </a:br>
            <a:r>
              <a:rPr lang="en-GB" dirty="0">
                <a:solidFill>
                  <a:schemeClr val="accent6">
                    <a:lumMod val="75000"/>
                  </a:schemeClr>
                </a:solidFill>
              </a:rPr>
              <a:t>Factors that might prevent a child/ vulnerable adult from disclosing </a:t>
            </a:r>
          </a:p>
        </p:txBody>
      </p:sp>
      <p:sp>
        <p:nvSpPr>
          <p:cNvPr id="3" name="Content Placeholder 2">
            <a:extLst>
              <a:ext uri="{FF2B5EF4-FFF2-40B4-BE49-F238E27FC236}">
                <a16:creationId xmlns:a16="http://schemas.microsoft.com/office/drawing/2014/main" id="{CCCC9549-AB5A-416B-BC00-40ED5A1A9629}"/>
              </a:ext>
            </a:extLst>
          </p:cNvPr>
          <p:cNvSpPr>
            <a:spLocks noGrp="1"/>
          </p:cNvSpPr>
          <p:nvPr>
            <p:ph sz="half" idx="1"/>
          </p:nvPr>
        </p:nvSpPr>
        <p:spPr/>
        <p:txBody>
          <a:bodyPr>
            <a:normAutofit/>
          </a:bodyPr>
          <a:lstStyle/>
          <a:p>
            <a:r>
              <a:rPr lang="en-GB" sz="2400" dirty="0" err="1"/>
              <a:t>Ofn</a:t>
            </a:r>
            <a:r>
              <a:rPr lang="en-GB" sz="2400" dirty="0"/>
              <a:t> </a:t>
            </a:r>
            <a:r>
              <a:rPr lang="en-GB" sz="2400" dirty="0" err="1"/>
              <a:t>bydd</a:t>
            </a:r>
            <a:r>
              <a:rPr lang="en-GB" sz="2400" dirty="0"/>
              <a:t> neb </a:t>
            </a:r>
            <a:r>
              <a:rPr lang="en-GB" sz="2400" dirty="0" err="1"/>
              <a:t>yn</a:t>
            </a:r>
            <a:r>
              <a:rPr lang="en-GB" sz="2400" dirty="0"/>
              <a:t> </a:t>
            </a:r>
            <a:r>
              <a:rPr lang="en-GB" sz="2400" dirty="0" err="1"/>
              <a:t>ei</a:t>
            </a:r>
            <a:r>
              <a:rPr lang="en-GB" sz="2400" dirty="0"/>
              <a:t> </a:t>
            </a:r>
            <a:r>
              <a:rPr lang="en-GB" sz="2400" dirty="0" err="1"/>
              <a:t>credu</a:t>
            </a:r>
            <a:endParaRPr lang="en-GB" sz="2400" dirty="0"/>
          </a:p>
          <a:p>
            <a:r>
              <a:rPr lang="en-GB" sz="2400" dirty="0" err="1"/>
              <a:t>Efallai</a:t>
            </a:r>
            <a:r>
              <a:rPr lang="en-GB" sz="2400" dirty="0"/>
              <a:t> </a:t>
            </a:r>
            <a:r>
              <a:rPr lang="en-GB" sz="2400" dirty="0" err="1"/>
              <a:t>na</a:t>
            </a:r>
            <a:r>
              <a:rPr lang="en-GB" sz="2400" dirty="0"/>
              <a:t> </a:t>
            </a:r>
            <a:r>
              <a:rPr lang="en-GB" sz="2400" dirty="0" err="1"/>
              <a:t>fyddant</a:t>
            </a:r>
            <a:r>
              <a:rPr lang="en-GB" sz="2400" dirty="0"/>
              <a:t> </a:t>
            </a:r>
            <a:r>
              <a:rPr lang="en-GB" sz="2400" dirty="0" err="1"/>
              <a:t>yn</a:t>
            </a:r>
            <a:r>
              <a:rPr lang="en-GB" sz="2400" dirty="0"/>
              <a:t> </a:t>
            </a:r>
            <a:r>
              <a:rPr lang="en-GB" sz="2400" dirty="0" err="1"/>
              <a:t>gwybod</a:t>
            </a:r>
            <a:r>
              <a:rPr lang="en-GB" sz="2400" dirty="0"/>
              <a:t> bod y </a:t>
            </a:r>
            <a:r>
              <a:rPr lang="en-GB" sz="2400" dirty="0" err="1"/>
              <a:t>camdrinaieth</a:t>
            </a:r>
            <a:r>
              <a:rPr lang="en-GB" sz="2400" dirty="0"/>
              <a:t> </a:t>
            </a:r>
            <a:r>
              <a:rPr lang="en-GB" sz="2400" dirty="0" err="1"/>
              <a:t>yn</a:t>
            </a:r>
            <a:r>
              <a:rPr lang="en-GB" sz="2400" dirty="0"/>
              <a:t> </a:t>
            </a:r>
            <a:r>
              <a:rPr lang="en-GB" sz="2400" dirty="0" err="1"/>
              <a:t>anghywir</a:t>
            </a:r>
            <a:endParaRPr lang="en-GB" sz="2400" dirty="0"/>
          </a:p>
          <a:p>
            <a:r>
              <a:rPr lang="en-GB" sz="2400" dirty="0" err="1"/>
              <a:t>Efaillai</a:t>
            </a:r>
            <a:r>
              <a:rPr lang="en-GB" sz="2400" dirty="0"/>
              <a:t> y </a:t>
            </a:r>
            <a:r>
              <a:rPr lang="en-GB" sz="2400" dirty="0" err="1"/>
              <a:t>byddant</a:t>
            </a:r>
            <a:r>
              <a:rPr lang="en-GB" sz="2400" dirty="0"/>
              <a:t> </a:t>
            </a:r>
            <a:r>
              <a:rPr lang="en-GB" sz="2400" dirty="0" err="1"/>
              <a:t>yn</a:t>
            </a:r>
            <a:r>
              <a:rPr lang="en-GB" sz="2400" dirty="0"/>
              <a:t> </a:t>
            </a:r>
            <a:r>
              <a:rPr lang="en-GB" sz="2400" dirty="0" err="1"/>
              <a:t>meddwl</a:t>
            </a:r>
            <a:r>
              <a:rPr lang="en-GB" sz="2400" dirty="0"/>
              <a:t> </a:t>
            </a:r>
            <a:r>
              <a:rPr lang="en-GB" sz="2400" dirty="0" err="1"/>
              <a:t>mai</a:t>
            </a:r>
            <a:r>
              <a:rPr lang="en-GB" sz="2400" dirty="0"/>
              <a:t> </a:t>
            </a:r>
            <a:r>
              <a:rPr lang="en-GB" sz="2400" dirty="0" err="1"/>
              <a:t>dyna’r</a:t>
            </a:r>
            <a:r>
              <a:rPr lang="en-GB" sz="2400" dirty="0"/>
              <a:t> norm</a:t>
            </a:r>
          </a:p>
          <a:p>
            <a:r>
              <a:rPr lang="en-GB" sz="2400" dirty="0" err="1"/>
              <a:t>Embaras</a:t>
            </a:r>
            <a:endParaRPr lang="en-GB" sz="2400" dirty="0"/>
          </a:p>
          <a:p>
            <a:r>
              <a:rPr lang="en-GB" sz="2400" dirty="0" err="1"/>
              <a:t>Heb</a:t>
            </a:r>
            <a:r>
              <a:rPr lang="en-GB" sz="2400" dirty="0"/>
              <a:t> </a:t>
            </a:r>
            <a:r>
              <a:rPr lang="en-GB" sz="2400" dirty="0" err="1"/>
              <a:t>cael</a:t>
            </a:r>
            <a:r>
              <a:rPr lang="en-GB" sz="2400" dirty="0"/>
              <a:t> </a:t>
            </a:r>
            <a:r>
              <a:rPr lang="en-GB" sz="2400" dirty="0" err="1"/>
              <a:t>rhywun</a:t>
            </a:r>
            <a:r>
              <a:rPr lang="en-GB" sz="2400" dirty="0"/>
              <a:t> </a:t>
            </a:r>
            <a:r>
              <a:rPr lang="en-GB" sz="2400" dirty="0" err="1"/>
              <a:t>i</a:t>
            </a:r>
            <a:r>
              <a:rPr lang="en-GB" sz="2400" dirty="0"/>
              <a:t> </a:t>
            </a:r>
            <a:r>
              <a:rPr lang="en-GB" sz="2400" dirty="0" err="1"/>
              <a:t>troi</a:t>
            </a:r>
            <a:r>
              <a:rPr lang="en-GB" sz="2400" dirty="0"/>
              <a:t> </a:t>
            </a:r>
            <a:r>
              <a:rPr lang="en-GB" sz="2400" dirty="0" err="1"/>
              <a:t>ato</a:t>
            </a:r>
            <a:endParaRPr lang="en-GB" sz="2400" dirty="0"/>
          </a:p>
          <a:p>
            <a:r>
              <a:rPr lang="en-GB" sz="2400" dirty="0" err="1"/>
              <a:t>Ofn</a:t>
            </a:r>
            <a:r>
              <a:rPr lang="en-GB" sz="2400" dirty="0"/>
              <a:t> o </a:t>
            </a:r>
            <a:r>
              <a:rPr lang="en-GB" sz="2400" dirty="0" err="1"/>
              <a:t>canlyniadau</a:t>
            </a:r>
            <a:endParaRPr lang="en-GB" sz="2400" dirty="0"/>
          </a:p>
          <a:p>
            <a:endParaRPr lang="en-GB" dirty="0"/>
          </a:p>
        </p:txBody>
      </p:sp>
      <p:sp>
        <p:nvSpPr>
          <p:cNvPr id="4" name="Content Placeholder 3">
            <a:extLst>
              <a:ext uri="{FF2B5EF4-FFF2-40B4-BE49-F238E27FC236}">
                <a16:creationId xmlns:a16="http://schemas.microsoft.com/office/drawing/2014/main" id="{127CDF53-A22E-5EA8-43AB-D65ED010984E}"/>
              </a:ext>
            </a:extLst>
          </p:cNvPr>
          <p:cNvSpPr>
            <a:spLocks noGrp="1"/>
          </p:cNvSpPr>
          <p:nvPr>
            <p:ph sz="half" idx="2"/>
          </p:nvPr>
        </p:nvSpPr>
        <p:spPr/>
        <p:txBody>
          <a:bodyPr>
            <a:normAutofit/>
          </a:bodyPr>
          <a:lstStyle/>
          <a:p>
            <a:r>
              <a:rPr lang="en-GB" sz="2400" dirty="0">
                <a:solidFill>
                  <a:schemeClr val="accent6">
                    <a:lumMod val="75000"/>
                  </a:schemeClr>
                </a:solidFill>
              </a:rPr>
              <a:t>Fear of not being believed</a:t>
            </a:r>
          </a:p>
          <a:p>
            <a:r>
              <a:rPr lang="en-GB" sz="2400" dirty="0">
                <a:solidFill>
                  <a:schemeClr val="accent6">
                    <a:lumMod val="75000"/>
                  </a:schemeClr>
                </a:solidFill>
              </a:rPr>
              <a:t>They may not know abuse is wrong</a:t>
            </a:r>
          </a:p>
          <a:p>
            <a:r>
              <a:rPr lang="en-GB" sz="2400" dirty="0">
                <a:solidFill>
                  <a:schemeClr val="accent6">
                    <a:lumMod val="75000"/>
                  </a:schemeClr>
                </a:solidFill>
              </a:rPr>
              <a:t>They may think it is the norm</a:t>
            </a:r>
          </a:p>
          <a:p>
            <a:r>
              <a:rPr lang="en-GB" sz="2400" dirty="0">
                <a:solidFill>
                  <a:schemeClr val="accent6">
                    <a:lumMod val="75000"/>
                  </a:schemeClr>
                </a:solidFill>
              </a:rPr>
              <a:t>Embarrassment</a:t>
            </a:r>
          </a:p>
          <a:p>
            <a:r>
              <a:rPr lang="en-GB" sz="2400" dirty="0">
                <a:solidFill>
                  <a:schemeClr val="accent6">
                    <a:lumMod val="75000"/>
                  </a:schemeClr>
                </a:solidFill>
              </a:rPr>
              <a:t>Not having someone to turn to</a:t>
            </a:r>
          </a:p>
          <a:p>
            <a:r>
              <a:rPr lang="en-GB" sz="2400" dirty="0">
                <a:solidFill>
                  <a:schemeClr val="accent6">
                    <a:lumMod val="75000"/>
                  </a:schemeClr>
                </a:solidFill>
              </a:rPr>
              <a:t>Fear of consequences</a:t>
            </a:r>
          </a:p>
          <a:p>
            <a:pPr marL="0" indent="0">
              <a:buNone/>
            </a:pPr>
            <a:endParaRPr lang="en-GB" dirty="0"/>
          </a:p>
          <a:p>
            <a:endParaRPr lang="en-GB" dirty="0"/>
          </a:p>
        </p:txBody>
      </p:sp>
      <p:pic>
        <p:nvPicPr>
          <p:cNvPr id="5" name="Picture 4">
            <a:extLst>
              <a:ext uri="{FF2B5EF4-FFF2-40B4-BE49-F238E27FC236}">
                <a16:creationId xmlns:a16="http://schemas.microsoft.com/office/drawing/2014/main" id="{F25081B2-0F77-F091-36FE-5CC8823CA59B}"/>
              </a:ext>
            </a:extLst>
          </p:cNvPr>
          <p:cNvPicPr>
            <a:picLocks noChangeAspect="1"/>
          </p:cNvPicPr>
          <p:nvPr/>
        </p:nvPicPr>
        <p:blipFill>
          <a:blip r:embed="rId3"/>
          <a:stretch>
            <a:fillRect/>
          </a:stretch>
        </p:blipFill>
        <p:spPr>
          <a:xfrm>
            <a:off x="8392613" y="1202413"/>
            <a:ext cx="770415" cy="770415"/>
          </a:xfrm>
          <a:prstGeom prst="rect">
            <a:avLst/>
          </a:prstGeom>
        </p:spPr>
      </p:pic>
      <p:pic>
        <p:nvPicPr>
          <p:cNvPr id="6" name="Picture 5">
            <a:extLst>
              <a:ext uri="{FF2B5EF4-FFF2-40B4-BE49-F238E27FC236}">
                <a16:creationId xmlns:a16="http://schemas.microsoft.com/office/drawing/2014/main" id="{25F5A2F7-635A-F6E4-B806-6B730D632B63}"/>
              </a:ext>
            </a:extLst>
          </p:cNvPr>
          <p:cNvPicPr>
            <a:picLocks noChangeAspect="1"/>
          </p:cNvPicPr>
          <p:nvPr/>
        </p:nvPicPr>
        <p:blipFill>
          <a:blip r:embed="rId3"/>
          <a:stretch>
            <a:fillRect/>
          </a:stretch>
        </p:blipFill>
        <p:spPr>
          <a:xfrm>
            <a:off x="155756" y="1196752"/>
            <a:ext cx="770415" cy="770415"/>
          </a:xfrm>
          <a:prstGeom prst="rect">
            <a:avLst/>
          </a:prstGeom>
        </p:spPr>
      </p:pic>
    </p:spTree>
    <p:extLst>
      <p:ext uri="{BB962C8B-B14F-4D97-AF65-F5344CB8AC3E}">
        <p14:creationId xmlns:p14="http://schemas.microsoft.com/office/powerpoint/2010/main" val="9823389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1BE-4ABC-1DAE-B30D-F40B36C20A17}"/>
              </a:ext>
            </a:extLst>
          </p:cNvPr>
          <p:cNvSpPr>
            <a:spLocks noGrp="1"/>
          </p:cNvSpPr>
          <p:nvPr>
            <p:ph type="title"/>
          </p:nvPr>
        </p:nvSpPr>
        <p:spPr>
          <a:xfrm>
            <a:off x="-108520" y="188640"/>
            <a:ext cx="9145016" cy="1325563"/>
          </a:xfrm>
        </p:spPr>
        <p:txBody>
          <a:bodyPr>
            <a:normAutofit fontScale="90000"/>
          </a:bodyPr>
          <a:lstStyle/>
          <a:p>
            <a:pPr algn="ctr"/>
            <a:r>
              <a:rPr lang="en-GB" dirty="0" err="1"/>
              <a:t>Ffactorau</a:t>
            </a:r>
            <a:r>
              <a:rPr lang="en-GB" dirty="0"/>
              <a:t> a </a:t>
            </a:r>
            <a:r>
              <a:rPr lang="en-GB" dirty="0" err="1"/>
              <a:t>allai</a:t>
            </a:r>
            <a:r>
              <a:rPr lang="en-GB" dirty="0"/>
              <a:t> </a:t>
            </a:r>
            <a:r>
              <a:rPr lang="en-GB" dirty="0" err="1"/>
              <a:t>atal</a:t>
            </a:r>
            <a:r>
              <a:rPr lang="en-GB" dirty="0"/>
              <a:t> </a:t>
            </a:r>
            <a:r>
              <a:rPr lang="en-GB" dirty="0" err="1"/>
              <a:t>plentyn</a:t>
            </a:r>
            <a:r>
              <a:rPr lang="en-GB" dirty="0"/>
              <a:t>/</a:t>
            </a:r>
            <a:r>
              <a:rPr lang="en-GB" dirty="0" err="1"/>
              <a:t>oedolyn</a:t>
            </a:r>
            <a:r>
              <a:rPr lang="en-GB" dirty="0"/>
              <a:t> </a:t>
            </a:r>
            <a:r>
              <a:rPr lang="en-GB" dirty="0" err="1"/>
              <a:t>archolladwy</a:t>
            </a:r>
            <a:r>
              <a:rPr lang="en-GB" dirty="0"/>
              <a:t> </a:t>
            </a:r>
            <a:r>
              <a:rPr lang="en-GB" dirty="0" err="1"/>
              <a:t>rhag</a:t>
            </a:r>
            <a:r>
              <a:rPr lang="en-GB" dirty="0"/>
              <a:t> </a:t>
            </a:r>
            <a:r>
              <a:rPr lang="en-GB" dirty="0" err="1"/>
              <a:t>datgelu</a:t>
            </a:r>
            <a:br>
              <a:rPr lang="en-GB" dirty="0"/>
            </a:br>
            <a:r>
              <a:rPr lang="en-GB" dirty="0">
                <a:solidFill>
                  <a:schemeClr val="accent6">
                    <a:lumMod val="75000"/>
                  </a:schemeClr>
                </a:solidFill>
              </a:rPr>
              <a:t>Factors that might prevent a child/ vulnerable adult from disclosing </a:t>
            </a:r>
          </a:p>
        </p:txBody>
      </p:sp>
      <p:sp>
        <p:nvSpPr>
          <p:cNvPr id="3" name="Content Placeholder 2">
            <a:extLst>
              <a:ext uri="{FF2B5EF4-FFF2-40B4-BE49-F238E27FC236}">
                <a16:creationId xmlns:a16="http://schemas.microsoft.com/office/drawing/2014/main" id="{CCCC9549-AB5A-416B-BC00-40ED5A1A9629}"/>
              </a:ext>
            </a:extLst>
          </p:cNvPr>
          <p:cNvSpPr>
            <a:spLocks noGrp="1"/>
          </p:cNvSpPr>
          <p:nvPr>
            <p:ph sz="half" idx="1"/>
          </p:nvPr>
        </p:nvSpPr>
        <p:spPr>
          <a:xfrm>
            <a:off x="677729" y="1967167"/>
            <a:ext cx="3886200" cy="4351338"/>
          </a:xfrm>
        </p:spPr>
        <p:txBody>
          <a:bodyPr>
            <a:normAutofit/>
          </a:bodyPr>
          <a:lstStyle/>
          <a:p>
            <a:r>
              <a:rPr lang="en-GB" sz="2400" dirty="0" err="1"/>
              <a:t>Efallai</a:t>
            </a:r>
            <a:r>
              <a:rPr lang="en-GB" sz="2400" dirty="0"/>
              <a:t> </a:t>
            </a:r>
            <a:r>
              <a:rPr lang="en-GB" sz="2400" dirty="0" err="1"/>
              <a:t>nad</a:t>
            </a:r>
            <a:r>
              <a:rPr lang="en-GB" sz="2400" dirty="0"/>
              <a:t> </a:t>
            </a:r>
            <a:r>
              <a:rPr lang="en-GB" sz="2400" dirty="0" err="1"/>
              <a:t>oes</a:t>
            </a:r>
            <a:r>
              <a:rPr lang="en-GB" sz="2400" dirty="0"/>
              <a:t> y </a:t>
            </a:r>
            <a:r>
              <a:rPr lang="en-GB" sz="2400" dirty="0" err="1"/>
              <a:t>geiriau</a:t>
            </a:r>
            <a:r>
              <a:rPr lang="en-GB" sz="2400" dirty="0"/>
              <a:t> (</a:t>
            </a:r>
            <a:r>
              <a:rPr lang="en-GB" sz="2400" dirty="0" err="1"/>
              <a:t>rhy</a:t>
            </a:r>
            <a:r>
              <a:rPr lang="en-GB" sz="2400" dirty="0"/>
              <a:t> </a:t>
            </a:r>
            <a:r>
              <a:rPr lang="en-GB" sz="2400" dirty="0" err="1"/>
              <a:t>ifanc</a:t>
            </a:r>
            <a:r>
              <a:rPr lang="en-GB" sz="2400" dirty="0"/>
              <a:t>, </a:t>
            </a:r>
            <a:r>
              <a:rPr lang="en-GB" sz="2400" dirty="0" err="1"/>
              <a:t>nam</a:t>
            </a:r>
            <a:r>
              <a:rPr lang="en-GB" sz="2400" dirty="0"/>
              <a:t> </a:t>
            </a:r>
            <a:r>
              <a:rPr lang="en-GB" sz="2400" dirty="0" err="1"/>
              <a:t>gwybyddol</a:t>
            </a:r>
            <a:r>
              <a:rPr lang="en-GB" sz="2400" dirty="0"/>
              <a:t>)</a:t>
            </a:r>
          </a:p>
          <a:p>
            <a:r>
              <a:rPr lang="en-GB" sz="2400" dirty="0" err="1"/>
              <a:t>Beio</a:t>
            </a:r>
            <a:r>
              <a:rPr lang="en-GB" sz="2400" dirty="0"/>
              <a:t> </a:t>
            </a:r>
            <a:r>
              <a:rPr lang="en-GB" sz="2400" dirty="0" err="1"/>
              <a:t>ei</a:t>
            </a:r>
            <a:r>
              <a:rPr lang="en-GB" sz="2400" dirty="0"/>
              <a:t> </a:t>
            </a:r>
            <a:r>
              <a:rPr lang="en-GB" sz="2400" dirty="0" err="1"/>
              <a:t>hunan</a:t>
            </a:r>
            <a:endParaRPr lang="en-GB" sz="2400" dirty="0"/>
          </a:p>
          <a:p>
            <a:r>
              <a:rPr lang="en-GB" sz="2400" dirty="0"/>
              <a:t>Ni </a:t>
            </a:r>
            <a:r>
              <a:rPr lang="en-GB" sz="2400" dirty="0" err="1"/>
              <a:t>ofynnwyd</a:t>
            </a:r>
            <a:r>
              <a:rPr lang="en-GB" sz="2400" dirty="0"/>
              <a:t> </a:t>
            </a:r>
            <a:r>
              <a:rPr lang="en-GB" sz="2400" dirty="0" err="1"/>
              <a:t>erioed</a:t>
            </a:r>
            <a:r>
              <a:rPr lang="en-GB" sz="2400" dirty="0"/>
              <a:t> </a:t>
            </a:r>
          </a:p>
          <a:p>
            <a:r>
              <a:rPr lang="en-GB" sz="2400" dirty="0" err="1"/>
              <a:t>Efaillai</a:t>
            </a:r>
            <a:r>
              <a:rPr lang="en-GB" sz="2400" dirty="0"/>
              <a:t> y </a:t>
            </a:r>
            <a:r>
              <a:rPr lang="en-GB" sz="2400" dirty="0" err="1"/>
              <a:t>bydd</a:t>
            </a:r>
            <a:r>
              <a:rPr lang="en-GB" sz="2400" dirty="0"/>
              <a:t> </a:t>
            </a:r>
            <a:r>
              <a:rPr lang="en-GB" sz="2400" dirty="0" err="1"/>
              <a:t>yn</a:t>
            </a:r>
            <a:r>
              <a:rPr lang="en-GB" sz="2400" dirty="0"/>
              <a:t> </a:t>
            </a:r>
            <a:r>
              <a:rPr lang="en-GB" sz="2400" dirty="0" err="1"/>
              <a:t>gobeithio</a:t>
            </a:r>
            <a:r>
              <a:rPr lang="en-GB" sz="2400" dirty="0"/>
              <a:t> y </a:t>
            </a:r>
            <a:r>
              <a:rPr lang="en-GB" sz="2400" dirty="0" err="1"/>
              <a:t>bydd</a:t>
            </a:r>
            <a:r>
              <a:rPr lang="en-GB" sz="2400" dirty="0"/>
              <a:t> y </a:t>
            </a:r>
            <a:r>
              <a:rPr lang="en-GB" sz="2400" dirty="0" err="1"/>
              <a:t>camdriniaeth</a:t>
            </a:r>
            <a:r>
              <a:rPr lang="en-GB" sz="2400" dirty="0"/>
              <a:t> </a:t>
            </a:r>
            <a:r>
              <a:rPr lang="en-GB" sz="2400" dirty="0" err="1"/>
              <a:t>yn</a:t>
            </a:r>
            <a:r>
              <a:rPr lang="en-GB" sz="2400" dirty="0"/>
              <a:t> </a:t>
            </a:r>
            <a:r>
              <a:rPr lang="en-GB" sz="2400" dirty="0" err="1"/>
              <a:t>dod</a:t>
            </a:r>
            <a:r>
              <a:rPr lang="en-GB" sz="2400" dirty="0"/>
              <a:t> </a:t>
            </a:r>
            <a:r>
              <a:rPr lang="en-GB" sz="2400" dirty="0" err="1"/>
              <a:t>i</a:t>
            </a:r>
            <a:r>
              <a:rPr lang="en-GB" sz="2400" dirty="0"/>
              <a:t> ben </a:t>
            </a:r>
            <a:r>
              <a:rPr lang="en-GB" sz="2400" dirty="0" err="1"/>
              <a:t>ar</a:t>
            </a:r>
            <a:r>
              <a:rPr lang="en-GB" sz="2400" dirty="0"/>
              <a:t> </a:t>
            </a:r>
            <a:r>
              <a:rPr lang="en-GB" sz="2400" dirty="0" err="1"/>
              <a:t>ei</a:t>
            </a:r>
            <a:r>
              <a:rPr lang="en-GB" sz="2400" dirty="0"/>
              <a:t> ben </a:t>
            </a:r>
            <a:r>
              <a:rPr lang="en-GB" sz="2400" dirty="0" err="1"/>
              <a:t>ei</a:t>
            </a:r>
            <a:r>
              <a:rPr lang="en-GB" sz="2400" dirty="0"/>
              <a:t> </a:t>
            </a:r>
            <a:r>
              <a:rPr lang="en-GB" sz="2400" dirty="0" err="1"/>
              <a:t>hun</a:t>
            </a:r>
            <a:endParaRPr lang="en-GB" sz="2400" dirty="0"/>
          </a:p>
        </p:txBody>
      </p:sp>
      <p:sp>
        <p:nvSpPr>
          <p:cNvPr id="4" name="Content Placeholder 3">
            <a:extLst>
              <a:ext uri="{FF2B5EF4-FFF2-40B4-BE49-F238E27FC236}">
                <a16:creationId xmlns:a16="http://schemas.microsoft.com/office/drawing/2014/main" id="{127CDF53-A22E-5EA8-43AB-D65ED010984E}"/>
              </a:ext>
            </a:extLst>
          </p:cNvPr>
          <p:cNvSpPr>
            <a:spLocks noGrp="1"/>
          </p:cNvSpPr>
          <p:nvPr>
            <p:ph sz="half" idx="2"/>
          </p:nvPr>
        </p:nvSpPr>
        <p:spPr>
          <a:xfrm>
            <a:off x="5004048" y="1989677"/>
            <a:ext cx="3511302" cy="4351338"/>
          </a:xfrm>
        </p:spPr>
        <p:txBody>
          <a:bodyPr>
            <a:normAutofit/>
          </a:bodyPr>
          <a:lstStyle/>
          <a:p>
            <a:r>
              <a:rPr lang="en-GB" sz="2400" dirty="0">
                <a:solidFill>
                  <a:schemeClr val="accent6">
                    <a:lumMod val="75000"/>
                  </a:schemeClr>
                </a:solidFill>
              </a:rPr>
              <a:t>May not have the words (too young, cognitive impairment)</a:t>
            </a:r>
          </a:p>
          <a:p>
            <a:r>
              <a:rPr lang="en-GB" sz="2400" dirty="0">
                <a:solidFill>
                  <a:schemeClr val="accent6">
                    <a:lumMod val="75000"/>
                  </a:schemeClr>
                </a:solidFill>
              </a:rPr>
              <a:t>Blame themselves</a:t>
            </a:r>
          </a:p>
          <a:p>
            <a:r>
              <a:rPr lang="en-GB" sz="2400" dirty="0">
                <a:solidFill>
                  <a:schemeClr val="accent6">
                    <a:lumMod val="75000"/>
                  </a:schemeClr>
                </a:solidFill>
              </a:rPr>
              <a:t>Never been asked</a:t>
            </a:r>
          </a:p>
          <a:p>
            <a:r>
              <a:rPr lang="en-GB" sz="2400" dirty="0">
                <a:solidFill>
                  <a:schemeClr val="accent6">
                    <a:lumMod val="75000"/>
                  </a:schemeClr>
                </a:solidFill>
              </a:rPr>
              <a:t>May hope the abuse will stop on its own</a:t>
            </a:r>
          </a:p>
          <a:p>
            <a:pPr marL="0" indent="0">
              <a:buNone/>
            </a:pPr>
            <a:endParaRPr lang="en-GB" dirty="0"/>
          </a:p>
          <a:p>
            <a:endParaRPr lang="en-GB" dirty="0"/>
          </a:p>
        </p:txBody>
      </p:sp>
      <p:pic>
        <p:nvPicPr>
          <p:cNvPr id="5" name="Picture 4">
            <a:extLst>
              <a:ext uri="{FF2B5EF4-FFF2-40B4-BE49-F238E27FC236}">
                <a16:creationId xmlns:a16="http://schemas.microsoft.com/office/drawing/2014/main" id="{4CCB517B-8E29-37F3-F04D-4B9C5ABA7903}"/>
              </a:ext>
            </a:extLst>
          </p:cNvPr>
          <p:cNvPicPr>
            <a:picLocks noChangeAspect="1"/>
          </p:cNvPicPr>
          <p:nvPr/>
        </p:nvPicPr>
        <p:blipFill>
          <a:blip r:embed="rId2"/>
          <a:stretch>
            <a:fillRect/>
          </a:stretch>
        </p:blipFill>
        <p:spPr>
          <a:xfrm>
            <a:off x="8354412" y="1196752"/>
            <a:ext cx="770415" cy="770415"/>
          </a:xfrm>
          <a:prstGeom prst="rect">
            <a:avLst/>
          </a:prstGeom>
        </p:spPr>
      </p:pic>
      <p:pic>
        <p:nvPicPr>
          <p:cNvPr id="6" name="Picture 5">
            <a:extLst>
              <a:ext uri="{FF2B5EF4-FFF2-40B4-BE49-F238E27FC236}">
                <a16:creationId xmlns:a16="http://schemas.microsoft.com/office/drawing/2014/main" id="{37C2E237-0EC0-0427-1C95-10645C8DC844}"/>
              </a:ext>
            </a:extLst>
          </p:cNvPr>
          <p:cNvPicPr>
            <a:picLocks noChangeAspect="1"/>
          </p:cNvPicPr>
          <p:nvPr/>
        </p:nvPicPr>
        <p:blipFill>
          <a:blip r:embed="rId2"/>
          <a:stretch>
            <a:fillRect/>
          </a:stretch>
        </p:blipFill>
        <p:spPr>
          <a:xfrm>
            <a:off x="19173" y="1196752"/>
            <a:ext cx="770415" cy="770415"/>
          </a:xfrm>
          <a:prstGeom prst="rect">
            <a:avLst/>
          </a:prstGeom>
        </p:spPr>
      </p:pic>
    </p:spTree>
    <p:extLst>
      <p:ext uri="{BB962C8B-B14F-4D97-AF65-F5344CB8AC3E}">
        <p14:creationId xmlns:p14="http://schemas.microsoft.com/office/powerpoint/2010/main" val="1047448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FE7F-2E0C-168A-B71F-63F7EBA1ADD1}"/>
              </a:ext>
            </a:extLst>
          </p:cNvPr>
          <p:cNvSpPr>
            <a:spLocks noGrp="1"/>
          </p:cNvSpPr>
          <p:nvPr>
            <p:ph type="title"/>
          </p:nvPr>
        </p:nvSpPr>
        <p:spPr>
          <a:xfrm>
            <a:off x="179512" y="188640"/>
            <a:ext cx="9505056" cy="1325563"/>
          </a:xfrm>
        </p:spPr>
        <p:txBody>
          <a:bodyPr>
            <a:noAutofit/>
          </a:bodyPr>
          <a:lstStyle/>
          <a:p>
            <a:r>
              <a:rPr lang="en-GB" sz="4400" dirty="0" err="1"/>
              <a:t>Ymchwil</a:t>
            </a:r>
            <a:r>
              <a:rPr lang="en-GB" sz="4400" dirty="0"/>
              <a:t> </a:t>
            </a:r>
            <a:r>
              <a:rPr lang="en-GB" sz="4400" dirty="0" err="1"/>
              <a:t>bellach</a:t>
            </a:r>
            <a:r>
              <a:rPr lang="en-GB" sz="4400" dirty="0"/>
              <a:t>/ </a:t>
            </a:r>
            <a:r>
              <a:rPr lang="en-GB" sz="4400" dirty="0">
                <a:solidFill>
                  <a:schemeClr val="accent6">
                    <a:lumMod val="75000"/>
                  </a:schemeClr>
                </a:solidFill>
              </a:rPr>
              <a:t>Further Research</a:t>
            </a:r>
          </a:p>
        </p:txBody>
      </p:sp>
      <p:sp>
        <p:nvSpPr>
          <p:cNvPr id="3" name="Content Placeholder 2">
            <a:extLst>
              <a:ext uri="{FF2B5EF4-FFF2-40B4-BE49-F238E27FC236}">
                <a16:creationId xmlns:a16="http://schemas.microsoft.com/office/drawing/2014/main" id="{6CA8ECB4-F111-9F8B-B7DE-67AC2CC6E130}"/>
              </a:ext>
            </a:extLst>
          </p:cNvPr>
          <p:cNvSpPr>
            <a:spLocks noGrp="1"/>
          </p:cNvSpPr>
          <p:nvPr>
            <p:ph sz="half" idx="1"/>
          </p:nvPr>
        </p:nvSpPr>
        <p:spPr>
          <a:xfrm>
            <a:off x="628650" y="1825625"/>
            <a:ext cx="3886200" cy="1325563"/>
          </a:xfrm>
        </p:spPr>
        <p:txBody>
          <a:bodyPr>
            <a:normAutofit lnSpcReduction="10000"/>
          </a:bodyPr>
          <a:lstStyle/>
          <a:p>
            <a:pPr marL="0" indent="0">
              <a:buNone/>
            </a:pPr>
            <a:r>
              <a:rPr lang="en-GB" sz="2400" dirty="0"/>
              <a:t>Beth </a:t>
            </a:r>
            <a:r>
              <a:rPr lang="en-GB" sz="2400" dirty="0" err="1"/>
              <a:t>yw</a:t>
            </a:r>
            <a:r>
              <a:rPr lang="en-GB" sz="2400" dirty="0"/>
              <a:t> </a:t>
            </a:r>
            <a:r>
              <a:rPr lang="en-GB" sz="2400" dirty="0" err="1"/>
              <a:t>camdriniaeth</a:t>
            </a:r>
            <a:r>
              <a:rPr lang="en-GB" sz="2400" dirty="0"/>
              <a:t> plant?</a:t>
            </a:r>
          </a:p>
          <a:p>
            <a:pPr marL="0" indent="0">
              <a:buNone/>
            </a:pPr>
            <a:r>
              <a:rPr lang="en-GB" dirty="0">
                <a:hlinkClick r:id="rId3"/>
              </a:rPr>
              <a:t>https://www.nspcc.org.uk/what-is-child-abuse/types-of-abuse/</a:t>
            </a:r>
            <a:r>
              <a:rPr lang="en-GB" dirty="0"/>
              <a:t> </a:t>
            </a:r>
          </a:p>
          <a:p>
            <a:pPr marL="0" indent="0">
              <a:buNone/>
            </a:pPr>
            <a:endParaRPr lang="en-GB" dirty="0"/>
          </a:p>
        </p:txBody>
      </p:sp>
      <p:sp>
        <p:nvSpPr>
          <p:cNvPr id="4" name="Content Placeholder 3">
            <a:extLst>
              <a:ext uri="{FF2B5EF4-FFF2-40B4-BE49-F238E27FC236}">
                <a16:creationId xmlns:a16="http://schemas.microsoft.com/office/drawing/2014/main" id="{0F7DA7A1-B6A4-0013-1970-AD02016C51F5}"/>
              </a:ext>
            </a:extLst>
          </p:cNvPr>
          <p:cNvSpPr>
            <a:spLocks noGrp="1"/>
          </p:cNvSpPr>
          <p:nvPr>
            <p:ph sz="half" idx="2"/>
          </p:nvPr>
        </p:nvSpPr>
        <p:spPr>
          <a:xfrm>
            <a:off x="4629150" y="1825625"/>
            <a:ext cx="3886200" cy="1325563"/>
          </a:xfrm>
        </p:spPr>
        <p:txBody>
          <a:bodyPr>
            <a:noAutofit/>
          </a:bodyPr>
          <a:lstStyle/>
          <a:p>
            <a:pPr marL="0" indent="0">
              <a:buNone/>
            </a:pPr>
            <a:r>
              <a:rPr lang="en-GB" sz="2400" dirty="0">
                <a:solidFill>
                  <a:schemeClr val="accent6">
                    <a:lumMod val="75000"/>
                  </a:schemeClr>
                </a:solidFill>
              </a:rPr>
              <a:t>What is child abuse?</a:t>
            </a:r>
          </a:p>
          <a:p>
            <a:pPr marL="0" indent="0">
              <a:buNone/>
            </a:pPr>
            <a:r>
              <a:rPr lang="en-GB" sz="2400" dirty="0">
                <a:hlinkClick r:id="rId3"/>
              </a:rPr>
              <a:t>https://www.nspcc.org.uk/what-is-child-abuse/types-of-abuse/</a:t>
            </a:r>
            <a:r>
              <a:rPr lang="en-GB" sz="2400" dirty="0"/>
              <a:t> </a:t>
            </a:r>
          </a:p>
        </p:txBody>
      </p:sp>
      <p:pic>
        <p:nvPicPr>
          <p:cNvPr id="2052" name="Picture 4">
            <a:extLst>
              <a:ext uri="{FF2B5EF4-FFF2-40B4-BE49-F238E27FC236}">
                <a16:creationId xmlns:a16="http://schemas.microsoft.com/office/drawing/2014/main" id="{43822B1D-F0CD-97C7-9ABB-83E4E8BD01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954" y="3706813"/>
            <a:ext cx="7271792" cy="174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2351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B6CC-FCF1-21E6-B852-535508B7711F}"/>
              </a:ext>
            </a:extLst>
          </p:cNvPr>
          <p:cNvSpPr>
            <a:spLocks noGrp="1"/>
          </p:cNvSpPr>
          <p:nvPr>
            <p:ph type="title"/>
          </p:nvPr>
        </p:nvSpPr>
        <p:spPr/>
        <p:txBody>
          <a:bodyPr>
            <a:normAutofit/>
          </a:bodyPr>
          <a:lstStyle/>
          <a:p>
            <a:pPr algn="ctr"/>
            <a:r>
              <a:rPr lang="en-GB" sz="4400" dirty="0" err="1"/>
              <a:t>Cyfeirnodau</a:t>
            </a:r>
            <a:r>
              <a:rPr lang="en-GB" sz="4400" dirty="0"/>
              <a:t>/ </a:t>
            </a:r>
            <a:r>
              <a:rPr lang="en-GB" sz="4400" dirty="0">
                <a:solidFill>
                  <a:schemeClr val="accent6">
                    <a:lumMod val="75000"/>
                  </a:schemeClr>
                </a:solidFill>
              </a:rPr>
              <a:t>References</a:t>
            </a:r>
          </a:p>
        </p:txBody>
      </p:sp>
      <p:sp>
        <p:nvSpPr>
          <p:cNvPr id="3" name="Content Placeholder 2">
            <a:extLst>
              <a:ext uri="{FF2B5EF4-FFF2-40B4-BE49-F238E27FC236}">
                <a16:creationId xmlns:a16="http://schemas.microsoft.com/office/drawing/2014/main" id="{2C30F307-4585-D4CB-3A30-4263440DF475}"/>
              </a:ext>
            </a:extLst>
          </p:cNvPr>
          <p:cNvSpPr>
            <a:spLocks noGrp="1"/>
          </p:cNvSpPr>
          <p:nvPr>
            <p:ph idx="1"/>
          </p:nvPr>
        </p:nvSpPr>
        <p:spPr/>
        <p:txBody>
          <a:bodyPr/>
          <a:lstStyle/>
          <a:p>
            <a:r>
              <a:rPr lang="en-GB" dirty="0"/>
              <a:t>NSPCC (2022) Types of Abuse. Available at: </a:t>
            </a:r>
            <a:r>
              <a:rPr lang="en-GB" dirty="0">
                <a:hlinkClick r:id="rId2"/>
              </a:rPr>
              <a:t>https://www.nspcc.org.uk/what-is-child-abuse/types-of-abuse/</a:t>
            </a:r>
            <a:r>
              <a:rPr lang="en-GB" dirty="0"/>
              <a:t> (Accessed: 07/06/2023)</a:t>
            </a:r>
          </a:p>
          <a:p>
            <a:r>
              <a:rPr lang="en-GB" dirty="0" err="1"/>
              <a:t>Nuco</a:t>
            </a:r>
            <a:r>
              <a:rPr lang="en-GB" dirty="0"/>
              <a:t> (2022) </a:t>
            </a:r>
          </a:p>
        </p:txBody>
      </p:sp>
    </p:spTree>
    <p:extLst>
      <p:ext uri="{BB962C8B-B14F-4D97-AF65-F5344CB8AC3E}">
        <p14:creationId xmlns:p14="http://schemas.microsoft.com/office/powerpoint/2010/main" val="2995945753"/>
      </p:ext>
    </p:extLst>
  </p:cSld>
  <p:clrMapOvr>
    <a:masterClrMapping/>
  </p:clrMapOvr>
</p:sld>
</file>

<file path=ppt/theme/theme1.xml><?xml version="1.0" encoding="utf-8"?>
<a:theme xmlns:a="http://schemas.openxmlformats.org/drawingml/2006/main" name="Single blank uwtsd slid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gle blank uwtsd slide" id="{63B78AFE-6908-47F4-94CA-38BE76BA7FB0}" vid="{D0D6606E-BC62-468E-8BA2-A11261927C46}"/>
    </a:ext>
  </a:extLst>
</a:theme>
</file>

<file path=ppt/theme/theme2.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Powerpoint</Template>
  <TotalTime>0</TotalTime>
  <Words>4420</Words>
  <Application>Microsoft Office PowerPoint</Application>
  <PresentationFormat>On-screen Show (4:3)</PresentationFormat>
  <Paragraphs>543</Paragraphs>
  <Slides>44</Slides>
  <Notes>30</Notes>
  <HiddenSlides>0</HiddenSlides>
  <MMClips>0</MMClips>
  <ScaleCrop>false</ScaleCrop>
  <HeadingPairs>
    <vt:vector size="4" baseType="variant">
      <vt:variant>
        <vt:lpstr>Theme</vt:lpstr>
      </vt:variant>
      <vt:variant>
        <vt:i4>2</vt:i4>
      </vt:variant>
      <vt:variant>
        <vt:lpstr>Slide Titles</vt:lpstr>
      </vt:variant>
      <vt:variant>
        <vt:i4>44</vt:i4>
      </vt:variant>
    </vt:vector>
  </HeadingPairs>
  <TitlesOfParts>
    <vt:vector size="46" baseType="lpstr">
      <vt:lpstr>Single blank uwtsd slide</vt:lpstr>
      <vt:lpstr>UWTSD PP Template (Cream background)</vt:lpstr>
      <vt:lpstr>PowerPoint Presentation</vt:lpstr>
      <vt:lpstr>    ECEY5008  Diogelu: arfer, deddfwriarth a’r tîm aml-ddisgyblaeth                               Safeguarding: practice, legislation and the multi-disciplinary team  Categorïau Categories Darlith 5 Lecture 5    </vt:lpstr>
      <vt:lpstr>Cynnwys Content</vt:lpstr>
      <vt:lpstr>Sgiliau Cyflogadwyedd/Trosglwyddadwy Employability/Transferable Skills</vt:lpstr>
      <vt:lpstr>Adnoddau Resources</vt:lpstr>
      <vt:lpstr>Rhaglen Ymarferydd Blynyddoedd Cynnar Early Years Practitioner programme</vt:lpstr>
      <vt:lpstr> Niwed Harm </vt:lpstr>
      <vt:lpstr>PowerPoint Presentation</vt:lpstr>
      <vt:lpstr>Adran 2 Section 2</vt:lpstr>
      <vt:lpstr>Niwed Harm</vt:lpstr>
      <vt:lpstr>Y pedwar category gwreiddiol The original four categories</vt:lpstr>
      <vt:lpstr>Camdrin Corfforol</vt:lpstr>
      <vt:lpstr> Physical Abuse</vt:lpstr>
      <vt:lpstr>Camdriniaeth Corfforol Physical Abuse</vt:lpstr>
      <vt:lpstr>Camdriniaeth Corfforol Physical Abuse</vt:lpstr>
      <vt:lpstr>Dangosydd o camdriniaeth corfforol Indicators of physical abuse</vt:lpstr>
      <vt:lpstr>Dangosydd o camdriniaeth corfforol Indicators of physical abuse</vt:lpstr>
      <vt:lpstr>PowerPoint Presentation</vt:lpstr>
      <vt:lpstr>Marcia Patrymog neu gleisio Patterned Marks or bruising</vt:lpstr>
      <vt:lpstr>Achos Pryder/ Cause for concern</vt:lpstr>
      <vt:lpstr>Salwch wedi’i ffugio/wedi’i achosi gan eraill  Fabricated or induced  Illness</vt:lpstr>
      <vt:lpstr>Camdriniaeth Emosiynol</vt:lpstr>
      <vt:lpstr> Emotional Abuse</vt:lpstr>
      <vt:lpstr>Camdriniaeth emosiynol Emotional Abuse</vt:lpstr>
      <vt:lpstr>Camdriniaeth emosiynol Emotional Abuse</vt:lpstr>
      <vt:lpstr>Dangosydd o camdriniaeth emosiynol Indicators of Emotional Abuse</vt:lpstr>
      <vt:lpstr>Dangosydd o camdriniaeth emosiynol Indicators of Emotional Abuse</vt:lpstr>
      <vt:lpstr>Camdriniaeth Rhywiol</vt:lpstr>
      <vt:lpstr>  Sexual Abuse</vt:lpstr>
      <vt:lpstr>Camdriniaeth Rhywiol Sexual Abuse</vt:lpstr>
      <vt:lpstr>Dangosydd o Camdriniaeth Rhywiol Indicators of Sexual Abuse</vt:lpstr>
      <vt:lpstr>Dangosydd o Camdriniaeth Rhywiol Indicators of Sexual Abuse</vt:lpstr>
      <vt:lpstr>Dangosydd o Camdriniaeth Rhywiol Indicators of Sexual Abuse</vt:lpstr>
      <vt:lpstr>Esgeulustod </vt:lpstr>
      <vt:lpstr> Neglect</vt:lpstr>
      <vt:lpstr>Mathau o Esgeulustod Types of Neglect</vt:lpstr>
      <vt:lpstr>Dangosydd o esgeulustod Indicators of Neglect</vt:lpstr>
      <vt:lpstr>Categori ychwanegol Additional categories</vt:lpstr>
      <vt:lpstr>Categori ychwanegol Additional categories</vt:lpstr>
      <vt:lpstr>Ffactorau allai categoreiddio unigolyn fel ‘mewn perygl’ Factors that might categorise an individual as ‘at risk’</vt:lpstr>
      <vt:lpstr>Ffactorau a allai atal plentyn/oedolyn archolladwy rhag datgelu Factors that might prevent a child/ vulnerable adult from disclosing </vt:lpstr>
      <vt:lpstr>Ffactorau a allai atal plentyn/oedolyn archolladwy rhag datgelu Factors that might prevent a child/ vulnerable adult from disclosing </vt:lpstr>
      <vt:lpstr>Ymchwil bellach/ Further Research</vt:lpstr>
      <vt:lpstr>Cyfeirnodau/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140</cp:revision>
  <dcterms:created xsi:type="dcterms:W3CDTF">2004-04-06T15:50:52Z</dcterms:created>
  <dcterms:modified xsi:type="dcterms:W3CDTF">2023-06-12T10:38:12Z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