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6" r:id="rId1"/>
  </p:sldMasterIdLst>
  <p:notesMasterIdLst>
    <p:notesMasterId r:id="rId14"/>
  </p:notesMasterIdLst>
  <p:sldIdLst>
    <p:sldId id="270" r:id="rId2"/>
    <p:sldId id="256" r:id="rId3"/>
    <p:sldId id="258" r:id="rId4"/>
    <p:sldId id="260" r:id="rId5"/>
    <p:sldId id="261" r:id="rId6"/>
    <p:sldId id="262" r:id="rId7"/>
    <p:sldId id="263" r:id="rId8"/>
    <p:sldId id="265" r:id="rId9"/>
    <p:sldId id="266" r:id="rId10"/>
    <p:sldId id="267" r:id="rId11"/>
    <p:sldId id="268" r:id="rId12"/>
    <p:sldId id="269"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61" d="100"/>
          <a:sy n="161" d="100"/>
        </p:scale>
        <p:origin x="1772"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850004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081655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35982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77923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976168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782885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312369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689306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19731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715743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44673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962274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44217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2339646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678082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061502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BC1078-46ED-40F9-8930-935BAD7C2B02}" type="datetimeFigureOut">
              <a:rPr lang="zh-CN" altLang="en-US" smtClean="0"/>
              <a:t>2026/4/19</a:t>
            </a:fld>
            <a:endParaRPr lang="zh-CN" alt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366276549"/>
      </p:ext>
    </p:extLst>
  </p:cSld>
  <p:clrMap bg1="lt1" tx1="dk1" bg2="lt2" tx2="dk2" accent1="accent1" accent2="accent2" accent3="accent3" accent4="accent4" accent5="accent5" accent6="accent6" hlink="hlink" folHlink="folHlink"/>
  <p:sldLayoutIdLst>
    <p:sldLayoutId id="2147483977" r:id="rId1"/>
    <p:sldLayoutId id="2147483978" r:id="rId2"/>
    <p:sldLayoutId id="2147483979" r:id="rId3"/>
    <p:sldLayoutId id="2147483980" r:id="rId4"/>
    <p:sldLayoutId id="2147483981" r:id="rId5"/>
    <p:sldLayoutId id="2147483982" r:id="rId6"/>
    <p:sldLayoutId id="2147483983" r:id="rId7"/>
    <p:sldLayoutId id="2147483984" r:id="rId8"/>
    <p:sldLayoutId id="2147483985" r:id="rId9"/>
    <p:sldLayoutId id="2147483986" r:id="rId10"/>
    <p:sldLayoutId id="2147483987" r:id="rId11"/>
    <p:sldLayoutId id="2147483988" r:id="rId12"/>
    <p:sldLayoutId id="2147483989" r:id="rId13"/>
    <p:sldLayoutId id="2147483990" r:id="rId14"/>
    <p:sldLayoutId id="2147483991" r:id="rId15"/>
    <p:sldLayoutId id="214748399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78B972-F037-7557-FBB7-3105E659366B}"/>
              </a:ext>
            </a:extLst>
          </p:cNvPr>
          <p:cNvSpPr txBox="1"/>
          <p:nvPr/>
        </p:nvSpPr>
        <p:spPr>
          <a:xfrm>
            <a:off x="1880260" y="2580904"/>
            <a:ext cx="5650675" cy="1754326"/>
          </a:xfrm>
          <a:prstGeom prst="rect">
            <a:avLst/>
          </a:prstGeom>
          <a:noFill/>
        </p:spPr>
        <p:txBody>
          <a:bodyPr wrap="square">
            <a:spAutoFit/>
          </a:bodyPr>
          <a:lstStyle/>
          <a:p>
            <a:r>
              <a:rPr lang="en-GB" dirty="0"/>
              <a:t>Psychology in Health and Social Care    </a:t>
            </a:r>
          </a:p>
          <a:p>
            <a:r>
              <a:rPr lang="en-GB" dirty="0"/>
              <a:t>Module Number: LCHS4010    </a:t>
            </a:r>
          </a:p>
          <a:p>
            <a:r>
              <a:rPr lang="en-GB" dirty="0"/>
              <a:t>Student Name: Robiul Alom Shahin</a:t>
            </a:r>
          </a:p>
          <a:p>
            <a:r>
              <a:rPr lang="en-GB" dirty="0"/>
              <a:t>Student </a:t>
            </a:r>
          </a:p>
          <a:p>
            <a:r>
              <a:rPr lang="en-GB" dirty="0"/>
              <a:t>ID: 2425096</a:t>
            </a:r>
          </a:p>
          <a:p>
            <a:r>
              <a:rPr lang="en-GB" dirty="0"/>
              <a:t>Lecturer’s Name: Farah Wiita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6" name="Title 1"/>
          <p:cNvSpPr>
            <a:spLocks noGrp="1"/>
          </p:cNvSpPr>
          <p:nvPr>
            <p:ph type="ctrTitle"/>
          </p:nvPr>
        </p:nvSpPr>
        <p:spPr>
          <a:xfrm>
            <a:off x="778588" y="2632974"/>
            <a:ext cx="6580155" cy="1696461"/>
          </a:xfrm>
        </p:spPr>
        <p:txBody>
          <a:bodyPr>
            <a:normAutofit fontScale="90000"/>
          </a:bodyPr>
          <a:lstStyle/>
          <a:p>
            <a:r>
              <a:rPr lang="en-US" altLang="zh-CN" sz="3043" dirty="0"/>
              <a:t>Applying Lifespan Development Theory: A Community Support Plan for Jenny</a:t>
            </a:r>
            <a:br>
              <a:rPr lang="en-US" altLang="zh-CN" sz="3043" dirty="0"/>
            </a:br>
            <a:br>
              <a:rPr lang="en-US" altLang="en-GB" sz="3043" dirty="0"/>
            </a:br>
            <a:r>
              <a:rPr lang="en-US" altLang="zh-CN" sz="2000" dirty="0"/>
              <a:t>A Lifespan Development Presentation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7" name="TextBox 1048646"/>
          <p:cNvSpPr txBox="1"/>
          <p:nvPr/>
        </p:nvSpPr>
        <p:spPr>
          <a:xfrm rot="21587072">
            <a:off x="192749" y="965284"/>
            <a:ext cx="8758503" cy="4663439"/>
          </a:xfrm>
          <a:prstGeom prst="rect">
            <a:avLst/>
          </a:prstGeom>
        </p:spPr>
        <p:txBody>
          <a:bodyPr wrap="square" rtlCol="0">
            <a:spAutoFit/>
          </a:bodyPr>
          <a:lstStyle/>
          <a:p>
            <a:r>
              <a:rPr lang="en-GB" sz="2000">
                <a:solidFill>
                  <a:srgbClr val="000000"/>
                </a:solidFill>
              </a:rPr>
              <a:t>Jenny: A 16-Year-Old Young Carer
    Caring Responsibility: Jenny has been the primary carer for her mother for the past 5 years, since her father died.
    Mother's Needs: Her mother requires practical help with cooking, cleaning and shopping due to mobility problems, as well as administrative support due to memory problems, forgetfulness and low mood.
    A Significant Population: Nationally, over 64,500 pupils were identified as young carers in 2024/25, and some estimates suggest the true figure could be as high as 1.1 million.
    Potential Impact: Research shows young carers can face a small-to-moderate risk of poorer mental health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0" name="TextBox 1048649"/>
          <p:cNvSpPr txBox="1"/>
          <p:nvPr/>
        </p:nvSpPr>
        <p:spPr>
          <a:xfrm rot="21600000">
            <a:off x="393721" y="433476"/>
            <a:ext cx="8635484" cy="6124754"/>
          </a:xfrm>
          <a:prstGeom prst="rect">
            <a:avLst/>
          </a:prstGeom>
        </p:spPr>
        <p:txBody>
          <a:bodyPr wrap="square" rtlCol="0">
            <a:spAutoFit/>
          </a:bodyPr>
          <a:lstStyle/>
          <a:p>
            <a:r>
              <a:rPr lang="en-GB" sz="1400" dirty="0">
                <a:solidFill>
                  <a:srgbClr val="000000"/>
                </a:solidFill>
              </a:rPr>
              <a:t>Chosen Lifespan Theory: Bowlby's Attachment Theory
Why Attachment Theory?
Given Jenny's experience of loss (death of her father) and potential disruption of her primary attachment relationship (shifting from being cared for to becoming a carer), Bowlby's attachment theory provides the most appropriate framework. Bowlby’s theory focuses on the enduring impact of early relationships on psychological development and well-being across the lifespan.
    Origins: Developed by John Bowlby, drawing on ethology (the study of animal behaviour) and psychoanalysis.
    Core Idea: Children are biologically predisposed to develop attachments with caregivers as a survival strategy.
    Key Concepts:
        Secure Base: A responsive, reliable caregiver provides a secure base from which a child can confidently explore the world.
        Internal Working Model (IWM): The child forms a mental template or IWM based on early caregiving experiences. This model shapes their expectations of themselves, others, and relationships throughout life.
        Sensitive Period: The first 2-3 years of life are a critical period for attachment formation. Disruptions during this time can have long-term consequences.
(Bowlby, 1969/1982; Ainsworth et al., 1978)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2" name="TextBox 1048651"/>
          <p:cNvSpPr txBox="1"/>
          <p:nvPr/>
        </p:nvSpPr>
        <p:spPr>
          <a:xfrm>
            <a:off x="111050" y="182881"/>
            <a:ext cx="8790228" cy="6492239"/>
          </a:xfrm>
          <a:prstGeom prst="rect">
            <a:avLst/>
          </a:prstGeom>
        </p:spPr>
        <p:txBody>
          <a:bodyPr wrap="square" rtlCol="0">
            <a:spAutoFit/>
          </a:bodyPr>
          <a:lstStyle/>
          <a:p>
            <a:r>
              <a:rPr lang="en-GB" sz="1800">
                <a:solidFill>
                  <a:srgbClr val="000000"/>
                </a:solidFill>
              </a:rPr>
              <a:t>The Four Phases of Attachment
Bowlby's theory outlines a normative sequence for attachment development in early childhood.
    Phase 1 (Birth to 2 months): Indiscriminate Social Responsiveness
        The infant uses innate signals (crying, cooing) to bring caregivers close.
    Phase 2 (2-7 months): Discriminating Sociability
        The infant begins to show a preference for familiar caregivers.
    Phase 3 (7-24 months): Clear-cut Attachment
        The child displays active proximity-seeking and separation anxiety when the caregiver leaves.
    Phase 4 (24 months+): Goal-Corrected Partnership
        The child understands the caregiver's feelings and goals, leading to a more reciprocal relationship.
(Bowlby, 1969/1982)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3" name="TextBox 1048652"/>
          <p:cNvSpPr txBox="1"/>
          <p:nvPr/>
        </p:nvSpPr>
        <p:spPr>
          <a:xfrm flipV="1">
            <a:off x="2286000" y="-2118575909"/>
            <a:ext cx="4572000" cy="9019506"/>
          </a:xfrm>
          <a:prstGeom prst="rect">
            <a:avLst/>
          </a:prstGeom>
        </p:spPr>
        <p:txBody>
          <a:bodyPr wrap="square" rtlCol="0">
            <a:spAutoFit/>
          </a:bodyPr>
          <a:lstStyle/>
          <a:p>
            <a:r>
              <a:rPr lang="en-GB" sz="1600">
                <a:solidFill>
                  <a:srgbClr val="000000"/>
                </a:solidFill>
              </a:rPr>
              <a:t>Applying the Theory to Jenny's History (Past 5 Years)
The Potential Impact of Loss &amp; Role Reversal on Jenny's Development
Jenny became a young carer at age 11, following the death of her father. Her father had been the primary caregiver for her mother. This had the following developmental implications:
    Loss of a Primary Attachment Figure: Jenny experienced the death of her father. According to attachment theory, this is a significant loss that can disrupt a child's sense of security and their internal working model of relationships being safe and reliable.
    Role Reversal ("Parentification"): Jenny was required to take on adult caring responsibilities for her mother. This forced her to suppress her own attachment needs (to be cared for) and instead act as a caregiver.
    Impact on Internal Working Model: This role reversal can lead Jenny to develop an IWM where she believes she is primarily responsible for others, that her own needs are secondary, and that love is conditional on providing care.
    Limited Secure Base: With her mother needing support, Jenny lost access to a reliable "secure base" from which she could safely explore her own adolescence, including peer relationships and education.
(Bowlby, 1988)</a:t>
            </a:r>
          </a:p>
        </p:txBody>
      </p:sp>
      <p:sp>
        <p:nvSpPr>
          <p:cNvPr id="1048654" name="TextBox 1048653"/>
          <p:cNvSpPr txBox="1"/>
          <p:nvPr/>
        </p:nvSpPr>
        <p:spPr>
          <a:xfrm>
            <a:off x="467763" y="445516"/>
            <a:ext cx="8208472" cy="6123940"/>
          </a:xfrm>
          <a:prstGeom prst="rect">
            <a:avLst/>
          </a:prstGeom>
        </p:spPr>
        <p:txBody>
          <a:bodyPr wrap="square" rtlCol="0">
            <a:spAutoFit/>
          </a:bodyPr>
          <a:lstStyle/>
          <a:p>
            <a:r>
              <a:rPr lang="en-GB" sz="1600">
                <a:solidFill>
                  <a:srgbClr val="000000"/>
                </a:solidFill>
              </a:rPr>
              <a:t>Applying the Theory to Jenny's History (Past 5 Years)
The Potential Impact of Loss &amp; Role Reversal on Jenny's Development
Jenny became a young carer at age 11, following the death of her father. Her father had been the primary caregiver for her mother. This had the following developmental implications:
    Loss of a Primary Attachment Figure: Jenny experienced the death of her father. According to attachment theory, this is a significant loss that can disrupt a child's sense of security and their internal working model of relationships being safe and reliable.
    Role Reversal ("Parentification"): Jenny was required to take on adult caring responsibilities for her mother. This forced her to suppress her own attachment needs (to be cared for) and instead act as a caregiver.
    Impact on Internal Working Model: This role reversal can lead Jenny to develop an IWM where she believes she is primarily responsible for others, that her own needs are secondary, and that love is conditional on providing care.
    Limited Secure Base: With her mother needing support, Jenny lost access to a reliable "secure base" from which she could safely explore her own adolescence, including peer relationships and education.
(Bowlby, 1988)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5" name="TextBox 1048654"/>
          <p:cNvSpPr txBox="1"/>
          <p:nvPr/>
        </p:nvSpPr>
        <p:spPr>
          <a:xfrm rot="19844">
            <a:off x="324794" y="717277"/>
            <a:ext cx="8494410" cy="4917442"/>
          </a:xfrm>
          <a:prstGeom prst="rect">
            <a:avLst/>
          </a:prstGeom>
        </p:spPr>
        <p:txBody>
          <a:bodyPr wrap="square" rtlCol="0">
            <a:spAutoFit/>
          </a:bodyPr>
          <a:lstStyle/>
          <a:p>
            <a:r>
              <a:rPr lang="en-GB" sz="1600" dirty="0">
                <a:solidFill>
                  <a:srgbClr val="000000"/>
                </a:solidFill>
              </a:rPr>
              <a:t>Applying the Theory to Jenny's Current Situation
Attachment-Informed Assessment of Jenny's Present Needs
Jenny's current situation at age 16 must be understood as a continuation of her attachment history. Her needs are:
    Emotional Well-being: Young carers report higher levels of anxiety and depression. Jenny may be at increased risk, especially given her mother's low mood, which is a significant stressor.
    Social Development: Intensive caring can limit opportunities for peer interaction, impacting social skill development and leading to social isolation.
    Educational Outcomes: Young carers often have lower educational attainment and are less likely to complete higher education due to the time commitment of their caring role.
    Need for a Secure Base: Jenny requires a trusted, consistent adult (or adults) who can provide her with the emotional security and support that her mother is currently unable to offer.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7" name="TextBox 1048656"/>
          <p:cNvSpPr txBox="1"/>
          <p:nvPr/>
        </p:nvSpPr>
        <p:spPr>
          <a:xfrm>
            <a:off x="738507" y="-7927399"/>
            <a:ext cx="7803451" cy="6847840"/>
          </a:xfrm>
          <a:prstGeom prst="rect">
            <a:avLst/>
          </a:prstGeom>
        </p:spPr>
        <p:txBody>
          <a:bodyPr wrap="square" rtlCol="0">
            <a:spAutoFit/>
          </a:bodyPr>
          <a:lstStyle/>
          <a:p>
            <a:r>
              <a:rPr lang="en-GB" sz="1600">
                <a:solidFill>
                  <a:srgbClr val="000000"/>
                </a:solidFill>
              </a:rPr>
              <a:t>Nature &amp; Nurture in Jenny's Development
An Interactionist Perspective
Attachment theory inherently adopts an interactionist perspective, rejecting the simplistic dichotomy of 'nature versus nurture' in favour of a complex interplay between the two.
Nature (Biological Influences)	Nurture (Environmental Influences)
Biological Predisposition: Bowlby argued that attachment behaviours are innate and have evolutionary value for survival.	Parental Responsiveness: The quality of care Jenny received from her mother and father shaped the security of her early attachments.
Genetics: Jenny's genetic makeup may influence her temperament and her susceptibility to stress, anxiety, and depression.	Loss &amp; Trauma: The death of her father was a profound environmental stressor that disrupted her attachment system.
Physiological Stress: Sustained caring responsibilities can activate chronic stress responses, with potential long-term effects on physical and mental health.	Social Environment: Her school, peer network, and the availability of community support are crucial environmental factors influencing her current well-being.
Interaction: Jenny's genetic predispositions (nature) will interact with her caregiving environment and life events (nurture). For example, a genetic vulnerability to anxiety may be triggered or exacerbated by the chronic stress of her caring role. Attachment theory suggests that a supportive intervention can help buffer these genetic risks by providing a secure relational environment.
(Moore, 2015; Rutter, 2006)</a:t>
            </a:r>
          </a:p>
        </p:txBody>
      </p:sp>
      <p:sp>
        <p:nvSpPr>
          <p:cNvPr id="1048658" name="TextBox 1048657"/>
          <p:cNvSpPr txBox="1"/>
          <p:nvPr/>
        </p:nvSpPr>
        <p:spPr>
          <a:xfrm>
            <a:off x="362036" y="287740"/>
            <a:ext cx="8179922" cy="6123939"/>
          </a:xfrm>
          <a:prstGeom prst="rect">
            <a:avLst/>
          </a:prstGeom>
        </p:spPr>
        <p:txBody>
          <a:bodyPr wrap="square" rtlCol="0">
            <a:spAutoFit/>
          </a:bodyPr>
          <a:lstStyle/>
          <a:p>
            <a:r>
              <a:rPr lang="en-GB" sz="1600" dirty="0">
                <a:solidFill>
                  <a:srgbClr val="000000"/>
                </a:solidFill>
              </a:rPr>
              <a:t>The overarching goal is to provide Jenny with a "second chance secure base" — a reliable, supportive relationship that can help revise her internal working model (IWM) and promote healthy development despite her early experiences of loss and parentification.
Four key interventions are proposed:
    Allocate a Key Worker – A named support worker acts as a consistent attachment figure, meeting regularly with Jenny to build a trusting, therapeutic relationship that provides emotional security.
    Attachment-Based Family Therapy (ABFT) – This evidence-based intervention targets ruptures in the parent-child relationship, aiming to improve communication and repair the attachment bond between Jenny and her mother.
    Young Carers Peer Support Group – Enrolling Jenny in a local young carers service offers social connection, group activities, and peer support, which serve as protective factors against social isolation and mental health difficulties.
    Psychoeducation for Jenny &amp; her Mother – Providing information about attachment theory and the effects of parentification helps both Jenny and her mother understand the impact of caring on development, normalising Jenny's experiences and reducing feelings of guilt or shame.
These interventions are grounded in attachment theory (Bowlby, 1988) and supported by contemporary evidence (Jones et al., 2025; Schulte-Frankenfeld et al., 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9" name="TextBox 1048658"/>
          <p:cNvSpPr txBox="1"/>
          <p:nvPr/>
        </p:nvSpPr>
        <p:spPr>
          <a:xfrm rot="21573406">
            <a:off x="182991" y="408503"/>
            <a:ext cx="8904684" cy="5577839"/>
          </a:xfrm>
          <a:prstGeom prst="rect">
            <a:avLst/>
          </a:prstGeom>
        </p:spPr>
        <p:txBody>
          <a:bodyPr wrap="square" rtlCol="0">
            <a:spAutoFit/>
          </a:bodyPr>
          <a:lstStyle/>
          <a:p>
            <a:pPr>
              <a:lnSpc>
                <a:spcPct val="100000"/>
              </a:lnSpc>
            </a:pPr>
            <a:r>
              <a:rPr lang="en-GB" sz="1400" dirty="0">
                <a:solidFill>
                  <a:srgbClr val="000000"/>
                </a:solidFill>
              </a:rPr>
              <a:t>Nature &amp; Nurture – An Interactionist Perspective
Attachment theory adopts an interactionist perspective, rejecting a simple nature‑versus‑nurture dichotomy in favour of a complex interplay between biological and environmental influences.
Biological (Nature) influences include:
    An innate biological predisposition to form attachments for survival.
    Genetic factors affecting Jenny's temperament and susceptibility to stress, anxiety, and depression.
    Chronic physiological stress from sustained caring responsibilities, with potential long‑term health effects.
Environmental (Nurture) influences include:
    The quality of parental responsiveness she received, which shaped the security of her early attachments.
    The profound stressor of her father's death, which disrupted her attachment system.
    Her current social environment – school, peers, and community support – which affects her well‑being.
The key interaction: Jenny's genetic vulnerabilities (nature) do not act in isolation; they are triggered or exacerbated by environmental stressors (nurture). For example, a genetic predisposition to anxiety may be activated by the chronic stress of her caring role. Importantly, attachment theory suggests that supportive interventions can buffer these genetic risks by providing a secure relational environment.
(Moore, 2015; Rutter, 2006)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0" name="TextBox 1048659"/>
          <p:cNvSpPr txBox="1"/>
          <p:nvPr/>
        </p:nvSpPr>
        <p:spPr>
          <a:xfrm rot="21584546">
            <a:off x="93164" y="244061"/>
            <a:ext cx="8957670" cy="6187441"/>
          </a:xfrm>
          <a:prstGeom prst="rect">
            <a:avLst/>
          </a:prstGeom>
        </p:spPr>
        <p:txBody>
          <a:bodyPr wrap="square" rtlCol="0">
            <a:spAutoFit/>
          </a:bodyPr>
          <a:lstStyle/>
          <a:p>
            <a:pPr>
              <a:lnSpc>
                <a:spcPct val="100000"/>
              </a:lnSpc>
            </a:pPr>
            <a:r>
              <a:rPr lang="en-GB" sz="1400">
                <a:solidFill>
                  <a:srgbClr val="000000"/>
                </a:solidFill>
              </a:rPr>
              <a:t>Critical Evaluation of Attachment Theory
Attachment theory offers both significant strengths and notable limitations when applied in health and social care contexts.
Usefulness:
    Provides a coherent, evidence‑based framework for understanding how early adversity (loss, role reversal) affects long‑term development.
   Directly informs practical, effective interventions such as Attachment‑Based Family Therapy (ABFT) and Nurture Groups.
  Places the quality of human relationships at the centre of psychological well‑being, which is fundamental to social care practice.
  Shifts professional focus from blaming parents to understanding the attachment needs of both child and parent.
Limitations:
    Early formulations over‑emphasised the mother‑child dyad, neglecting the role of fathers and the wider family network.
    The theory is rooted in Western, individualistic child‑rearing norms, which may not be universally applicable and can be culturally insensitive.
    A simplistic reading risks determinism – suggesting early attachment issues inevitably lead to poor outcomes, potentially stigmatising individuals.
    Empirical limitations exist: some meta‑analyses show attachment‑based therapies are not always superior to other treatments, highlighting the need for more robust research.
(Garrett, 2023; White et al., 2019)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1" name="TextBox 1048660"/>
          <p:cNvSpPr txBox="1"/>
          <p:nvPr/>
        </p:nvSpPr>
        <p:spPr>
          <a:xfrm>
            <a:off x="392121" y="1219155"/>
            <a:ext cx="8499977" cy="4676140"/>
          </a:xfrm>
          <a:prstGeom prst="rect">
            <a:avLst/>
          </a:prstGeom>
        </p:spPr>
        <p:txBody>
          <a:bodyPr wrap="square" rtlCol="0">
            <a:spAutoFit/>
          </a:bodyPr>
          <a:lstStyle/>
          <a:p>
            <a:r>
              <a:rPr lang="en-GB" sz="1600">
                <a:solidFill>
                  <a:srgbClr val="000000"/>
                </a:solidFill>
              </a:rPr>
              <a:t>Conclusion: Bowlby's attachment theory provides a robust framework for understanding the profound impact of Jenny's experiences as a young carer. Her development has been shaped by loss, role reversal, and a disrupted secure base.
Recommendations:
    Immediate: Conduct a formal Young Carer's Assessment to identify her specific needs.
    Implement the attachment-informed support plan outlined in Slide 7.
    Ongoing: Ensure regular review of the plan by her key worker, with a focus on monitoring her mental health and educational engagement.
    Future: Support Jenny's transition to young adult carer services at age 18 to ensure continuity of care.
Final Message: By providing Jenny with a reliable, secure base through consistent support, we can help her revise her internal working model, build resilience, and achieve positive developmental outcomes.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62" name="TextBox 1048661"/>
          <p:cNvSpPr txBox="1"/>
          <p:nvPr/>
        </p:nvSpPr>
        <p:spPr>
          <a:xfrm>
            <a:off x="558913" y="367030"/>
            <a:ext cx="7666004" cy="6123939"/>
          </a:xfrm>
          <a:prstGeom prst="rect">
            <a:avLst/>
          </a:prstGeom>
        </p:spPr>
        <p:txBody>
          <a:bodyPr wrap="square" rtlCol="0">
            <a:spAutoFit/>
          </a:bodyPr>
          <a:lstStyle/>
          <a:p>
            <a:r>
              <a:rPr lang="en-GB" sz="1600">
                <a:solidFill>
                  <a:srgbClr val="000000"/>
                </a:solidFill>
              </a:rPr>
              <a:t>Reference List
    Ainsworth, M.D.S., Blehar, M.C., Waters, E., &amp; Wall, S. (1978). Patterns of Attachment: A Psychological Study of the Strange Situation. Lawrence Erlbaum.
    Bowlby, J. (1969/1982). Attachment and Loss: Vol. 1. Attachment (2nd ed.). Basic Books.
    Bowlby, J. (1988). A Secure Base: Parent-Child Attachment and Healthy Human Development. Basic Books.
    Garrett, P.M. (2023). Bowlby, Attachment and the Potency of a ‘Received Idea’. The British Journal of Social Work, 53(1), pp.100–117.
    Jones, B., Wood-Downie, H., &amp; Golm, D. (2025). The effectiveness of Nurture Groups at supporting social and emotional outcomes: a systematic review. Children and Youth Services Review, 173.
    Schulte-Frankenfeld, P.M., Breedvelt, J.J.F., Brouwer, M.E., van der Spek, N., Bosmans, G., &amp; Bockting, C.L. (2025). Effectiveness of attachment-based family therapy for suicidal adolescents and young adults: A systematic review and meta-analysis. PsychArchives.
    White, K., et al. (2019). Reassessing Attachment Theory in Child Welfare. Policy Press.</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2601</Words>
  <Application>Microsoft Office PowerPoint</Application>
  <PresentationFormat>On-screen Show (4:3)</PresentationFormat>
  <Paragraphs>19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 3</vt:lpstr>
      <vt:lpstr>Facet</vt:lpstr>
      <vt:lpstr>PowerPoint Presentation</vt:lpstr>
      <vt:lpstr>Applying Lifespan Development Theory: A Community Support Plan for Jenny  A Lifespan Development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SM-X920</dc:creator>
  <cp:lastModifiedBy>Reshad</cp:lastModifiedBy>
  <cp:revision>1</cp:revision>
  <dcterms:created xsi:type="dcterms:W3CDTF">2015-05-12T07:30:45Z</dcterms:created>
  <dcterms:modified xsi:type="dcterms:W3CDTF">2026-04-19T22:59:29Z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f0a7e2f2506b4b45839293eb53a33dfe</vt:lpwstr>
  </property>
</Properties>
</file>