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1"/>
  </p:notesMasterIdLst>
  <p:sldIdLst>
    <p:sldId id="761" r:id="rId2"/>
    <p:sldId id="759" r:id="rId3"/>
    <p:sldId id="781" r:id="rId4"/>
    <p:sldId id="667" r:id="rId5"/>
    <p:sldId id="571" r:id="rId6"/>
    <p:sldId id="686" r:id="rId7"/>
    <p:sldId id="687" r:id="rId8"/>
    <p:sldId id="688" r:id="rId9"/>
    <p:sldId id="689" r:id="rId10"/>
    <p:sldId id="690" r:id="rId11"/>
    <p:sldId id="691" r:id="rId12"/>
    <p:sldId id="692" r:id="rId13"/>
    <p:sldId id="693" r:id="rId14"/>
    <p:sldId id="678" r:id="rId15"/>
    <p:sldId id="679" r:id="rId16"/>
    <p:sldId id="595" r:id="rId17"/>
    <p:sldId id="694" r:id="rId18"/>
    <p:sldId id="697" r:id="rId19"/>
    <p:sldId id="702" r:id="rId20"/>
    <p:sldId id="701" r:id="rId21"/>
    <p:sldId id="700" r:id="rId22"/>
    <p:sldId id="699" r:id="rId23"/>
    <p:sldId id="698" r:id="rId24"/>
    <p:sldId id="631" r:id="rId25"/>
    <p:sldId id="798" r:id="rId26"/>
    <p:sldId id="268" r:id="rId27"/>
    <p:sldId id="574" r:id="rId28"/>
    <p:sldId id="598" r:id="rId29"/>
    <p:sldId id="277"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94660"/>
  </p:normalViewPr>
  <p:slideViewPr>
    <p:cSldViewPr snapToGrid="0">
      <p:cViewPr varScale="1">
        <p:scale>
          <a:sx n="83" d="100"/>
          <a:sy n="83" d="100"/>
        </p:scale>
        <p:origin x="45" y="3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353CAB9-4F92-4A59-8B4F-FFD5A7B554F6}" type="datetimeFigureOut">
              <a:rPr lang="en-GB" smtClean="0"/>
              <a:t>02/11/2024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D68E90B-836C-41AE-AA31-BBDE6008C69A}" type="slidenum">
              <a:rPr lang="en-GB" smtClean="0"/>
              <a:t>‹#›</a:t>
            </a:fld>
            <a:endParaRPr lang="en-GB"/>
          </a:p>
        </p:txBody>
      </p:sp>
    </p:spTree>
    <p:extLst>
      <p:ext uri="{BB962C8B-B14F-4D97-AF65-F5344CB8AC3E}">
        <p14:creationId xmlns:p14="http://schemas.microsoft.com/office/powerpoint/2010/main" val="18506578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Slide Image Placeholder 1">
            <a:extLst>
              <a:ext uri="{FF2B5EF4-FFF2-40B4-BE49-F238E27FC236}">
                <a16:creationId xmlns:a16="http://schemas.microsoft.com/office/drawing/2014/main" id="{D8467FF9-645C-E42C-1ED2-65F3556B5AE9}"/>
              </a:ext>
            </a:extLst>
          </p:cNvPr>
          <p:cNvSpPr>
            <a:spLocks noGrp="1" noRot="1" noChangeAspect="1" noChangeArrowheads="1" noTextEdit="1"/>
          </p:cNvSpPr>
          <p:nvPr>
            <p:ph type="sldImg"/>
          </p:nvPr>
        </p:nvSpPr>
        <p:spPr>
          <a:ln/>
        </p:spPr>
      </p:sp>
      <p:sp>
        <p:nvSpPr>
          <p:cNvPr id="121859" name="Notes Placeholder 2">
            <a:extLst>
              <a:ext uri="{FF2B5EF4-FFF2-40B4-BE49-F238E27FC236}">
                <a16:creationId xmlns:a16="http://schemas.microsoft.com/office/drawing/2014/main" id="{521D47C3-FB49-F4A6-0913-D2BC8F1A330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latin typeface="Arial" panose="020B0604020202020204" pitchFamily="34" charset="0"/>
            </a:endParaRPr>
          </a:p>
        </p:txBody>
      </p:sp>
      <p:sp>
        <p:nvSpPr>
          <p:cNvPr id="121860" name="Slide Number Placeholder 3">
            <a:extLst>
              <a:ext uri="{FF2B5EF4-FFF2-40B4-BE49-F238E27FC236}">
                <a16:creationId xmlns:a16="http://schemas.microsoft.com/office/drawing/2014/main" id="{0B5072EF-9489-7CF7-A23C-76663BBCCD0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56EE6941-6CBC-4F51-82D8-AC5D6878CF63}" type="slidenum">
              <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Slide Image Placeholder 1">
            <a:extLst>
              <a:ext uri="{FF2B5EF4-FFF2-40B4-BE49-F238E27FC236}">
                <a16:creationId xmlns:a16="http://schemas.microsoft.com/office/drawing/2014/main" id="{D8467FF9-645C-E42C-1ED2-65F3556B5AE9}"/>
              </a:ext>
            </a:extLst>
          </p:cNvPr>
          <p:cNvSpPr>
            <a:spLocks noGrp="1" noRot="1" noChangeAspect="1" noChangeArrowheads="1" noTextEdit="1"/>
          </p:cNvSpPr>
          <p:nvPr>
            <p:ph type="sldImg"/>
          </p:nvPr>
        </p:nvSpPr>
        <p:spPr>
          <a:ln/>
        </p:spPr>
      </p:sp>
      <p:sp>
        <p:nvSpPr>
          <p:cNvPr id="121859" name="Notes Placeholder 2">
            <a:extLst>
              <a:ext uri="{FF2B5EF4-FFF2-40B4-BE49-F238E27FC236}">
                <a16:creationId xmlns:a16="http://schemas.microsoft.com/office/drawing/2014/main" id="{521D47C3-FB49-F4A6-0913-D2BC8F1A330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latin typeface="Arial" panose="020B0604020202020204" pitchFamily="34" charset="0"/>
            </a:endParaRPr>
          </a:p>
        </p:txBody>
      </p:sp>
      <p:sp>
        <p:nvSpPr>
          <p:cNvPr id="121860" name="Slide Number Placeholder 3">
            <a:extLst>
              <a:ext uri="{FF2B5EF4-FFF2-40B4-BE49-F238E27FC236}">
                <a16:creationId xmlns:a16="http://schemas.microsoft.com/office/drawing/2014/main" id="{0B5072EF-9489-7CF7-A23C-76663BBCCD0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56EE6941-6CBC-4F51-82D8-AC5D6878CF63}" type="slidenum">
              <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224920DE-5A52-4E8B-9E59-8391DB272E65}" type="datetime1">
              <a:rPr lang="en-US" smtClean="0"/>
              <a:t>11/2/2024</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412557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91D3F76D-149D-469F-A83C-0BFE296457DD}" type="datetime1">
              <a:rPr lang="en-US" smtClean="0"/>
              <a:t>11/2/2024</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33145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62096DB5-DD13-45D7-8DB7-2B3524211970}" type="datetime1">
              <a:rPr lang="en-US" smtClean="0"/>
              <a:t>11/2/2024</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674834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8414FA5-224A-4681-8940-4E5D3B8B918A}" type="datetime1">
              <a:rPr lang="en-US" smtClean="0"/>
              <a:t>11/2/2024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7868031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63C9E2B-3BF8-413B-94DD-2921A17D2527}" type="datetime1">
              <a:rPr lang="en-US" smtClean="0"/>
              <a:t>11/2/2024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237328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CAD3037-50B7-40EB-9CC6-A9AE6C5A284B}" type="datetime1">
              <a:rPr lang="en-US" smtClean="0"/>
              <a:t>11/2/2024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9762360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38BE852-0E8F-40C0-8B39-B122FDD16E46}" type="datetime1">
              <a:rPr lang="en-US" smtClean="0"/>
              <a:t>11/2/2024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773360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605A881E-E600-45A1-B7F7-57381DC16BB4}" type="datetime1">
              <a:rPr lang="en-US" smtClean="0"/>
              <a:t>11/2/2024</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96394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1904E75-3EEB-44A1-8BFD-5EF793EFC1AB}" type="datetime1">
              <a:rPr lang="en-US" smtClean="0"/>
              <a:t>11/2/2024</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478345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D1CAEC3-DE29-4474-90D4-EC670E3DF8DD}" type="datetime1">
              <a:rPr lang="en-US" smtClean="0"/>
              <a:t>11/2/2024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2913277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117A63FD-744A-403F-9C14-0782DAED1037}" type="datetime1">
              <a:rPr lang="en-US" smtClean="0"/>
              <a:t>11/2/2024</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4333730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8AE4632D-170A-48CC-BD23-5D20B56EBA51}" type="datetime1">
              <a:rPr lang="en-US" smtClean="0"/>
              <a:t>11/2/2024</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82234544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dt="0"/>
  <p:txStyles>
    <p:title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svg"/></Relationships>
</file>

<file path=ppt/slides/_rels/slid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youtu.be/F0KQ-h6v3-s" TargetMode="External"/><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hyperlink" Target="https://youtu.be/mYF2_FBCvXw"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17.png"/><Relationship Id="rId5" Type="http://schemas.openxmlformats.org/officeDocument/2006/relationships/image" Target="../media/image6.png"/><Relationship Id="rId4" Type="http://schemas.openxmlformats.org/officeDocument/2006/relationships/image" Target="../media/image19.png"/></Relationships>
</file>

<file path=ppt/slides/_rels/slide2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youtu.be/pUTZ6NOWeYs?si=eXDbJf81REf4iU6T" TargetMode="External"/><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E2C33E-2D44-4079-3CEB-05D415158294}"/>
              </a:ext>
            </a:extLst>
          </p:cNvPr>
          <p:cNvSpPr>
            <a:spLocks noGrp="1"/>
          </p:cNvSpPr>
          <p:nvPr>
            <p:ph type="title"/>
          </p:nvPr>
        </p:nvSpPr>
        <p:spPr>
          <a:xfrm>
            <a:off x="581192" y="1507414"/>
            <a:ext cx="3742155" cy="3903332"/>
          </a:xfrm>
        </p:spPr>
        <p:txBody>
          <a:bodyPr anchor="t">
            <a:normAutofit fontScale="90000"/>
          </a:bodyPr>
          <a:lstStyle/>
          <a:p>
            <a:pPr algn="ctr"/>
            <a:r>
              <a:rPr lang="en-GB" sz="4000" dirty="0">
                <a:solidFill>
                  <a:schemeClr val="tx1">
                    <a:lumMod val="85000"/>
                    <a:lumOff val="15000"/>
                  </a:schemeClr>
                </a:solidFill>
              </a:rPr>
              <a:t>The</a:t>
            </a:r>
            <a:br>
              <a:rPr lang="en-GB" sz="4000" dirty="0">
                <a:solidFill>
                  <a:schemeClr val="tx1">
                    <a:lumMod val="85000"/>
                    <a:lumOff val="15000"/>
                  </a:schemeClr>
                </a:solidFill>
              </a:rPr>
            </a:br>
            <a:r>
              <a:rPr lang="en-GB" sz="4000" dirty="0">
                <a:solidFill>
                  <a:schemeClr val="tx1">
                    <a:lumMod val="85000"/>
                    <a:lumOff val="15000"/>
                  </a:schemeClr>
                </a:solidFill>
              </a:rPr>
              <a:t>exploring</a:t>
            </a:r>
            <a:br>
              <a:rPr lang="en-GB" sz="4000" dirty="0">
                <a:solidFill>
                  <a:schemeClr val="tx1">
                    <a:lumMod val="85000"/>
                    <a:lumOff val="15000"/>
                  </a:schemeClr>
                </a:solidFill>
              </a:rPr>
            </a:br>
            <a:r>
              <a:rPr lang="en-GB" sz="4000" dirty="0">
                <a:solidFill>
                  <a:schemeClr val="tx1">
                    <a:lumMod val="85000"/>
                    <a:lumOff val="15000"/>
                  </a:schemeClr>
                </a:solidFill>
              </a:rPr>
              <a:t>Strategy framework</a:t>
            </a:r>
            <a:br>
              <a:rPr lang="en-GB" sz="4000" dirty="0">
                <a:solidFill>
                  <a:schemeClr val="tx1">
                    <a:lumMod val="85000"/>
                    <a:lumOff val="15000"/>
                  </a:schemeClr>
                </a:solidFill>
              </a:rPr>
            </a:br>
            <a:r>
              <a:rPr lang="en-GB" sz="4000" dirty="0">
                <a:solidFill>
                  <a:schemeClr val="tx1">
                    <a:lumMod val="85000"/>
                    <a:lumOff val="15000"/>
                  </a:schemeClr>
                </a:solidFill>
              </a:rPr>
              <a:t>&amp; </a:t>
            </a:r>
            <a:br>
              <a:rPr lang="en-GB" sz="4000" dirty="0">
                <a:solidFill>
                  <a:schemeClr val="tx1">
                    <a:lumMod val="85000"/>
                    <a:lumOff val="15000"/>
                  </a:schemeClr>
                </a:solidFill>
              </a:rPr>
            </a:br>
            <a:r>
              <a:rPr lang="en-GB" sz="4000" dirty="0">
                <a:solidFill>
                  <a:schemeClr val="tx1">
                    <a:lumMod val="85000"/>
                    <a:lumOff val="15000"/>
                  </a:schemeClr>
                </a:solidFill>
              </a:rPr>
              <a:t>Strategic Analysis</a:t>
            </a:r>
          </a:p>
        </p:txBody>
      </p:sp>
      <p:sp>
        <p:nvSpPr>
          <p:cNvPr id="5" name="Slide Number Placeholder 4">
            <a:extLst>
              <a:ext uri="{FF2B5EF4-FFF2-40B4-BE49-F238E27FC236}">
                <a16:creationId xmlns:a16="http://schemas.microsoft.com/office/drawing/2014/main" id="{7C5E3CE5-006B-43CE-4CB6-787B04860A87}"/>
              </a:ext>
            </a:extLst>
          </p:cNvPr>
          <p:cNvSpPr>
            <a:spLocks noGrp="1"/>
          </p:cNvSpPr>
          <p:nvPr>
            <p:ph type="sldNum" sz="quarter" idx="12"/>
          </p:nvPr>
        </p:nvSpPr>
        <p:spPr>
          <a:xfrm>
            <a:off x="10558300" y="5951810"/>
            <a:ext cx="1052510"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srgbClr val="FFFFFF"/>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a:t>
            </a:fld>
            <a:endParaRPr kumimoji="0" lang="en-US" sz="900" b="0" i="0" u="none" strike="noStrike" kern="1200" cap="none" spc="0" normalizeH="0" baseline="0" noProof="0">
              <a:ln>
                <a:noFill/>
              </a:ln>
              <a:solidFill>
                <a:srgbClr val="FFFFFF"/>
              </a:solidFill>
              <a:effectLst/>
              <a:uLnTx/>
              <a:uFillTx/>
              <a:latin typeface="Franklin Gothic Book" panose="020B0502020104020203"/>
              <a:ea typeface="+mn-ea"/>
              <a:cs typeface="+mn-cs"/>
            </a:endParaRPr>
          </a:p>
        </p:txBody>
      </p:sp>
      <p:pic>
        <p:nvPicPr>
          <p:cNvPr id="8" name="Picture 8">
            <a:extLst>
              <a:ext uri="{FF2B5EF4-FFF2-40B4-BE49-F238E27FC236}">
                <a16:creationId xmlns:a16="http://schemas.microsoft.com/office/drawing/2014/main" id="{A7369885-BE58-30BC-D21D-9821CCA30D4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95537" y="655738"/>
            <a:ext cx="7383713" cy="59661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Footer Placeholder 1">
            <a:extLst>
              <a:ext uri="{FF2B5EF4-FFF2-40B4-BE49-F238E27FC236}">
                <a16:creationId xmlns:a16="http://schemas.microsoft.com/office/drawing/2014/main" id="{2BDB2100-F836-2AE9-5A45-4B8D8728FCED}"/>
              </a:ext>
            </a:extLst>
          </p:cNvPr>
          <p:cNvSpPr txBox="1">
            <a:spLocks/>
          </p:cNvSpPr>
          <p:nvPr/>
        </p:nvSpPr>
        <p:spPr>
          <a:xfrm>
            <a:off x="5255710" y="6543155"/>
            <a:ext cx="6184900" cy="306823"/>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lstStyle>
            <a:defPPr>
              <a:defRPr lang="en-US"/>
            </a:defPPr>
            <a:lvl1pPr marL="0" algn="l" defTabSz="914400" rtl="0" eaLnBrk="1" latinLnBrk="0" hangingPunct="1">
              <a:spcBef>
                <a:spcPct val="20000"/>
              </a:spcBef>
              <a:buChar char="•"/>
              <a:defRPr sz="3200" kern="1200" cap="all">
                <a:solidFill>
                  <a:schemeClr val="tx1"/>
                </a:solidFill>
                <a:latin typeface="Arial" panose="020B0604020202020204" pitchFamily="34" charset="0"/>
                <a:ea typeface="+mn-ea"/>
                <a:cs typeface="+mn-cs"/>
              </a:defRPr>
            </a:lvl1pPr>
            <a:lvl2pPr marL="742950" indent="-285750" algn="l" defTabSz="914400" rtl="0" eaLnBrk="1" latinLnBrk="0" hangingPunct="1">
              <a:spcBef>
                <a:spcPct val="20000"/>
              </a:spcBef>
              <a:buChar char="–"/>
              <a:defRPr sz="2800" kern="1200">
                <a:solidFill>
                  <a:schemeClr val="tx1"/>
                </a:solidFill>
                <a:latin typeface="Arial" panose="020B0604020202020204" pitchFamily="34" charset="0"/>
                <a:ea typeface="+mn-ea"/>
                <a:cs typeface="+mn-cs"/>
              </a:defRPr>
            </a:lvl2pPr>
            <a:lvl3pPr marL="1143000" indent="-228600" algn="l" defTabSz="914400" rtl="0" eaLnBrk="1" latinLnBrk="0" hangingPunct="1">
              <a:spcBef>
                <a:spcPct val="20000"/>
              </a:spcBef>
              <a:buChar char="•"/>
              <a:defRPr sz="2400" kern="1200">
                <a:solidFill>
                  <a:schemeClr val="tx1"/>
                </a:solidFill>
                <a:latin typeface="Arial" panose="020B0604020202020204" pitchFamily="34" charset="0"/>
                <a:ea typeface="+mn-ea"/>
                <a:cs typeface="+mn-cs"/>
              </a:defRPr>
            </a:lvl3pPr>
            <a:lvl4pPr marL="1600200" indent="-228600" algn="l" defTabSz="914400" rtl="0" eaLnBrk="1" latinLnBrk="0" hangingPunct="1">
              <a:spcBef>
                <a:spcPct val="20000"/>
              </a:spcBef>
              <a:buChar char="–"/>
              <a:defRPr sz="2000" kern="1200">
                <a:solidFill>
                  <a:schemeClr val="tx1"/>
                </a:solidFill>
                <a:latin typeface="Arial" panose="020B0604020202020204" pitchFamily="34" charset="0"/>
                <a:ea typeface="+mn-ea"/>
                <a:cs typeface="+mn-cs"/>
              </a:defRPr>
            </a:lvl4pPr>
            <a:lvl5pPr marL="2057400" indent="-228600" algn="l" defTabSz="914400" rtl="0" eaLnBrk="1" latinLnBrk="0" hangingPunct="1">
              <a:spcBef>
                <a:spcPct val="20000"/>
              </a:spcBef>
              <a:buChar char="»"/>
              <a:defRPr sz="2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altLang="en-US" sz="1000" b="0" i="0" u="none" strike="noStrike" kern="1200" cap="all" spc="0" normalizeH="0" baseline="0" noProof="0" dirty="0">
                <a:ln>
                  <a:noFill/>
                </a:ln>
                <a:solidFill>
                  <a:prstClr val="black"/>
                </a:solidFill>
                <a:effectLst/>
                <a:uLnTx/>
                <a:uFillTx/>
                <a:latin typeface="Arial" panose="020B0604020202020204" pitchFamily="34" charset="0"/>
                <a:ea typeface="+mn-ea"/>
                <a:cs typeface="+mn-cs"/>
              </a:rPr>
              <a:t>Johnson, Whittington, Scholes, Angwin, </a:t>
            </a:r>
            <a:r>
              <a:rPr kumimoji="0" lang="en-GB" altLang="en-US" sz="1000" b="0" i="0" u="none" strike="noStrike" kern="1200" cap="all" spc="0" normalizeH="0" baseline="0" noProof="0" dirty="0" err="1">
                <a:ln>
                  <a:noFill/>
                </a:ln>
                <a:solidFill>
                  <a:prstClr val="black"/>
                </a:solidFill>
                <a:effectLst/>
                <a:uLnTx/>
                <a:uFillTx/>
                <a:latin typeface="Arial" panose="020B0604020202020204" pitchFamily="34" charset="0"/>
                <a:ea typeface="+mn-ea"/>
                <a:cs typeface="+mn-cs"/>
              </a:rPr>
              <a:t>Regner</a:t>
            </a:r>
            <a:r>
              <a:rPr kumimoji="0" lang="en-GB" altLang="en-US" sz="1000" b="0" i="0" u="none" strike="noStrike" kern="1200" cap="all" spc="0" normalizeH="0" baseline="0" noProof="0" dirty="0">
                <a:ln>
                  <a:noFill/>
                </a:ln>
                <a:solidFill>
                  <a:prstClr val="black"/>
                </a:solidFill>
                <a:effectLst/>
                <a:uLnTx/>
                <a:uFillTx/>
                <a:latin typeface="Arial" panose="020B0604020202020204" pitchFamily="34" charset="0"/>
                <a:ea typeface="+mn-ea"/>
                <a:cs typeface="+mn-cs"/>
              </a:rPr>
              <a:t> (2017)</a:t>
            </a:r>
          </a:p>
        </p:txBody>
      </p:sp>
      <p:sp>
        <p:nvSpPr>
          <p:cNvPr id="3" name="Oval 32">
            <a:extLst>
              <a:ext uri="{FF2B5EF4-FFF2-40B4-BE49-F238E27FC236}">
                <a16:creationId xmlns:a16="http://schemas.microsoft.com/office/drawing/2014/main" id="{D6C2C137-338F-9513-6319-0FA93E24929E}"/>
              </a:ext>
            </a:extLst>
          </p:cNvPr>
          <p:cNvSpPr>
            <a:spLocks noChangeArrowheads="1"/>
          </p:cNvSpPr>
          <p:nvPr/>
        </p:nvSpPr>
        <p:spPr bwMode="auto">
          <a:xfrm>
            <a:off x="5456296" y="2582281"/>
            <a:ext cx="1091347" cy="876799"/>
          </a:xfrm>
          <a:prstGeom prst="ellipse">
            <a:avLst/>
          </a:prstGeom>
          <a:noFill/>
          <a:ln w="57150">
            <a:solidFill>
              <a:srgbClr val="00B0F0"/>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ctr" defTabSz="914400" rtl="0" eaLnBrk="1" fontAlgn="auto" latinLnBrk="0" hangingPunct="1">
              <a:lnSpc>
                <a:spcPct val="85000"/>
              </a:lnSpc>
              <a:spcBef>
                <a:spcPct val="0"/>
              </a:spcBef>
              <a:spcAft>
                <a:spcPts val="0"/>
              </a:spcAft>
              <a:buClrTx/>
              <a:buSzTx/>
              <a:buFontTx/>
              <a:buNone/>
              <a:tabLst/>
              <a:defRPr/>
            </a:pPr>
            <a:r>
              <a:rPr kumimoji="0" lang="en-GB" altLang="en-US" sz="1200" b="1" i="0" u="none" strike="noStrike" kern="1200" cap="none" spc="0" normalizeH="0" baseline="0" noProof="0" dirty="0">
                <a:ln>
                  <a:noFill/>
                </a:ln>
                <a:solidFill>
                  <a:srgbClr val="0070C0"/>
                </a:solidFill>
                <a:effectLst/>
                <a:uLnTx/>
                <a:uFillTx/>
                <a:latin typeface="Times New Roman" panose="02020603050405020304" pitchFamily="18" charset="0"/>
                <a:ea typeface="+mn-ea"/>
                <a:cs typeface="Arial" panose="020B0604020202020204" pitchFamily="34" charset="0"/>
              </a:rPr>
              <a:t>Identifying</a:t>
            </a:r>
          </a:p>
          <a:p>
            <a:pPr marL="0" marR="0" lvl="0" indent="0" algn="ctr" defTabSz="914400" rtl="0" eaLnBrk="1" fontAlgn="auto" latinLnBrk="0" hangingPunct="1">
              <a:lnSpc>
                <a:spcPct val="85000"/>
              </a:lnSpc>
              <a:spcBef>
                <a:spcPct val="0"/>
              </a:spcBef>
              <a:spcAft>
                <a:spcPts val="0"/>
              </a:spcAft>
              <a:buClrTx/>
              <a:buSzTx/>
              <a:buFontTx/>
              <a:buNone/>
              <a:tabLst/>
              <a:defRPr/>
            </a:pPr>
            <a:r>
              <a:rPr kumimoji="0" lang="en-GB" altLang="en-US" sz="1200" b="1" i="0" u="none" strike="noStrike" kern="1200" cap="none" spc="0" normalizeH="0" baseline="0" noProof="0" dirty="0">
                <a:ln>
                  <a:noFill/>
                </a:ln>
                <a:solidFill>
                  <a:srgbClr val="0070C0"/>
                </a:solidFill>
                <a:effectLst/>
                <a:uLnTx/>
                <a:uFillTx/>
                <a:latin typeface="Times New Roman" panose="02020603050405020304" pitchFamily="18" charset="0"/>
                <a:ea typeface="+mn-ea"/>
                <a:cs typeface="Arial" panose="020B0604020202020204" pitchFamily="34" charset="0"/>
              </a:rPr>
              <a:t>strategic</a:t>
            </a:r>
          </a:p>
          <a:p>
            <a:pPr marL="0" marR="0" lvl="0" indent="0" algn="ctr" defTabSz="914400" rtl="0" eaLnBrk="1" fontAlgn="auto" latinLnBrk="0" hangingPunct="1">
              <a:lnSpc>
                <a:spcPct val="85000"/>
              </a:lnSpc>
              <a:spcBef>
                <a:spcPct val="0"/>
              </a:spcBef>
              <a:spcAft>
                <a:spcPts val="0"/>
              </a:spcAft>
              <a:buClrTx/>
              <a:buSzTx/>
              <a:buFontTx/>
              <a:buNone/>
              <a:tabLst/>
              <a:defRPr/>
            </a:pPr>
            <a:r>
              <a:rPr kumimoji="0" lang="en-GB" altLang="en-US" sz="1200" b="1" i="0" u="none" strike="noStrike" kern="1200" cap="none" spc="0" normalizeH="0" baseline="0" noProof="0" dirty="0">
                <a:ln>
                  <a:noFill/>
                </a:ln>
                <a:solidFill>
                  <a:srgbClr val="0070C0"/>
                </a:solidFill>
                <a:effectLst/>
                <a:uLnTx/>
                <a:uFillTx/>
                <a:latin typeface="Times New Roman" panose="02020603050405020304" pitchFamily="18" charset="0"/>
                <a:ea typeface="+mn-ea"/>
                <a:cs typeface="Arial" panose="020B0604020202020204" pitchFamily="34" charset="0"/>
              </a:rPr>
              <a:t>options</a:t>
            </a:r>
          </a:p>
        </p:txBody>
      </p:sp>
      <p:sp>
        <p:nvSpPr>
          <p:cNvPr id="4" name="Oval 33">
            <a:extLst>
              <a:ext uri="{FF2B5EF4-FFF2-40B4-BE49-F238E27FC236}">
                <a16:creationId xmlns:a16="http://schemas.microsoft.com/office/drawing/2014/main" id="{9839BAB0-B195-CAFE-7BB1-40D2BA91FDB7}"/>
              </a:ext>
            </a:extLst>
          </p:cNvPr>
          <p:cNvSpPr>
            <a:spLocks noChangeArrowheads="1"/>
          </p:cNvSpPr>
          <p:nvPr/>
        </p:nvSpPr>
        <p:spPr bwMode="auto">
          <a:xfrm>
            <a:off x="4560790" y="3186386"/>
            <a:ext cx="1089521" cy="876799"/>
          </a:xfrm>
          <a:prstGeom prst="ellipse">
            <a:avLst/>
          </a:prstGeom>
          <a:noFill/>
          <a:ln w="57150">
            <a:solidFill>
              <a:srgbClr val="00B0F0"/>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ctr" defTabSz="914400" rtl="0" eaLnBrk="1" fontAlgn="auto" latinLnBrk="0" hangingPunct="1">
              <a:lnSpc>
                <a:spcPct val="85000"/>
              </a:lnSpc>
              <a:spcBef>
                <a:spcPct val="0"/>
              </a:spcBef>
              <a:spcAft>
                <a:spcPts val="0"/>
              </a:spcAft>
              <a:buClrTx/>
              <a:buSzTx/>
              <a:buFontTx/>
              <a:buNone/>
              <a:tabLst/>
              <a:defRPr/>
            </a:pPr>
            <a:r>
              <a:rPr kumimoji="0" lang="en-GB" altLang="en-US" sz="1200" b="1" i="0" u="none" strike="noStrike" kern="1200" cap="none" spc="0" normalizeH="0" baseline="0" noProof="0" dirty="0">
                <a:ln>
                  <a:noFill/>
                </a:ln>
                <a:solidFill>
                  <a:srgbClr val="0070C0"/>
                </a:solidFill>
                <a:effectLst/>
                <a:uLnTx/>
                <a:uFillTx/>
                <a:latin typeface="Times New Roman" panose="02020603050405020304" pitchFamily="18" charset="0"/>
                <a:ea typeface="+mn-ea"/>
                <a:cs typeface="Arial" panose="020B0604020202020204" pitchFamily="34" charset="0"/>
              </a:rPr>
              <a:t>Evaluating</a:t>
            </a:r>
          </a:p>
          <a:p>
            <a:pPr marL="0" marR="0" lvl="0" indent="0" algn="ctr" defTabSz="914400" rtl="0" eaLnBrk="1" fontAlgn="auto" latinLnBrk="0" hangingPunct="1">
              <a:lnSpc>
                <a:spcPct val="85000"/>
              </a:lnSpc>
              <a:spcBef>
                <a:spcPct val="0"/>
              </a:spcBef>
              <a:spcAft>
                <a:spcPts val="0"/>
              </a:spcAft>
              <a:buClrTx/>
              <a:buSzTx/>
              <a:buFontTx/>
              <a:buNone/>
              <a:tabLst/>
              <a:defRPr/>
            </a:pPr>
            <a:r>
              <a:rPr kumimoji="0" lang="en-GB" altLang="en-US" sz="1200" b="1" i="0" u="none" strike="noStrike" kern="1200" cap="none" spc="0" normalizeH="0" baseline="0" noProof="0" dirty="0">
                <a:ln>
                  <a:noFill/>
                </a:ln>
                <a:solidFill>
                  <a:srgbClr val="0070C0"/>
                </a:solidFill>
                <a:effectLst/>
                <a:uLnTx/>
                <a:uFillTx/>
                <a:latin typeface="Times New Roman" panose="02020603050405020304" pitchFamily="18" charset="0"/>
                <a:ea typeface="+mn-ea"/>
                <a:cs typeface="Arial" panose="020B0604020202020204" pitchFamily="34" charset="0"/>
              </a:rPr>
              <a:t>options</a:t>
            </a:r>
          </a:p>
        </p:txBody>
      </p:sp>
      <p:sp>
        <p:nvSpPr>
          <p:cNvPr id="6" name="Oval 34">
            <a:extLst>
              <a:ext uri="{FF2B5EF4-FFF2-40B4-BE49-F238E27FC236}">
                <a16:creationId xmlns:a16="http://schemas.microsoft.com/office/drawing/2014/main" id="{7BC8345E-7488-889B-D6EB-40035F608A26}"/>
              </a:ext>
            </a:extLst>
          </p:cNvPr>
          <p:cNvSpPr>
            <a:spLocks noChangeArrowheads="1"/>
          </p:cNvSpPr>
          <p:nvPr/>
        </p:nvSpPr>
        <p:spPr bwMode="auto">
          <a:xfrm>
            <a:off x="4166188" y="4065144"/>
            <a:ext cx="1089522" cy="873401"/>
          </a:xfrm>
          <a:prstGeom prst="ellipse">
            <a:avLst/>
          </a:prstGeom>
          <a:noFill/>
          <a:ln w="57150">
            <a:solidFill>
              <a:srgbClr val="00B0F0"/>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ctr" defTabSz="914400" rtl="0" eaLnBrk="1" fontAlgn="auto" latinLnBrk="0" hangingPunct="1">
              <a:lnSpc>
                <a:spcPct val="85000"/>
              </a:lnSpc>
              <a:spcBef>
                <a:spcPct val="0"/>
              </a:spcBef>
              <a:spcAft>
                <a:spcPts val="0"/>
              </a:spcAft>
              <a:buClrTx/>
              <a:buSzTx/>
              <a:buFontTx/>
              <a:buNone/>
              <a:tabLst/>
              <a:defRPr/>
            </a:pPr>
            <a:r>
              <a:rPr kumimoji="0" lang="en-GB" altLang="en-US" sz="1200" b="1" i="0" u="none" strike="noStrike" kern="1200" cap="none" spc="0" normalizeH="0" baseline="0" noProof="0" dirty="0">
                <a:ln>
                  <a:noFill/>
                </a:ln>
                <a:solidFill>
                  <a:srgbClr val="0070C0"/>
                </a:solidFill>
                <a:effectLst/>
                <a:uLnTx/>
                <a:uFillTx/>
                <a:latin typeface="Times New Roman" panose="02020603050405020304" pitchFamily="18" charset="0"/>
                <a:ea typeface="+mn-ea"/>
                <a:cs typeface="Arial" panose="020B0604020202020204" pitchFamily="34" charset="0"/>
              </a:rPr>
              <a:t>Developing </a:t>
            </a:r>
          </a:p>
          <a:p>
            <a:pPr marL="0" marR="0" lvl="0" indent="0" algn="ctr" defTabSz="914400" rtl="0" eaLnBrk="1" fontAlgn="auto" latinLnBrk="0" hangingPunct="1">
              <a:lnSpc>
                <a:spcPct val="85000"/>
              </a:lnSpc>
              <a:spcBef>
                <a:spcPct val="0"/>
              </a:spcBef>
              <a:spcAft>
                <a:spcPts val="0"/>
              </a:spcAft>
              <a:buClrTx/>
              <a:buSzTx/>
              <a:buFontTx/>
              <a:buNone/>
              <a:tabLst/>
              <a:defRPr/>
            </a:pPr>
            <a:r>
              <a:rPr kumimoji="0" lang="en-GB" altLang="en-US" sz="1200" b="1" i="0" u="none" strike="noStrike" kern="1200" cap="none" spc="0" normalizeH="0" baseline="0" noProof="0" dirty="0">
                <a:ln>
                  <a:noFill/>
                </a:ln>
                <a:solidFill>
                  <a:srgbClr val="0070C0"/>
                </a:solidFill>
                <a:effectLst/>
                <a:uLnTx/>
                <a:uFillTx/>
                <a:latin typeface="Times New Roman" panose="02020603050405020304" pitchFamily="18" charset="0"/>
                <a:ea typeface="+mn-ea"/>
                <a:cs typeface="Arial" panose="020B0604020202020204" pitchFamily="34" charset="0"/>
              </a:rPr>
              <a:t>strategy</a:t>
            </a:r>
          </a:p>
        </p:txBody>
      </p:sp>
      <p:sp>
        <p:nvSpPr>
          <p:cNvPr id="7" name="TextBox 6">
            <a:extLst>
              <a:ext uri="{FF2B5EF4-FFF2-40B4-BE49-F238E27FC236}">
                <a16:creationId xmlns:a16="http://schemas.microsoft.com/office/drawing/2014/main" id="{C947C2CF-EAEA-EE15-5AB6-DC990277943C}"/>
              </a:ext>
            </a:extLst>
          </p:cNvPr>
          <p:cNvSpPr txBox="1"/>
          <p:nvPr/>
        </p:nvSpPr>
        <p:spPr>
          <a:xfrm>
            <a:off x="4866053" y="1251751"/>
            <a:ext cx="2156183" cy="83099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srgbClr val="C00000"/>
                </a:solidFill>
                <a:effectLst/>
                <a:uLnTx/>
                <a:uFillTx/>
                <a:latin typeface="Franklin Gothic Book" panose="020B0502020104020203"/>
                <a:ea typeface="+mn-ea"/>
                <a:cs typeface="+mn-cs"/>
              </a:rPr>
              <a:t>Strategic Analysis</a:t>
            </a:r>
          </a:p>
        </p:txBody>
      </p:sp>
      <p:pic>
        <p:nvPicPr>
          <p:cNvPr id="11" name="Graphic 10" descr="Continuous Improvement with solid fill">
            <a:extLst>
              <a:ext uri="{FF2B5EF4-FFF2-40B4-BE49-F238E27FC236}">
                <a16:creationId xmlns:a16="http://schemas.microsoft.com/office/drawing/2014/main" id="{A176AF29-8533-FC2F-0577-F62C29190958}"/>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439488" y="3326746"/>
            <a:ext cx="1464815" cy="1464815"/>
          </a:xfrm>
          <a:prstGeom prst="rect">
            <a:avLst/>
          </a:prstGeom>
        </p:spPr>
      </p:pic>
      <p:sp>
        <p:nvSpPr>
          <p:cNvPr id="12" name="Oval 11">
            <a:extLst>
              <a:ext uri="{FF2B5EF4-FFF2-40B4-BE49-F238E27FC236}">
                <a16:creationId xmlns:a16="http://schemas.microsoft.com/office/drawing/2014/main" id="{96609A6A-35E4-690C-88B8-93C52F6D7948}"/>
              </a:ext>
            </a:extLst>
          </p:cNvPr>
          <p:cNvSpPr/>
          <p:nvPr/>
        </p:nvSpPr>
        <p:spPr>
          <a:xfrm>
            <a:off x="6720396" y="932155"/>
            <a:ext cx="2938509" cy="2903711"/>
          </a:xfrm>
          <a:prstGeom prst="ellipse">
            <a:avLst/>
          </a:prstGeom>
          <a:noFill/>
          <a:ln w="762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8609412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circle(in)">
                                      <p:cBhvr>
                                        <p:cTn id="7" dur="2000"/>
                                        <p:tgtEl>
                                          <p:spTgt spid="7"/>
                                        </p:tgtEl>
                                      </p:cBhvr>
                                    </p:animEffect>
                                  </p:childTnLst>
                                </p:cTn>
                              </p:par>
                              <p:par>
                                <p:cTn id="8" presetID="6" presetClass="entr" presetSubtype="16" fill="hold" grpId="0" nodeType="withEffect">
                                  <p:stCondLst>
                                    <p:cond delay="0"/>
                                  </p:stCondLst>
                                  <p:childTnLst>
                                    <p:set>
                                      <p:cBhvr>
                                        <p:cTn id="9" dur="1" fill="hold">
                                          <p:stCondLst>
                                            <p:cond delay="0"/>
                                          </p:stCondLst>
                                        </p:cTn>
                                        <p:tgtEl>
                                          <p:spTgt spid="12"/>
                                        </p:tgtEl>
                                        <p:attrNameLst>
                                          <p:attrName>style.visibility</p:attrName>
                                        </p:attrNameLst>
                                      </p:cBhvr>
                                      <p:to>
                                        <p:strVal val="visible"/>
                                      </p:to>
                                    </p:set>
                                    <p:animEffect transition="in" filter="circle(in)">
                                      <p:cBhvr>
                                        <p:cTn id="10" dur="2000"/>
                                        <p:tgtEl>
                                          <p:spTgt spid="12"/>
                                        </p:tgtEl>
                                      </p:cBhvr>
                                    </p:animEffect>
                                  </p:childTnLst>
                                </p:cTn>
                              </p:par>
                              <p:par>
                                <p:cTn id="11" presetID="6" presetClass="entr" presetSubtype="16" fill="hold" nodeType="withEffect">
                                  <p:stCondLst>
                                    <p:cond delay="0"/>
                                  </p:stCondLst>
                                  <p:childTnLst>
                                    <p:set>
                                      <p:cBhvr>
                                        <p:cTn id="12" dur="1" fill="hold">
                                          <p:stCondLst>
                                            <p:cond delay="0"/>
                                          </p:stCondLst>
                                        </p:cTn>
                                        <p:tgtEl>
                                          <p:spTgt spid="11"/>
                                        </p:tgtEl>
                                        <p:attrNameLst>
                                          <p:attrName>style.visibility</p:attrName>
                                        </p:attrNameLst>
                                      </p:cBhvr>
                                      <p:to>
                                        <p:strVal val="visible"/>
                                      </p:to>
                                    </p:set>
                                    <p:animEffect transition="in" filter="circle(in)">
                                      <p:cBhvr>
                                        <p:cTn id="13" dur="2000"/>
                                        <p:tgtEl>
                                          <p:spTgt spid="11"/>
                                        </p:tgtEl>
                                      </p:cBhvr>
                                    </p:animEffect>
                                  </p:childTnLst>
                                </p:cTn>
                              </p:par>
                            </p:childTnLst>
                          </p:cTn>
                        </p:par>
                      </p:childTnLst>
                    </p:cTn>
                  </p:par>
                  <p:par>
                    <p:cTn id="14" fill="hold">
                      <p:stCondLst>
                        <p:cond delay="indefinite"/>
                      </p:stCondLst>
                      <p:childTnLst>
                        <p:par>
                          <p:cTn id="15" fill="hold">
                            <p:stCondLst>
                              <p:cond delay="0"/>
                            </p:stCondLst>
                            <p:childTnLst>
                              <p:par>
                                <p:cTn id="16" presetID="6" presetClass="entr" presetSubtype="16" fill="hold" grpId="0" nodeType="clickEffect">
                                  <p:stCondLst>
                                    <p:cond delay="0"/>
                                  </p:stCondLst>
                                  <p:childTnLst>
                                    <p:set>
                                      <p:cBhvr>
                                        <p:cTn id="17" dur="1" fill="hold">
                                          <p:stCondLst>
                                            <p:cond delay="0"/>
                                          </p:stCondLst>
                                        </p:cTn>
                                        <p:tgtEl>
                                          <p:spTgt spid="3"/>
                                        </p:tgtEl>
                                        <p:attrNameLst>
                                          <p:attrName>style.visibility</p:attrName>
                                        </p:attrNameLst>
                                      </p:cBhvr>
                                      <p:to>
                                        <p:strVal val="visible"/>
                                      </p:to>
                                    </p:set>
                                    <p:animEffect transition="in" filter="circle(in)">
                                      <p:cBhvr>
                                        <p:cTn id="18" dur="2000"/>
                                        <p:tgtEl>
                                          <p:spTgt spid="3"/>
                                        </p:tgtEl>
                                      </p:cBhvr>
                                    </p:animEffect>
                                  </p:childTnLst>
                                </p:cTn>
                              </p:par>
                              <p:par>
                                <p:cTn id="19" presetID="6" presetClass="entr" presetSubtype="16" fill="hold" grpId="0" nodeType="withEffect">
                                  <p:stCondLst>
                                    <p:cond delay="0"/>
                                  </p:stCondLst>
                                  <p:childTnLst>
                                    <p:set>
                                      <p:cBhvr>
                                        <p:cTn id="20" dur="1" fill="hold">
                                          <p:stCondLst>
                                            <p:cond delay="0"/>
                                          </p:stCondLst>
                                        </p:cTn>
                                        <p:tgtEl>
                                          <p:spTgt spid="4"/>
                                        </p:tgtEl>
                                        <p:attrNameLst>
                                          <p:attrName>style.visibility</p:attrName>
                                        </p:attrNameLst>
                                      </p:cBhvr>
                                      <p:to>
                                        <p:strVal val="visible"/>
                                      </p:to>
                                    </p:set>
                                    <p:animEffect transition="in" filter="circle(in)">
                                      <p:cBhvr>
                                        <p:cTn id="21" dur="2000"/>
                                        <p:tgtEl>
                                          <p:spTgt spid="4"/>
                                        </p:tgtEl>
                                      </p:cBhvr>
                                    </p:animEffect>
                                  </p:childTnLst>
                                </p:cTn>
                              </p:par>
                              <p:par>
                                <p:cTn id="22" presetID="6" presetClass="entr" presetSubtype="16" fill="hold" grpId="0" nodeType="withEffect">
                                  <p:stCondLst>
                                    <p:cond delay="0"/>
                                  </p:stCondLst>
                                  <p:childTnLst>
                                    <p:set>
                                      <p:cBhvr>
                                        <p:cTn id="23" dur="1" fill="hold">
                                          <p:stCondLst>
                                            <p:cond delay="0"/>
                                          </p:stCondLst>
                                        </p:cTn>
                                        <p:tgtEl>
                                          <p:spTgt spid="6"/>
                                        </p:tgtEl>
                                        <p:attrNameLst>
                                          <p:attrName>style.visibility</p:attrName>
                                        </p:attrNameLst>
                                      </p:cBhvr>
                                      <p:to>
                                        <p:strVal val="visible"/>
                                      </p:to>
                                    </p:set>
                                    <p:animEffect transition="in" filter="circle(in)">
                                      <p:cBhvr>
                                        <p:cTn id="24"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6" grpId="0" animBg="1"/>
      <p:bldP spid="7" grpId="0"/>
      <p:bldP spid="12" grpId="0" animBg="1"/>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43F8C61A-4FEE-7FB4-C184-9A138CC401A5}"/>
              </a:ext>
            </a:extLst>
          </p:cNvPr>
          <p:cNvSpPr>
            <a:spLocks noGrp="1"/>
          </p:cNvSpPr>
          <p:nvPr>
            <p:ph type="title"/>
          </p:nvPr>
        </p:nvSpPr>
        <p:spPr>
          <a:xfrm>
            <a:off x="581193" y="702156"/>
            <a:ext cx="6309003" cy="1013800"/>
          </a:xfrm>
        </p:spPr>
        <p:txBody>
          <a:bodyPr>
            <a:normAutofit/>
          </a:bodyPr>
          <a:lstStyle/>
          <a:p>
            <a:r>
              <a:rPr lang="en-GB" dirty="0">
                <a:solidFill>
                  <a:schemeClr val="tx2"/>
                </a:solidFill>
              </a:rPr>
              <a:t>Strategic Analysis – the importance of the context</a:t>
            </a:r>
          </a:p>
        </p:txBody>
      </p:sp>
      <p:sp>
        <p:nvSpPr>
          <p:cNvPr id="14" name="Rectangle 13">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3" name="Content Placeholder 2">
            <a:extLst>
              <a:ext uri="{FF2B5EF4-FFF2-40B4-BE49-F238E27FC236}">
                <a16:creationId xmlns:a16="http://schemas.microsoft.com/office/drawing/2014/main" id="{6C45D2B9-C5BD-C3C7-E93C-58AD8ABEFDBB}"/>
              </a:ext>
            </a:extLst>
          </p:cNvPr>
          <p:cNvSpPr>
            <a:spLocks noGrp="1"/>
          </p:cNvSpPr>
          <p:nvPr>
            <p:ph idx="1"/>
          </p:nvPr>
        </p:nvSpPr>
        <p:spPr>
          <a:xfrm>
            <a:off x="581194" y="1896533"/>
            <a:ext cx="6309003" cy="3962266"/>
          </a:xfrm>
        </p:spPr>
        <p:txBody>
          <a:bodyPr>
            <a:normAutofit lnSpcReduction="10000"/>
          </a:bodyPr>
          <a:lstStyle/>
          <a:p>
            <a:r>
              <a:rPr lang="en-GB" dirty="0">
                <a:solidFill>
                  <a:schemeClr val="tx2"/>
                </a:solidFill>
              </a:rPr>
              <a:t>For Strategic Analysis to add value and to be relevant, the Context must be clearly defined.</a:t>
            </a:r>
          </a:p>
          <a:p>
            <a:r>
              <a:rPr lang="en-GB" dirty="0">
                <a:solidFill>
                  <a:schemeClr val="tx2"/>
                </a:solidFill>
              </a:rPr>
              <a:t>Context defines the lens through which to view the organisation, their opportunities and challenges.</a:t>
            </a:r>
          </a:p>
          <a:p>
            <a:r>
              <a:rPr lang="en-GB" dirty="0">
                <a:solidFill>
                  <a:schemeClr val="tx2"/>
                </a:solidFill>
              </a:rPr>
              <a:t>It relates to the organisation’s strategic goals.</a:t>
            </a:r>
          </a:p>
          <a:p>
            <a:r>
              <a:rPr lang="en-GB" dirty="0">
                <a:solidFill>
                  <a:schemeClr val="tx2"/>
                </a:solidFill>
              </a:rPr>
              <a:t>The ‘lens’ changes with a changing context, for example:</a:t>
            </a:r>
          </a:p>
          <a:p>
            <a:pPr lvl="1"/>
            <a:r>
              <a:rPr lang="en-GB" dirty="0">
                <a:solidFill>
                  <a:schemeClr val="tx2"/>
                </a:solidFill>
              </a:rPr>
              <a:t>Customers</a:t>
            </a:r>
          </a:p>
          <a:p>
            <a:pPr lvl="1"/>
            <a:r>
              <a:rPr lang="en-GB" dirty="0">
                <a:solidFill>
                  <a:schemeClr val="tx2"/>
                </a:solidFill>
              </a:rPr>
              <a:t>Industry</a:t>
            </a:r>
          </a:p>
          <a:p>
            <a:pPr lvl="1"/>
            <a:r>
              <a:rPr lang="en-GB" dirty="0">
                <a:solidFill>
                  <a:schemeClr val="tx2"/>
                </a:solidFill>
              </a:rPr>
              <a:t>Products</a:t>
            </a:r>
          </a:p>
          <a:p>
            <a:pPr lvl="1"/>
            <a:r>
              <a:rPr lang="en-GB" dirty="0">
                <a:solidFill>
                  <a:schemeClr val="tx2"/>
                </a:solidFill>
              </a:rPr>
              <a:t>Geography</a:t>
            </a:r>
          </a:p>
          <a:p>
            <a:pPr lvl="1"/>
            <a:r>
              <a:rPr lang="en-GB" dirty="0">
                <a:solidFill>
                  <a:schemeClr val="tx2"/>
                </a:solidFill>
              </a:rPr>
              <a:t>Competition</a:t>
            </a:r>
          </a:p>
          <a:p>
            <a:pPr lvl="1"/>
            <a:r>
              <a:rPr lang="en-GB" dirty="0">
                <a:solidFill>
                  <a:schemeClr val="tx2"/>
                </a:solidFill>
              </a:rPr>
              <a:t>Capabilities</a:t>
            </a:r>
          </a:p>
        </p:txBody>
      </p:sp>
      <p:sp>
        <p:nvSpPr>
          <p:cNvPr id="4" name="Footer Placeholder 3">
            <a:extLst>
              <a:ext uri="{FF2B5EF4-FFF2-40B4-BE49-F238E27FC236}">
                <a16:creationId xmlns:a16="http://schemas.microsoft.com/office/drawing/2014/main" id="{EEF8ED4D-3B81-6387-FD0C-C0A156717E4D}"/>
              </a:ext>
            </a:extLst>
          </p:cNvPr>
          <p:cNvSpPr>
            <a:spLocks noGrp="1"/>
          </p:cNvSpPr>
          <p:nvPr>
            <p:ph type="ftr" sz="quarter" idx="11"/>
          </p:nvPr>
        </p:nvSpPr>
        <p:spPr>
          <a:xfrm>
            <a:off x="581193" y="5951811"/>
            <a:ext cx="42774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DDE157"/>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3F455CC4-A043-83BC-02FB-56BB3F9AD8A1}"/>
              </a:ext>
            </a:extLst>
          </p:cNvPr>
          <p:cNvSpPr>
            <a:spLocks noGrp="1"/>
          </p:cNvSpPr>
          <p:nvPr>
            <p:ph type="sldNum" sz="quarter" idx="12"/>
          </p:nvPr>
        </p:nvSpPr>
        <p:spPr>
          <a:xfrm>
            <a:off x="6576780" y="5956137"/>
            <a:ext cx="544874"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srgbClr val="DDE157"/>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2</a:t>
            </a:fld>
            <a:endParaRPr kumimoji="0" lang="en-US" sz="900" b="0" i="0" u="none" strike="noStrike" kern="1200" cap="none" spc="0" normalizeH="0" baseline="0" noProof="0">
              <a:ln>
                <a:noFill/>
              </a:ln>
              <a:solidFill>
                <a:srgbClr val="DDE157"/>
              </a:solidFill>
              <a:effectLst/>
              <a:uLnTx/>
              <a:uFillTx/>
              <a:latin typeface="Franklin Gothic Book" panose="020B0502020104020203"/>
              <a:ea typeface="+mn-ea"/>
              <a:cs typeface="+mn-cs"/>
            </a:endParaRPr>
          </a:p>
        </p:txBody>
      </p:sp>
      <p:pic>
        <p:nvPicPr>
          <p:cNvPr id="7" name="Picture 6" descr="Room full of colorful balloons">
            <a:extLst>
              <a:ext uri="{FF2B5EF4-FFF2-40B4-BE49-F238E27FC236}">
                <a16:creationId xmlns:a16="http://schemas.microsoft.com/office/drawing/2014/main" id="{220632AF-06CC-ABC6-54A7-E12C2B233068}"/>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b="-1"/>
          <a:stretch/>
        </p:blipFill>
        <p:spPr>
          <a:xfrm>
            <a:off x="7521283" y="10"/>
            <a:ext cx="4670717" cy="6857990"/>
          </a:xfrm>
          <a:prstGeom prst="rect">
            <a:avLst/>
          </a:prstGeom>
        </p:spPr>
      </p:pic>
    </p:spTree>
    <p:extLst>
      <p:ext uri="{BB962C8B-B14F-4D97-AF65-F5344CB8AC3E}">
        <p14:creationId xmlns:p14="http://schemas.microsoft.com/office/powerpoint/2010/main" val="16607516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F7AD97-103E-7E6B-853E-5FAFFADAC18A}"/>
              </a:ext>
            </a:extLst>
          </p:cNvPr>
          <p:cNvSpPr>
            <a:spLocks noGrp="1"/>
          </p:cNvSpPr>
          <p:nvPr>
            <p:ph type="title"/>
          </p:nvPr>
        </p:nvSpPr>
        <p:spPr/>
        <p:txBody>
          <a:bodyPr/>
          <a:lstStyle/>
          <a:p>
            <a:r>
              <a:rPr lang="en-GB" dirty="0"/>
              <a:t>The nature of customer value</a:t>
            </a:r>
          </a:p>
        </p:txBody>
      </p:sp>
      <p:sp>
        <p:nvSpPr>
          <p:cNvPr id="3" name="Content Placeholder 2">
            <a:extLst>
              <a:ext uri="{FF2B5EF4-FFF2-40B4-BE49-F238E27FC236}">
                <a16:creationId xmlns:a16="http://schemas.microsoft.com/office/drawing/2014/main" id="{5A562373-A467-9DA6-4434-D11CCCCD3D37}"/>
              </a:ext>
            </a:extLst>
          </p:cNvPr>
          <p:cNvSpPr>
            <a:spLocks noGrp="1"/>
          </p:cNvSpPr>
          <p:nvPr>
            <p:ph idx="1"/>
          </p:nvPr>
        </p:nvSpPr>
        <p:spPr>
          <a:xfrm>
            <a:off x="161674" y="2269649"/>
            <a:ext cx="2774997" cy="1817243"/>
          </a:xfrm>
        </p:spPr>
        <p:txBody>
          <a:bodyPr>
            <a:normAutofit/>
          </a:bodyPr>
          <a:lstStyle/>
          <a:p>
            <a:pPr marL="0" indent="0">
              <a:buNone/>
            </a:pPr>
            <a:r>
              <a:rPr lang="en-GB" sz="2800" b="1" dirty="0">
                <a:solidFill>
                  <a:srgbClr val="0070C0"/>
                </a:solidFill>
              </a:rPr>
              <a:t>Customer Value </a:t>
            </a:r>
          </a:p>
        </p:txBody>
      </p:sp>
      <p:sp>
        <p:nvSpPr>
          <p:cNvPr id="4" name="Footer Placeholder 3">
            <a:extLst>
              <a:ext uri="{FF2B5EF4-FFF2-40B4-BE49-F238E27FC236}">
                <a16:creationId xmlns:a16="http://schemas.microsoft.com/office/drawing/2014/main" id="{5801B32E-6933-FE56-92E9-CF070DC07B8C}"/>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A6635C05-2C14-C5A7-3914-29D5C1A97766}"/>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6" name="Content Placeholder 2">
            <a:extLst>
              <a:ext uri="{FF2B5EF4-FFF2-40B4-BE49-F238E27FC236}">
                <a16:creationId xmlns:a16="http://schemas.microsoft.com/office/drawing/2014/main" id="{85357C9D-45F8-B853-B1D8-CBF28EDF2C5F}"/>
              </a:ext>
            </a:extLst>
          </p:cNvPr>
          <p:cNvSpPr txBox="1">
            <a:spLocks/>
          </p:cNvSpPr>
          <p:nvPr/>
        </p:nvSpPr>
        <p:spPr>
          <a:xfrm>
            <a:off x="3530765" y="2829432"/>
            <a:ext cx="2774996" cy="1817243"/>
          </a:xfrm>
          <a:prstGeom prst="rect">
            <a:avLst/>
          </a:prstGeom>
        </p:spPr>
        <p:txBody>
          <a:bodyPr vert="horz" lIns="91440" tIns="45720" rIns="91440" bIns="45720" rtlCol="0" anchor="ctr">
            <a:noAutofit/>
          </a:bodyPr>
          <a:lst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0" marR="0" lvl="0" indent="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None/>
              <a:tabLst/>
              <a:defRPr/>
            </a:pPr>
            <a:r>
              <a:rPr kumimoji="0" lang="en-GB" sz="2400" b="1" i="0" u="none" strike="noStrike" kern="1200" cap="none" spc="0" normalizeH="0" baseline="0" noProof="0" dirty="0">
                <a:ln>
                  <a:noFill/>
                </a:ln>
                <a:solidFill>
                  <a:srgbClr val="0070C0"/>
                </a:solidFill>
                <a:effectLst/>
                <a:uLnTx/>
                <a:uFillTx/>
                <a:latin typeface="Franklin Gothic Book" panose="020B0502020104020203"/>
                <a:ea typeface="+mn-ea"/>
                <a:cs typeface="+mn-cs"/>
              </a:rPr>
              <a:t>Perceived Benefits</a:t>
            </a:r>
          </a:p>
          <a:p>
            <a:pPr marL="306000" marR="0" lvl="0" indent="-30600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Char char=""/>
              <a:tabLst/>
              <a:defRPr/>
            </a:pPr>
            <a:r>
              <a:rPr kumimoji="0" lang="en-GB" sz="20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Product benefits</a:t>
            </a:r>
          </a:p>
          <a:p>
            <a:pPr marL="306000" marR="0" lvl="0" indent="-30600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Char char=""/>
              <a:tabLst/>
              <a:defRPr/>
            </a:pPr>
            <a:r>
              <a:rPr kumimoji="0" lang="en-GB" sz="20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Service benefits</a:t>
            </a:r>
          </a:p>
          <a:p>
            <a:pPr marL="306000" marR="0" lvl="0" indent="-30600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Char char=""/>
              <a:tabLst/>
              <a:defRPr/>
            </a:pPr>
            <a:r>
              <a:rPr kumimoji="0" lang="en-GB" sz="20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Image benefits</a:t>
            </a:r>
          </a:p>
        </p:txBody>
      </p:sp>
      <p:sp>
        <p:nvSpPr>
          <p:cNvPr id="7" name="Content Placeholder 2">
            <a:extLst>
              <a:ext uri="{FF2B5EF4-FFF2-40B4-BE49-F238E27FC236}">
                <a16:creationId xmlns:a16="http://schemas.microsoft.com/office/drawing/2014/main" id="{C63A6A1F-9A91-43AC-6B1A-9D6550B86F09}"/>
              </a:ext>
            </a:extLst>
          </p:cNvPr>
          <p:cNvSpPr txBox="1">
            <a:spLocks/>
          </p:cNvSpPr>
          <p:nvPr/>
        </p:nvSpPr>
        <p:spPr>
          <a:xfrm>
            <a:off x="7259053" y="2625890"/>
            <a:ext cx="4716379" cy="2996864"/>
          </a:xfrm>
          <a:prstGeom prst="rect">
            <a:avLst/>
          </a:prstGeom>
        </p:spPr>
        <p:txBody>
          <a:bodyPr vert="horz" lIns="91440" tIns="45720" rIns="91440" bIns="45720" rtlCol="0" anchor="ctr">
            <a:noAutofit/>
          </a:bodyPr>
          <a:lst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0" marR="0" lvl="0" indent="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None/>
              <a:tabLst/>
              <a:defRPr/>
            </a:pPr>
            <a:r>
              <a:rPr kumimoji="0" lang="en-GB" sz="2400" b="1" i="0" u="none" strike="noStrike" kern="1200" cap="none" spc="0" normalizeH="0" baseline="0" noProof="0" dirty="0">
                <a:ln>
                  <a:noFill/>
                </a:ln>
                <a:solidFill>
                  <a:srgbClr val="0070C0"/>
                </a:solidFill>
                <a:effectLst/>
                <a:uLnTx/>
                <a:uFillTx/>
                <a:latin typeface="Franklin Gothic Book" panose="020B0502020104020203"/>
                <a:ea typeface="+mn-ea"/>
                <a:cs typeface="+mn-cs"/>
              </a:rPr>
              <a:t>Perceived Sacrifice</a:t>
            </a:r>
          </a:p>
          <a:p>
            <a:pPr marL="306000" marR="0" lvl="0" indent="-30600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Char char=""/>
              <a:tabLst/>
              <a:defRPr/>
            </a:pPr>
            <a:r>
              <a:rPr kumimoji="0" lang="en-GB" sz="20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Monetary costs</a:t>
            </a:r>
          </a:p>
          <a:p>
            <a:pPr marL="306000" marR="0" lvl="0" indent="-30600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Char char=""/>
              <a:tabLst/>
              <a:defRPr/>
            </a:pPr>
            <a:r>
              <a:rPr kumimoji="0" lang="en-GB" sz="20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Time costs</a:t>
            </a:r>
          </a:p>
          <a:p>
            <a:pPr marL="306000" marR="0" lvl="0" indent="-30600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Char char=""/>
              <a:tabLst/>
              <a:defRPr/>
            </a:pPr>
            <a:r>
              <a:rPr kumimoji="0" lang="en-GB" sz="20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Energy costs</a:t>
            </a:r>
          </a:p>
          <a:p>
            <a:pPr marL="306000" marR="0" lvl="0" indent="-30600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Char char=""/>
              <a:tabLst/>
              <a:defRPr/>
            </a:pPr>
            <a:r>
              <a:rPr kumimoji="0" lang="en-GB" sz="20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Psychological costs (not making the right decision, perception of risk)</a:t>
            </a:r>
          </a:p>
        </p:txBody>
      </p:sp>
      <p:sp>
        <p:nvSpPr>
          <p:cNvPr id="8" name="Equal 4">
            <a:extLst>
              <a:ext uri="{FF2B5EF4-FFF2-40B4-BE49-F238E27FC236}">
                <a16:creationId xmlns:a16="http://schemas.microsoft.com/office/drawing/2014/main" id="{E6E547C1-99B5-15AD-E940-2F84093BB2C9}"/>
              </a:ext>
            </a:extLst>
          </p:cNvPr>
          <p:cNvSpPr/>
          <p:nvPr/>
        </p:nvSpPr>
        <p:spPr bwMode="auto">
          <a:xfrm>
            <a:off x="2687270" y="2970391"/>
            <a:ext cx="798508" cy="495967"/>
          </a:xfrm>
          <a:prstGeom prst="mathEqual">
            <a:avLst/>
          </a:prstGeom>
          <a:ln/>
        </p:spPr>
        <p:style>
          <a:lnRef idx="2">
            <a:schemeClr val="accent6">
              <a:shade val="50000"/>
            </a:schemeClr>
          </a:lnRef>
          <a:fillRef idx="1">
            <a:schemeClr val="accent6"/>
          </a:fillRef>
          <a:effectRef idx="0">
            <a:schemeClr val="accent6"/>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E" sz="1800" b="0" i="0" u="none" strike="noStrike" kern="1200" cap="none" spc="0" normalizeH="0" baseline="0" noProof="0">
              <a:ln>
                <a:noFill/>
              </a:ln>
              <a:solidFill>
                <a:prstClr val="black"/>
              </a:solidFill>
              <a:effectLst/>
              <a:uLnTx/>
              <a:uFillTx/>
              <a:latin typeface="Franklin Gothic Book" panose="020B0502020104020203"/>
              <a:ea typeface="+mn-ea"/>
              <a:cs typeface="+mn-cs"/>
            </a:endParaRPr>
          </a:p>
        </p:txBody>
      </p:sp>
      <p:sp>
        <p:nvSpPr>
          <p:cNvPr id="9" name="Minus 8">
            <a:extLst>
              <a:ext uri="{FF2B5EF4-FFF2-40B4-BE49-F238E27FC236}">
                <a16:creationId xmlns:a16="http://schemas.microsoft.com/office/drawing/2014/main" id="{E2A91C07-8950-5C79-B072-3A1602068738}"/>
              </a:ext>
            </a:extLst>
          </p:cNvPr>
          <p:cNvSpPr/>
          <p:nvPr/>
        </p:nvSpPr>
        <p:spPr bwMode="auto">
          <a:xfrm>
            <a:off x="6228998" y="2930286"/>
            <a:ext cx="877656" cy="593512"/>
          </a:xfrm>
          <a:prstGeom prst="mathMinus">
            <a:avLst/>
          </a:prstGeom>
          <a:ln/>
        </p:spPr>
        <p:style>
          <a:lnRef idx="2">
            <a:schemeClr val="accent6">
              <a:shade val="50000"/>
            </a:schemeClr>
          </a:lnRef>
          <a:fillRef idx="1">
            <a:schemeClr val="accent6"/>
          </a:fillRef>
          <a:effectRef idx="0">
            <a:schemeClr val="accent6"/>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E"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1" name="TextBox 1">
            <a:extLst>
              <a:ext uri="{FF2B5EF4-FFF2-40B4-BE49-F238E27FC236}">
                <a16:creationId xmlns:a16="http://schemas.microsoft.com/office/drawing/2014/main" id="{9786439C-8EA1-9A2F-B30F-7159C0F0EE2D}"/>
              </a:ext>
            </a:extLst>
          </p:cNvPr>
          <p:cNvSpPr txBox="1">
            <a:spLocks noChangeArrowheads="1"/>
          </p:cNvSpPr>
          <p:nvPr/>
        </p:nvSpPr>
        <p:spPr bwMode="auto">
          <a:xfrm>
            <a:off x="2079157" y="5710029"/>
            <a:ext cx="7258718"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200" b="1">
                <a:solidFill>
                  <a:schemeClr val="tx1"/>
                </a:solidFill>
                <a:latin typeface="Comic Sans MS" panose="030F0702030302020204" pitchFamily="66" charset="0"/>
              </a:defRPr>
            </a:lvl1pPr>
            <a:lvl2pPr marL="742950" indent="-285750">
              <a:defRPr sz="3200" b="1">
                <a:solidFill>
                  <a:schemeClr val="tx1"/>
                </a:solidFill>
                <a:latin typeface="Comic Sans MS" panose="030F0702030302020204" pitchFamily="66" charset="0"/>
              </a:defRPr>
            </a:lvl2pPr>
            <a:lvl3pPr marL="1143000" indent="-228600">
              <a:defRPr sz="3200" b="1">
                <a:solidFill>
                  <a:schemeClr val="tx1"/>
                </a:solidFill>
                <a:latin typeface="Comic Sans MS" panose="030F0702030302020204" pitchFamily="66" charset="0"/>
              </a:defRPr>
            </a:lvl3pPr>
            <a:lvl4pPr marL="1600200" indent="-228600">
              <a:defRPr sz="3200" b="1">
                <a:solidFill>
                  <a:schemeClr val="tx1"/>
                </a:solidFill>
                <a:latin typeface="Comic Sans MS" panose="030F0702030302020204" pitchFamily="66" charset="0"/>
              </a:defRPr>
            </a:lvl4pPr>
            <a:lvl5pPr marL="2057400" indent="-228600">
              <a:defRPr sz="3200" b="1">
                <a:solidFill>
                  <a:schemeClr val="tx1"/>
                </a:solidFill>
                <a:latin typeface="Comic Sans MS" panose="030F0702030302020204" pitchFamily="66" charset="0"/>
              </a:defRPr>
            </a:lvl5pPr>
            <a:lvl6pPr marL="2514600" indent="-228600" eaLnBrk="0" fontAlgn="base" hangingPunct="0">
              <a:spcBef>
                <a:spcPct val="0"/>
              </a:spcBef>
              <a:spcAft>
                <a:spcPct val="0"/>
              </a:spcAft>
              <a:defRPr sz="3200" b="1">
                <a:solidFill>
                  <a:schemeClr val="tx1"/>
                </a:solidFill>
                <a:latin typeface="Comic Sans MS" panose="030F0702030302020204" pitchFamily="66" charset="0"/>
              </a:defRPr>
            </a:lvl6pPr>
            <a:lvl7pPr marL="2971800" indent="-228600" eaLnBrk="0" fontAlgn="base" hangingPunct="0">
              <a:spcBef>
                <a:spcPct val="0"/>
              </a:spcBef>
              <a:spcAft>
                <a:spcPct val="0"/>
              </a:spcAft>
              <a:defRPr sz="3200" b="1">
                <a:solidFill>
                  <a:schemeClr val="tx1"/>
                </a:solidFill>
                <a:latin typeface="Comic Sans MS" panose="030F0702030302020204" pitchFamily="66" charset="0"/>
              </a:defRPr>
            </a:lvl7pPr>
            <a:lvl8pPr marL="3429000" indent="-228600" eaLnBrk="0" fontAlgn="base" hangingPunct="0">
              <a:spcBef>
                <a:spcPct val="0"/>
              </a:spcBef>
              <a:spcAft>
                <a:spcPct val="0"/>
              </a:spcAft>
              <a:defRPr sz="3200" b="1">
                <a:solidFill>
                  <a:schemeClr val="tx1"/>
                </a:solidFill>
                <a:latin typeface="Comic Sans MS" panose="030F0702030302020204" pitchFamily="66" charset="0"/>
              </a:defRPr>
            </a:lvl8pPr>
            <a:lvl9pPr marL="3886200" indent="-228600" eaLnBrk="0" fontAlgn="base" hangingPunct="0">
              <a:spcBef>
                <a:spcPct val="0"/>
              </a:spcBef>
              <a:spcAft>
                <a:spcPct val="0"/>
              </a:spcAft>
              <a:defRPr sz="3200" b="1">
                <a:solidFill>
                  <a:schemeClr val="tx1"/>
                </a:solidFill>
                <a:latin typeface="Comic Sans MS" panose="030F0702030302020204" pitchFamily="66"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2800" b="0" i="0" u="none" strike="noStrike" kern="0" cap="none" spc="0" normalizeH="0" baseline="0" noProof="0" dirty="0">
                <a:ln>
                  <a:noFill/>
                </a:ln>
                <a:solidFill>
                  <a:srgbClr val="0070C0"/>
                </a:solidFill>
                <a:effectLst/>
                <a:uLnTx/>
                <a:uFillTx/>
                <a:latin typeface="Calibri" panose="020F0502020204030204" pitchFamily="34" charset="0"/>
                <a:ea typeface="+mn-ea"/>
                <a:cs typeface="+mn-cs"/>
              </a:rPr>
              <a:t>Value offered should exceed that of competitors</a:t>
            </a:r>
            <a:endParaRPr kumimoji="0" lang="en-GB" altLang="en-US" sz="2800" b="1" i="0" u="none" strike="noStrike" kern="0" cap="none" spc="0" normalizeH="0" baseline="0" noProof="0" dirty="0">
              <a:ln>
                <a:noFill/>
              </a:ln>
              <a:solidFill>
                <a:srgbClr val="0070C0"/>
              </a:solidFill>
              <a:effectLst/>
              <a:uLnTx/>
              <a:uFillTx/>
              <a:latin typeface="Comic Sans MS" panose="030F0702030302020204" pitchFamily="66" charset="0"/>
              <a:ea typeface="+mn-ea"/>
              <a:cs typeface="+mn-cs"/>
            </a:endParaRPr>
          </a:p>
        </p:txBody>
      </p:sp>
    </p:spTree>
    <p:extLst>
      <p:ext uri="{BB962C8B-B14F-4D97-AF65-F5344CB8AC3E}">
        <p14:creationId xmlns:p14="http://schemas.microsoft.com/office/powerpoint/2010/main" val="35907851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3" name="Rectangle 12">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6037C179-224E-9CB4-4192-20D745B62609}"/>
              </a:ext>
            </a:extLst>
          </p:cNvPr>
          <p:cNvSpPr>
            <a:spLocks noGrp="1"/>
          </p:cNvSpPr>
          <p:nvPr>
            <p:ph type="title"/>
          </p:nvPr>
        </p:nvSpPr>
        <p:spPr>
          <a:xfrm>
            <a:off x="672280" y="944752"/>
            <a:ext cx="3259016" cy="1462692"/>
          </a:xfrm>
        </p:spPr>
        <p:txBody>
          <a:bodyPr>
            <a:normAutofit/>
          </a:bodyPr>
          <a:lstStyle/>
          <a:p>
            <a:r>
              <a:rPr lang="en-GB">
                <a:solidFill>
                  <a:srgbClr val="FFFFFF"/>
                </a:solidFill>
              </a:rPr>
              <a:t>Layers of business environment</a:t>
            </a:r>
          </a:p>
        </p:txBody>
      </p:sp>
      <p:sp>
        <p:nvSpPr>
          <p:cNvPr id="15" name="Rectangle 14">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7" name="Rectangle 16">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Franklin Gothic Book" panose="020B0502020104020203"/>
              <a:ea typeface="+mn-ea"/>
              <a:cs typeface="+mn-cs"/>
            </a:endParaRPr>
          </a:p>
        </p:txBody>
      </p:sp>
      <p:sp>
        <p:nvSpPr>
          <p:cNvPr id="19" name="Rectangle 18">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3" name="Content Placeholder 2">
            <a:extLst>
              <a:ext uri="{FF2B5EF4-FFF2-40B4-BE49-F238E27FC236}">
                <a16:creationId xmlns:a16="http://schemas.microsoft.com/office/drawing/2014/main" id="{E448F38F-1E11-F3E5-31E3-8829F6832AB9}"/>
              </a:ext>
            </a:extLst>
          </p:cNvPr>
          <p:cNvSpPr>
            <a:spLocks noGrp="1"/>
          </p:cNvSpPr>
          <p:nvPr>
            <p:ph idx="1"/>
          </p:nvPr>
        </p:nvSpPr>
        <p:spPr>
          <a:xfrm>
            <a:off x="671513" y="2536031"/>
            <a:ext cx="3123783" cy="3671936"/>
          </a:xfrm>
        </p:spPr>
        <p:txBody>
          <a:bodyPr anchor="t">
            <a:normAutofit fontScale="92500" lnSpcReduction="10000"/>
          </a:bodyPr>
          <a:lstStyle/>
          <a:p>
            <a:r>
              <a:rPr lang="en-GB" dirty="0">
                <a:solidFill>
                  <a:srgbClr val="FFFFFF"/>
                </a:solidFill>
              </a:rPr>
              <a:t>The organisation is surrounded by several layers of business environment</a:t>
            </a:r>
          </a:p>
          <a:p>
            <a:r>
              <a:rPr lang="en-GB" dirty="0">
                <a:solidFill>
                  <a:srgbClr val="FFFFFF"/>
                </a:solidFill>
              </a:rPr>
              <a:t>The outer layer is the </a:t>
            </a:r>
            <a:r>
              <a:rPr lang="en-GB" b="1" dirty="0">
                <a:solidFill>
                  <a:srgbClr val="00B0F0"/>
                </a:solidFill>
              </a:rPr>
              <a:t>Macro-Environment</a:t>
            </a:r>
          </a:p>
          <a:p>
            <a:r>
              <a:rPr lang="en-GB" dirty="0">
                <a:solidFill>
                  <a:srgbClr val="FFFFFF"/>
                </a:solidFill>
              </a:rPr>
              <a:t>Elements that are close to the organisation and affect its performance and decision-making such as Customers, Competitors, Suppliers, Employees, Shareholders etc. are defined as the</a:t>
            </a:r>
            <a:r>
              <a:rPr lang="en-GB" b="1" dirty="0">
                <a:solidFill>
                  <a:srgbClr val="00B0F0"/>
                </a:solidFill>
              </a:rPr>
              <a:t> Micro-Environment</a:t>
            </a:r>
          </a:p>
        </p:txBody>
      </p:sp>
      <p:pic>
        <p:nvPicPr>
          <p:cNvPr id="6" name="Picture 16" descr="G:\Powerpoint\Pe_Uk\PE133-Johnson\Final files\Gif\ch02\C02NE001.gif">
            <a:extLst>
              <a:ext uri="{FF2B5EF4-FFF2-40B4-BE49-F238E27FC236}">
                <a16:creationId xmlns:a16="http://schemas.microsoft.com/office/drawing/2014/main" id="{77B4D780-581C-7EE7-BF5D-640B335C18F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644" r="2" b="2"/>
          <a:stretch/>
        </p:blipFill>
        <p:spPr bwMode="auto">
          <a:xfrm>
            <a:off x="4241830" y="601200"/>
            <a:ext cx="7503636" cy="578936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Footer Placeholder 3">
            <a:extLst>
              <a:ext uri="{FF2B5EF4-FFF2-40B4-BE49-F238E27FC236}">
                <a16:creationId xmlns:a16="http://schemas.microsoft.com/office/drawing/2014/main" id="{C5058922-2B72-77C1-AFFB-283F4838F97E}"/>
              </a:ext>
            </a:extLst>
          </p:cNvPr>
          <p:cNvSpPr>
            <a:spLocks noGrp="1"/>
          </p:cNvSpPr>
          <p:nvPr>
            <p:ph type="ftr" sz="quarter" idx="11"/>
          </p:nvPr>
        </p:nvSpPr>
        <p:spPr>
          <a:xfrm>
            <a:off x="581192" y="6423914"/>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1262966D-1618-EECE-79FF-604FEE97516E}"/>
              </a:ext>
            </a:extLst>
          </p:cNvPr>
          <p:cNvSpPr>
            <a:spLocks noGrp="1"/>
          </p:cNvSpPr>
          <p:nvPr>
            <p:ph type="sldNum" sz="quarter" idx="12"/>
          </p:nvPr>
        </p:nvSpPr>
        <p:spPr>
          <a:xfrm>
            <a:off x="10558300" y="6423914"/>
            <a:ext cx="1052510"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4</a:t>
            </a:fld>
            <a:endPar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861650334"/>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4" name="Rectangle 13">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6" name="Rectangle 15">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8" name="Rectangle 17">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0" name="Rectangle 19">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1747F76D-4914-733F-20FF-5EC3A16FBC24}"/>
              </a:ext>
            </a:extLst>
          </p:cNvPr>
          <p:cNvSpPr>
            <a:spLocks noGrp="1"/>
          </p:cNvSpPr>
          <p:nvPr>
            <p:ph type="title"/>
          </p:nvPr>
        </p:nvSpPr>
        <p:spPr>
          <a:xfrm>
            <a:off x="601255" y="702155"/>
            <a:ext cx="3409783" cy="1300365"/>
          </a:xfrm>
        </p:spPr>
        <p:txBody>
          <a:bodyPr>
            <a:normAutofit fontScale="90000"/>
          </a:bodyPr>
          <a:lstStyle/>
          <a:p>
            <a:r>
              <a:rPr lang="en-GB" dirty="0">
                <a:solidFill>
                  <a:srgbClr val="FFFFFF"/>
                </a:solidFill>
              </a:rPr>
              <a:t>Analysing the macro environment with Pestel</a:t>
            </a:r>
          </a:p>
        </p:txBody>
      </p:sp>
      <p:sp>
        <p:nvSpPr>
          <p:cNvPr id="3" name="Content Placeholder 2">
            <a:extLst>
              <a:ext uri="{FF2B5EF4-FFF2-40B4-BE49-F238E27FC236}">
                <a16:creationId xmlns:a16="http://schemas.microsoft.com/office/drawing/2014/main" id="{DBB175A1-66B2-6C25-056A-67532C81C327}"/>
              </a:ext>
            </a:extLst>
          </p:cNvPr>
          <p:cNvSpPr>
            <a:spLocks noGrp="1"/>
          </p:cNvSpPr>
          <p:nvPr>
            <p:ph idx="1"/>
          </p:nvPr>
        </p:nvSpPr>
        <p:spPr>
          <a:xfrm>
            <a:off x="601255" y="2177142"/>
            <a:ext cx="3409782" cy="3823607"/>
          </a:xfrm>
        </p:spPr>
        <p:txBody>
          <a:bodyPr>
            <a:normAutofit/>
          </a:bodyPr>
          <a:lstStyle/>
          <a:p>
            <a:r>
              <a:rPr lang="en-GB" dirty="0">
                <a:solidFill>
                  <a:srgbClr val="FFFFFF"/>
                </a:solidFill>
              </a:rPr>
              <a:t>PESTEL OR PESTLE is a strategic framework</a:t>
            </a:r>
          </a:p>
          <a:p>
            <a:r>
              <a:rPr lang="en-GB" dirty="0">
                <a:solidFill>
                  <a:srgbClr val="FFFFFF"/>
                </a:solidFill>
              </a:rPr>
              <a:t>Guides analysis of macro-environment</a:t>
            </a:r>
          </a:p>
          <a:p>
            <a:r>
              <a:rPr lang="en-GB" dirty="0">
                <a:solidFill>
                  <a:srgbClr val="FFFFFF"/>
                </a:solidFill>
              </a:rPr>
              <a:t>Encompasses six external sources of influence</a:t>
            </a:r>
          </a:p>
          <a:p>
            <a:r>
              <a:rPr lang="en-GB" dirty="0"/>
              <a:t>In addition to a PESTLE analysis, analysis of competitors should also occur</a:t>
            </a:r>
          </a:p>
        </p:txBody>
      </p:sp>
      <p:sp>
        <p:nvSpPr>
          <p:cNvPr id="4" name="Footer Placeholder 3">
            <a:extLst>
              <a:ext uri="{FF2B5EF4-FFF2-40B4-BE49-F238E27FC236}">
                <a16:creationId xmlns:a16="http://schemas.microsoft.com/office/drawing/2014/main" id="{E7A328C3-D1EC-F30D-0EEF-6A64785005A8}"/>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FAC385"/>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2DEB1886-2C82-010A-D79A-C3F3463DFF0F}"/>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srgbClr val="FAC385"/>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5</a:t>
            </a:fld>
            <a:endParaRPr kumimoji="0" lang="en-US" sz="900" b="0" i="0" u="none" strike="noStrike" kern="1200" cap="none" spc="0" normalizeH="0" baseline="0" noProof="0">
              <a:ln>
                <a:noFill/>
              </a:ln>
              <a:solidFill>
                <a:srgbClr val="FAC385"/>
              </a:solidFill>
              <a:effectLst/>
              <a:uLnTx/>
              <a:uFillTx/>
              <a:latin typeface="Franklin Gothic Book" panose="020B0502020104020203"/>
              <a:ea typeface="+mn-ea"/>
              <a:cs typeface="+mn-cs"/>
            </a:endParaRPr>
          </a:p>
        </p:txBody>
      </p:sp>
      <p:grpSp>
        <p:nvGrpSpPr>
          <p:cNvPr id="9" name="Group 8">
            <a:extLst>
              <a:ext uri="{FF2B5EF4-FFF2-40B4-BE49-F238E27FC236}">
                <a16:creationId xmlns:a16="http://schemas.microsoft.com/office/drawing/2014/main" id="{7CA62230-97F0-A510-BFA6-86A2A7090D17}"/>
              </a:ext>
            </a:extLst>
          </p:cNvPr>
          <p:cNvGrpSpPr/>
          <p:nvPr/>
        </p:nvGrpSpPr>
        <p:grpSpPr>
          <a:xfrm>
            <a:off x="4592231" y="1003648"/>
            <a:ext cx="6831503" cy="4833290"/>
            <a:chOff x="4592231" y="1003648"/>
            <a:chExt cx="6831503" cy="4833290"/>
          </a:xfrm>
        </p:grpSpPr>
        <p:pic>
          <p:nvPicPr>
            <p:cNvPr id="7" name="Picture 6">
              <a:extLst>
                <a:ext uri="{FF2B5EF4-FFF2-40B4-BE49-F238E27FC236}">
                  <a16:creationId xmlns:a16="http://schemas.microsoft.com/office/drawing/2014/main" id="{41D5C438-AF0D-155E-0797-B8937C25E95F}"/>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592231" y="1003648"/>
              <a:ext cx="6831503" cy="4833290"/>
            </a:xfrm>
            <a:prstGeom prst="rect">
              <a:avLst/>
            </a:prstGeom>
          </p:spPr>
        </p:pic>
        <p:sp>
          <p:nvSpPr>
            <p:cNvPr id="8" name="Rectangle: Rounded Corners 7">
              <a:extLst>
                <a:ext uri="{FF2B5EF4-FFF2-40B4-BE49-F238E27FC236}">
                  <a16:creationId xmlns:a16="http://schemas.microsoft.com/office/drawing/2014/main" id="{33360DE5-9DD1-4DEB-862D-51B5D182D4CD}"/>
                </a:ext>
              </a:extLst>
            </p:cNvPr>
            <p:cNvSpPr/>
            <p:nvPr/>
          </p:nvSpPr>
          <p:spPr>
            <a:xfrm>
              <a:off x="9464841" y="2895599"/>
              <a:ext cx="1788696" cy="1002633"/>
            </a:xfrm>
            <a:prstGeom prst="roundRect">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white"/>
                  </a:solidFill>
                  <a:effectLst/>
                  <a:uLnTx/>
                  <a:uFillTx/>
                  <a:latin typeface="Franklin Gothic Book" panose="020B0502020104020203"/>
                  <a:ea typeface="+mn-ea"/>
                  <a:cs typeface="+mn-cs"/>
                </a:rPr>
                <a:t>Influence Organisation’s Environment</a:t>
              </a:r>
            </a:p>
          </p:txBody>
        </p:sp>
      </p:grpSp>
    </p:spTree>
    <p:extLst>
      <p:ext uri="{BB962C8B-B14F-4D97-AF65-F5344CB8AC3E}">
        <p14:creationId xmlns:p14="http://schemas.microsoft.com/office/powerpoint/2010/main" val="56258956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3" name="Rectangle 42">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45" name="Rectangle 44">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F5D178EA-2789-A44A-8E86-0FFF011EB9F9}"/>
              </a:ext>
            </a:extLst>
          </p:cNvPr>
          <p:cNvSpPr>
            <a:spLocks noGrp="1"/>
          </p:cNvSpPr>
          <p:nvPr>
            <p:ph type="title"/>
          </p:nvPr>
        </p:nvSpPr>
        <p:spPr>
          <a:xfrm>
            <a:off x="672280" y="944752"/>
            <a:ext cx="3259016" cy="1462692"/>
          </a:xfrm>
        </p:spPr>
        <p:txBody>
          <a:bodyPr>
            <a:normAutofit/>
          </a:bodyPr>
          <a:lstStyle/>
          <a:p>
            <a:r>
              <a:rPr lang="en-GB" dirty="0">
                <a:solidFill>
                  <a:srgbClr val="FFFFFF"/>
                </a:solidFill>
              </a:rPr>
              <a:t>Pestle: political factors</a:t>
            </a:r>
          </a:p>
        </p:txBody>
      </p:sp>
      <p:sp>
        <p:nvSpPr>
          <p:cNvPr id="47" name="Rectangle 46">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49" name="Rectangle 48">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Franklin Gothic Book" panose="020B0502020104020203"/>
              <a:ea typeface="+mn-ea"/>
              <a:cs typeface="+mn-cs"/>
            </a:endParaRPr>
          </a:p>
        </p:txBody>
      </p:sp>
      <p:sp>
        <p:nvSpPr>
          <p:cNvPr id="51" name="Rectangle 50">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3" name="Content Placeholder 2">
            <a:extLst>
              <a:ext uri="{FF2B5EF4-FFF2-40B4-BE49-F238E27FC236}">
                <a16:creationId xmlns:a16="http://schemas.microsoft.com/office/drawing/2014/main" id="{59BADC02-B748-C3D1-3F13-1A1EFAFD3E9B}"/>
              </a:ext>
            </a:extLst>
          </p:cNvPr>
          <p:cNvSpPr>
            <a:spLocks noGrp="1"/>
          </p:cNvSpPr>
          <p:nvPr>
            <p:ph idx="1"/>
          </p:nvPr>
        </p:nvSpPr>
        <p:spPr>
          <a:xfrm>
            <a:off x="505326" y="2487905"/>
            <a:ext cx="3585411" cy="3818922"/>
          </a:xfrm>
        </p:spPr>
        <p:txBody>
          <a:bodyPr anchor="t">
            <a:noAutofit/>
          </a:bodyPr>
          <a:lstStyle/>
          <a:p>
            <a:pPr marL="0" indent="0">
              <a:lnSpc>
                <a:spcPct val="100000"/>
              </a:lnSpc>
              <a:buNone/>
            </a:pPr>
            <a:r>
              <a:rPr lang="en-GB" sz="1600" dirty="0">
                <a:solidFill>
                  <a:srgbClr val="FFFFFF"/>
                </a:solidFill>
              </a:rPr>
              <a:t>Political factors include:</a:t>
            </a:r>
          </a:p>
          <a:p>
            <a:pPr>
              <a:lnSpc>
                <a:spcPct val="100000"/>
              </a:lnSpc>
            </a:pPr>
            <a:r>
              <a:rPr lang="en-GB" sz="1600" dirty="0">
                <a:solidFill>
                  <a:srgbClr val="FFFFFF"/>
                </a:solidFill>
              </a:rPr>
              <a:t>Government policies</a:t>
            </a:r>
          </a:p>
          <a:p>
            <a:pPr>
              <a:lnSpc>
                <a:spcPct val="100000"/>
              </a:lnSpc>
            </a:pPr>
            <a:r>
              <a:rPr lang="en-GB" sz="1600" dirty="0">
                <a:solidFill>
                  <a:srgbClr val="FFFFFF"/>
                </a:solidFill>
              </a:rPr>
              <a:t>Taxation changes</a:t>
            </a:r>
          </a:p>
          <a:p>
            <a:pPr>
              <a:lnSpc>
                <a:spcPct val="100000"/>
              </a:lnSpc>
            </a:pPr>
            <a:r>
              <a:rPr lang="en-GB" sz="1600" dirty="0">
                <a:solidFill>
                  <a:srgbClr val="FFFFFF"/>
                </a:solidFill>
              </a:rPr>
              <a:t>Foreign trade regulations</a:t>
            </a:r>
          </a:p>
          <a:p>
            <a:pPr>
              <a:lnSpc>
                <a:spcPct val="100000"/>
              </a:lnSpc>
            </a:pPr>
            <a:r>
              <a:rPr lang="en-GB" sz="1600" dirty="0">
                <a:solidFill>
                  <a:srgbClr val="FFFFFF"/>
                </a:solidFill>
              </a:rPr>
              <a:t>Political risk in foreign markets</a:t>
            </a:r>
          </a:p>
          <a:p>
            <a:pPr>
              <a:lnSpc>
                <a:spcPct val="100000"/>
              </a:lnSpc>
            </a:pPr>
            <a:r>
              <a:rPr lang="en-GB" sz="1600" dirty="0">
                <a:solidFill>
                  <a:srgbClr val="FFFFFF"/>
                </a:solidFill>
              </a:rPr>
              <a:t>Changes in trade blocks (e.g. BREXIT)</a:t>
            </a:r>
          </a:p>
          <a:p>
            <a:pPr>
              <a:lnSpc>
                <a:spcPct val="100000"/>
              </a:lnSpc>
            </a:pPr>
            <a:r>
              <a:rPr lang="en-GB" sz="1600" dirty="0">
                <a:solidFill>
                  <a:srgbClr val="FFFFFF"/>
                </a:solidFill>
              </a:rPr>
              <a:t>Exposure to civil society organisations </a:t>
            </a:r>
            <a:br>
              <a:rPr lang="en-GB" sz="1600" dirty="0">
                <a:solidFill>
                  <a:srgbClr val="FFFFFF"/>
                </a:solidFill>
              </a:rPr>
            </a:br>
            <a:r>
              <a:rPr lang="en-GB" sz="1600" dirty="0">
                <a:solidFill>
                  <a:srgbClr val="FFFFFF"/>
                </a:solidFill>
              </a:rPr>
              <a:t>(e.g. lobbyists, campaign groups, social media)</a:t>
            </a:r>
          </a:p>
        </p:txBody>
      </p:sp>
      <p:pic>
        <p:nvPicPr>
          <p:cNvPr id="10" name="Picture 9" descr="Digital numbers art">
            <a:extLst>
              <a:ext uri="{FF2B5EF4-FFF2-40B4-BE49-F238E27FC236}">
                <a16:creationId xmlns:a16="http://schemas.microsoft.com/office/drawing/2014/main" id="{A86987AB-1B8D-8CB5-6B0C-A211630BD46B}"/>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4241830" y="601200"/>
            <a:ext cx="7503636" cy="5789365"/>
          </a:xfrm>
          <a:prstGeom prst="rect">
            <a:avLst/>
          </a:prstGeom>
        </p:spPr>
      </p:pic>
      <p:sp>
        <p:nvSpPr>
          <p:cNvPr id="4" name="Footer Placeholder 3">
            <a:extLst>
              <a:ext uri="{FF2B5EF4-FFF2-40B4-BE49-F238E27FC236}">
                <a16:creationId xmlns:a16="http://schemas.microsoft.com/office/drawing/2014/main" id="{AD4E33D8-5737-F5C7-9F1A-5C4C37DE3C68}"/>
              </a:ext>
            </a:extLst>
          </p:cNvPr>
          <p:cNvSpPr>
            <a:spLocks noGrp="1"/>
          </p:cNvSpPr>
          <p:nvPr>
            <p:ph type="ftr" sz="quarter" idx="11"/>
          </p:nvPr>
        </p:nvSpPr>
        <p:spPr>
          <a:xfrm>
            <a:off x="581192" y="6423914"/>
            <a:ext cx="6917210" cy="365125"/>
          </a:xfrm>
        </p:spPr>
        <p:txBody>
          <a:bodyPr>
            <a:norm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GB" sz="900" b="0" i="0" u="none" strike="noStrike" kern="1200" cap="all" spc="0" normalizeH="0" baseline="0" noProof="0">
                <a:ln>
                  <a:noFill/>
                </a:ln>
                <a:solidFill>
                  <a:prstClr val="black">
                    <a:lumMod val="75000"/>
                    <a:lumOff val="25000"/>
                  </a:prstClr>
                </a:solidFill>
                <a:effectLst/>
                <a:uLnTx/>
                <a:uFillTx/>
                <a:latin typeface="Franklin Gothic Book" panose="020B0502020104020203"/>
                <a:ea typeface="+mn-ea"/>
                <a:cs typeface="+mn-cs"/>
              </a:rPr>
              <a:t>Johnson, Whittington, Scholes, Angwin, Regner (2017)</a:t>
            </a:r>
          </a:p>
        </p:txBody>
      </p:sp>
      <p:sp>
        <p:nvSpPr>
          <p:cNvPr id="5" name="Slide Number Placeholder 4">
            <a:extLst>
              <a:ext uri="{FF2B5EF4-FFF2-40B4-BE49-F238E27FC236}">
                <a16:creationId xmlns:a16="http://schemas.microsoft.com/office/drawing/2014/main" id="{B2F1750E-3A88-2F08-E912-FE2441E5A376}"/>
              </a:ext>
            </a:extLst>
          </p:cNvPr>
          <p:cNvSpPr>
            <a:spLocks noGrp="1"/>
          </p:cNvSpPr>
          <p:nvPr>
            <p:ph type="sldNum" sz="quarter" idx="12"/>
          </p:nvPr>
        </p:nvSpPr>
        <p:spPr>
          <a:xfrm>
            <a:off x="10558300" y="6423914"/>
            <a:ext cx="1052510"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6</a:t>
            </a:fld>
            <a:endPar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pic>
        <p:nvPicPr>
          <p:cNvPr id="6" name="Picture 5" descr="Cup of coffee 3D pattern">
            <a:extLst>
              <a:ext uri="{FF2B5EF4-FFF2-40B4-BE49-F238E27FC236}">
                <a16:creationId xmlns:a16="http://schemas.microsoft.com/office/drawing/2014/main" id="{C96575C6-B85F-5E83-F956-9AAEB69C01DB}"/>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1212008" y="160893"/>
            <a:ext cx="797599" cy="996800"/>
          </a:xfrm>
          <a:prstGeom prst="rect">
            <a:avLst/>
          </a:prstGeom>
        </p:spPr>
      </p:pic>
    </p:spTree>
    <p:extLst>
      <p:ext uri="{BB962C8B-B14F-4D97-AF65-F5344CB8AC3E}">
        <p14:creationId xmlns:p14="http://schemas.microsoft.com/office/powerpoint/2010/main" val="201014282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10">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2" name="Rectangle 12">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3" name="Rectangle 14">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4" name="Rectangle 16">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5" name="Rectangle 18">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F5D178EA-2789-A44A-8E86-0FFF011EB9F9}"/>
              </a:ext>
            </a:extLst>
          </p:cNvPr>
          <p:cNvSpPr>
            <a:spLocks noGrp="1"/>
          </p:cNvSpPr>
          <p:nvPr>
            <p:ph type="title"/>
          </p:nvPr>
        </p:nvSpPr>
        <p:spPr>
          <a:xfrm>
            <a:off x="601255" y="702155"/>
            <a:ext cx="3409783" cy="1300365"/>
          </a:xfrm>
        </p:spPr>
        <p:txBody>
          <a:bodyPr>
            <a:normAutofit/>
          </a:bodyPr>
          <a:lstStyle/>
          <a:p>
            <a:r>
              <a:rPr lang="en-GB" dirty="0">
                <a:solidFill>
                  <a:srgbClr val="FFFFFF"/>
                </a:solidFill>
              </a:rPr>
              <a:t>Pestle: Economic factors</a:t>
            </a:r>
          </a:p>
        </p:txBody>
      </p:sp>
      <p:sp>
        <p:nvSpPr>
          <p:cNvPr id="3" name="Content Placeholder 2">
            <a:extLst>
              <a:ext uri="{FF2B5EF4-FFF2-40B4-BE49-F238E27FC236}">
                <a16:creationId xmlns:a16="http://schemas.microsoft.com/office/drawing/2014/main" id="{59BADC02-B748-C3D1-3F13-1A1EFAFD3E9B}"/>
              </a:ext>
            </a:extLst>
          </p:cNvPr>
          <p:cNvSpPr>
            <a:spLocks noGrp="1"/>
          </p:cNvSpPr>
          <p:nvPr>
            <p:ph idx="1"/>
          </p:nvPr>
        </p:nvSpPr>
        <p:spPr>
          <a:xfrm>
            <a:off x="601255" y="2177142"/>
            <a:ext cx="3409782" cy="3823607"/>
          </a:xfrm>
        </p:spPr>
        <p:txBody>
          <a:bodyPr>
            <a:normAutofit fontScale="92500" lnSpcReduction="20000"/>
          </a:bodyPr>
          <a:lstStyle/>
          <a:p>
            <a:r>
              <a:rPr lang="en-GB" dirty="0">
                <a:solidFill>
                  <a:srgbClr val="FFFFFF"/>
                </a:solidFill>
              </a:rPr>
              <a:t>The general state of both national and international economies can have a profound effect on an individual organisation’s prosperity</a:t>
            </a:r>
          </a:p>
          <a:p>
            <a:endParaRPr lang="en-GB" dirty="0">
              <a:solidFill>
                <a:srgbClr val="FFFFFF"/>
              </a:solidFill>
            </a:endParaRPr>
          </a:p>
          <a:p>
            <a:r>
              <a:rPr lang="en-GB" dirty="0">
                <a:solidFill>
                  <a:srgbClr val="FFFFFF"/>
                </a:solidFill>
              </a:rPr>
              <a:t>Three major economic influences on the organisation’s environment of companies:</a:t>
            </a:r>
          </a:p>
          <a:p>
            <a:pPr lvl="1"/>
            <a:r>
              <a:rPr lang="en-GB" sz="1700" dirty="0">
                <a:solidFill>
                  <a:srgbClr val="FFFFFF"/>
                </a:solidFill>
              </a:rPr>
              <a:t>Economic growth and unemployment</a:t>
            </a:r>
          </a:p>
          <a:p>
            <a:pPr lvl="1"/>
            <a:r>
              <a:rPr lang="en-GB" sz="1700" dirty="0">
                <a:solidFill>
                  <a:srgbClr val="FFFFFF"/>
                </a:solidFill>
              </a:rPr>
              <a:t>Interest and exchange rates</a:t>
            </a:r>
          </a:p>
          <a:p>
            <a:pPr lvl="1"/>
            <a:r>
              <a:rPr lang="en-GB" sz="1700" dirty="0">
                <a:solidFill>
                  <a:srgbClr val="FFFFFF"/>
                </a:solidFill>
              </a:rPr>
              <a:t>Taxation and inflation</a:t>
            </a:r>
          </a:p>
          <a:p>
            <a:endParaRPr lang="en-GB" dirty="0">
              <a:solidFill>
                <a:srgbClr val="FFFFFF"/>
              </a:solidFill>
            </a:endParaRPr>
          </a:p>
        </p:txBody>
      </p:sp>
      <p:pic>
        <p:nvPicPr>
          <p:cNvPr id="6" name="Picture 5" descr="Graphical user interface&#10;&#10;Description automatically generated">
            <a:extLst>
              <a:ext uri="{FF2B5EF4-FFF2-40B4-BE49-F238E27FC236}">
                <a16:creationId xmlns:a16="http://schemas.microsoft.com/office/drawing/2014/main" id="{408F9777-6143-950D-4322-66C9F33B614C}"/>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4592231" y="1685748"/>
            <a:ext cx="6831503" cy="3842719"/>
          </a:xfrm>
          <a:prstGeom prst="rect">
            <a:avLst/>
          </a:prstGeom>
        </p:spPr>
      </p:pic>
      <p:sp>
        <p:nvSpPr>
          <p:cNvPr id="4" name="Footer Placeholder 3">
            <a:extLst>
              <a:ext uri="{FF2B5EF4-FFF2-40B4-BE49-F238E27FC236}">
                <a16:creationId xmlns:a16="http://schemas.microsoft.com/office/drawing/2014/main" id="{AD4E33D8-5737-F5C7-9F1A-5C4C37DE3C68}"/>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F62D03"/>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B2F1750E-3A88-2F08-E912-FE2441E5A376}"/>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srgbClr val="F62D03"/>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7</a:t>
            </a:fld>
            <a:endParaRPr kumimoji="0" lang="en-US" sz="900" b="0" i="0" u="none" strike="noStrike" kern="1200" cap="none" spc="0" normalizeH="0" baseline="0" noProof="0">
              <a:ln>
                <a:noFill/>
              </a:ln>
              <a:solidFill>
                <a:srgbClr val="F62D03"/>
              </a:solidFill>
              <a:effectLst/>
              <a:uLnTx/>
              <a:uFillTx/>
              <a:latin typeface="Franklin Gothic Book" panose="020B0502020104020203"/>
              <a:ea typeface="+mn-ea"/>
              <a:cs typeface="+mn-cs"/>
            </a:endParaRPr>
          </a:p>
        </p:txBody>
      </p:sp>
      <p:pic>
        <p:nvPicPr>
          <p:cNvPr id="7" name="Picture 6" descr="Cup of coffee 3D pattern">
            <a:extLst>
              <a:ext uri="{FF2B5EF4-FFF2-40B4-BE49-F238E27FC236}">
                <a16:creationId xmlns:a16="http://schemas.microsoft.com/office/drawing/2014/main" id="{3869208A-9A20-D7E5-F3E8-B0AAB5AD4B35}"/>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1212008" y="160893"/>
            <a:ext cx="797599" cy="996800"/>
          </a:xfrm>
          <a:prstGeom prst="rect">
            <a:avLst/>
          </a:prstGeom>
        </p:spPr>
      </p:pic>
    </p:spTree>
    <p:extLst>
      <p:ext uri="{BB962C8B-B14F-4D97-AF65-F5344CB8AC3E}">
        <p14:creationId xmlns:p14="http://schemas.microsoft.com/office/powerpoint/2010/main" val="42371201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4" end="4"/>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3" name="Rectangle 12">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5" name="Rectangle 14">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7" name="Rectangle 16">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9" name="Rectangle 18">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D6F4E764-E27C-B1CF-B0F1-9FEFB900E9E0}"/>
              </a:ext>
            </a:extLst>
          </p:cNvPr>
          <p:cNvSpPr>
            <a:spLocks noGrp="1"/>
          </p:cNvSpPr>
          <p:nvPr>
            <p:ph type="title"/>
          </p:nvPr>
        </p:nvSpPr>
        <p:spPr>
          <a:xfrm>
            <a:off x="601255" y="702155"/>
            <a:ext cx="3409783" cy="1300365"/>
          </a:xfrm>
        </p:spPr>
        <p:txBody>
          <a:bodyPr>
            <a:normAutofit/>
          </a:bodyPr>
          <a:lstStyle/>
          <a:p>
            <a:r>
              <a:rPr lang="en-GB" dirty="0">
                <a:solidFill>
                  <a:srgbClr val="FFFFFF"/>
                </a:solidFill>
              </a:rPr>
              <a:t>Pestle: Socio-cultural factors</a:t>
            </a:r>
          </a:p>
        </p:txBody>
      </p:sp>
      <p:sp>
        <p:nvSpPr>
          <p:cNvPr id="3" name="Content Placeholder 2">
            <a:extLst>
              <a:ext uri="{FF2B5EF4-FFF2-40B4-BE49-F238E27FC236}">
                <a16:creationId xmlns:a16="http://schemas.microsoft.com/office/drawing/2014/main" id="{FFD31CFC-D12F-0DBA-5670-B011749D04E3}"/>
              </a:ext>
            </a:extLst>
          </p:cNvPr>
          <p:cNvSpPr>
            <a:spLocks noGrp="1"/>
          </p:cNvSpPr>
          <p:nvPr>
            <p:ph idx="1"/>
          </p:nvPr>
        </p:nvSpPr>
        <p:spPr>
          <a:xfrm>
            <a:off x="601255" y="2177142"/>
            <a:ext cx="3409782" cy="3823607"/>
          </a:xfrm>
        </p:spPr>
        <p:txBody>
          <a:bodyPr>
            <a:normAutofit/>
          </a:bodyPr>
          <a:lstStyle/>
          <a:p>
            <a:r>
              <a:rPr lang="en-GB" dirty="0">
                <a:solidFill>
                  <a:srgbClr val="FFFFFF"/>
                </a:solidFill>
              </a:rPr>
              <a:t>To understand your market, you have to understand socio-cultural trends</a:t>
            </a:r>
          </a:p>
          <a:p>
            <a:r>
              <a:rPr lang="en-GB" dirty="0">
                <a:solidFill>
                  <a:srgbClr val="FFFFFF"/>
                </a:solidFill>
              </a:rPr>
              <a:t>Including factors such as:</a:t>
            </a:r>
          </a:p>
          <a:p>
            <a:pPr lvl="1"/>
            <a:r>
              <a:rPr lang="en-GB" dirty="0">
                <a:solidFill>
                  <a:srgbClr val="FFFFFF"/>
                </a:solidFill>
              </a:rPr>
              <a:t>seasonal shifts in demand based on cultural peculiarities or</a:t>
            </a:r>
            <a:br>
              <a:rPr lang="en-GB" dirty="0">
                <a:solidFill>
                  <a:srgbClr val="FFFFFF"/>
                </a:solidFill>
              </a:rPr>
            </a:br>
            <a:r>
              <a:rPr lang="en-GB" dirty="0">
                <a:solidFill>
                  <a:srgbClr val="FFFFFF"/>
                </a:solidFill>
              </a:rPr>
              <a:t>age of a population</a:t>
            </a:r>
          </a:p>
          <a:p>
            <a:pPr lvl="1"/>
            <a:r>
              <a:rPr lang="en-GB" dirty="0">
                <a:solidFill>
                  <a:srgbClr val="FFFFFF"/>
                </a:solidFill>
              </a:rPr>
              <a:t>income level</a:t>
            </a:r>
          </a:p>
          <a:p>
            <a:pPr lvl="1"/>
            <a:r>
              <a:rPr lang="en-GB" dirty="0">
                <a:solidFill>
                  <a:srgbClr val="FFFFFF"/>
                </a:solidFill>
              </a:rPr>
              <a:t>health concerns</a:t>
            </a:r>
          </a:p>
        </p:txBody>
      </p:sp>
      <p:pic>
        <p:nvPicPr>
          <p:cNvPr id="6" name="Picture 5">
            <a:extLst>
              <a:ext uri="{FF2B5EF4-FFF2-40B4-BE49-F238E27FC236}">
                <a16:creationId xmlns:a16="http://schemas.microsoft.com/office/drawing/2014/main" id="{F2D67A5F-82AC-4C83-AD6D-959A00D0E091}"/>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5392303" y="702155"/>
            <a:ext cx="5299688" cy="3126817"/>
          </a:xfrm>
          <a:prstGeom prst="rect">
            <a:avLst/>
          </a:prstGeom>
        </p:spPr>
      </p:pic>
      <p:sp>
        <p:nvSpPr>
          <p:cNvPr id="4" name="Footer Placeholder 3">
            <a:extLst>
              <a:ext uri="{FF2B5EF4-FFF2-40B4-BE49-F238E27FC236}">
                <a16:creationId xmlns:a16="http://schemas.microsoft.com/office/drawing/2014/main" id="{38383C37-5C66-CD26-986A-C1064371E3A1}"/>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FD784D"/>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54BAE1CD-8051-2040-F64B-2F4E89D75A35}"/>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srgbClr val="FD784D"/>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8</a:t>
            </a:fld>
            <a:endParaRPr kumimoji="0" lang="en-US" sz="900" b="0" i="0" u="none" strike="noStrike" kern="1200" cap="none" spc="0" normalizeH="0" baseline="0" noProof="0">
              <a:ln>
                <a:noFill/>
              </a:ln>
              <a:solidFill>
                <a:srgbClr val="FD784D"/>
              </a:solidFill>
              <a:effectLst/>
              <a:uLnTx/>
              <a:uFillTx/>
              <a:latin typeface="Franklin Gothic Book" panose="020B0502020104020203"/>
              <a:ea typeface="+mn-ea"/>
              <a:cs typeface="+mn-cs"/>
            </a:endParaRPr>
          </a:p>
        </p:txBody>
      </p:sp>
      <p:pic>
        <p:nvPicPr>
          <p:cNvPr id="7" name="Picture 6">
            <a:extLst>
              <a:ext uri="{FF2B5EF4-FFF2-40B4-BE49-F238E27FC236}">
                <a16:creationId xmlns:a16="http://schemas.microsoft.com/office/drawing/2014/main" id="{465F5F5B-CC3B-5025-C98A-E92838404F4E}"/>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5614198" y="3828972"/>
            <a:ext cx="4930792" cy="2785465"/>
          </a:xfrm>
          <a:prstGeom prst="rect">
            <a:avLst/>
          </a:prstGeom>
        </p:spPr>
      </p:pic>
      <p:pic>
        <p:nvPicPr>
          <p:cNvPr id="8" name="Picture 7" descr="Cup of coffee 3D pattern">
            <a:extLst>
              <a:ext uri="{FF2B5EF4-FFF2-40B4-BE49-F238E27FC236}">
                <a16:creationId xmlns:a16="http://schemas.microsoft.com/office/drawing/2014/main" id="{C35072B4-1B66-D047-779D-FBDF0C979ADC}"/>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11212008" y="160893"/>
            <a:ext cx="797599" cy="996800"/>
          </a:xfrm>
          <a:prstGeom prst="rect">
            <a:avLst/>
          </a:prstGeom>
        </p:spPr>
      </p:pic>
    </p:spTree>
    <p:extLst>
      <p:ext uri="{BB962C8B-B14F-4D97-AF65-F5344CB8AC3E}">
        <p14:creationId xmlns:p14="http://schemas.microsoft.com/office/powerpoint/2010/main" val="41962687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3" end="3"/>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7" name="Rectangle 36">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39" name="Rectangle 38">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D7229BE2-32AA-1F5F-2359-59966592C9AA}"/>
              </a:ext>
            </a:extLst>
          </p:cNvPr>
          <p:cNvSpPr>
            <a:spLocks noGrp="1"/>
          </p:cNvSpPr>
          <p:nvPr>
            <p:ph type="title"/>
          </p:nvPr>
        </p:nvSpPr>
        <p:spPr>
          <a:xfrm>
            <a:off x="672280" y="944752"/>
            <a:ext cx="3259016" cy="1462692"/>
          </a:xfrm>
        </p:spPr>
        <p:txBody>
          <a:bodyPr>
            <a:normAutofit/>
          </a:bodyPr>
          <a:lstStyle/>
          <a:p>
            <a:r>
              <a:rPr lang="en-GB" dirty="0">
                <a:solidFill>
                  <a:srgbClr val="FFFFFF"/>
                </a:solidFill>
              </a:rPr>
              <a:t>More on cultural factors</a:t>
            </a:r>
          </a:p>
        </p:txBody>
      </p:sp>
      <p:sp>
        <p:nvSpPr>
          <p:cNvPr id="41" name="Rectangle 40">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43" name="Rectangle 42">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Franklin Gothic Book" panose="020B0502020104020203"/>
              <a:ea typeface="+mn-ea"/>
              <a:cs typeface="+mn-cs"/>
            </a:endParaRPr>
          </a:p>
        </p:txBody>
      </p:sp>
      <p:sp>
        <p:nvSpPr>
          <p:cNvPr id="45" name="Rectangle 44">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3" name="Content Placeholder 2">
            <a:extLst>
              <a:ext uri="{FF2B5EF4-FFF2-40B4-BE49-F238E27FC236}">
                <a16:creationId xmlns:a16="http://schemas.microsoft.com/office/drawing/2014/main" id="{F54CA1F7-EEB3-266E-2ADF-AF63685D8346}"/>
              </a:ext>
            </a:extLst>
          </p:cNvPr>
          <p:cNvSpPr>
            <a:spLocks noGrp="1"/>
          </p:cNvSpPr>
          <p:nvPr>
            <p:ph idx="1"/>
          </p:nvPr>
        </p:nvSpPr>
        <p:spPr>
          <a:xfrm>
            <a:off x="671513" y="2536031"/>
            <a:ext cx="3123783" cy="3671936"/>
          </a:xfrm>
        </p:spPr>
        <p:txBody>
          <a:bodyPr anchor="t">
            <a:normAutofit/>
          </a:bodyPr>
          <a:lstStyle/>
          <a:p>
            <a:r>
              <a:rPr lang="en-GB" dirty="0">
                <a:solidFill>
                  <a:srgbClr val="FFFFFF"/>
                </a:solidFill>
              </a:rPr>
              <a:t>What do you think CULTURE is?</a:t>
            </a:r>
          </a:p>
          <a:p>
            <a:r>
              <a:rPr lang="en-GB" dirty="0">
                <a:solidFill>
                  <a:srgbClr val="FFFFFF"/>
                </a:solidFill>
              </a:rPr>
              <a:t>How would you define it?</a:t>
            </a:r>
          </a:p>
        </p:txBody>
      </p:sp>
      <p:pic>
        <p:nvPicPr>
          <p:cNvPr id="9" name="Picture 8" descr="Stick figure families holding hands">
            <a:extLst>
              <a:ext uri="{FF2B5EF4-FFF2-40B4-BE49-F238E27FC236}">
                <a16:creationId xmlns:a16="http://schemas.microsoft.com/office/drawing/2014/main" id="{987CF946-753B-2A8E-70C4-EF650AD4BDA7}"/>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4241830" y="601200"/>
            <a:ext cx="7503636" cy="5789365"/>
          </a:xfrm>
          <a:prstGeom prst="rect">
            <a:avLst/>
          </a:prstGeom>
        </p:spPr>
      </p:pic>
      <p:sp>
        <p:nvSpPr>
          <p:cNvPr id="4" name="Footer Placeholder 3">
            <a:extLst>
              <a:ext uri="{FF2B5EF4-FFF2-40B4-BE49-F238E27FC236}">
                <a16:creationId xmlns:a16="http://schemas.microsoft.com/office/drawing/2014/main" id="{3BC6E210-F894-5F1A-BC51-6C85054CAE18}"/>
              </a:ext>
            </a:extLst>
          </p:cNvPr>
          <p:cNvSpPr>
            <a:spLocks noGrp="1"/>
          </p:cNvSpPr>
          <p:nvPr>
            <p:ph type="ftr" sz="quarter" idx="11"/>
          </p:nvPr>
        </p:nvSpPr>
        <p:spPr>
          <a:xfrm>
            <a:off x="581192" y="6423914"/>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BE7D1E77-C135-821B-1A38-F7A4F188EC53}"/>
              </a:ext>
            </a:extLst>
          </p:cNvPr>
          <p:cNvSpPr>
            <a:spLocks noGrp="1"/>
          </p:cNvSpPr>
          <p:nvPr>
            <p:ph type="sldNum" sz="quarter" idx="12"/>
          </p:nvPr>
        </p:nvSpPr>
        <p:spPr>
          <a:xfrm>
            <a:off x="10558300" y="6423914"/>
            <a:ext cx="1052510"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9</a:t>
            </a:fld>
            <a:endPar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pic>
        <p:nvPicPr>
          <p:cNvPr id="6" name="Picture 5" descr="Cup of coffee 3D pattern">
            <a:extLst>
              <a:ext uri="{FF2B5EF4-FFF2-40B4-BE49-F238E27FC236}">
                <a16:creationId xmlns:a16="http://schemas.microsoft.com/office/drawing/2014/main" id="{3A15ED06-D2A1-F252-914B-FE2CC1522905}"/>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1212008" y="160893"/>
            <a:ext cx="797599" cy="996800"/>
          </a:xfrm>
          <a:prstGeom prst="rect">
            <a:avLst/>
          </a:prstGeom>
        </p:spPr>
      </p:pic>
    </p:spTree>
    <p:extLst>
      <p:ext uri="{BB962C8B-B14F-4D97-AF65-F5344CB8AC3E}">
        <p14:creationId xmlns:p14="http://schemas.microsoft.com/office/powerpoint/2010/main" val="2937367804"/>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6" name="Rectangle 25">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8" name="Rectangle 27">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30" name="Rectangle 29">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32" name="Rectangle 31">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D7229BE2-32AA-1F5F-2359-59966592C9AA}"/>
              </a:ext>
            </a:extLst>
          </p:cNvPr>
          <p:cNvSpPr>
            <a:spLocks noGrp="1"/>
          </p:cNvSpPr>
          <p:nvPr>
            <p:ph type="title"/>
          </p:nvPr>
        </p:nvSpPr>
        <p:spPr>
          <a:xfrm>
            <a:off x="601255" y="702155"/>
            <a:ext cx="3409783" cy="1300365"/>
          </a:xfrm>
        </p:spPr>
        <p:txBody>
          <a:bodyPr>
            <a:normAutofit/>
          </a:bodyPr>
          <a:lstStyle/>
          <a:p>
            <a:r>
              <a:rPr lang="en-GB" dirty="0">
                <a:solidFill>
                  <a:srgbClr val="FFFFFF"/>
                </a:solidFill>
              </a:rPr>
              <a:t>More on cultural factors</a:t>
            </a:r>
          </a:p>
        </p:txBody>
      </p:sp>
      <p:sp>
        <p:nvSpPr>
          <p:cNvPr id="3" name="Content Placeholder 2">
            <a:extLst>
              <a:ext uri="{FF2B5EF4-FFF2-40B4-BE49-F238E27FC236}">
                <a16:creationId xmlns:a16="http://schemas.microsoft.com/office/drawing/2014/main" id="{F54CA1F7-EEB3-266E-2ADF-AF63685D8346}"/>
              </a:ext>
            </a:extLst>
          </p:cNvPr>
          <p:cNvSpPr>
            <a:spLocks noGrp="1"/>
          </p:cNvSpPr>
          <p:nvPr>
            <p:ph idx="1"/>
          </p:nvPr>
        </p:nvSpPr>
        <p:spPr>
          <a:xfrm>
            <a:off x="601255" y="2177142"/>
            <a:ext cx="3409782" cy="3823607"/>
          </a:xfrm>
        </p:spPr>
        <p:txBody>
          <a:bodyPr>
            <a:normAutofit/>
          </a:bodyPr>
          <a:lstStyle/>
          <a:p>
            <a:r>
              <a:rPr lang="en-GB" dirty="0">
                <a:solidFill>
                  <a:srgbClr val="FFFFFF"/>
                </a:solidFill>
              </a:rPr>
              <a:t>Culture is the combination of values, beliefs, and attitudes that is possessed by a national group or sub-group</a:t>
            </a:r>
          </a:p>
          <a:p>
            <a:r>
              <a:rPr lang="en-GB" dirty="0">
                <a:solidFill>
                  <a:srgbClr val="FFFFFF"/>
                </a:solidFill>
              </a:rPr>
              <a:t>Rapid movement of global population has meant that ethnically based subcultures have sprung up in most developed countries</a:t>
            </a:r>
          </a:p>
          <a:p>
            <a:r>
              <a:rPr lang="en-GB" dirty="0">
                <a:solidFill>
                  <a:srgbClr val="FFFFFF"/>
                </a:solidFill>
              </a:rPr>
              <a:t>This has created potentially lucrative niche markets for products and services</a:t>
            </a:r>
          </a:p>
        </p:txBody>
      </p:sp>
      <p:pic>
        <p:nvPicPr>
          <p:cNvPr id="7" name="Picture 6" descr="Family lighting candles">
            <a:extLst>
              <a:ext uri="{FF2B5EF4-FFF2-40B4-BE49-F238E27FC236}">
                <a16:creationId xmlns:a16="http://schemas.microsoft.com/office/drawing/2014/main" id="{CE4B2DA0-78DF-E02F-21FF-603BA91913F3}"/>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4592231" y="1140279"/>
            <a:ext cx="6831503" cy="4560028"/>
          </a:xfrm>
          <a:prstGeom prst="rect">
            <a:avLst/>
          </a:prstGeom>
        </p:spPr>
      </p:pic>
      <p:sp>
        <p:nvSpPr>
          <p:cNvPr id="4" name="Footer Placeholder 3">
            <a:extLst>
              <a:ext uri="{FF2B5EF4-FFF2-40B4-BE49-F238E27FC236}">
                <a16:creationId xmlns:a16="http://schemas.microsoft.com/office/drawing/2014/main" id="{3BC6E210-F894-5F1A-BC51-6C85054CAE18}"/>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B07516"/>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BE7D1E77-C135-821B-1A38-F7A4F188EC53}"/>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srgbClr val="B07516"/>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10</a:t>
            </a:fld>
            <a:endParaRPr kumimoji="0" lang="en-US" sz="900" b="0" i="0" u="none" strike="noStrike" kern="1200" cap="none" spc="0" normalizeH="0" baseline="0" noProof="0">
              <a:ln>
                <a:noFill/>
              </a:ln>
              <a:solidFill>
                <a:srgbClr val="B07516"/>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42526275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6" name="Rectangle 25">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C3185CD0-37C4-6235-AA9C-73F68D1D477F}"/>
              </a:ext>
            </a:extLst>
          </p:cNvPr>
          <p:cNvSpPr>
            <a:spLocks noGrp="1"/>
          </p:cNvSpPr>
          <p:nvPr>
            <p:ph type="title"/>
          </p:nvPr>
        </p:nvSpPr>
        <p:spPr>
          <a:xfrm>
            <a:off x="672280" y="944752"/>
            <a:ext cx="3259016" cy="1462692"/>
          </a:xfrm>
        </p:spPr>
        <p:txBody>
          <a:bodyPr>
            <a:normAutofit/>
          </a:bodyPr>
          <a:lstStyle/>
          <a:p>
            <a:r>
              <a:rPr lang="en-GB">
                <a:solidFill>
                  <a:srgbClr val="FFFFFF"/>
                </a:solidFill>
              </a:rPr>
              <a:t>Technological factors</a:t>
            </a:r>
          </a:p>
        </p:txBody>
      </p:sp>
      <p:sp>
        <p:nvSpPr>
          <p:cNvPr id="28" name="Rectangle 27">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30" name="Rectangle 29">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Franklin Gothic Book" panose="020B0502020104020203"/>
              <a:ea typeface="+mn-ea"/>
              <a:cs typeface="+mn-cs"/>
            </a:endParaRPr>
          </a:p>
        </p:txBody>
      </p:sp>
      <p:sp>
        <p:nvSpPr>
          <p:cNvPr id="32" name="Rectangle 31">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3" name="Content Placeholder 2">
            <a:extLst>
              <a:ext uri="{FF2B5EF4-FFF2-40B4-BE49-F238E27FC236}">
                <a16:creationId xmlns:a16="http://schemas.microsoft.com/office/drawing/2014/main" id="{D0BA8FB8-C294-6EF8-17FA-5765CEFA1847}"/>
              </a:ext>
            </a:extLst>
          </p:cNvPr>
          <p:cNvSpPr>
            <a:spLocks noGrp="1"/>
          </p:cNvSpPr>
          <p:nvPr>
            <p:ph idx="1"/>
          </p:nvPr>
        </p:nvSpPr>
        <p:spPr>
          <a:xfrm>
            <a:off x="671513" y="2536031"/>
            <a:ext cx="3419224" cy="3671936"/>
          </a:xfrm>
        </p:spPr>
        <p:txBody>
          <a:bodyPr anchor="t">
            <a:noAutofit/>
          </a:bodyPr>
          <a:lstStyle/>
          <a:p>
            <a:pPr>
              <a:lnSpc>
                <a:spcPct val="100000"/>
              </a:lnSpc>
            </a:pPr>
            <a:r>
              <a:rPr lang="en-GB" sz="1600" dirty="0">
                <a:solidFill>
                  <a:srgbClr val="FFFFFF"/>
                </a:solidFill>
              </a:rPr>
              <a:t>Technological innovations are of growing concern</a:t>
            </a:r>
          </a:p>
          <a:p>
            <a:pPr>
              <a:lnSpc>
                <a:spcPct val="100000"/>
              </a:lnSpc>
            </a:pPr>
            <a:r>
              <a:rPr lang="en-GB" sz="1600" dirty="0">
                <a:solidFill>
                  <a:srgbClr val="FFFFFF"/>
                </a:solidFill>
              </a:rPr>
              <a:t>Can be highly disruptive and lead to big increases in profit margins</a:t>
            </a:r>
          </a:p>
          <a:p>
            <a:pPr>
              <a:lnSpc>
                <a:spcPct val="100000"/>
              </a:lnSpc>
            </a:pPr>
            <a:r>
              <a:rPr lang="en-GB" sz="1600" dirty="0">
                <a:solidFill>
                  <a:srgbClr val="FFFFFF"/>
                </a:solidFill>
              </a:rPr>
              <a:t>Automation is a cornerstone of technological considerations  </a:t>
            </a:r>
          </a:p>
          <a:p>
            <a:pPr lvl="1"/>
            <a:r>
              <a:rPr lang="en-GB" sz="1600" dirty="0">
                <a:solidFill>
                  <a:srgbClr val="FFFFFF"/>
                </a:solidFill>
              </a:rPr>
              <a:t>car-assembling robots</a:t>
            </a:r>
          </a:p>
          <a:p>
            <a:pPr lvl="1"/>
            <a:r>
              <a:rPr lang="en-GB" sz="1600" dirty="0">
                <a:solidFill>
                  <a:srgbClr val="FFFFFF"/>
                </a:solidFill>
              </a:rPr>
              <a:t>self-service scanners in supermarkets</a:t>
            </a:r>
          </a:p>
          <a:p>
            <a:pPr lvl="1"/>
            <a:r>
              <a:rPr lang="en-GB" sz="1600" dirty="0">
                <a:solidFill>
                  <a:srgbClr val="FFFFFF"/>
                </a:solidFill>
              </a:rPr>
              <a:t>online shopping</a:t>
            </a:r>
          </a:p>
          <a:p>
            <a:pPr>
              <a:lnSpc>
                <a:spcPct val="100000"/>
              </a:lnSpc>
            </a:pPr>
            <a:r>
              <a:rPr lang="en-GB" sz="1600" dirty="0">
                <a:solidFill>
                  <a:srgbClr val="FFFFFF"/>
                </a:solidFill>
              </a:rPr>
              <a:t>Not all innovations are guaranteed to be beneficial!</a:t>
            </a:r>
          </a:p>
          <a:p>
            <a:pPr>
              <a:lnSpc>
                <a:spcPct val="100000"/>
              </a:lnSpc>
            </a:pPr>
            <a:endParaRPr lang="en-GB" sz="1600" dirty="0">
              <a:solidFill>
                <a:srgbClr val="FFFFFF"/>
              </a:solidFill>
            </a:endParaRPr>
          </a:p>
        </p:txBody>
      </p:sp>
      <p:pic>
        <p:nvPicPr>
          <p:cNvPr id="8" name="Picture 7" descr="Hand holding windmill">
            <a:extLst>
              <a:ext uri="{FF2B5EF4-FFF2-40B4-BE49-F238E27FC236}">
                <a16:creationId xmlns:a16="http://schemas.microsoft.com/office/drawing/2014/main" id="{AB365F82-F2B0-48F1-8439-58B8B636B438}"/>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4241830" y="601200"/>
            <a:ext cx="7503636" cy="5789365"/>
          </a:xfrm>
          <a:prstGeom prst="rect">
            <a:avLst/>
          </a:prstGeom>
        </p:spPr>
      </p:pic>
      <p:sp>
        <p:nvSpPr>
          <p:cNvPr id="4" name="Footer Placeholder 3">
            <a:extLst>
              <a:ext uri="{FF2B5EF4-FFF2-40B4-BE49-F238E27FC236}">
                <a16:creationId xmlns:a16="http://schemas.microsoft.com/office/drawing/2014/main" id="{42B736F0-0557-EA93-99EE-67C1E89DA575}"/>
              </a:ext>
            </a:extLst>
          </p:cNvPr>
          <p:cNvSpPr>
            <a:spLocks noGrp="1"/>
          </p:cNvSpPr>
          <p:nvPr>
            <p:ph type="ftr" sz="quarter" idx="11"/>
          </p:nvPr>
        </p:nvSpPr>
        <p:spPr>
          <a:xfrm>
            <a:off x="581192" y="6423914"/>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76936A0D-487C-8AD8-599F-AC34BBE42F05}"/>
              </a:ext>
            </a:extLst>
          </p:cNvPr>
          <p:cNvSpPr>
            <a:spLocks noGrp="1"/>
          </p:cNvSpPr>
          <p:nvPr>
            <p:ph type="sldNum" sz="quarter" idx="12"/>
          </p:nvPr>
        </p:nvSpPr>
        <p:spPr>
          <a:xfrm>
            <a:off x="10558300" y="6423914"/>
            <a:ext cx="1052510"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11</a:t>
            </a:fld>
            <a:endPar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325691355"/>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0" name="Rectangle 39">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42" name="Rectangle 41">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C2F9DBEA-4254-1586-BA58-C358DB235460}"/>
              </a:ext>
            </a:extLst>
          </p:cNvPr>
          <p:cNvSpPr>
            <a:spLocks noGrp="1"/>
          </p:cNvSpPr>
          <p:nvPr>
            <p:ph type="title"/>
          </p:nvPr>
        </p:nvSpPr>
        <p:spPr>
          <a:xfrm>
            <a:off x="672280" y="944752"/>
            <a:ext cx="3259016" cy="1462692"/>
          </a:xfrm>
        </p:spPr>
        <p:txBody>
          <a:bodyPr>
            <a:normAutofit/>
          </a:bodyPr>
          <a:lstStyle/>
          <a:p>
            <a:r>
              <a:rPr lang="en-GB" dirty="0">
                <a:solidFill>
                  <a:srgbClr val="FFFFFF"/>
                </a:solidFill>
              </a:rPr>
              <a:t>Ecological factors</a:t>
            </a:r>
          </a:p>
        </p:txBody>
      </p:sp>
      <p:sp>
        <p:nvSpPr>
          <p:cNvPr id="44" name="Rectangle 43">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46" name="Rectangle 45">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Franklin Gothic Book" panose="020B0502020104020203"/>
              <a:ea typeface="+mn-ea"/>
              <a:cs typeface="+mn-cs"/>
            </a:endParaRPr>
          </a:p>
        </p:txBody>
      </p:sp>
      <p:sp>
        <p:nvSpPr>
          <p:cNvPr id="48" name="Rectangle 47">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3" name="Content Placeholder 2">
            <a:extLst>
              <a:ext uri="{FF2B5EF4-FFF2-40B4-BE49-F238E27FC236}">
                <a16:creationId xmlns:a16="http://schemas.microsoft.com/office/drawing/2014/main" id="{4114062E-9AB0-229E-54AF-6FFF5BADEBC4}"/>
              </a:ext>
            </a:extLst>
          </p:cNvPr>
          <p:cNvSpPr>
            <a:spLocks noGrp="1"/>
          </p:cNvSpPr>
          <p:nvPr>
            <p:ph idx="1"/>
          </p:nvPr>
        </p:nvSpPr>
        <p:spPr>
          <a:xfrm>
            <a:off x="671513" y="2536031"/>
            <a:ext cx="3123783" cy="3671936"/>
          </a:xfrm>
        </p:spPr>
        <p:txBody>
          <a:bodyPr anchor="t">
            <a:normAutofit/>
          </a:bodyPr>
          <a:lstStyle/>
          <a:p>
            <a:pPr>
              <a:lnSpc>
                <a:spcPct val="100000"/>
              </a:lnSpc>
              <a:buClr>
                <a:srgbClr val="6586A8"/>
              </a:buClr>
            </a:pPr>
            <a:r>
              <a:rPr lang="en-GB" sz="1200" dirty="0">
                <a:solidFill>
                  <a:srgbClr val="FFFFFF"/>
                </a:solidFill>
              </a:rPr>
              <a:t>Climate change</a:t>
            </a:r>
          </a:p>
          <a:p>
            <a:pPr>
              <a:lnSpc>
                <a:spcPct val="100000"/>
              </a:lnSpc>
              <a:buClr>
                <a:srgbClr val="6586A8"/>
              </a:buClr>
            </a:pPr>
            <a:r>
              <a:rPr lang="en-GB" sz="1200" dirty="0">
                <a:solidFill>
                  <a:srgbClr val="FFFFFF"/>
                </a:solidFill>
              </a:rPr>
              <a:t>Pollution</a:t>
            </a:r>
          </a:p>
          <a:p>
            <a:pPr>
              <a:lnSpc>
                <a:spcPct val="100000"/>
              </a:lnSpc>
              <a:buClr>
                <a:srgbClr val="6586A8"/>
              </a:buClr>
            </a:pPr>
            <a:r>
              <a:rPr lang="en-GB" sz="1200" dirty="0">
                <a:solidFill>
                  <a:srgbClr val="FFFFFF"/>
                </a:solidFill>
              </a:rPr>
              <a:t>Conservation of scarce resources</a:t>
            </a:r>
          </a:p>
          <a:p>
            <a:pPr>
              <a:lnSpc>
                <a:spcPct val="100000"/>
              </a:lnSpc>
              <a:buClr>
                <a:srgbClr val="6586A8"/>
              </a:buClr>
            </a:pPr>
            <a:r>
              <a:rPr lang="en-GB" sz="1200" dirty="0">
                <a:solidFill>
                  <a:srgbClr val="FFFFFF"/>
                </a:solidFill>
              </a:rPr>
              <a:t>Recyclable and non-wasteful packaging</a:t>
            </a:r>
          </a:p>
          <a:p>
            <a:pPr>
              <a:lnSpc>
                <a:spcPct val="100000"/>
              </a:lnSpc>
              <a:buClr>
                <a:srgbClr val="6586A8"/>
              </a:buClr>
            </a:pPr>
            <a:r>
              <a:rPr lang="en-GB" sz="1200" dirty="0">
                <a:solidFill>
                  <a:srgbClr val="FFFFFF"/>
                </a:solidFill>
              </a:rPr>
              <a:t>Use of environmentally friendly ingredients</a:t>
            </a:r>
          </a:p>
          <a:p>
            <a:pPr>
              <a:lnSpc>
                <a:spcPct val="100000"/>
              </a:lnSpc>
              <a:buClr>
                <a:srgbClr val="6586A8"/>
              </a:buClr>
            </a:pPr>
            <a:r>
              <a:rPr lang="en-GB" sz="1200" dirty="0">
                <a:solidFill>
                  <a:srgbClr val="FFFFFF"/>
                </a:solidFill>
              </a:rPr>
              <a:t>Animal testing of new products</a:t>
            </a:r>
          </a:p>
          <a:p>
            <a:pPr>
              <a:lnSpc>
                <a:spcPct val="100000"/>
              </a:lnSpc>
              <a:buClr>
                <a:srgbClr val="6586A8"/>
              </a:buClr>
            </a:pPr>
            <a:r>
              <a:rPr lang="en-GB" sz="1200" dirty="0">
                <a:solidFill>
                  <a:srgbClr val="FFFFFF"/>
                </a:solidFill>
              </a:rPr>
              <a:t>Use of environmentally friendly ingredients</a:t>
            </a:r>
          </a:p>
          <a:p>
            <a:pPr>
              <a:lnSpc>
                <a:spcPct val="100000"/>
              </a:lnSpc>
              <a:buClr>
                <a:srgbClr val="6586A8"/>
              </a:buClr>
            </a:pPr>
            <a:r>
              <a:rPr lang="en-GB" sz="1200" dirty="0">
                <a:solidFill>
                  <a:srgbClr val="FFFFFF"/>
                </a:solidFill>
              </a:rPr>
              <a:t>Corporate Social Responsibility (CSR)</a:t>
            </a:r>
          </a:p>
          <a:p>
            <a:pPr>
              <a:lnSpc>
                <a:spcPct val="100000"/>
              </a:lnSpc>
              <a:buClr>
                <a:srgbClr val="6586A8"/>
              </a:buClr>
            </a:pPr>
            <a:r>
              <a:rPr lang="en-GB" sz="1200" dirty="0">
                <a:solidFill>
                  <a:srgbClr val="FFFFFF"/>
                </a:solidFill>
              </a:rPr>
              <a:t>Marketing ethics</a:t>
            </a:r>
          </a:p>
          <a:p>
            <a:pPr>
              <a:lnSpc>
                <a:spcPct val="100000"/>
              </a:lnSpc>
              <a:buClr>
                <a:srgbClr val="6586A8"/>
              </a:buClr>
            </a:pPr>
            <a:r>
              <a:rPr lang="en-GB" sz="1200" dirty="0">
                <a:solidFill>
                  <a:srgbClr val="FFFFFF"/>
                </a:solidFill>
              </a:rPr>
              <a:t>Consumer movement</a:t>
            </a:r>
          </a:p>
        </p:txBody>
      </p:sp>
      <p:pic>
        <p:nvPicPr>
          <p:cNvPr id="7" name="Picture 6" descr="Giraffe in the grass">
            <a:extLst>
              <a:ext uri="{FF2B5EF4-FFF2-40B4-BE49-F238E27FC236}">
                <a16:creationId xmlns:a16="http://schemas.microsoft.com/office/drawing/2014/main" id="{7A2375E5-016B-7858-C5AF-6109C4257FB1}"/>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4241830" y="601200"/>
            <a:ext cx="7503636" cy="5789365"/>
          </a:xfrm>
          <a:prstGeom prst="rect">
            <a:avLst/>
          </a:prstGeom>
        </p:spPr>
      </p:pic>
      <p:sp>
        <p:nvSpPr>
          <p:cNvPr id="4" name="Footer Placeholder 3">
            <a:extLst>
              <a:ext uri="{FF2B5EF4-FFF2-40B4-BE49-F238E27FC236}">
                <a16:creationId xmlns:a16="http://schemas.microsoft.com/office/drawing/2014/main" id="{6C5B6909-EAA9-0F07-B877-E324A218A3A1}"/>
              </a:ext>
            </a:extLst>
          </p:cNvPr>
          <p:cNvSpPr>
            <a:spLocks noGrp="1"/>
          </p:cNvSpPr>
          <p:nvPr>
            <p:ph type="ftr" sz="quarter" idx="11"/>
          </p:nvPr>
        </p:nvSpPr>
        <p:spPr>
          <a:xfrm>
            <a:off x="581192" y="6423914"/>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9FA54600-65E8-B09D-1655-EE6A5A401993}"/>
              </a:ext>
            </a:extLst>
          </p:cNvPr>
          <p:cNvSpPr>
            <a:spLocks noGrp="1"/>
          </p:cNvSpPr>
          <p:nvPr>
            <p:ph type="sldNum" sz="quarter" idx="12"/>
          </p:nvPr>
        </p:nvSpPr>
        <p:spPr>
          <a:xfrm>
            <a:off x="10558300" y="6423914"/>
            <a:ext cx="1052510"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12</a:t>
            </a:fld>
            <a:endPar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pic>
        <p:nvPicPr>
          <p:cNvPr id="6" name="Picture 5" descr="Cup of coffee 3D pattern">
            <a:extLst>
              <a:ext uri="{FF2B5EF4-FFF2-40B4-BE49-F238E27FC236}">
                <a16:creationId xmlns:a16="http://schemas.microsoft.com/office/drawing/2014/main" id="{7AB1E5D1-E878-55B4-565F-389F544399BC}"/>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1212008" y="160893"/>
            <a:ext cx="797599" cy="996800"/>
          </a:xfrm>
          <a:prstGeom prst="rect">
            <a:avLst/>
          </a:prstGeom>
        </p:spPr>
      </p:pic>
    </p:spTree>
    <p:extLst>
      <p:ext uri="{BB962C8B-B14F-4D97-AF65-F5344CB8AC3E}">
        <p14:creationId xmlns:p14="http://schemas.microsoft.com/office/powerpoint/2010/main" val="279539664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4" name="Rectangle 13">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E97D03A3-BFF3-18DC-4B4D-8D8A99FD3A81}"/>
              </a:ext>
            </a:extLst>
          </p:cNvPr>
          <p:cNvSpPr>
            <a:spLocks noGrp="1"/>
          </p:cNvSpPr>
          <p:nvPr>
            <p:ph type="title"/>
          </p:nvPr>
        </p:nvSpPr>
        <p:spPr>
          <a:xfrm>
            <a:off x="672280" y="944752"/>
            <a:ext cx="3259016" cy="1462692"/>
          </a:xfrm>
        </p:spPr>
        <p:txBody>
          <a:bodyPr>
            <a:normAutofit/>
          </a:bodyPr>
          <a:lstStyle/>
          <a:p>
            <a:r>
              <a:rPr lang="en-GB">
                <a:solidFill>
                  <a:srgbClr val="FFFFFF"/>
                </a:solidFill>
              </a:rPr>
              <a:t>Legal factors</a:t>
            </a:r>
          </a:p>
        </p:txBody>
      </p:sp>
      <p:sp>
        <p:nvSpPr>
          <p:cNvPr id="16" name="Rectangle 15">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8" name="Rectangle 17">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Franklin Gothic Book" panose="020B0502020104020203"/>
              <a:ea typeface="+mn-ea"/>
              <a:cs typeface="+mn-cs"/>
            </a:endParaRPr>
          </a:p>
        </p:txBody>
      </p:sp>
      <p:sp>
        <p:nvSpPr>
          <p:cNvPr id="20" name="Rectangle 19">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3" name="Content Placeholder 2">
            <a:extLst>
              <a:ext uri="{FF2B5EF4-FFF2-40B4-BE49-F238E27FC236}">
                <a16:creationId xmlns:a16="http://schemas.microsoft.com/office/drawing/2014/main" id="{FDDED9AA-6C79-797F-5E56-D9D80CF7CCFF}"/>
              </a:ext>
            </a:extLst>
          </p:cNvPr>
          <p:cNvSpPr>
            <a:spLocks noGrp="1"/>
          </p:cNvSpPr>
          <p:nvPr>
            <p:ph idx="1"/>
          </p:nvPr>
        </p:nvSpPr>
        <p:spPr>
          <a:xfrm>
            <a:off x="671513" y="2544052"/>
            <a:ext cx="3123783" cy="3671936"/>
          </a:xfrm>
        </p:spPr>
        <p:txBody>
          <a:bodyPr anchor="t">
            <a:normAutofit/>
          </a:bodyPr>
          <a:lstStyle/>
          <a:p>
            <a:r>
              <a:rPr lang="en-GB" dirty="0">
                <a:solidFill>
                  <a:srgbClr val="FFFFFF"/>
                </a:solidFill>
              </a:rPr>
              <a:t>Health and safety</a:t>
            </a:r>
          </a:p>
          <a:p>
            <a:r>
              <a:rPr lang="en-GB" dirty="0">
                <a:solidFill>
                  <a:srgbClr val="FFFFFF"/>
                </a:solidFill>
              </a:rPr>
              <a:t>Equal opportunities</a:t>
            </a:r>
          </a:p>
          <a:p>
            <a:r>
              <a:rPr lang="en-GB" dirty="0">
                <a:solidFill>
                  <a:srgbClr val="FFFFFF"/>
                </a:solidFill>
              </a:rPr>
              <a:t>Access to resources</a:t>
            </a:r>
          </a:p>
          <a:p>
            <a:r>
              <a:rPr lang="en-GB" dirty="0">
                <a:solidFill>
                  <a:srgbClr val="FFFFFF"/>
                </a:solidFill>
              </a:rPr>
              <a:t>Consumer rights</a:t>
            </a:r>
          </a:p>
          <a:p>
            <a:r>
              <a:rPr lang="en-GB" dirty="0">
                <a:solidFill>
                  <a:srgbClr val="FFFFFF"/>
                </a:solidFill>
              </a:rPr>
              <a:t>Standards policies</a:t>
            </a:r>
          </a:p>
          <a:p>
            <a:r>
              <a:rPr lang="en-GB" dirty="0">
                <a:solidFill>
                  <a:srgbClr val="FFFFFF"/>
                </a:solidFill>
              </a:rPr>
              <a:t>Etc.</a:t>
            </a:r>
          </a:p>
        </p:txBody>
      </p:sp>
      <p:pic>
        <p:nvPicPr>
          <p:cNvPr id="7" name="Picture 6" descr="Books on a shelf">
            <a:extLst>
              <a:ext uri="{FF2B5EF4-FFF2-40B4-BE49-F238E27FC236}">
                <a16:creationId xmlns:a16="http://schemas.microsoft.com/office/drawing/2014/main" id="{4C2BBB92-29E6-C9BD-82D1-D5C41373736F}"/>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4241830" y="601200"/>
            <a:ext cx="7503636" cy="5789365"/>
          </a:xfrm>
          <a:prstGeom prst="rect">
            <a:avLst/>
          </a:prstGeom>
        </p:spPr>
      </p:pic>
      <p:sp>
        <p:nvSpPr>
          <p:cNvPr id="4" name="Footer Placeholder 3">
            <a:extLst>
              <a:ext uri="{FF2B5EF4-FFF2-40B4-BE49-F238E27FC236}">
                <a16:creationId xmlns:a16="http://schemas.microsoft.com/office/drawing/2014/main" id="{94C08887-C120-A037-01D9-3C1026AEBF35}"/>
              </a:ext>
            </a:extLst>
          </p:cNvPr>
          <p:cNvSpPr>
            <a:spLocks noGrp="1"/>
          </p:cNvSpPr>
          <p:nvPr>
            <p:ph type="ftr" sz="quarter" idx="11"/>
          </p:nvPr>
        </p:nvSpPr>
        <p:spPr>
          <a:xfrm>
            <a:off x="581192" y="6423914"/>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7FEE6CB5-DC63-ECE2-F383-94AD249F3AA7}"/>
              </a:ext>
            </a:extLst>
          </p:cNvPr>
          <p:cNvSpPr>
            <a:spLocks noGrp="1"/>
          </p:cNvSpPr>
          <p:nvPr>
            <p:ph type="sldNum" sz="quarter" idx="12"/>
          </p:nvPr>
        </p:nvSpPr>
        <p:spPr>
          <a:xfrm>
            <a:off x="10558300" y="6423914"/>
            <a:ext cx="1052510"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13</a:t>
            </a:fld>
            <a:endPar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pic>
        <p:nvPicPr>
          <p:cNvPr id="6" name="Picture 5" descr="Cup of coffee 3D pattern">
            <a:extLst>
              <a:ext uri="{FF2B5EF4-FFF2-40B4-BE49-F238E27FC236}">
                <a16:creationId xmlns:a16="http://schemas.microsoft.com/office/drawing/2014/main" id="{DF1B5809-DA6E-5570-6CD2-CD00674BBAA2}"/>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1212008" y="160893"/>
            <a:ext cx="797599" cy="996800"/>
          </a:xfrm>
          <a:prstGeom prst="rect">
            <a:avLst/>
          </a:prstGeom>
        </p:spPr>
      </p:pic>
    </p:spTree>
    <p:extLst>
      <p:ext uri="{BB962C8B-B14F-4D97-AF65-F5344CB8AC3E}">
        <p14:creationId xmlns:p14="http://schemas.microsoft.com/office/powerpoint/2010/main" val="166448152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08C2E1-2815-3A61-29C2-597A76209205}"/>
              </a:ext>
            </a:extLst>
          </p:cNvPr>
          <p:cNvSpPr>
            <a:spLocks noGrp="1"/>
          </p:cNvSpPr>
          <p:nvPr>
            <p:ph type="title"/>
          </p:nvPr>
        </p:nvSpPr>
        <p:spPr/>
        <p:txBody>
          <a:bodyPr/>
          <a:lstStyle/>
          <a:p>
            <a:r>
              <a:rPr lang="en-GB" dirty="0"/>
              <a:t>Using the PESTEL framework</a:t>
            </a:r>
          </a:p>
        </p:txBody>
      </p:sp>
      <p:sp>
        <p:nvSpPr>
          <p:cNvPr id="3" name="Content Placeholder 2">
            <a:extLst>
              <a:ext uri="{FF2B5EF4-FFF2-40B4-BE49-F238E27FC236}">
                <a16:creationId xmlns:a16="http://schemas.microsoft.com/office/drawing/2014/main" id="{858E8D2A-CA22-5964-DD2F-4C7898C04C39}"/>
              </a:ext>
            </a:extLst>
          </p:cNvPr>
          <p:cNvSpPr>
            <a:spLocks noGrp="1"/>
          </p:cNvSpPr>
          <p:nvPr>
            <p:ph idx="1"/>
          </p:nvPr>
        </p:nvSpPr>
        <p:spPr/>
        <p:txBody>
          <a:bodyPr>
            <a:normAutofit/>
          </a:bodyPr>
          <a:lstStyle/>
          <a:p>
            <a:r>
              <a:rPr lang="en-GB" sz="2000" b="1" i="1" dirty="0"/>
              <a:t>Apply selectively </a:t>
            </a:r>
            <a:r>
              <a:rPr lang="en-GB" sz="2000" dirty="0"/>
              <a:t>– identify specific factors which impact on the industry, market and organisation in question.</a:t>
            </a:r>
          </a:p>
          <a:p>
            <a:r>
              <a:rPr lang="en-GB" sz="2000" dirty="0"/>
              <a:t>Identify factors which are </a:t>
            </a:r>
            <a:r>
              <a:rPr lang="en-GB" sz="2000" b="1" i="1" dirty="0"/>
              <a:t>important currently </a:t>
            </a:r>
            <a:r>
              <a:rPr lang="en-GB" sz="2000" dirty="0"/>
              <a:t>but also consider which will become </a:t>
            </a:r>
            <a:r>
              <a:rPr lang="en-GB" sz="2000" b="1" i="1" dirty="0"/>
              <a:t>more important in the next few years</a:t>
            </a:r>
            <a:r>
              <a:rPr lang="en-GB" sz="2000" dirty="0"/>
              <a:t>.</a:t>
            </a:r>
          </a:p>
          <a:p>
            <a:r>
              <a:rPr lang="en-GB" sz="2000" b="1" i="1" dirty="0"/>
              <a:t>Use data </a:t>
            </a:r>
            <a:r>
              <a:rPr lang="en-GB" sz="2000" dirty="0"/>
              <a:t>to support the points and analyse trends </a:t>
            </a:r>
            <a:r>
              <a:rPr lang="en-GB" sz="2000" b="1" i="1" dirty="0"/>
              <a:t>using up-to-date information</a:t>
            </a:r>
            <a:r>
              <a:rPr lang="en-GB" sz="2000" dirty="0"/>
              <a:t>.</a:t>
            </a:r>
          </a:p>
          <a:p>
            <a:r>
              <a:rPr lang="en-GB" sz="2000" dirty="0"/>
              <a:t>Identify </a:t>
            </a:r>
            <a:r>
              <a:rPr lang="en-GB" sz="2000" b="1" i="1" dirty="0"/>
              <a:t>opportunities and threats </a:t>
            </a:r>
            <a:r>
              <a:rPr lang="en-GB" sz="2000" dirty="0"/>
              <a:t>– the main point of the exercise.</a:t>
            </a:r>
          </a:p>
          <a:p>
            <a:endParaRPr lang="en-GB" sz="2000" dirty="0"/>
          </a:p>
        </p:txBody>
      </p:sp>
      <p:sp>
        <p:nvSpPr>
          <p:cNvPr id="5" name="Slide Number Placeholder 4">
            <a:extLst>
              <a:ext uri="{FF2B5EF4-FFF2-40B4-BE49-F238E27FC236}">
                <a16:creationId xmlns:a16="http://schemas.microsoft.com/office/drawing/2014/main" id="{A8271835-52D6-509A-7FF2-826F8AAAB994}"/>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7795641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5" name="Rectangle 10">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6" name="Rectangle 12">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0E124C15-257C-07CE-04A6-D9E9F73A1B09}"/>
              </a:ext>
            </a:extLst>
          </p:cNvPr>
          <p:cNvSpPr>
            <a:spLocks noGrp="1"/>
          </p:cNvSpPr>
          <p:nvPr>
            <p:ph type="title"/>
          </p:nvPr>
        </p:nvSpPr>
        <p:spPr>
          <a:xfrm>
            <a:off x="672280" y="944752"/>
            <a:ext cx="3259016" cy="1462692"/>
          </a:xfrm>
        </p:spPr>
        <p:txBody>
          <a:bodyPr>
            <a:normAutofit/>
          </a:bodyPr>
          <a:lstStyle/>
          <a:p>
            <a:pPr>
              <a:lnSpc>
                <a:spcPct val="90000"/>
              </a:lnSpc>
            </a:pPr>
            <a:r>
              <a:rPr lang="en-GB" sz="2400" dirty="0">
                <a:solidFill>
                  <a:srgbClr val="FFFFFF"/>
                </a:solidFill>
              </a:rPr>
              <a:t>PESTEL example</a:t>
            </a:r>
          </a:p>
        </p:txBody>
      </p:sp>
      <p:sp>
        <p:nvSpPr>
          <p:cNvPr id="27" name="Rectangle 14">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8" name="Rectangle 16">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Franklin Gothic Book" panose="020B0502020104020203"/>
              <a:ea typeface="+mn-ea"/>
              <a:cs typeface="+mn-cs"/>
            </a:endParaRPr>
          </a:p>
        </p:txBody>
      </p:sp>
      <p:sp>
        <p:nvSpPr>
          <p:cNvPr id="29" name="Rectangle 18">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30" name="Content Placeholder 2">
            <a:extLst>
              <a:ext uri="{FF2B5EF4-FFF2-40B4-BE49-F238E27FC236}">
                <a16:creationId xmlns:a16="http://schemas.microsoft.com/office/drawing/2014/main" id="{66D02545-15E5-FDEE-3001-301A21AB1B8F}"/>
              </a:ext>
            </a:extLst>
          </p:cNvPr>
          <p:cNvSpPr>
            <a:spLocks noGrp="1"/>
          </p:cNvSpPr>
          <p:nvPr>
            <p:ph idx="1"/>
          </p:nvPr>
        </p:nvSpPr>
        <p:spPr>
          <a:xfrm>
            <a:off x="671513" y="2536031"/>
            <a:ext cx="3123783" cy="3671936"/>
          </a:xfrm>
        </p:spPr>
        <p:txBody>
          <a:bodyPr anchor="t">
            <a:normAutofit/>
          </a:bodyPr>
          <a:lstStyle/>
          <a:p>
            <a:r>
              <a:rPr lang="en-GB" dirty="0">
                <a:solidFill>
                  <a:srgbClr val="FFFFFF"/>
                </a:solidFill>
              </a:rPr>
              <a:t>This is an example of PESTEL for the oil industry</a:t>
            </a:r>
          </a:p>
        </p:txBody>
      </p:sp>
      <p:sp>
        <p:nvSpPr>
          <p:cNvPr id="4" name="Footer Placeholder 3">
            <a:extLst>
              <a:ext uri="{FF2B5EF4-FFF2-40B4-BE49-F238E27FC236}">
                <a16:creationId xmlns:a16="http://schemas.microsoft.com/office/drawing/2014/main" id="{BACB75A4-596C-246E-7E0E-18A73822D189}"/>
              </a:ext>
            </a:extLst>
          </p:cNvPr>
          <p:cNvSpPr>
            <a:spLocks noGrp="1"/>
          </p:cNvSpPr>
          <p:nvPr>
            <p:ph type="ftr" sz="quarter" idx="11"/>
          </p:nvPr>
        </p:nvSpPr>
        <p:spPr>
          <a:xfrm>
            <a:off x="581192" y="6423914"/>
            <a:ext cx="6917210" cy="365125"/>
          </a:xfrm>
        </p:spPr>
        <p:txBody>
          <a:bodyPr>
            <a:norm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GB" sz="900" b="0" i="0" u="none" strike="noStrike" kern="1200" cap="all" spc="0" normalizeH="0" baseline="0" noProof="0">
                <a:ln>
                  <a:noFill/>
                </a:ln>
                <a:solidFill>
                  <a:prstClr val="black">
                    <a:lumMod val="75000"/>
                    <a:lumOff val="25000"/>
                  </a:prstClr>
                </a:solidFill>
                <a:effectLst/>
                <a:uLnTx/>
                <a:uFillTx/>
                <a:latin typeface="Franklin Gothic Book" panose="020B0502020104020203"/>
                <a:ea typeface="+mn-ea"/>
                <a:cs typeface="+mn-cs"/>
              </a:rPr>
              <a:t>Johnson, Whittington, Scholes, Angwin, Regner (2017)</a:t>
            </a:r>
          </a:p>
        </p:txBody>
      </p:sp>
      <p:sp>
        <p:nvSpPr>
          <p:cNvPr id="5" name="Slide Number Placeholder 4">
            <a:extLst>
              <a:ext uri="{FF2B5EF4-FFF2-40B4-BE49-F238E27FC236}">
                <a16:creationId xmlns:a16="http://schemas.microsoft.com/office/drawing/2014/main" id="{4DE6670B-3EED-FECA-4B85-9BCBC80EA92D}"/>
              </a:ext>
            </a:extLst>
          </p:cNvPr>
          <p:cNvSpPr>
            <a:spLocks noGrp="1"/>
          </p:cNvSpPr>
          <p:nvPr>
            <p:ph type="sldNum" sz="quarter" idx="12"/>
          </p:nvPr>
        </p:nvSpPr>
        <p:spPr>
          <a:xfrm>
            <a:off x="10558300" y="6423914"/>
            <a:ext cx="1052510"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15</a:t>
            </a:fld>
            <a:endPar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pic>
        <p:nvPicPr>
          <p:cNvPr id="7" name="Picture 2" descr="Y:\08VOL4\Graphics\Powerpoint\PE_UK\PE528-JOHNSON\Final files\GIF\ch02\M02UF002.gif">
            <a:extLst>
              <a:ext uri="{FF2B5EF4-FFF2-40B4-BE49-F238E27FC236}">
                <a16:creationId xmlns:a16="http://schemas.microsoft.com/office/drawing/2014/main" id="{CAA45C3C-2CAD-26F7-4D12-941AE11224B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18630" y="885117"/>
            <a:ext cx="7727133" cy="50982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1754166"/>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BB53F82-F191-4EEB-AB7B-F69E634FA3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F9EBEE3C-DDCD-7E9E-D5C1-9E3B37C855DE}"/>
              </a:ext>
            </a:extLst>
          </p:cNvPr>
          <p:cNvSpPr>
            <a:spLocks noGrp="1"/>
          </p:cNvSpPr>
          <p:nvPr>
            <p:ph type="title"/>
          </p:nvPr>
        </p:nvSpPr>
        <p:spPr>
          <a:xfrm>
            <a:off x="581192" y="702156"/>
            <a:ext cx="11029616" cy="1188720"/>
          </a:xfrm>
        </p:spPr>
        <p:txBody>
          <a:bodyPr>
            <a:normAutofit/>
          </a:bodyPr>
          <a:lstStyle/>
          <a:p>
            <a:r>
              <a:rPr lang="en-GB" dirty="0"/>
              <a:t>Pestel analysis – using amazon as an example</a:t>
            </a:r>
          </a:p>
        </p:txBody>
      </p:sp>
      <p:sp>
        <p:nvSpPr>
          <p:cNvPr id="13" name="Rectangle 12">
            <a:extLst>
              <a:ext uri="{FF2B5EF4-FFF2-40B4-BE49-F238E27FC236}">
                <a16:creationId xmlns:a16="http://schemas.microsoft.com/office/drawing/2014/main" id="{8616AA08-3831-473D-B61B-89484A33CF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5" name="Rectangle 14">
            <a:extLst>
              <a:ext uri="{FF2B5EF4-FFF2-40B4-BE49-F238E27FC236}">
                <a16:creationId xmlns:a16="http://schemas.microsoft.com/office/drawing/2014/main" id="{8431B918-3A1C-46BA-9430-CAD97D9DA0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7" name="Rectangle 16">
            <a:extLst>
              <a:ext uri="{FF2B5EF4-FFF2-40B4-BE49-F238E27FC236}">
                <a16:creationId xmlns:a16="http://schemas.microsoft.com/office/drawing/2014/main" id="{8400935A-2F82-4DC4-A4E1-E12EFB8C27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9" name="Rectangle 18">
            <a:extLst>
              <a:ext uri="{FF2B5EF4-FFF2-40B4-BE49-F238E27FC236}">
                <a16:creationId xmlns:a16="http://schemas.microsoft.com/office/drawing/2014/main" id="{A3D5D599-1CAE-4C92-B5AE-8E51AF6D47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2180496"/>
            <a:ext cx="5404639" cy="4045683"/>
          </a:xfrm>
          <a:prstGeom prst="rect">
            <a:avLst/>
          </a:prstGeom>
          <a:solidFill>
            <a:schemeClr val="bg1"/>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pic>
        <p:nvPicPr>
          <p:cNvPr id="6" name="Picture 5">
            <a:extLst>
              <a:ext uri="{FF2B5EF4-FFF2-40B4-BE49-F238E27FC236}">
                <a16:creationId xmlns:a16="http://schemas.microsoft.com/office/drawing/2014/main" id="{291E2241-1538-D05A-3EB3-E954C0744245}"/>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1452372" y="2499053"/>
            <a:ext cx="3405393" cy="3405393"/>
          </a:xfrm>
          <a:prstGeom prst="rect">
            <a:avLst/>
          </a:prstGeom>
        </p:spPr>
      </p:pic>
      <p:sp>
        <p:nvSpPr>
          <p:cNvPr id="3" name="Content Placeholder 2">
            <a:extLst>
              <a:ext uri="{FF2B5EF4-FFF2-40B4-BE49-F238E27FC236}">
                <a16:creationId xmlns:a16="http://schemas.microsoft.com/office/drawing/2014/main" id="{18454373-1A0F-64EE-BFA0-361EE26D6722}"/>
              </a:ext>
            </a:extLst>
          </p:cNvPr>
          <p:cNvSpPr>
            <a:spLocks noGrp="1"/>
          </p:cNvSpPr>
          <p:nvPr>
            <p:ph idx="1"/>
          </p:nvPr>
        </p:nvSpPr>
        <p:spPr>
          <a:xfrm>
            <a:off x="6335805" y="2180496"/>
            <a:ext cx="5275001" cy="4045683"/>
          </a:xfrm>
        </p:spPr>
        <p:txBody>
          <a:bodyPr>
            <a:normAutofit/>
          </a:bodyPr>
          <a:lstStyle/>
          <a:p>
            <a:r>
              <a:rPr lang="en-GB" dirty="0"/>
              <a:t>Watch this video and take notes:</a:t>
            </a:r>
          </a:p>
          <a:p>
            <a:pPr lvl="1"/>
            <a:r>
              <a:rPr lang="en-GB" dirty="0"/>
              <a:t>What are the key messages that you take away from this?</a:t>
            </a:r>
          </a:p>
          <a:p>
            <a:pPr lvl="1"/>
            <a:r>
              <a:rPr lang="en-GB" dirty="0"/>
              <a:t>We will discuss this together after the video.</a:t>
            </a:r>
          </a:p>
          <a:p>
            <a:r>
              <a:rPr lang="en-GB" dirty="0">
                <a:hlinkClick r:id="rId3"/>
              </a:rPr>
              <a:t>https://youtu.be/F0KQ-h6v3-s</a:t>
            </a:r>
            <a:endParaRPr lang="en-GB" dirty="0"/>
          </a:p>
          <a:p>
            <a:endParaRPr lang="en-GB" dirty="0"/>
          </a:p>
        </p:txBody>
      </p:sp>
      <p:sp>
        <p:nvSpPr>
          <p:cNvPr id="4" name="Footer Placeholder 3">
            <a:extLst>
              <a:ext uri="{FF2B5EF4-FFF2-40B4-BE49-F238E27FC236}">
                <a16:creationId xmlns:a16="http://schemas.microsoft.com/office/drawing/2014/main" id="{CDDECC10-77B6-D3CE-B6BD-8F23F410FE8D}"/>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0" normalizeH="0" baseline="0" noProof="0" dirty="0">
                <a:ln>
                  <a:noFill/>
                </a:ln>
                <a:solidFill>
                  <a:srgbClr val="3885DA"/>
                </a:solidFill>
                <a:effectLst/>
                <a:uLnTx/>
                <a:uFillTx/>
                <a:latin typeface="Franklin Gothic Book" panose="020B0502020104020203"/>
                <a:ea typeface="+mn-ea"/>
                <a:cs typeface="+mn-cs"/>
              </a:rPr>
              <a:t>9:14</a:t>
            </a:r>
          </a:p>
        </p:txBody>
      </p:sp>
      <p:sp>
        <p:nvSpPr>
          <p:cNvPr id="5" name="Slide Number Placeholder 4">
            <a:extLst>
              <a:ext uri="{FF2B5EF4-FFF2-40B4-BE49-F238E27FC236}">
                <a16:creationId xmlns:a16="http://schemas.microsoft.com/office/drawing/2014/main" id="{713D3442-880C-3F92-5B53-779107CACCD7}"/>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srgbClr val="3885DA"/>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16</a:t>
            </a:fld>
            <a:endParaRPr kumimoji="0" lang="en-US" sz="900" b="0" i="0" u="none" strike="noStrike" kern="1200" cap="none" spc="0" normalizeH="0" baseline="0" noProof="0">
              <a:ln>
                <a:noFill/>
              </a:ln>
              <a:solidFill>
                <a:srgbClr val="3885DA"/>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0328934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10">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2" name="Rectangle 12">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3" name="Rectangle 14">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4" name="Rectangle 16">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5" name="Rectangle 18">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2338BD3F-8DCF-66B0-B6CA-695AAADA46EF}"/>
              </a:ext>
            </a:extLst>
          </p:cNvPr>
          <p:cNvSpPr>
            <a:spLocks noGrp="1"/>
          </p:cNvSpPr>
          <p:nvPr>
            <p:ph type="title"/>
          </p:nvPr>
        </p:nvSpPr>
        <p:spPr>
          <a:xfrm>
            <a:off x="601255" y="702155"/>
            <a:ext cx="3409783" cy="1300365"/>
          </a:xfrm>
        </p:spPr>
        <p:txBody>
          <a:bodyPr>
            <a:normAutofit/>
          </a:bodyPr>
          <a:lstStyle/>
          <a:p>
            <a:r>
              <a:rPr lang="en-GB">
                <a:solidFill>
                  <a:srgbClr val="FFFFFF"/>
                </a:solidFill>
              </a:rPr>
              <a:t>Porter’s five forces</a:t>
            </a:r>
          </a:p>
        </p:txBody>
      </p:sp>
      <p:sp>
        <p:nvSpPr>
          <p:cNvPr id="3" name="Content Placeholder 2">
            <a:extLst>
              <a:ext uri="{FF2B5EF4-FFF2-40B4-BE49-F238E27FC236}">
                <a16:creationId xmlns:a16="http://schemas.microsoft.com/office/drawing/2014/main" id="{5699CB7F-745A-0B7C-15EE-63833C3045BB}"/>
              </a:ext>
            </a:extLst>
          </p:cNvPr>
          <p:cNvSpPr>
            <a:spLocks noGrp="1"/>
          </p:cNvSpPr>
          <p:nvPr>
            <p:ph idx="1"/>
          </p:nvPr>
        </p:nvSpPr>
        <p:spPr>
          <a:xfrm>
            <a:off x="601255" y="2177142"/>
            <a:ext cx="3409782" cy="3823607"/>
          </a:xfrm>
        </p:spPr>
        <p:txBody>
          <a:bodyPr>
            <a:normAutofit fontScale="85000" lnSpcReduction="10000"/>
          </a:bodyPr>
          <a:lstStyle/>
          <a:p>
            <a:r>
              <a:rPr lang="en-GB" dirty="0">
                <a:solidFill>
                  <a:srgbClr val="FFFFFF"/>
                </a:solidFill>
              </a:rPr>
              <a:t>Developed by Michael Porter of Harvard University</a:t>
            </a:r>
          </a:p>
          <a:p>
            <a:r>
              <a:rPr lang="en-GB" altLang="en-US" sz="1800" dirty="0">
                <a:latin typeface="Calibri" panose="020F0502020204030204" pitchFamily="34" charset="0"/>
              </a:rPr>
              <a:t>Identifies the </a:t>
            </a:r>
            <a:r>
              <a:rPr lang="en-GB" altLang="en-US" sz="1800" b="1" i="1" dirty="0">
                <a:solidFill>
                  <a:srgbClr val="FF0000"/>
                </a:solidFill>
                <a:latin typeface="Calibri" panose="020F0502020204030204" pitchFamily="34" charset="0"/>
              </a:rPr>
              <a:t>attractiveness</a:t>
            </a:r>
            <a:r>
              <a:rPr lang="en-GB" altLang="en-US" sz="1800" dirty="0">
                <a:latin typeface="Calibri" panose="020F0502020204030204" pitchFamily="34" charset="0"/>
              </a:rPr>
              <a:t> of industries – which industries/markets to enter or leave.</a:t>
            </a:r>
          </a:p>
          <a:p>
            <a:pPr marL="292100" indent="-292100">
              <a:buClr>
                <a:schemeClr val="tx1"/>
              </a:buClr>
            </a:pPr>
            <a:r>
              <a:rPr lang="en-GB" altLang="en-US" sz="1800" dirty="0">
                <a:latin typeface="Calibri" panose="020F0502020204030204" pitchFamily="34" charset="0"/>
              </a:rPr>
              <a:t>Identifies </a:t>
            </a:r>
            <a:r>
              <a:rPr lang="en-GB" altLang="en-US" sz="1800" b="1" i="1" dirty="0">
                <a:solidFill>
                  <a:srgbClr val="FF0000"/>
                </a:solidFill>
                <a:latin typeface="Calibri" panose="020F0502020204030204" pitchFamily="34" charset="0"/>
              </a:rPr>
              <a:t>strategies to influence </a:t>
            </a:r>
            <a:r>
              <a:rPr lang="en-GB" altLang="en-US" sz="1800" dirty="0">
                <a:latin typeface="Calibri" panose="020F0502020204030204" pitchFamily="34" charset="0"/>
              </a:rPr>
              <a:t>the impact of the forces, for example, building barriers to entry by becoming more vertically integrated.</a:t>
            </a:r>
          </a:p>
          <a:p>
            <a:pPr marL="292100" indent="-292100">
              <a:buClr>
                <a:schemeClr val="tx1"/>
              </a:buClr>
            </a:pPr>
            <a:r>
              <a:rPr lang="en-GB" altLang="en-US" sz="1800" dirty="0">
                <a:latin typeface="Calibri" panose="020F0502020204030204" pitchFamily="34" charset="0"/>
              </a:rPr>
              <a:t>The forces may have a </a:t>
            </a:r>
            <a:r>
              <a:rPr lang="en-GB" altLang="en-US" sz="1800" b="1" i="1" dirty="0">
                <a:solidFill>
                  <a:srgbClr val="FF0000"/>
                </a:solidFill>
                <a:latin typeface="Calibri" panose="020F0502020204030204" pitchFamily="34" charset="0"/>
              </a:rPr>
              <a:t>different impact on different organisations </a:t>
            </a:r>
            <a:r>
              <a:rPr lang="en-GB" altLang="en-US" sz="1800" dirty="0">
                <a:latin typeface="Calibri" panose="020F0502020204030204" pitchFamily="34" charset="0"/>
              </a:rPr>
              <a:t>e.g. large firms can deal with barriers to entry more easily than small firms.</a:t>
            </a:r>
            <a:endParaRPr lang="en-GB" dirty="0">
              <a:solidFill>
                <a:srgbClr val="FFFFFF"/>
              </a:solidFill>
            </a:endParaRPr>
          </a:p>
        </p:txBody>
      </p:sp>
      <p:pic>
        <p:nvPicPr>
          <p:cNvPr id="6" name="Picture 5">
            <a:extLst>
              <a:ext uri="{FF2B5EF4-FFF2-40B4-BE49-F238E27FC236}">
                <a16:creationId xmlns:a16="http://schemas.microsoft.com/office/drawing/2014/main" id="{69971200-DA5C-23D2-C1AF-2B1B9A61174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508508" y="548640"/>
            <a:ext cx="7067278" cy="591884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Footer Placeholder 3">
            <a:extLst>
              <a:ext uri="{FF2B5EF4-FFF2-40B4-BE49-F238E27FC236}">
                <a16:creationId xmlns:a16="http://schemas.microsoft.com/office/drawing/2014/main" id="{B96DE81C-4E54-9A51-FFAD-1D94C528206C}"/>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FDEE78"/>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23509A07-63CC-2631-7922-90963A7E99C9}"/>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srgbClr val="FDEE78"/>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17</a:t>
            </a:fld>
            <a:endParaRPr kumimoji="0" lang="en-US" sz="900" b="0" i="0" u="none" strike="noStrike" kern="1200" cap="none" spc="0" normalizeH="0" baseline="0" noProof="0">
              <a:ln>
                <a:noFill/>
              </a:ln>
              <a:solidFill>
                <a:srgbClr val="FDEE78"/>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39584370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BEE3C-DDCD-7E9E-D5C1-9E3B37C855DE}"/>
              </a:ext>
            </a:extLst>
          </p:cNvPr>
          <p:cNvSpPr>
            <a:spLocks noGrp="1"/>
          </p:cNvSpPr>
          <p:nvPr>
            <p:ph type="title"/>
          </p:nvPr>
        </p:nvSpPr>
        <p:spPr>
          <a:xfrm>
            <a:off x="581192" y="702156"/>
            <a:ext cx="11029616" cy="1188720"/>
          </a:xfrm>
        </p:spPr>
        <p:txBody>
          <a:bodyPr>
            <a:normAutofit/>
          </a:bodyPr>
          <a:lstStyle/>
          <a:p>
            <a:r>
              <a:rPr lang="en-GB" dirty="0"/>
              <a:t>The Five Competitive Forces That Shape Strategy</a:t>
            </a:r>
          </a:p>
        </p:txBody>
      </p:sp>
      <p:sp>
        <p:nvSpPr>
          <p:cNvPr id="3" name="Content Placeholder 2">
            <a:extLst>
              <a:ext uri="{FF2B5EF4-FFF2-40B4-BE49-F238E27FC236}">
                <a16:creationId xmlns:a16="http://schemas.microsoft.com/office/drawing/2014/main" id="{18454373-1A0F-64EE-BFA0-361EE26D6722}"/>
              </a:ext>
            </a:extLst>
          </p:cNvPr>
          <p:cNvSpPr>
            <a:spLocks noGrp="1"/>
          </p:cNvSpPr>
          <p:nvPr>
            <p:ph idx="1"/>
          </p:nvPr>
        </p:nvSpPr>
        <p:spPr>
          <a:xfrm>
            <a:off x="6335805" y="2180496"/>
            <a:ext cx="5275001" cy="4045683"/>
          </a:xfrm>
        </p:spPr>
        <p:txBody>
          <a:bodyPr>
            <a:normAutofit/>
          </a:bodyPr>
          <a:lstStyle/>
          <a:p>
            <a:r>
              <a:rPr lang="en-GB" dirty="0"/>
              <a:t>Interview with Michael E. Porter, Professor, Harvard University</a:t>
            </a:r>
          </a:p>
          <a:p>
            <a:r>
              <a:rPr lang="en-GB" dirty="0"/>
              <a:t>Watch this video and take notes:</a:t>
            </a:r>
          </a:p>
          <a:p>
            <a:pPr lvl="1"/>
            <a:r>
              <a:rPr lang="en-GB" dirty="0"/>
              <a:t>What are the key messages that you take away from this?</a:t>
            </a:r>
          </a:p>
          <a:p>
            <a:pPr lvl="1"/>
            <a:r>
              <a:rPr lang="en-GB" dirty="0"/>
              <a:t>We will discuss this together after the video.</a:t>
            </a:r>
          </a:p>
          <a:p>
            <a:r>
              <a:rPr lang="en-GB" dirty="0">
                <a:hlinkClick r:id="rId2"/>
              </a:rPr>
              <a:t>https://youtu.be/mYF2_FBCvXw</a:t>
            </a:r>
            <a:endParaRPr lang="en-GB" dirty="0"/>
          </a:p>
        </p:txBody>
      </p:sp>
      <p:sp>
        <p:nvSpPr>
          <p:cNvPr id="4" name="Footer Placeholder 3">
            <a:extLst>
              <a:ext uri="{FF2B5EF4-FFF2-40B4-BE49-F238E27FC236}">
                <a16:creationId xmlns:a16="http://schemas.microsoft.com/office/drawing/2014/main" id="{CDDECC10-77B6-D3CE-B6BD-8F23F410FE8D}"/>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0" normalizeH="0" baseline="0" noProof="0" dirty="0">
                <a:ln>
                  <a:noFill/>
                </a:ln>
                <a:solidFill>
                  <a:srgbClr val="3885DA"/>
                </a:solidFill>
                <a:effectLst/>
                <a:uLnTx/>
                <a:uFillTx/>
                <a:latin typeface="Franklin Gothic Book" panose="020B0502020104020203"/>
                <a:ea typeface="+mn-ea"/>
                <a:cs typeface="+mn-cs"/>
              </a:rPr>
              <a:t>13:11</a:t>
            </a:r>
          </a:p>
        </p:txBody>
      </p:sp>
      <p:sp>
        <p:nvSpPr>
          <p:cNvPr id="5" name="Slide Number Placeholder 4">
            <a:extLst>
              <a:ext uri="{FF2B5EF4-FFF2-40B4-BE49-F238E27FC236}">
                <a16:creationId xmlns:a16="http://schemas.microsoft.com/office/drawing/2014/main" id="{713D3442-880C-3F92-5B53-779107CACCD7}"/>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srgbClr val="3885DA"/>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18</a:t>
            </a:fld>
            <a:endParaRPr kumimoji="0" lang="en-US" sz="900" b="0" i="0" u="none" strike="noStrike" kern="1200" cap="none" spc="0" normalizeH="0" baseline="0" noProof="0">
              <a:ln>
                <a:noFill/>
              </a:ln>
              <a:solidFill>
                <a:srgbClr val="3885DA"/>
              </a:solidFill>
              <a:effectLst/>
              <a:uLnTx/>
              <a:uFillTx/>
              <a:latin typeface="Franklin Gothic Book" panose="020B0502020104020203"/>
              <a:ea typeface="+mn-ea"/>
              <a:cs typeface="+mn-cs"/>
            </a:endParaRPr>
          </a:p>
        </p:txBody>
      </p:sp>
      <p:pic>
        <p:nvPicPr>
          <p:cNvPr id="7" name="Picture 6">
            <a:extLst>
              <a:ext uri="{FF2B5EF4-FFF2-40B4-BE49-F238E27FC236}">
                <a16:creationId xmlns:a16="http://schemas.microsoft.com/office/drawing/2014/main" id="{E2F6666E-9CAC-3D73-1BB1-451C356D36D8}"/>
              </a:ext>
            </a:extLst>
          </p:cNvPr>
          <p:cNvPicPr>
            <a:picLocks noChangeAspect="1"/>
          </p:cNvPicPr>
          <p:nvPr/>
        </p:nvPicPr>
        <p:blipFill>
          <a:blip r:embed="rId3"/>
          <a:stretch>
            <a:fillRect/>
          </a:stretch>
        </p:blipFill>
        <p:spPr>
          <a:xfrm>
            <a:off x="780698" y="3111404"/>
            <a:ext cx="4748741" cy="2180690"/>
          </a:xfrm>
          <a:prstGeom prst="rect">
            <a:avLst/>
          </a:prstGeom>
        </p:spPr>
      </p:pic>
    </p:spTree>
    <p:extLst>
      <p:ext uri="{BB962C8B-B14F-4D97-AF65-F5344CB8AC3E}">
        <p14:creationId xmlns:p14="http://schemas.microsoft.com/office/powerpoint/2010/main" val="41846505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8055E-FBEB-B260-B388-6699568F6A5E}"/>
              </a:ext>
            </a:extLst>
          </p:cNvPr>
          <p:cNvSpPr>
            <a:spLocks noGrp="1"/>
          </p:cNvSpPr>
          <p:nvPr>
            <p:ph type="title"/>
          </p:nvPr>
        </p:nvSpPr>
        <p:spPr/>
        <p:txBody>
          <a:bodyPr/>
          <a:lstStyle/>
          <a:p>
            <a:r>
              <a:rPr lang="en-GB" dirty="0"/>
              <a:t>buyers</a:t>
            </a:r>
          </a:p>
        </p:txBody>
      </p:sp>
      <p:sp>
        <p:nvSpPr>
          <p:cNvPr id="3" name="Content Placeholder 2">
            <a:extLst>
              <a:ext uri="{FF2B5EF4-FFF2-40B4-BE49-F238E27FC236}">
                <a16:creationId xmlns:a16="http://schemas.microsoft.com/office/drawing/2014/main" id="{06B97674-BC6A-8ED6-4A1F-FC1A246FA798}"/>
              </a:ext>
            </a:extLst>
          </p:cNvPr>
          <p:cNvSpPr>
            <a:spLocks noGrp="1"/>
          </p:cNvSpPr>
          <p:nvPr>
            <p:ph idx="1"/>
          </p:nvPr>
        </p:nvSpPr>
        <p:spPr>
          <a:xfrm>
            <a:off x="581192" y="2003878"/>
            <a:ext cx="7840913" cy="4420036"/>
          </a:xfrm>
        </p:spPr>
        <p:txBody>
          <a:bodyPr>
            <a:noAutofit/>
          </a:bodyPr>
          <a:lstStyle/>
          <a:p>
            <a:pPr eaLnBrk="1" hangingPunct="1">
              <a:buFont typeface="Wingdings 2" pitchFamily="18" charset="2"/>
              <a:buNone/>
              <a:defRPr/>
            </a:pPr>
            <a:r>
              <a:rPr lang="en-GB" sz="1800" b="1" i="1" dirty="0">
                <a:latin typeface="Calibri" panose="020F0502020204030204" pitchFamily="34" charset="0"/>
              </a:rPr>
              <a:t>The bargaining power of buyers</a:t>
            </a:r>
            <a:endParaRPr lang="en-GB" sz="1800" dirty="0">
              <a:latin typeface="Calibri" panose="020F0502020204030204" pitchFamily="34" charset="0"/>
            </a:endParaRPr>
          </a:p>
          <a:p>
            <a:pPr eaLnBrk="1" hangingPunct="1">
              <a:buFont typeface="Wingdings 2" pitchFamily="18" charset="2"/>
              <a:buNone/>
              <a:defRPr/>
            </a:pPr>
            <a:r>
              <a:rPr lang="en-GB" sz="1800" dirty="0">
                <a:latin typeface="Calibri" panose="020F0502020204030204" pitchFamily="34" charset="0"/>
              </a:rPr>
              <a:t>	Buyers are the organisation’s immediate customers, not necessarily the ultimate consumers. </a:t>
            </a:r>
          </a:p>
          <a:p>
            <a:pPr eaLnBrk="1" hangingPunct="1">
              <a:buFont typeface="Wingdings 2" pitchFamily="18" charset="2"/>
              <a:buNone/>
              <a:defRPr/>
            </a:pPr>
            <a:r>
              <a:rPr lang="en-GB" sz="1800" dirty="0">
                <a:latin typeface="Calibri" panose="020F0502020204030204" pitchFamily="34" charset="0"/>
              </a:rPr>
              <a:t>	If buyers are powerful, then they can demand cheap prices or product/service improvements to reduce profits.</a:t>
            </a:r>
          </a:p>
          <a:p>
            <a:pPr eaLnBrk="1" hangingPunct="1">
              <a:buFont typeface="Wingdings 2" pitchFamily="18" charset="2"/>
              <a:buNone/>
              <a:defRPr/>
            </a:pPr>
            <a:r>
              <a:rPr lang="en-GB" sz="1800" dirty="0">
                <a:latin typeface="Calibri" panose="020F0502020204030204" pitchFamily="34" charset="0"/>
              </a:rPr>
              <a:t>	Buyer power is likely to be high, for example, when:</a:t>
            </a:r>
          </a:p>
          <a:p>
            <a:pPr marL="603375" lvl="2" indent="-209550">
              <a:buFont typeface="Arial" charset="0"/>
              <a:buChar char="•"/>
              <a:defRPr/>
            </a:pPr>
            <a:r>
              <a:rPr lang="en-GB" sz="1800" b="1" i="1" dirty="0">
                <a:latin typeface="Calibri" panose="020F0502020204030204" pitchFamily="34" charset="0"/>
              </a:rPr>
              <a:t>Buyers are concentrated </a:t>
            </a:r>
            <a:r>
              <a:rPr lang="en-GB" sz="1800" dirty="0">
                <a:latin typeface="Calibri" panose="020F0502020204030204" pitchFamily="34" charset="0"/>
              </a:rPr>
              <a:t>(few of them)</a:t>
            </a:r>
          </a:p>
          <a:p>
            <a:pPr marL="593850" lvl="2" indent="-190500">
              <a:buFont typeface="Arial" charset="0"/>
              <a:buChar char="•"/>
              <a:defRPr/>
            </a:pPr>
            <a:r>
              <a:rPr lang="en-GB" sz="1800" b="1" i="1" dirty="0">
                <a:latin typeface="Calibri" panose="020F0502020204030204" pitchFamily="34" charset="0"/>
              </a:rPr>
              <a:t>Buyers have low switching costs </a:t>
            </a:r>
            <a:r>
              <a:rPr lang="en-GB" altLang="en-US" sz="1800" dirty="0">
                <a:latin typeface="Calibri" panose="020F0502020204030204" pitchFamily="34" charset="0"/>
              </a:rPr>
              <a:t>(it not disruptive or expensive to change their providers)</a:t>
            </a:r>
            <a:endParaRPr lang="en-GB" sz="1800" dirty="0">
              <a:latin typeface="Calibri" panose="020F0502020204030204" pitchFamily="34" charset="0"/>
            </a:endParaRPr>
          </a:p>
          <a:p>
            <a:pPr marL="593850" lvl="2" indent="-190500">
              <a:buFont typeface="Arial" charset="0"/>
              <a:buChar char="•"/>
              <a:defRPr/>
            </a:pPr>
            <a:r>
              <a:rPr lang="en-GB" sz="1800" b="1" i="1" dirty="0">
                <a:latin typeface="Calibri" panose="020F0502020204030204" pitchFamily="34" charset="0"/>
              </a:rPr>
              <a:t>Buyers can supply their own inputs </a:t>
            </a:r>
            <a:r>
              <a:rPr lang="en-GB" sz="1800" dirty="0">
                <a:latin typeface="Calibri" panose="020F0502020204030204" pitchFamily="34" charset="0"/>
              </a:rPr>
              <a:t>(backward vertical integration, e.g. through the acquisition of a business operating earlier in the supply chain – e.g. a retailer </a:t>
            </a:r>
            <a:r>
              <a:rPr lang="en-GB" sz="1800" dirty="0" err="1">
                <a:latin typeface="Calibri" panose="020F0502020204030204" pitchFamily="34" charset="0"/>
              </a:rPr>
              <a:t>acquiering</a:t>
            </a:r>
            <a:r>
              <a:rPr lang="en-GB" sz="1800" dirty="0">
                <a:latin typeface="Calibri" panose="020F0502020204030204" pitchFamily="34" charset="0"/>
              </a:rPr>
              <a:t> a wholesaler)</a:t>
            </a:r>
            <a:endParaRPr lang="en-GB" sz="1800" dirty="0"/>
          </a:p>
        </p:txBody>
      </p:sp>
      <p:sp>
        <p:nvSpPr>
          <p:cNvPr id="4" name="Footer Placeholder 3">
            <a:extLst>
              <a:ext uri="{FF2B5EF4-FFF2-40B4-BE49-F238E27FC236}">
                <a16:creationId xmlns:a16="http://schemas.microsoft.com/office/drawing/2014/main" id="{9CA98EA1-65D0-0611-2C9D-D7AFFF862886}"/>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Johnson, Whittington, Scholes, Angwin, </a:t>
            </a:r>
            <a:r>
              <a:rPr kumimoji="0" lang="en-GB" altLang="en-US" sz="900" b="0" i="0" u="none" strike="noStrike" kern="1200" cap="all" spc="0" normalizeH="0" baseline="0" noProof="0" dirty="0" err="1">
                <a:ln>
                  <a:noFill/>
                </a:ln>
                <a:solidFill>
                  <a:prstClr val="black">
                    <a:lumMod val="75000"/>
                    <a:lumOff val="25000"/>
                  </a:prstClr>
                </a:solidFill>
                <a:effectLst/>
                <a:uLnTx/>
                <a:uFillTx/>
                <a:latin typeface="Franklin Gothic Book" panose="020B0502020104020203"/>
                <a:ea typeface="+mn-ea"/>
                <a:cs typeface="+mn-cs"/>
              </a:rPr>
              <a:t>Regner</a:t>
            </a:r>
            <a:r>
              <a:rPr kumimoji="0" lang="en-GB" alt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 (2017)</a:t>
            </a:r>
          </a:p>
        </p:txBody>
      </p:sp>
      <p:sp>
        <p:nvSpPr>
          <p:cNvPr id="5" name="Slide Number Placeholder 4">
            <a:extLst>
              <a:ext uri="{FF2B5EF4-FFF2-40B4-BE49-F238E27FC236}">
                <a16:creationId xmlns:a16="http://schemas.microsoft.com/office/drawing/2014/main" id="{E970F6DC-83C5-872C-0F96-500CF229F3DB}"/>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6" name="Picture 5">
            <a:extLst>
              <a:ext uri="{FF2B5EF4-FFF2-40B4-BE49-F238E27FC236}">
                <a16:creationId xmlns:a16="http://schemas.microsoft.com/office/drawing/2014/main" id="{7295778B-2D74-D377-BADF-3F471F00F75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357714" y="589154"/>
            <a:ext cx="3579182" cy="299756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ectangle: Rounded Corners 6">
            <a:extLst>
              <a:ext uri="{FF2B5EF4-FFF2-40B4-BE49-F238E27FC236}">
                <a16:creationId xmlns:a16="http://schemas.microsoft.com/office/drawing/2014/main" id="{C5FDCD24-290F-BBB4-7585-04D79BA49CC2}"/>
              </a:ext>
            </a:extLst>
          </p:cNvPr>
          <p:cNvSpPr/>
          <p:nvPr/>
        </p:nvSpPr>
        <p:spPr>
          <a:xfrm>
            <a:off x="10716127" y="1652337"/>
            <a:ext cx="729915" cy="1018674"/>
          </a:xfrm>
          <a:prstGeom prst="round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397471110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8055E-FBEB-B260-B388-6699568F6A5E}"/>
              </a:ext>
            </a:extLst>
          </p:cNvPr>
          <p:cNvSpPr>
            <a:spLocks noGrp="1"/>
          </p:cNvSpPr>
          <p:nvPr>
            <p:ph type="title"/>
          </p:nvPr>
        </p:nvSpPr>
        <p:spPr/>
        <p:txBody>
          <a:bodyPr/>
          <a:lstStyle/>
          <a:p>
            <a:r>
              <a:rPr lang="en-GB" dirty="0"/>
              <a:t>suppliers</a:t>
            </a:r>
          </a:p>
        </p:txBody>
      </p:sp>
      <p:sp>
        <p:nvSpPr>
          <p:cNvPr id="3" name="Content Placeholder 2">
            <a:extLst>
              <a:ext uri="{FF2B5EF4-FFF2-40B4-BE49-F238E27FC236}">
                <a16:creationId xmlns:a16="http://schemas.microsoft.com/office/drawing/2014/main" id="{06B97674-BC6A-8ED6-4A1F-FC1A246FA798}"/>
              </a:ext>
            </a:extLst>
          </p:cNvPr>
          <p:cNvSpPr>
            <a:spLocks noGrp="1"/>
          </p:cNvSpPr>
          <p:nvPr>
            <p:ph idx="1"/>
          </p:nvPr>
        </p:nvSpPr>
        <p:spPr>
          <a:xfrm>
            <a:off x="581193" y="2340864"/>
            <a:ext cx="7776522" cy="3927982"/>
          </a:xfrm>
        </p:spPr>
        <p:txBody>
          <a:bodyPr>
            <a:noAutofit/>
          </a:bodyPr>
          <a:lstStyle/>
          <a:p>
            <a:pPr marL="263525" indent="-263525">
              <a:buNone/>
            </a:pPr>
            <a:r>
              <a:rPr lang="en-GB" altLang="en-US" sz="1800" b="1" i="1" dirty="0">
                <a:latin typeface="Calibri" panose="020F0502020204030204" pitchFamily="34" charset="0"/>
              </a:rPr>
              <a:t>The bargaining power of suppliers</a:t>
            </a:r>
          </a:p>
          <a:p>
            <a:pPr marL="263525" indent="-263525">
              <a:buNone/>
            </a:pPr>
            <a:r>
              <a:rPr lang="en-GB" altLang="en-US" sz="1800" dirty="0">
                <a:latin typeface="Calibri" panose="020F0502020204030204" pitchFamily="34" charset="0"/>
              </a:rPr>
              <a:t>	Suppliers are those who supply what organisations need to produce the product or service. Powerful suppliers can reduce an organisation’s profits. </a:t>
            </a:r>
          </a:p>
          <a:p>
            <a:pPr marL="263525" indent="-263525">
              <a:buNone/>
            </a:pPr>
            <a:r>
              <a:rPr lang="en-GB" altLang="en-US" sz="1800" dirty="0">
                <a:latin typeface="Calibri" panose="020F0502020204030204" pitchFamily="34" charset="0"/>
              </a:rPr>
              <a:t>	</a:t>
            </a:r>
          </a:p>
          <a:p>
            <a:pPr marL="263525" indent="-263525">
              <a:buNone/>
            </a:pPr>
            <a:r>
              <a:rPr lang="en-GB" altLang="en-US" sz="1800" dirty="0">
                <a:latin typeface="Calibri" panose="020F0502020204030204" pitchFamily="34" charset="0"/>
              </a:rPr>
              <a:t>Supplier power is likely to be high, for example, when:</a:t>
            </a:r>
          </a:p>
          <a:p>
            <a:pPr marL="314325" lvl="1" indent="-209550">
              <a:buFont typeface="Arial" panose="020B0604020202020204" pitchFamily="34" charset="0"/>
              <a:buChar char="•"/>
            </a:pPr>
            <a:r>
              <a:rPr lang="en-GB" altLang="en-US" sz="1800" b="1" i="1" dirty="0">
                <a:latin typeface="Calibri" panose="020F0502020204030204" pitchFamily="34" charset="0"/>
              </a:rPr>
              <a:t>The suppliers are concentrated </a:t>
            </a:r>
            <a:r>
              <a:rPr lang="en-GB" altLang="en-US" sz="1800" dirty="0">
                <a:latin typeface="Calibri" panose="020F0502020204030204" pitchFamily="34" charset="0"/>
              </a:rPr>
              <a:t>(few of them)</a:t>
            </a:r>
          </a:p>
          <a:p>
            <a:pPr marL="314325" lvl="1" indent="-209550">
              <a:buFont typeface="Arial" panose="020B0604020202020204" pitchFamily="34" charset="0"/>
              <a:buChar char="•"/>
            </a:pPr>
            <a:r>
              <a:rPr lang="en-GB" altLang="en-US" sz="1800" b="1" i="1" dirty="0">
                <a:latin typeface="Calibri" panose="020F0502020204030204" pitchFamily="34" charset="0"/>
              </a:rPr>
              <a:t>Suppliers provide a specialist or rare input</a:t>
            </a:r>
          </a:p>
          <a:p>
            <a:pPr marL="314325" lvl="1" indent="-209550">
              <a:buFont typeface="Arial" panose="020B0604020202020204" pitchFamily="34" charset="0"/>
              <a:buChar char="•"/>
            </a:pPr>
            <a:r>
              <a:rPr lang="en-GB" altLang="en-US" sz="1800" b="1" i="1" dirty="0">
                <a:latin typeface="Calibri" panose="020F0502020204030204" pitchFamily="34" charset="0"/>
              </a:rPr>
              <a:t>Your switching costs are high </a:t>
            </a:r>
            <a:r>
              <a:rPr lang="en-GB" altLang="en-US" sz="1800" dirty="0">
                <a:latin typeface="Calibri" panose="020F0502020204030204" pitchFamily="34" charset="0"/>
              </a:rPr>
              <a:t>(it is disruptive or expensive for you to change suppliers)</a:t>
            </a:r>
          </a:p>
          <a:p>
            <a:pPr marL="314325" lvl="1" indent="-209550">
              <a:buFont typeface="Arial" panose="020B0604020202020204" pitchFamily="34" charset="0"/>
              <a:buChar char="•"/>
            </a:pPr>
            <a:r>
              <a:rPr lang="en-GB" altLang="en-US" sz="1800" b="1" i="1" dirty="0">
                <a:latin typeface="Calibri" panose="020F0502020204030204" pitchFamily="34" charset="0"/>
              </a:rPr>
              <a:t>Suppliers can integrate forwards </a:t>
            </a:r>
            <a:r>
              <a:rPr lang="en-GB" altLang="en-US" sz="1800" dirty="0">
                <a:latin typeface="Calibri" panose="020F0502020204030204" pitchFamily="34" charset="0"/>
              </a:rPr>
              <a:t>(e.g. low-cost airlines have cut out the use of travel agents)</a:t>
            </a:r>
            <a:endParaRPr lang="en-GB" sz="1800" dirty="0"/>
          </a:p>
        </p:txBody>
      </p:sp>
      <p:sp>
        <p:nvSpPr>
          <p:cNvPr id="4" name="Footer Placeholder 3">
            <a:extLst>
              <a:ext uri="{FF2B5EF4-FFF2-40B4-BE49-F238E27FC236}">
                <a16:creationId xmlns:a16="http://schemas.microsoft.com/office/drawing/2014/main" id="{9CA98EA1-65D0-0611-2C9D-D7AFFF862886}"/>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Johnson, Whittington, Scholes, Angwin, </a:t>
            </a:r>
            <a:r>
              <a:rPr kumimoji="0" lang="en-GB" altLang="en-US" sz="900" b="0" i="0" u="none" strike="noStrike" kern="1200" cap="all" spc="0" normalizeH="0" baseline="0" noProof="0" dirty="0" err="1">
                <a:ln>
                  <a:noFill/>
                </a:ln>
                <a:solidFill>
                  <a:prstClr val="black">
                    <a:lumMod val="75000"/>
                    <a:lumOff val="25000"/>
                  </a:prstClr>
                </a:solidFill>
                <a:effectLst/>
                <a:uLnTx/>
                <a:uFillTx/>
                <a:latin typeface="Franklin Gothic Book" panose="020B0502020104020203"/>
                <a:ea typeface="+mn-ea"/>
                <a:cs typeface="+mn-cs"/>
              </a:rPr>
              <a:t>Regner</a:t>
            </a:r>
            <a:r>
              <a:rPr kumimoji="0" lang="en-GB" alt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 (2017)</a:t>
            </a:r>
          </a:p>
        </p:txBody>
      </p:sp>
      <p:sp>
        <p:nvSpPr>
          <p:cNvPr id="5" name="Slide Number Placeholder 4">
            <a:extLst>
              <a:ext uri="{FF2B5EF4-FFF2-40B4-BE49-F238E27FC236}">
                <a16:creationId xmlns:a16="http://schemas.microsoft.com/office/drawing/2014/main" id="{E970F6DC-83C5-872C-0F96-500CF229F3DB}"/>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6" name="Picture 5">
            <a:extLst>
              <a:ext uri="{FF2B5EF4-FFF2-40B4-BE49-F238E27FC236}">
                <a16:creationId xmlns:a16="http://schemas.microsoft.com/office/drawing/2014/main" id="{24D9D0CB-427C-CA14-FFCC-ACFCC0AB062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357714" y="589154"/>
            <a:ext cx="3579182" cy="299756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ectangle: Rounded Corners 6">
            <a:extLst>
              <a:ext uri="{FF2B5EF4-FFF2-40B4-BE49-F238E27FC236}">
                <a16:creationId xmlns:a16="http://schemas.microsoft.com/office/drawing/2014/main" id="{795CC4BC-88A9-1B4E-C986-C3A9CE43E30D}"/>
              </a:ext>
            </a:extLst>
          </p:cNvPr>
          <p:cNvSpPr/>
          <p:nvPr/>
        </p:nvSpPr>
        <p:spPr>
          <a:xfrm>
            <a:off x="8502321" y="1652337"/>
            <a:ext cx="729915" cy="1018674"/>
          </a:xfrm>
          <a:prstGeom prst="round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76140200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8055E-FBEB-B260-B388-6699568F6A5E}"/>
              </a:ext>
            </a:extLst>
          </p:cNvPr>
          <p:cNvSpPr>
            <a:spLocks noGrp="1"/>
          </p:cNvSpPr>
          <p:nvPr>
            <p:ph type="title"/>
          </p:nvPr>
        </p:nvSpPr>
        <p:spPr/>
        <p:txBody>
          <a:bodyPr/>
          <a:lstStyle/>
          <a:p>
            <a:r>
              <a:rPr lang="en-GB" dirty="0"/>
              <a:t>substitutes</a:t>
            </a:r>
          </a:p>
        </p:txBody>
      </p:sp>
      <p:sp>
        <p:nvSpPr>
          <p:cNvPr id="3" name="Content Placeholder 2">
            <a:extLst>
              <a:ext uri="{FF2B5EF4-FFF2-40B4-BE49-F238E27FC236}">
                <a16:creationId xmlns:a16="http://schemas.microsoft.com/office/drawing/2014/main" id="{06B97674-BC6A-8ED6-4A1F-FC1A246FA798}"/>
              </a:ext>
            </a:extLst>
          </p:cNvPr>
          <p:cNvSpPr>
            <a:spLocks noGrp="1"/>
          </p:cNvSpPr>
          <p:nvPr>
            <p:ph idx="1"/>
          </p:nvPr>
        </p:nvSpPr>
        <p:spPr>
          <a:xfrm>
            <a:off x="581192" y="2003878"/>
            <a:ext cx="7704555" cy="4420036"/>
          </a:xfrm>
        </p:spPr>
        <p:txBody>
          <a:bodyPr>
            <a:noAutofit/>
          </a:bodyPr>
          <a:lstStyle/>
          <a:p>
            <a:pPr marL="9525" indent="-9525">
              <a:lnSpc>
                <a:spcPct val="95000"/>
              </a:lnSpc>
              <a:spcBef>
                <a:spcPct val="15000"/>
              </a:spcBef>
              <a:spcAft>
                <a:spcPts val="0"/>
              </a:spcAft>
              <a:buNone/>
              <a:tabLst>
                <a:tab pos="304800" algn="l"/>
              </a:tabLst>
              <a:defRPr/>
            </a:pPr>
            <a:r>
              <a:rPr lang="en-GB" sz="1800" b="1" i="1" dirty="0">
                <a:latin typeface="Calibri" panose="020F0502020204030204" pitchFamily="34" charset="0"/>
              </a:rPr>
              <a:t>The threat of substitutes</a:t>
            </a:r>
          </a:p>
          <a:p>
            <a:pPr marL="53975" indent="-53975">
              <a:lnSpc>
                <a:spcPct val="95000"/>
              </a:lnSpc>
              <a:spcBef>
                <a:spcPct val="15000"/>
              </a:spcBef>
              <a:spcAft>
                <a:spcPts val="0"/>
              </a:spcAft>
              <a:buNone/>
              <a:tabLst>
                <a:tab pos="304800" algn="l"/>
              </a:tabLst>
              <a:defRPr/>
            </a:pPr>
            <a:r>
              <a:rPr lang="en-GB" sz="1800" dirty="0">
                <a:latin typeface="Calibri" panose="020F0502020204030204" pitchFamily="34" charset="0"/>
              </a:rPr>
              <a:t>	</a:t>
            </a:r>
          </a:p>
          <a:p>
            <a:pPr marL="53975" indent="-53975">
              <a:lnSpc>
                <a:spcPct val="95000"/>
              </a:lnSpc>
              <a:spcBef>
                <a:spcPct val="15000"/>
              </a:spcBef>
              <a:spcAft>
                <a:spcPts val="0"/>
              </a:spcAft>
              <a:buNone/>
              <a:tabLst>
                <a:tab pos="304800" algn="l"/>
              </a:tabLst>
              <a:defRPr/>
            </a:pPr>
            <a:r>
              <a:rPr lang="en-GB" sz="1800" b="1" i="1" dirty="0">
                <a:latin typeface="Calibri" panose="020F0502020204030204" pitchFamily="34" charset="0"/>
              </a:rPr>
              <a:t>Substitutes</a:t>
            </a:r>
            <a:r>
              <a:rPr lang="en-GB" sz="1800" dirty="0">
                <a:latin typeface="Calibri" panose="020F0502020204030204" pitchFamily="34" charset="0"/>
              </a:rPr>
              <a:t> are products or services that offer a similar benefit to an industry’s products or services, but have a different nature i.e. they are from outside the industry.</a:t>
            </a:r>
          </a:p>
          <a:p>
            <a:pPr marL="53975" indent="-53975">
              <a:lnSpc>
                <a:spcPct val="95000"/>
              </a:lnSpc>
              <a:spcBef>
                <a:spcPct val="15000"/>
              </a:spcBef>
              <a:spcAft>
                <a:spcPts val="0"/>
              </a:spcAft>
              <a:buNone/>
              <a:tabLst>
                <a:tab pos="304800" algn="l"/>
              </a:tabLst>
              <a:defRPr/>
            </a:pPr>
            <a:endParaRPr lang="en-GB" sz="1800" dirty="0">
              <a:latin typeface="Calibri" panose="020F0502020204030204" pitchFamily="34" charset="0"/>
            </a:endParaRPr>
          </a:p>
          <a:p>
            <a:pPr marL="53975" indent="-53975">
              <a:lnSpc>
                <a:spcPct val="95000"/>
              </a:lnSpc>
              <a:spcBef>
                <a:spcPct val="15000"/>
              </a:spcBef>
              <a:spcAft>
                <a:spcPts val="0"/>
              </a:spcAft>
              <a:buNone/>
              <a:tabLst>
                <a:tab pos="304800" algn="l"/>
              </a:tabLst>
              <a:defRPr/>
            </a:pPr>
            <a:r>
              <a:rPr lang="en-GB" sz="1800" dirty="0">
                <a:latin typeface="Calibri" panose="020F0502020204030204" pitchFamily="34" charset="0"/>
              </a:rPr>
              <a:t>	Customers will switch to alternatives (and thus the threat increases) if:</a:t>
            </a:r>
          </a:p>
          <a:p>
            <a:pPr marL="298450" indent="-298450">
              <a:lnSpc>
                <a:spcPct val="95000"/>
              </a:lnSpc>
              <a:spcBef>
                <a:spcPct val="15000"/>
              </a:spcBef>
              <a:spcAft>
                <a:spcPts val="0"/>
              </a:spcAft>
              <a:buClr>
                <a:schemeClr val="tx1"/>
              </a:buClr>
              <a:defRPr/>
            </a:pPr>
            <a:r>
              <a:rPr lang="en-GB" sz="1800" b="1" i="1" dirty="0">
                <a:latin typeface="Calibri" panose="020F0502020204030204" pitchFamily="34" charset="0"/>
              </a:rPr>
              <a:t>The price/performance ratio </a:t>
            </a:r>
            <a:r>
              <a:rPr lang="en-GB" sz="1800" dirty="0">
                <a:latin typeface="Calibri" panose="020F0502020204030204" pitchFamily="34" charset="0"/>
              </a:rPr>
              <a:t>of the substitute is superior (e.g. aluminium is more expensive than steel but it is more cost efficient for car parts)</a:t>
            </a:r>
          </a:p>
          <a:p>
            <a:pPr marL="298450" indent="-298450">
              <a:lnSpc>
                <a:spcPct val="95000"/>
              </a:lnSpc>
              <a:spcBef>
                <a:spcPct val="15000"/>
              </a:spcBef>
              <a:spcAft>
                <a:spcPts val="0"/>
              </a:spcAft>
              <a:buClr>
                <a:schemeClr val="tx1"/>
              </a:buClr>
              <a:defRPr/>
            </a:pPr>
            <a:r>
              <a:rPr lang="en-GB" sz="1800" dirty="0">
                <a:latin typeface="Calibri" panose="020F0502020204030204" pitchFamily="34" charset="0"/>
              </a:rPr>
              <a:t>The substitute </a:t>
            </a:r>
            <a:r>
              <a:rPr lang="en-GB" sz="1800" b="1" i="1" dirty="0">
                <a:latin typeface="Calibri" panose="020F0502020204030204" pitchFamily="34" charset="0"/>
              </a:rPr>
              <a:t>benefits from an innovation </a:t>
            </a:r>
            <a:r>
              <a:rPr lang="en-GB" sz="1800" dirty="0">
                <a:latin typeface="Calibri" panose="020F0502020204030204" pitchFamily="34" charset="0"/>
              </a:rPr>
              <a:t>that improves customer satisfaction (e.g. high speed trains can be quicker than airlines from city centre to city centre on short haul routes).</a:t>
            </a:r>
          </a:p>
          <a:p>
            <a:pPr marL="298450" indent="-298450">
              <a:lnSpc>
                <a:spcPct val="95000"/>
              </a:lnSpc>
              <a:spcBef>
                <a:spcPct val="15000"/>
              </a:spcBef>
              <a:spcAft>
                <a:spcPts val="0"/>
              </a:spcAft>
              <a:buClr>
                <a:schemeClr val="tx1"/>
              </a:buClr>
              <a:defRPr/>
            </a:pPr>
            <a:r>
              <a:rPr lang="en-GB" sz="1800" b="1" i="1" dirty="0">
                <a:latin typeface="Calibri" panose="020F0502020204030204" pitchFamily="34" charset="0"/>
              </a:rPr>
              <a:t>Extra-industry effects</a:t>
            </a:r>
            <a:r>
              <a:rPr lang="en-GB" sz="1800" b="1" dirty="0">
                <a:latin typeface="Calibri" panose="020F0502020204030204" pitchFamily="34" charset="0"/>
              </a:rPr>
              <a:t>. </a:t>
            </a:r>
            <a:r>
              <a:rPr lang="en-GB" sz="1800" dirty="0">
                <a:latin typeface="Calibri" panose="020F0502020204030204" pitchFamily="34" charset="0"/>
              </a:rPr>
              <a:t>Substitutes come from outside the industry which forces managers to look outside their own industry to consider more distant threats and constraints.</a:t>
            </a:r>
            <a:endParaRPr lang="en-GB" sz="1800" dirty="0"/>
          </a:p>
        </p:txBody>
      </p:sp>
      <p:sp>
        <p:nvSpPr>
          <p:cNvPr id="4" name="Footer Placeholder 3">
            <a:extLst>
              <a:ext uri="{FF2B5EF4-FFF2-40B4-BE49-F238E27FC236}">
                <a16:creationId xmlns:a16="http://schemas.microsoft.com/office/drawing/2014/main" id="{9CA98EA1-65D0-0611-2C9D-D7AFFF862886}"/>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Johnson, Whittington, Scholes, Angwin, </a:t>
            </a:r>
            <a:r>
              <a:rPr kumimoji="0" lang="en-GB" altLang="en-US" sz="900" b="0" i="0" u="none" strike="noStrike" kern="1200" cap="all" spc="0" normalizeH="0" baseline="0" noProof="0" dirty="0" err="1">
                <a:ln>
                  <a:noFill/>
                </a:ln>
                <a:solidFill>
                  <a:prstClr val="black">
                    <a:lumMod val="75000"/>
                    <a:lumOff val="25000"/>
                  </a:prstClr>
                </a:solidFill>
                <a:effectLst/>
                <a:uLnTx/>
                <a:uFillTx/>
                <a:latin typeface="Franklin Gothic Book" panose="020B0502020104020203"/>
                <a:ea typeface="+mn-ea"/>
                <a:cs typeface="+mn-cs"/>
              </a:rPr>
              <a:t>Regner</a:t>
            </a:r>
            <a:r>
              <a:rPr kumimoji="0" lang="en-GB" alt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 (2017)</a:t>
            </a:r>
          </a:p>
        </p:txBody>
      </p:sp>
      <p:sp>
        <p:nvSpPr>
          <p:cNvPr id="5" name="Slide Number Placeholder 4">
            <a:extLst>
              <a:ext uri="{FF2B5EF4-FFF2-40B4-BE49-F238E27FC236}">
                <a16:creationId xmlns:a16="http://schemas.microsoft.com/office/drawing/2014/main" id="{E970F6DC-83C5-872C-0F96-500CF229F3DB}"/>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6" name="Picture 5">
            <a:extLst>
              <a:ext uri="{FF2B5EF4-FFF2-40B4-BE49-F238E27FC236}">
                <a16:creationId xmlns:a16="http://schemas.microsoft.com/office/drawing/2014/main" id="{3590F5FC-CF9B-85DF-58EB-0C52C6C4C32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357714" y="589154"/>
            <a:ext cx="3579182" cy="299756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ectangle: Rounded Corners 6">
            <a:extLst>
              <a:ext uri="{FF2B5EF4-FFF2-40B4-BE49-F238E27FC236}">
                <a16:creationId xmlns:a16="http://schemas.microsoft.com/office/drawing/2014/main" id="{C24BBFC8-DCDB-DF59-8D02-76AEF21CEF12}"/>
              </a:ext>
            </a:extLst>
          </p:cNvPr>
          <p:cNvSpPr/>
          <p:nvPr/>
        </p:nvSpPr>
        <p:spPr>
          <a:xfrm>
            <a:off x="9504947" y="2851793"/>
            <a:ext cx="994611" cy="577207"/>
          </a:xfrm>
          <a:prstGeom prst="round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15762106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8055E-FBEB-B260-B388-6699568F6A5E}"/>
              </a:ext>
            </a:extLst>
          </p:cNvPr>
          <p:cNvSpPr>
            <a:spLocks noGrp="1"/>
          </p:cNvSpPr>
          <p:nvPr>
            <p:ph type="title"/>
          </p:nvPr>
        </p:nvSpPr>
        <p:spPr/>
        <p:txBody>
          <a:bodyPr/>
          <a:lstStyle/>
          <a:p>
            <a:r>
              <a:rPr lang="en-GB" dirty="0"/>
              <a:t>New entrants</a:t>
            </a:r>
          </a:p>
        </p:txBody>
      </p:sp>
      <p:sp>
        <p:nvSpPr>
          <p:cNvPr id="3" name="Content Placeholder 2">
            <a:extLst>
              <a:ext uri="{FF2B5EF4-FFF2-40B4-BE49-F238E27FC236}">
                <a16:creationId xmlns:a16="http://schemas.microsoft.com/office/drawing/2014/main" id="{06B97674-BC6A-8ED6-4A1F-FC1A246FA798}"/>
              </a:ext>
            </a:extLst>
          </p:cNvPr>
          <p:cNvSpPr>
            <a:spLocks noGrp="1"/>
          </p:cNvSpPr>
          <p:nvPr>
            <p:ph idx="1"/>
          </p:nvPr>
        </p:nvSpPr>
        <p:spPr>
          <a:xfrm>
            <a:off x="581193" y="2340863"/>
            <a:ext cx="7776522" cy="4019831"/>
          </a:xfrm>
        </p:spPr>
        <p:txBody>
          <a:bodyPr>
            <a:noAutofit/>
          </a:bodyPr>
          <a:lstStyle/>
          <a:p>
            <a:pPr marL="292100" indent="-292100">
              <a:spcAft>
                <a:spcPts val="0"/>
              </a:spcAft>
              <a:buNone/>
              <a:defRPr/>
            </a:pPr>
            <a:r>
              <a:rPr lang="en-US" sz="1800" b="1" i="1" dirty="0">
                <a:latin typeface="Calibri" panose="020F0502020204030204" pitchFamily="34" charset="0"/>
              </a:rPr>
              <a:t>The threat of entry</a:t>
            </a:r>
            <a:endParaRPr lang="en-GB" sz="1800" b="1" i="1" dirty="0">
              <a:latin typeface="Calibri" panose="020F0502020204030204" pitchFamily="34" charset="0"/>
            </a:endParaRPr>
          </a:p>
          <a:p>
            <a:pPr marL="325438" indent="-325438">
              <a:spcAft>
                <a:spcPts val="0"/>
              </a:spcAft>
              <a:buClr>
                <a:srgbClr val="0F6FC6"/>
              </a:buClr>
              <a:buNone/>
              <a:defRPr/>
            </a:pPr>
            <a:r>
              <a:rPr lang="en-GB" sz="1800" dirty="0">
                <a:latin typeface="Calibri" panose="020F0502020204030204" pitchFamily="34" charset="0"/>
              </a:rPr>
              <a:t>	Barriers to entry are the factors that need to be overcome by new entrants if they are to compete. The threat of entry is low when the barriers to entry are high and vice versa.</a:t>
            </a:r>
          </a:p>
          <a:p>
            <a:pPr marL="325438" indent="-288925">
              <a:spcAft>
                <a:spcPts val="0"/>
              </a:spcAft>
              <a:buClr>
                <a:srgbClr val="0F6FC6"/>
              </a:buClr>
              <a:buNone/>
              <a:defRPr/>
            </a:pPr>
            <a:endParaRPr lang="en-GB" sz="1800" dirty="0">
              <a:latin typeface="Calibri" panose="020F0502020204030204" pitchFamily="34" charset="0"/>
            </a:endParaRPr>
          </a:p>
          <a:p>
            <a:pPr marL="325438" indent="-288925">
              <a:spcAft>
                <a:spcPts val="0"/>
              </a:spcAft>
              <a:buClr>
                <a:srgbClr val="0F6FC6"/>
              </a:buClr>
              <a:buNone/>
              <a:defRPr/>
            </a:pPr>
            <a:r>
              <a:rPr lang="en-GB" sz="1800" dirty="0">
                <a:latin typeface="Calibri" panose="020F0502020204030204" pitchFamily="34" charset="0"/>
              </a:rPr>
              <a:t>The main barriers to entry include:</a:t>
            </a:r>
          </a:p>
          <a:p>
            <a:pPr marL="314325" lvl="1" indent="-314325">
              <a:spcAft>
                <a:spcPts val="0"/>
              </a:spcAft>
              <a:buFont typeface="Arial" panose="020B0604020202020204" pitchFamily="34" charset="0"/>
              <a:buChar char="•"/>
              <a:defRPr/>
            </a:pPr>
            <a:r>
              <a:rPr lang="en-GB" sz="1800" b="1" i="1" dirty="0">
                <a:latin typeface="Calibri" panose="020F0502020204030204" pitchFamily="34" charset="0"/>
              </a:rPr>
              <a:t>Required experience</a:t>
            </a:r>
          </a:p>
          <a:p>
            <a:pPr marL="314325" lvl="1" indent="-314325">
              <a:spcAft>
                <a:spcPts val="0"/>
              </a:spcAft>
              <a:buFont typeface="Arial" panose="020B0604020202020204" pitchFamily="34" charset="0"/>
              <a:buChar char="•"/>
              <a:defRPr/>
            </a:pPr>
            <a:r>
              <a:rPr lang="en-GB" sz="1800" b="1" i="1" dirty="0">
                <a:latin typeface="Calibri" panose="020F0502020204030204" pitchFamily="34" charset="0"/>
              </a:rPr>
              <a:t>Access to supply and distribution channels</a:t>
            </a:r>
          </a:p>
          <a:p>
            <a:pPr marL="314325" lvl="1" indent="-314325">
              <a:spcAft>
                <a:spcPts val="0"/>
              </a:spcAft>
              <a:buFont typeface="Arial" panose="020B0604020202020204" pitchFamily="34" charset="0"/>
              <a:buChar char="•"/>
              <a:defRPr/>
            </a:pPr>
            <a:r>
              <a:rPr lang="en-GB" sz="1800" b="1" i="1" dirty="0">
                <a:latin typeface="Calibri" panose="020F0502020204030204" pitchFamily="34" charset="0"/>
              </a:rPr>
              <a:t>Differentiation and market penetration costs</a:t>
            </a:r>
          </a:p>
          <a:p>
            <a:pPr marL="314325" lvl="1" indent="-314325">
              <a:spcAft>
                <a:spcPts val="0"/>
              </a:spcAft>
              <a:buFont typeface="Arial" panose="020B0604020202020204" pitchFamily="34" charset="0"/>
              <a:buChar char="•"/>
              <a:defRPr/>
            </a:pPr>
            <a:r>
              <a:rPr lang="en-GB" sz="1800" b="1" i="1" dirty="0">
                <a:latin typeface="Calibri" panose="020F0502020204030204" pitchFamily="34" charset="0"/>
              </a:rPr>
              <a:t>Legislation or government restrictions (e.g. licensing)</a:t>
            </a:r>
          </a:p>
          <a:p>
            <a:pPr marL="314325" lvl="1" indent="-314325">
              <a:spcAft>
                <a:spcPts val="0"/>
              </a:spcAft>
              <a:buFont typeface="Arial" panose="020B0604020202020204" pitchFamily="34" charset="0"/>
              <a:buChar char="•"/>
              <a:defRPr/>
            </a:pPr>
            <a:r>
              <a:rPr lang="en-GB" sz="1800" b="1" i="1" dirty="0">
                <a:latin typeface="Calibri" panose="020F0502020204030204" pitchFamily="34" charset="0"/>
              </a:rPr>
              <a:t>Retention of advantages</a:t>
            </a:r>
          </a:p>
          <a:p>
            <a:endParaRPr lang="en-GB" sz="1800" dirty="0"/>
          </a:p>
        </p:txBody>
      </p:sp>
      <p:sp>
        <p:nvSpPr>
          <p:cNvPr id="4" name="Footer Placeholder 3">
            <a:extLst>
              <a:ext uri="{FF2B5EF4-FFF2-40B4-BE49-F238E27FC236}">
                <a16:creationId xmlns:a16="http://schemas.microsoft.com/office/drawing/2014/main" id="{9CA98EA1-65D0-0611-2C9D-D7AFFF862886}"/>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Johnson, Whittington, Scholes, Angwin, </a:t>
            </a:r>
            <a:r>
              <a:rPr kumimoji="0" lang="en-GB" altLang="en-US" sz="900" b="0" i="0" u="none" strike="noStrike" kern="1200" cap="all" spc="0" normalizeH="0" baseline="0" noProof="0" dirty="0" err="1">
                <a:ln>
                  <a:noFill/>
                </a:ln>
                <a:solidFill>
                  <a:prstClr val="black">
                    <a:lumMod val="75000"/>
                    <a:lumOff val="25000"/>
                  </a:prstClr>
                </a:solidFill>
                <a:effectLst/>
                <a:uLnTx/>
                <a:uFillTx/>
                <a:latin typeface="Franklin Gothic Book" panose="020B0502020104020203"/>
                <a:ea typeface="+mn-ea"/>
                <a:cs typeface="+mn-cs"/>
              </a:rPr>
              <a:t>Regner</a:t>
            </a:r>
            <a:r>
              <a:rPr kumimoji="0" lang="en-GB" alt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 (2017)</a:t>
            </a:r>
          </a:p>
        </p:txBody>
      </p:sp>
      <p:sp>
        <p:nvSpPr>
          <p:cNvPr id="5" name="Slide Number Placeholder 4">
            <a:extLst>
              <a:ext uri="{FF2B5EF4-FFF2-40B4-BE49-F238E27FC236}">
                <a16:creationId xmlns:a16="http://schemas.microsoft.com/office/drawing/2014/main" id="{E970F6DC-83C5-872C-0F96-500CF229F3DB}"/>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6" name="Picture 5">
            <a:extLst>
              <a:ext uri="{FF2B5EF4-FFF2-40B4-BE49-F238E27FC236}">
                <a16:creationId xmlns:a16="http://schemas.microsoft.com/office/drawing/2014/main" id="{4B93B5FB-CCB3-79C0-EC6F-1408459BC01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357714" y="589154"/>
            <a:ext cx="3579182" cy="299756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ectangle: Rounded Corners 6">
            <a:extLst>
              <a:ext uri="{FF2B5EF4-FFF2-40B4-BE49-F238E27FC236}">
                <a16:creationId xmlns:a16="http://schemas.microsoft.com/office/drawing/2014/main" id="{13605D37-6A08-AD4F-DB0A-96CA1E335039}"/>
              </a:ext>
            </a:extLst>
          </p:cNvPr>
          <p:cNvSpPr/>
          <p:nvPr/>
        </p:nvSpPr>
        <p:spPr>
          <a:xfrm>
            <a:off x="9504947" y="702156"/>
            <a:ext cx="994611" cy="789760"/>
          </a:xfrm>
          <a:prstGeom prst="round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26170582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8055E-FBEB-B260-B388-6699568F6A5E}"/>
              </a:ext>
            </a:extLst>
          </p:cNvPr>
          <p:cNvSpPr>
            <a:spLocks noGrp="1"/>
          </p:cNvSpPr>
          <p:nvPr>
            <p:ph type="title"/>
          </p:nvPr>
        </p:nvSpPr>
        <p:spPr/>
        <p:txBody>
          <a:bodyPr/>
          <a:lstStyle/>
          <a:p>
            <a:r>
              <a:rPr lang="en-GB" dirty="0"/>
              <a:t>Competitors / rivalry</a:t>
            </a:r>
          </a:p>
        </p:txBody>
      </p:sp>
      <p:sp>
        <p:nvSpPr>
          <p:cNvPr id="3" name="Content Placeholder 2">
            <a:extLst>
              <a:ext uri="{FF2B5EF4-FFF2-40B4-BE49-F238E27FC236}">
                <a16:creationId xmlns:a16="http://schemas.microsoft.com/office/drawing/2014/main" id="{06B97674-BC6A-8ED6-4A1F-FC1A246FA798}"/>
              </a:ext>
            </a:extLst>
          </p:cNvPr>
          <p:cNvSpPr>
            <a:spLocks noGrp="1"/>
          </p:cNvSpPr>
          <p:nvPr>
            <p:ph idx="1"/>
          </p:nvPr>
        </p:nvSpPr>
        <p:spPr>
          <a:xfrm>
            <a:off x="581192" y="2340863"/>
            <a:ext cx="7872997" cy="3979725"/>
          </a:xfrm>
        </p:spPr>
        <p:txBody>
          <a:bodyPr>
            <a:noAutofit/>
          </a:bodyPr>
          <a:lstStyle/>
          <a:p>
            <a:pPr>
              <a:spcAft>
                <a:spcPts val="0"/>
              </a:spcAft>
              <a:buNone/>
              <a:defRPr/>
            </a:pPr>
            <a:r>
              <a:rPr lang="en-GB" sz="1800" b="1" i="1" dirty="0">
                <a:latin typeface="Calibri" panose="020F0502020204030204" pitchFamily="34" charset="0"/>
              </a:rPr>
              <a:t>Rivalry between existing competitors</a:t>
            </a:r>
          </a:p>
          <a:p>
            <a:pPr>
              <a:spcAft>
                <a:spcPts val="0"/>
              </a:spcAft>
              <a:buNone/>
              <a:defRPr/>
            </a:pPr>
            <a:r>
              <a:rPr lang="en-GB" sz="1800" dirty="0">
                <a:latin typeface="Calibri" panose="020F0502020204030204" pitchFamily="34" charset="0"/>
              </a:rPr>
              <a:t>	Competitive rivals are organisations with similar products and services aimed at the same customer group and are direct competitors in the same industry/market (distinct from substitutes).</a:t>
            </a:r>
          </a:p>
          <a:p>
            <a:pPr>
              <a:spcAft>
                <a:spcPts val="0"/>
              </a:spcAft>
              <a:buNone/>
              <a:defRPr/>
            </a:pPr>
            <a:endParaRPr lang="en-GB" sz="1800" dirty="0">
              <a:latin typeface="Calibri" panose="020F0502020204030204" pitchFamily="34" charset="0"/>
            </a:endParaRPr>
          </a:p>
          <a:p>
            <a:pPr>
              <a:spcAft>
                <a:spcPts val="0"/>
              </a:spcAft>
              <a:buNone/>
              <a:defRPr/>
            </a:pPr>
            <a:r>
              <a:rPr lang="en-GB" sz="1800" dirty="0">
                <a:latin typeface="Calibri" panose="020F0502020204030204" pitchFamily="34" charset="0"/>
              </a:rPr>
              <a:t>	The degree of rivalry depends on things like:</a:t>
            </a:r>
          </a:p>
          <a:p>
            <a:pPr marL="555750" lvl="2">
              <a:spcAft>
                <a:spcPts val="0"/>
              </a:spcAft>
              <a:buFont typeface="Arial" panose="020B0604020202020204" pitchFamily="34" charset="0"/>
              <a:buChar char="•"/>
              <a:defRPr/>
            </a:pPr>
            <a:r>
              <a:rPr lang="en-GB" sz="1800" b="1" i="1" dirty="0">
                <a:latin typeface="Calibri" panose="020F0502020204030204" pitchFamily="34" charset="0"/>
              </a:rPr>
              <a:t>Competitor concentration </a:t>
            </a:r>
            <a:r>
              <a:rPr lang="en-GB" sz="1800" dirty="0">
                <a:latin typeface="Calibri" panose="020F0502020204030204" pitchFamily="34" charset="0"/>
              </a:rPr>
              <a:t>(rivalry = high if concentration is high or balanced in strength)</a:t>
            </a:r>
          </a:p>
          <a:p>
            <a:pPr marL="555750" lvl="2">
              <a:spcAft>
                <a:spcPts val="0"/>
              </a:spcAft>
              <a:buFont typeface="Arial" panose="020B0604020202020204" pitchFamily="34" charset="0"/>
              <a:buChar char="•"/>
              <a:defRPr/>
            </a:pPr>
            <a:r>
              <a:rPr lang="en-GB" sz="1800" b="1" i="1" dirty="0">
                <a:latin typeface="Calibri" panose="020F0502020204030204" pitchFamily="34" charset="0"/>
              </a:rPr>
              <a:t>Industry growth rate</a:t>
            </a:r>
          </a:p>
          <a:p>
            <a:pPr marL="555750" lvl="2">
              <a:spcAft>
                <a:spcPts val="0"/>
              </a:spcAft>
              <a:buFont typeface="Arial" panose="020B0604020202020204" pitchFamily="34" charset="0"/>
              <a:buChar char="•"/>
              <a:defRPr/>
            </a:pPr>
            <a:r>
              <a:rPr lang="en-GB" sz="1800" b="1" i="1" dirty="0">
                <a:latin typeface="Calibri" panose="020F0502020204030204" pitchFamily="34" charset="0"/>
              </a:rPr>
              <a:t>High fixed costs </a:t>
            </a:r>
            <a:r>
              <a:rPr lang="en-GB" sz="1800" dirty="0">
                <a:latin typeface="Calibri" panose="020F0502020204030204" pitchFamily="34" charset="0"/>
              </a:rPr>
              <a:t>(e.g. costs that stay the same, no matter how many products are being made)</a:t>
            </a:r>
          </a:p>
          <a:p>
            <a:pPr marL="555750" lvl="2">
              <a:spcAft>
                <a:spcPts val="0"/>
              </a:spcAft>
              <a:buFont typeface="Arial" panose="020B0604020202020204" pitchFamily="34" charset="0"/>
              <a:buChar char="•"/>
              <a:defRPr/>
            </a:pPr>
            <a:r>
              <a:rPr lang="en-GB" sz="1800" b="1" i="1" dirty="0">
                <a:latin typeface="Calibri" panose="020F0502020204030204" pitchFamily="34" charset="0"/>
              </a:rPr>
              <a:t>High exit barriers </a:t>
            </a:r>
            <a:r>
              <a:rPr lang="en-GB" sz="1800" dirty="0">
                <a:latin typeface="Calibri" panose="020F0502020204030204" pitchFamily="34" charset="0"/>
              </a:rPr>
              <a:t>(e.g. very specialised assets, which may be difficult to sell or relocate, closure costs)</a:t>
            </a:r>
          </a:p>
          <a:p>
            <a:pPr marL="555750" lvl="2">
              <a:spcAft>
                <a:spcPts val="0"/>
              </a:spcAft>
              <a:buFont typeface="Arial" panose="020B0604020202020204" pitchFamily="34" charset="0"/>
              <a:buChar char="•"/>
              <a:defRPr/>
            </a:pPr>
            <a:r>
              <a:rPr lang="en-GB" sz="1800" b="1" i="1" dirty="0">
                <a:latin typeface="Calibri" panose="020F0502020204030204" pitchFamily="34" charset="0"/>
              </a:rPr>
              <a:t>Differentiation</a:t>
            </a:r>
          </a:p>
          <a:p>
            <a:endParaRPr lang="en-GB" sz="1800" dirty="0"/>
          </a:p>
        </p:txBody>
      </p:sp>
      <p:sp>
        <p:nvSpPr>
          <p:cNvPr id="4" name="Footer Placeholder 3">
            <a:extLst>
              <a:ext uri="{FF2B5EF4-FFF2-40B4-BE49-F238E27FC236}">
                <a16:creationId xmlns:a16="http://schemas.microsoft.com/office/drawing/2014/main" id="{9CA98EA1-65D0-0611-2C9D-D7AFFF862886}"/>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Johnson, Whittington, Scholes, Angwin, </a:t>
            </a:r>
            <a:r>
              <a:rPr kumimoji="0" lang="en-GB" altLang="en-US" sz="900" b="0" i="0" u="none" strike="noStrike" kern="1200" cap="all" spc="0" normalizeH="0" baseline="0" noProof="0" dirty="0" err="1">
                <a:ln>
                  <a:noFill/>
                </a:ln>
                <a:solidFill>
                  <a:prstClr val="black">
                    <a:lumMod val="75000"/>
                    <a:lumOff val="25000"/>
                  </a:prstClr>
                </a:solidFill>
                <a:effectLst/>
                <a:uLnTx/>
                <a:uFillTx/>
                <a:latin typeface="Franklin Gothic Book" panose="020B0502020104020203"/>
                <a:ea typeface="+mn-ea"/>
                <a:cs typeface="+mn-cs"/>
              </a:rPr>
              <a:t>Regner</a:t>
            </a:r>
            <a:r>
              <a:rPr kumimoji="0" lang="en-GB" alt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 (2017)</a:t>
            </a:r>
          </a:p>
        </p:txBody>
      </p:sp>
      <p:sp>
        <p:nvSpPr>
          <p:cNvPr id="5" name="Slide Number Placeholder 4">
            <a:extLst>
              <a:ext uri="{FF2B5EF4-FFF2-40B4-BE49-F238E27FC236}">
                <a16:creationId xmlns:a16="http://schemas.microsoft.com/office/drawing/2014/main" id="{E970F6DC-83C5-872C-0F96-500CF229F3DB}"/>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6" name="Picture 5">
            <a:extLst>
              <a:ext uri="{FF2B5EF4-FFF2-40B4-BE49-F238E27FC236}">
                <a16:creationId xmlns:a16="http://schemas.microsoft.com/office/drawing/2014/main" id="{9CC63E00-2654-0B57-87ED-9A1490C1B12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357714" y="589154"/>
            <a:ext cx="3579182" cy="299756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Oval 6">
            <a:extLst>
              <a:ext uri="{FF2B5EF4-FFF2-40B4-BE49-F238E27FC236}">
                <a16:creationId xmlns:a16="http://schemas.microsoft.com/office/drawing/2014/main" id="{41D1C4BD-E87D-A965-7742-A9B664A9C8DE}"/>
              </a:ext>
            </a:extLst>
          </p:cNvPr>
          <p:cNvSpPr/>
          <p:nvPr/>
        </p:nvSpPr>
        <p:spPr>
          <a:xfrm>
            <a:off x="9520641" y="1726412"/>
            <a:ext cx="906728" cy="912513"/>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88817809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Title 1">
            <a:extLst>
              <a:ext uri="{FF2B5EF4-FFF2-40B4-BE49-F238E27FC236}">
                <a16:creationId xmlns:a16="http://schemas.microsoft.com/office/drawing/2014/main" id="{26408B68-CCE2-CC81-ABBC-D96A6BF00275}"/>
              </a:ext>
            </a:extLst>
          </p:cNvPr>
          <p:cNvSpPr>
            <a:spLocks noGrp="1" noChangeArrowheads="1"/>
          </p:cNvSpPr>
          <p:nvPr>
            <p:ph type="title"/>
          </p:nvPr>
        </p:nvSpPr>
        <p:spPr/>
        <p:txBody>
          <a:bodyPr/>
          <a:lstStyle/>
          <a:p>
            <a:pPr eaLnBrk="1" hangingPunct="1"/>
            <a:r>
              <a:rPr lang="en-GB" altLang="en-US" dirty="0"/>
              <a:t>Porter’s five forces model – application challenges</a:t>
            </a:r>
          </a:p>
        </p:txBody>
      </p:sp>
      <p:sp>
        <p:nvSpPr>
          <p:cNvPr id="3" name="Content Placeholder 2">
            <a:extLst>
              <a:ext uri="{FF2B5EF4-FFF2-40B4-BE49-F238E27FC236}">
                <a16:creationId xmlns:a16="http://schemas.microsoft.com/office/drawing/2014/main" id="{EC2A996B-0DBC-278F-7CBC-83AABB2989F2}"/>
              </a:ext>
            </a:extLst>
          </p:cNvPr>
          <p:cNvSpPr>
            <a:spLocks noGrp="1"/>
          </p:cNvSpPr>
          <p:nvPr>
            <p:ph idx="1"/>
          </p:nvPr>
        </p:nvSpPr>
        <p:spPr>
          <a:xfrm>
            <a:off x="581191" y="2130641"/>
            <a:ext cx="11297987" cy="3757398"/>
          </a:xfrm>
        </p:spPr>
        <p:txBody>
          <a:bodyPr rtlCol="0">
            <a:normAutofit/>
          </a:bodyPr>
          <a:lstStyle/>
          <a:p>
            <a:pPr marL="419100" indent="-314325">
              <a:lnSpc>
                <a:spcPts val="3000"/>
              </a:lnSpc>
              <a:spcBef>
                <a:spcPts val="400"/>
              </a:spcBef>
            </a:pPr>
            <a:r>
              <a:rPr lang="en-GB" sz="2000" dirty="0">
                <a:latin typeface="Arial" panose="020B0604020202020204" pitchFamily="34" charset="0"/>
                <a:cs typeface="Arial" panose="020B0604020202020204" pitchFamily="34" charset="0"/>
              </a:rPr>
              <a:t>	</a:t>
            </a:r>
            <a:r>
              <a:rPr lang="en-GB" altLang="en-US" sz="2000" b="1" i="1" dirty="0">
                <a:latin typeface="Calibri" panose="020F0502020204030204" pitchFamily="34" charset="0"/>
              </a:rPr>
              <a:t>Defining the ‘right’ industry: </a:t>
            </a:r>
            <a:r>
              <a:rPr lang="en-GB" altLang="en-US" sz="2000" dirty="0">
                <a:latin typeface="Calibri" panose="020F0502020204030204" pitchFamily="34" charset="0"/>
              </a:rPr>
              <a:t>applying the model at the most appropriate level – not necessarily the whole industry (e.g. the European low-cost airline industry rather than airlines globally).</a:t>
            </a:r>
          </a:p>
          <a:p>
            <a:pPr marL="419100" indent="-314325">
              <a:lnSpc>
                <a:spcPts val="3000"/>
              </a:lnSpc>
              <a:spcBef>
                <a:spcPts val="400"/>
              </a:spcBef>
            </a:pPr>
            <a:r>
              <a:rPr lang="en-GB" altLang="en-US" sz="2000" b="1" i="1" dirty="0">
                <a:latin typeface="Calibri" panose="020F0502020204030204" pitchFamily="34" charset="0"/>
              </a:rPr>
              <a:t>Converging industries:</a:t>
            </a:r>
            <a:r>
              <a:rPr lang="en-GB" altLang="en-US" sz="2000" dirty="0">
                <a:latin typeface="Calibri" panose="020F0502020204030204" pitchFamily="34" charset="0"/>
              </a:rPr>
              <a:t> particularly in the high-tech arenas, where industries overlap (e.g. digital industries – mobile phones/cameras/mp3 players).</a:t>
            </a:r>
          </a:p>
          <a:p>
            <a:pPr marL="419100" indent="-314325">
              <a:lnSpc>
                <a:spcPts val="3000"/>
              </a:lnSpc>
              <a:spcBef>
                <a:spcPts val="400"/>
              </a:spcBef>
            </a:pPr>
            <a:r>
              <a:rPr lang="en-GB" altLang="en-US" sz="2000" b="1" i="1" dirty="0">
                <a:latin typeface="Calibri" panose="020F0502020204030204" pitchFamily="34" charset="0"/>
              </a:rPr>
              <a:t>Complementary</a:t>
            </a:r>
            <a:r>
              <a:rPr lang="en-GB" altLang="en-US" sz="2000" b="1" dirty="0">
                <a:latin typeface="Calibri" panose="020F0502020204030204" pitchFamily="34" charset="0"/>
              </a:rPr>
              <a:t> </a:t>
            </a:r>
            <a:r>
              <a:rPr lang="en-GB" altLang="en-US" sz="2000" b="1" i="1" dirty="0">
                <a:latin typeface="Calibri" panose="020F0502020204030204" pitchFamily="34" charset="0"/>
              </a:rPr>
              <a:t>organisations:</a:t>
            </a:r>
            <a:r>
              <a:rPr lang="en-GB" altLang="en-US" sz="2000" dirty="0">
                <a:latin typeface="Calibri" panose="020F0502020204030204" pitchFamily="34" charset="0"/>
              </a:rPr>
              <a:t> they enhance the attractiveness of a business to customers or suppliers. This can almost be considered as a sixth force (e.g. Microsoft Windows and McAfee computer security systems are complementors). </a:t>
            </a:r>
          </a:p>
        </p:txBody>
      </p:sp>
      <p:sp>
        <p:nvSpPr>
          <p:cNvPr id="120836" name="Footer Placeholder 1">
            <a:extLst>
              <a:ext uri="{FF2B5EF4-FFF2-40B4-BE49-F238E27FC236}">
                <a16:creationId xmlns:a16="http://schemas.microsoft.com/office/drawing/2014/main" id="{CD8508CA-7781-8277-6BE6-A8FDA5927139}"/>
              </a:ext>
            </a:extLst>
          </p:cNvPr>
          <p:cNvSpPr>
            <a:spLocks noGrp="1"/>
          </p:cNvSpPr>
          <p:nvPr>
            <p:ph type="ftr"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400" b="0" i="0" u="none" strike="noStrike" kern="1200" cap="all" spc="0" normalizeH="0" baseline="0" noProof="0" dirty="0">
                <a:ln>
                  <a:noFill/>
                </a:ln>
                <a:solidFill>
                  <a:prstClr val="black"/>
                </a:solidFill>
                <a:effectLst/>
                <a:uLnTx/>
                <a:uFillTx/>
                <a:latin typeface="Arial" panose="020B0604020202020204" pitchFamily="34" charset="0"/>
                <a:ea typeface="+mn-ea"/>
                <a:cs typeface="+mn-cs"/>
              </a:rPr>
              <a:t>(3)	Johnson, Whittington, Scholes, Angwin, </a:t>
            </a:r>
            <a:r>
              <a:rPr kumimoji="0" lang="en-GB" altLang="en-US" sz="1400" b="0" i="0" u="none" strike="noStrike" kern="1200" cap="all" spc="0" normalizeH="0" baseline="0" noProof="0" dirty="0" err="1">
                <a:ln>
                  <a:noFill/>
                </a:ln>
                <a:solidFill>
                  <a:prstClr val="black"/>
                </a:solidFill>
                <a:effectLst/>
                <a:uLnTx/>
                <a:uFillTx/>
                <a:latin typeface="Arial" panose="020B0604020202020204" pitchFamily="34" charset="0"/>
                <a:ea typeface="+mn-ea"/>
                <a:cs typeface="+mn-cs"/>
              </a:rPr>
              <a:t>Regner</a:t>
            </a:r>
            <a:r>
              <a:rPr kumimoji="0" lang="en-GB" altLang="en-US" sz="1400" b="0" i="0" u="none" strike="noStrike" kern="1200" cap="all" spc="0" normalizeH="0" baseline="0" noProof="0" dirty="0">
                <a:ln>
                  <a:noFill/>
                </a:ln>
                <a:solidFill>
                  <a:prstClr val="black"/>
                </a:solidFill>
                <a:effectLst/>
                <a:uLnTx/>
                <a:uFillTx/>
                <a:latin typeface="Arial" panose="020B0604020202020204" pitchFamily="34" charset="0"/>
                <a:ea typeface="+mn-ea"/>
                <a:cs typeface="+mn-cs"/>
              </a:rPr>
              <a:t> (2017)</a:t>
            </a:r>
          </a:p>
        </p:txBody>
      </p:sp>
    </p:spTree>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Title 1">
            <a:extLst>
              <a:ext uri="{FF2B5EF4-FFF2-40B4-BE49-F238E27FC236}">
                <a16:creationId xmlns:a16="http://schemas.microsoft.com/office/drawing/2014/main" id="{26408B68-CCE2-CC81-ABBC-D96A6BF00275}"/>
              </a:ext>
            </a:extLst>
          </p:cNvPr>
          <p:cNvSpPr>
            <a:spLocks noGrp="1" noChangeArrowheads="1"/>
          </p:cNvSpPr>
          <p:nvPr>
            <p:ph type="title"/>
          </p:nvPr>
        </p:nvSpPr>
        <p:spPr/>
        <p:txBody>
          <a:bodyPr/>
          <a:lstStyle/>
          <a:p>
            <a:pPr eaLnBrk="1" hangingPunct="1"/>
            <a:r>
              <a:rPr lang="en-GB" altLang="en-US" dirty="0"/>
              <a:t>Opportunities and threats</a:t>
            </a:r>
          </a:p>
        </p:txBody>
      </p:sp>
      <p:sp>
        <p:nvSpPr>
          <p:cNvPr id="3" name="Content Placeholder 2">
            <a:extLst>
              <a:ext uri="{FF2B5EF4-FFF2-40B4-BE49-F238E27FC236}">
                <a16:creationId xmlns:a16="http://schemas.microsoft.com/office/drawing/2014/main" id="{EC2A996B-0DBC-278F-7CBC-83AABB2989F2}"/>
              </a:ext>
            </a:extLst>
          </p:cNvPr>
          <p:cNvSpPr>
            <a:spLocks noGrp="1"/>
          </p:cNvSpPr>
          <p:nvPr>
            <p:ph idx="1"/>
          </p:nvPr>
        </p:nvSpPr>
        <p:spPr>
          <a:xfrm>
            <a:off x="581191" y="1362076"/>
            <a:ext cx="11297987" cy="4525963"/>
          </a:xfrm>
        </p:spPr>
        <p:txBody>
          <a:bodyPr rtlCol="0">
            <a:normAutofit/>
          </a:bodyPr>
          <a:lstStyle/>
          <a:p>
            <a:pPr>
              <a:spcAft>
                <a:spcPts val="0"/>
              </a:spcAft>
              <a:defRPr/>
            </a:pPr>
            <a:r>
              <a:rPr lang="en-GB" sz="2000" dirty="0">
                <a:latin typeface="Arial" panose="020B0604020202020204" pitchFamily="34" charset="0"/>
                <a:cs typeface="Arial" panose="020B0604020202020204" pitchFamily="34" charset="0"/>
              </a:rPr>
              <a:t>	The critical issue in undertaking macro-environmental analysis (e.g. PESTEL) and industry analysis (e.g. Porter’s Five Forces) is the </a:t>
            </a:r>
            <a:r>
              <a:rPr lang="en-GB" sz="2000" b="1" i="1" dirty="0">
                <a:latin typeface="Arial" panose="020B0604020202020204" pitchFamily="34" charset="0"/>
                <a:cs typeface="Arial" panose="020B0604020202020204" pitchFamily="34" charset="0"/>
              </a:rPr>
              <a:t>implications</a:t>
            </a:r>
            <a:r>
              <a:rPr lang="en-GB" sz="2000" dirty="0">
                <a:latin typeface="Arial" panose="020B0604020202020204" pitchFamily="34" charset="0"/>
                <a:cs typeface="Arial" panose="020B0604020202020204" pitchFamily="34" charset="0"/>
              </a:rPr>
              <a:t> that are drawn from this understanding in guiding strategic decisions and choices.	</a:t>
            </a:r>
          </a:p>
          <a:p>
            <a:pPr>
              <a:spcAft>
                <a:spcPts val="0"/>
              </a:spcAft>
              <a:defRPr/>
            </a:pPr>
            <a:r>
              <a:rPr lang="en-GB" sz="2000" b="1" i="1" dirty="0">
                <a:latin typeface="Arial" panose="020B0604020202020204" pitchFamily="34" charset="0"/>
                <a:cs typeface="Arial" panose="020B0604020202020204" pitchFamily="34" charset="0"/>
              </a:rPr>
              <a:t>Identifying opportunities and threats </a:t>
            </a:r>
            <a:r>
              <a:rPr lang="en-GB" sz="2000" dirty="0">
                <a:latin typeface="Arial" panose="020B0604020202020204" pitchFamily="34" charset="0"/>
                <a:cs typeface="Arial" panose="020B0604020202020204" pitchFamily="34" charset="0"/>
              </a:rPr>
              <a:t>is extremely valuable when thinking about strategic choices.</a:t>
            </a:r>
          </a:p>
          <a:p>
            <a:pPr>
              <a:spcAft>
                <a:spcPts val="0"/>
              </a:spcAft>
              <a:defRPr/>
            </a:pPr>
            <a:endParaRPr lang="en-GB" sz="2000" dirty="0">
              <a:latin typeface="Arial" panose="020B0604020202020204" pitchFamily="34" charset="0"/>
              <a:cs typeface="Arial" panose="020B0604020202020204" pitchFamily="34" charset="0"/>
            </a:endParaRPr>
          </a:p>
          <a:p>
            <a:pPr>
              <a:spcAft>
                <a:spcPts val="0"/>
              </a:spcAft>
              <a:defRPr/>
            </a:pPr>
            <a:endParaRPr lang="en-GB" sz="2000" dirty="0">
              <a:latin typeface="Arial" panose="020B0604020202020204" pitchFamily="34" charset="0"/>
              <a:cs typeface="Arial" panose="020B0604020202020204" pitchFamily="34" charset="0"/>
            </a:endParaRPr>
          </a:p>
          <a:p>
            <a:pPr>
              <a:spcAft>
                <a:spcPts val="0"/>
              </a:spcAft>
              <a:defRPr/>
            </a:pPr>
            <a:endParaRPr lang="en-GB" sz="2000" dirty="0">
              <a:latin typeface="Arial" panose="020B0604020202020204" pitchFamily="34" charset="0"/>
              <a:cs typeface="Arial" panose="020B0604020202020204" pitchFamily="34" charset="0"/>
            </a:endParaRPr>
          </a:p>
          <a:p>
            <a:pPr>
              <a:spcAft>
                <a:spcPts val="0"/>
              </a:spcAft>
              <a:defRPr/>
            </a:pPr>
            <a:r>
              <a:rPr lang="en-GB" sz="2000" b="1" dirty="0">
                <a:latin typeface="Arial" panose="020B0604020202020204" pitchFamily="34" charset="0"/>
                <a:cs typeface="Arial" panose="020B0604020202020204" pitchFamily="34" charset="0"/>
              </a:rPr>
              <a:t>Opportunities and threats </a:t>
            </a:r>
            <a:r>
              <a:rPr lang="en-GB" sz="2000" dirty="0">
                <a:latin typeface="Arial" panose="020B0604020202020204" pitchFamily="34" charset="0"/>
                <a:cs typeface="Arial" panose="020B0604020202020204" pitchFamily="34" charset="0"/>
              </a:rPr>
              <a:t>also form part of another strategic analysis tool: </a:t>
            </a:r>
            <a:r>
              <a:rPr lang="en-GB" sz="2000" b="1" i="1" dirty="0">
                <a:latin typeface="Arial" panose="020B0604020202020204" pitchFamily="34" charset="0"/>
                <a:cs typeface="Arial" panose="020B0604020202020204" pitchFamily="34" charset="0"/>
              </a:rPr>
              <a:t>SWOT analysis</a:t>
            </a:r>
            <a:endParaRPr lang="en-GB" sz="20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B2F57AC0-10E8-96E6-3667-BC6EBC1885AE}"/>
              </a:ext>
            </a:extLst>
          </p:cNvPr>
          <p:cNvPicPr>
            <a:picLocks noChangeAspect="1"/>
          </p:cNvPicPr>
          <p:nvPr/>
        </p:nvPicPr>
        <p:blipFill>
          <a:blip r:embed="rId3"/>
          <a:stretch>
            <a:fillRect/>
          </a:stretch>
        </p:blipFill>
        <p:spPr>
          <a:xfrm>
            <a:off x="7537714" y="5208022"/>
            <a:ext cx="1771825" cy="1521812"/>
          </a:xfrm>
          <a:prstGeom prst="rect">
            <a:avLst/>
          </a:prstGeom>
        </p:spPr>
      </p:pic>
      <p:pic>
        <p:nvPicPr>
          <p:cNvPr id="7" name="Picture 6">
            <a:extLst>
              <a:ext uri="{FF2B5EF4-FFF2-40B4-BE49-F238E27FC236}">
                <a16:creationId xmlns:a16="http://schemas.microsoft.com/office/drawing/2014/main" id="{99E0E961-D191-2D74-9D3C-82E05629AAAD}"/>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9661599" y="3567203"/>
            <a:ext cx="1487569" cy="124583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7">
            <a:extLst>
              <a:ext uri="{FF2B5EF4-FFF2-40B4-BE49-F238E27FC236}">
                <a16:creationId xmlns:a16="http://schemas.microsoft.com/office/drawing/2014/main" id="{D85A8AC6-6C8D-F010-F764-D454AD7E8323}"/>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5634360" y="3563725"/>
            <a:ext cx="1713204" cy="1212092"/>
          </a:xfrm>
          <a:prstGeom prst="rect">
            <a:avLst/>
          </a:prstGeom>
        </p:spPr>
      </p:pic>
      <p:pic>
        <p:nvPicPr>
          <p:cNvPr id="9" name="Picture 2" descr="Y:\08VOL4\Graphics\Powerpoint\PE_UK\PE528-JOHNSON\Final files\GIF\ch02\M02UF002.gif">
            <a:extLst>
              <a:ext uri="{FF2B5EF4-FFF2-40B4-BE49-F238E27FC236}">
                <a16:creationId xmlns:a16="http://schemas.microsoft.com/office/drawing/2014/main" id="{BCC2B798-A236-7E5D-621C-67FDCB069E0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537715" y="3588583"/>
            <a:ext cx="1771825" cy="11690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8"/>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9"/>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7"/>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normAutofit fontScale="90000"/>
          </a:bodyPr>
          <a:lstStyle/>
          <a:p>
            <a:r>
              <a:rPr lang="en-GB" dirty="0"/>
              <a:t>Swot analysis: Strengths, weaknesses, opportunities and threats</a:t>
            </a:r>
          </a:p>
        </p:txBody>
      </p:sp>
      <p:sp>
        <p:nvSpPr>
          <p:cNvPr id="3" name="TextBox 2">
            <a:extLst>
              <a:ext uri="{FF2B5EF4-FFF2-40B4-BE49-F238E27FC236}">
                <a16:creationId xmlns:a16="http://schemas.microsoft.com/office/drawing/2014/main" id="{1A63A293-6A4B-481D-8960-BE437C3CF946}"/>
              </a:ext>
            </a:extLst>
          </p:cNvPr>
          <p:cNvSpPr txBox="1"/>
          <p:nvPr/>
        </p:nvSpPr>
        <p:spPr>
          <a:xfrm>
            <a:off x="764959" y="1490308"/>
            <a:ext cx="5774989" cy="4247317"/>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srgbClr val="0070C0"/>
                </a:solidFill>
                <a:effectLst/>
                <a:uLnTx/>
                <a:uFillTx/>
                <a:latin typeface="Franklin Gothic Book" panose="020B0502020104020203"/>
                <a:ea typeface="+mn-ea"/>
                <a:cs typeface="+mn-cs"/>
              </a:rPr>
              <a:t>STRENGTHS &amp; WEAKNESSES: </a:t>
            </a:r>
            <a:endParaRPr kumimoji="0" lang="en-GB" sz="1800" b="1"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prstClr val="black"/>
                </a:solidFill>
                <a:effectLst/>
                <a:uLnTx/>
                <a:uFillTx/>
                <a:latin typeface="Franklin Gothic Book" panose="020B0502020104020203"/>
                <a:ea typeface="+mn-ea"/>
                <a:cs typeface="+mn-cs"/>
              </a:rPr>
              <a:t>What are we best / worst at?</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prstClr val="black"/>
                </a:solidFill>
                <a:effectLst/>
                <a:uLnTx/>
                <a:uFillTx/>
                <a:latin typeface="Franklin Gothic Book" panose="020B0502020104020203"/>
                <a:ea typeface="+mn-ea"/>
                <a:cs typeface="+mn-cs"/>
              </a:rPr>
              <a:t>Specific skills / training</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prstClr val="black"/>
                </a:solidFill>
                <a:effectLst/>
                <a:uLnTx/>
                <a:uFillTx/>
                <a:latin typeface="Franklin Gothic Book" panose="020B0502020104020203"/>
                <a:ea typeface="+mn-ea"/>
                <a:cs typeface="+mn-cs"/>
              </a:rPr>
              <a:t>Financial resources</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prstClr val="black"/>
                </a:solidFill>
                <a:effectLst/>
                <a:uLnTx/>
                <a:uFillTx/>
                <a:latin typeface="Franklin Gothic Book" panose="020B0502020104020203"/>
                <a:ea typeface="+mn-ea"/>
                <a:cs typeface="+mn-cs"/>
              </a:rPr>
              <a:t>Partnerships</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prstClr val="black"/>
                </a:solidFill>
                <a:effectLst/>
                <a:uLnTx/>
                <a:uFillTx/>
                <a:latin typeface="Franklin Gothic Book" panose="020B0502020104020203"/>
                <a:ea typeface="+mn-ea"/>
                <a:cs typeface="+mn-cs"/>
              </a:rPr>
              <a:t>Intellectual property</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prstClr val="black"/>
                </a:solidFill>
                <a:effectLst/>
                <a:uLnTx/>
                <a:uFillTx/>
                <a:latin typeface="Franklin Gothic Book" panose="020B0502020104020203"/>
                <a:ea typeface="+mn-ea"/>
                <a:cs typeface="+mn-cs"/>
              </a:rPr>
              <a:t>Etc.</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1"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srgbClr val="0070C0"/>
                </a:solidFill>
                <a:effectLst/>
                <a:uLnTx/>
                <a:uFillTx/>
                <a:latin typeface="Franklin Gothic Book" panose="020B0502020104020203"/>
                <a:ea typeface="+mn-ea"/>
                <a:cs typeface="+mn-cs"/>
              </a:rPr>
              <a:t>OPPORTUNITIES &amp; THREATS:</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prstClr val="black"/>
                </a:solidFill>
                <a:effectLst/>
                <a:uLnTx/>
                <a:uFillTx/>
                <a:latin typeface="Franklin Gothic Book" panose="020B0502020104020203"/>
                <a:ea typeface="+mn-ea"/>
                <a:cs typeface="+mn-cs"/>
              </a:rPr>
              <a:t>Market changes to exploit or to defend against</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prstClr val="black"/>
                </a:solidFill>
                <a:effectLst/>
                <a:uLnTx/>
                <a:uFillTx/>
                <a:latin typeface="Franklin Gothic Book" panose="020B0502020104020203"/>
                <a:ea typeface="+mn-ea"/>
                <a:cs typeface="+mn-cs"/>
              </a:rPr>
              <a:t>Competitors weaknesses / strengths</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prstClr val="black"/>
                </a:solidFill>
                <a:effectLst/>
                <a:uLnTx/>
                <a:uFillTx/>
                <a:latin typeface="Franklin Gothic Book" panose="020B0502020104020203"/>
                <a:ea typeface="+mn-ea"/>
                <a:cs typeface="+mn-cs"/>
              </a:rPr>
              <a:t>Technology developments</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prstClr val="black"/>
                </a:solidFill>
                <a:effectLst/>
                <a:uLnTx/>
                <a:uFillTx/>
                <a:latin typeface="Franklin Gothic Book" panose="020B0502020104020203"/>
                <a:ea typeface="+mn-ea"/>
                <a:cs typeface="+mn-cs"/>
              </a:rPr>
              <a:t>New markets</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prstClr val="black"/>
                </a:solidFill>
                <a:effectLst/>
                <a:uLnTx/>
                <a:uFillTx/>
                <a:latin typeface="Franklin Gothic Book" panose="020B0502020104020203"/>
                <a:ea typeface="+mn-ea"/>
                <a:cs typeface="+mn-cs"/>
              </a:rPr>
              <a:t>Etc.</a:t>
            </a:r>
          </a:p>
          <a:p>
            <a:pPr marL="457200" marR="0" lvl="1" indent="0" algn="l"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7" name="Picture 6">
            <a:extLst>
              <a:ext uri="{FF2B5EF4-FFF2-40B4-BE49-F238E27FC236}">
                <a16:creationId xmlns:a16="http://schemas.microsoft.com/office/drawing/2014/main" id="{B0E63F94-7033-40FA-BE80-05EA2A797298}"/>
              </a:ext>
            </a:extLst>
          </p:cNvPr>
          <p:cNvPicPr>
            <a:picLocks noChangeAspect="1"/>
          </p:cNvPicPr>
          <p:nvPr/>
        </p:nvPicPr>
        <p:blipFill>
          <a:blip r:embed="rId2"/>
          <a:stretch>
            <a:fillRect/>
          </a:stretch>
        </p:blipFill>
        <p:spPr>
          <a:xfrm>
            <a:off x="6090702" y="1233996"/>
            <a:ext cx="5848804" cy="5023512"/>
          </a:xfrm>
          <a:prstGeom prst="rect">
            <a:avLst/>
          </a:prstGeom>
        </p:spPr>
      </p:pic>
    </p:spTree>
    <p:extLst>
      <p:ext uri="{BB962C8B-B14F-4D97-AF65-F5344CB8AC3E}">
        <p14:creationId xmlns:p14="http://schemas.microsoft.com/office/powerpoint/2010/main" val="28842840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9" end="9"/>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11" end="11"/>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
                                            <p:txEl>
                                              <p:pRg st="12" end="12"/>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
                                            <p:txEl>
                                              <p:pRg st="13" end="13"/>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C49683-9AAC-E3E3-29DD-08FFAEB3C524}"/>
              </a:ext>
            </a:extLst>
          </p:cNvPr>
          <p:cNvSpPr>
            <a:spLocks noGrp="1"/>
          </p:cNvSpPr>
          <p:nvPr>
            <p:ph type="title"/>
          </p:nvPr>
        </p:nvSpPr>
        <p:spPr>
          <a:xfrm>
            <a:off x="581192" y="702156"/>
            <a:ext cx="11029616" cy="546541"/>
          </a:xfrm>
        </p:spPr>
        <p:txBody>
          <a:bodyPr/>
          <a:lstStyle/>
          <a:p>
            <a:r>
              <a:rPr lang="en-GB" dirty="0"/>
              <a:t>SWOT Analysis – example questions to ask yourself</a:t>
            </a:r>
          </a:p>
        </p:txBody>
      </p:sp>
      <p:sp>
        <p:nvSpPr>
          <p:cNvPr id="4" name="Footer Placeholder 3">
            <a:extLst>
              <a:ext uri="{FF2B5EF4-FFF2-40B4-BE49-F238E27FC236}">
                <a16:creationId xmlns:a16="http://schemas.microsoft.com/office/drawing/2014/main" id="{29064FB1-A0E5-CDCA-BADB-2889FC8A1C62}"/>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3838DE8B-DC80-B719-3194-B6EB5F3102EC}"/>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graphicFrame>
        <p:nvGraphicFramePr>
          <p:cNvPr id="6" name="Table 5">
            <a:extLst>
              <a:ext uri="{FF2B5EF4-FFF2-40B4-BE49-F238E27FC236}">
                <a16:creationId xmlns:a16="http://schemas.microsoft.com/office/drawing/2014/main" id="{860FE93C-9CAC-7358-F823-2A0197677B2E}"/>
              </a:ext>
            </a:extLst>
          </p:cNvPr>
          <p:cNvGraphicFramePr>
            <a:graphicFrameLocks noGrp="1"/>
          </p:cNvGraphicFramePr>
          <p:nvPr/>
        </p:nvGraphicFramePr>
        <p:xfrm>
          <a:off x="1236518" y="1215733"/>
          <a:ext cx="9944100" cy="5496572"/>
        </p:xfrm>
        <a:graphic>
          <a:graphicData uri="http://schemas.openxmlformats.org/drawingml/2006/table">
            <a:tbl>
              <a:tblPr/>
              <a:tblGrid>
                <a:gridCol w="1971384">
                  <a:extLst>
                    <a:ext uri="{9D8B030D-6E8A-4147-A177-3AD203B41FA5}">
                      <a16:colId xmlns:a16="http://schemas.microsoft.com/office/drawing/2014/main" val="4097621980"/>
                    </a:ext>
                  </a:extLst>
                </a:gridCol>
                <a:gridCol w="7972716">
                  <a:extLst>
                    <a:ext uri="{9D8B030D-6E8A-4147-A177-3AD203B41FA5}">
                      <a16:colId xmlns:a16="http://schemas.microsoft.com/office/drawing/2014/main" val="2603432574"/>
                    </a:ext>
                  </a:extLst>
                </a:gridCol>
              </a:tblGrid>
              <a:tr h="918929">
                <a:tc>
                  <a:txBody>
                    <a:bodyPr/>
                    <a:lstStyle/>
                    <a:p>
                      <a:pPr fontAlgn="t"/>
                      <a:r>
                        <a:rPr lang="en-GB" sz="2000" b="1" dirty="0">
                          <a:solidFill>
                            <a:srgbClr val="0070C0"/>
                          </a:solidFill>
                          <a:effectLst/>
                        </a:rPr>
                        <a:t>Strengths</a:t>
                      </a:r>
                    </a:p>
                  </a:txBody>
                  <a:tcPr marL="10437" marR="10437" marT="10437" marB="10437">
                    <a:lnL w="7620" cap="flat" cmpd="sng" algn="ctr">
                      <a:solidFill>
                        <a:srgbClr val="D8DBDD"/>
                      </a:solidFill>
                      <a:prstDash val="solid"/>
                      <a:round/>
                      <a:headEnd type="none" w="med" len="med"/>
                      <a:tailEnd type="none" w="med" len="med"/>
                    </a:lnL>
                    <a:lnR w="7620" cap="flat" cmpd="sng" algn="ctr">
                      <a:solidFill>
                        <a:srgbClr val="D8DBDD"/>
                      </a:solidFill>
                      <a:prstDash val="solid"/>
                      <a:round/>
                      <a:headEnd type="none" w="med" len="med"/>
                      <a:tailEnd type="none" w="med" len="med"/>
                    </a:lnR>
                    <a:lnT w="7620" cap="flat" cmpd="sng" algn="ctr">
                      <a:solidFill>
                        <a:srgbClr val="D8DBDD"/>
                      </a:solidFill>
                      <a:prstDash val="solid"/>
                      <a:round/>
                      <a:headEnd type="none" w="med" len="med"/>
                      <a:tailEnd type="none" w="med" len="med"/>
                    </a:lnT>
                    <a:lnB w="7620" cap="flat" cmpd="sng" algn="ctr">
                      <a:solidFill>
                        <a:srgbClr val="D8DBDD"/>
                      </a:solidFill>
                      <a:prstDash val="solid"/>
                      <a:round/>
                      <a:headEnd type="none" w="med" len="med"/>
                      <a:tailEnd type="none" w="med" len="med"/>
                    </a:lnB>
                    <a:solidFill>
                      <a:srgbClr val="FFFFFF"/>
                    </a:solidFill>
                  </a:tcPr>
                </a:tc>
                <a:tc>
                  <a:txBody>
                    <a:bodyPr/>
                    <a:lstStyle/>
                    <a:p>
                      <a:pPr fontAlgn="t"/>
                      <a:r>
                        <a:rPr lang="en-GB" sz="1600" dirty="0">
                          <a:solidFill>
                            <a:srgbClr val="595959"/>
                          </a:solidFill>
                          <a:effectLst/>
                        </a:rPr>
                        <a:t>What does your company do particularly well? </a:t>
                      </a:r>
                    </a:p>
                    <a:p>
                      <a:pPr fontAlgn="t"/>
                      <a:r>
                        <a:rPr lang="en-GB" sz="1600" dirty="0">
                          <a:solidFill>
                            <a:srgbClr val="595959"/>
                          </a:solidFill>
                          <a:effectLst/>
                        </a:rPr>
                        <a:t>Do you have a strong brand?</a:t>
                      </a:r>
                    </a:p>
                    <a:p>
                      <a:pPr fontAlgn="t"/>
                      <a:r>
                        <a:rPr lang="en-GB" sz="1600" dirty="0">
                          <a:solidFill>
                            <a:srgbClr val="595959"/>
                          </a:solidFill>
                          <a:effectLst/>
                        </a:rPr>
                        <a:t>Large market share?</a:t>
                      </a:r>
                    </a:p>
                    <a:p>
                      <a:pPr fontAlgn="t"/>
                      <a:r>
                        <a:rPr lang="en-GB" sz="1600" dirty="0">
                          <a:solidFill>
                            <a:srgbClr val="595959"/>
                          </a:solidFill>
                          <a:effectLst/>
                        </a:rPr>
                        <a:t>High quality?</a:t>
                      </a:r>
                    </a:p>
                    <a:p>
                      <a:pPr fontAlgn="t"/>
                      <a:r>
                        <a:rPr lang="en-GB" sz="1600" dirty="0">
                          <a:solidFill>
                            <a:srgbClr val="595959"/>
                          </a:solidFill>
                          <a:effectLst/>
                        </a:rPr>
                        <a:t>Low prices?</a:t>
                      </a:r>
                    </a:p>
                    <a:p>
                      <a:pPr fontAlgn="t"/>
                      <a:r>
                        <a:rPr lang="en-GB" sz="1600" dirty="0">
                          <a:solidFill>
                            <a:srgbClr val="595959"/>
                          </a:solidFill>
                          <a:effectLst/>
                        </a:rPr>
                        <a:t>Strong supplier relations?</a:t>
                      </a:r>
                    </a:p>
                    <a:p>
                      <a:pPr fontAlgn="t"/>
                      <a:r>
                        <a:rPr lang="en-GB" sz="1600" dirty="0">
                          <a:solidFill>
                            <a:srgbClr val="595959"/>
                          </a:solidFill>
                          <a:effectLst/>
                        </a:rPr>
                        <a:t>Loyal customers?</a:t>
                      </a:r>
                    </a:p>
                  </a:txBody>
                  <a:tcPr marL="10437" marR="10437" marT="10437" marB="10437">
                    <a:lnL w="7620" cap="flat" cmpd="sng" algn="ctr">
                      <a:solidFill>
                        <a:srgbClr val="D8DBDD"/>
                      </a:solidFill>
                      <a:prstDash val="solid"/>
                      <a:round/>
                      <a:headEnd type="none" w="med" len="med"/>
                      <a:tailEnd type="none" w="med" len="med"/>
                    </a:lnL>
                    <a:lnR w="7620" cap="flat" cmpd="sng" algn="ctr">
                      <a:solidFill>
                        <a:srgbClr val="D8DBDD"/>
                      </a:solidFill>
                      <a:prstDash val="solid"/>
                      <a:round/>
                      <a:headEnd type="none" w="med" len="med"/>
                      <a:tailEnd type="none" w="med" len="med"/>
                    </a:lnR>
                    <a:lnT w="7620" cap="flat" cmpd="sng" algn="ctr">
                      <a:solidFill>
                        <a:srgbClr val="D8DBDD"/>
                      </a:solidFill>
                      <a:prstDash val="solid"/>
                      <a:round/>
                      <a:headEnd type="none" w="med" len="med"/>
                      <a:tailEnd type="none" w="med" len="med"/>
                    </a:lnT>
                    <a:lnB w="7620" cap="flat" cmpd="sng" algn="ctr">
                      <a:solidFill>
                        <a:srgbClr val="D8DBDD"/>
                      </a:solidFill>
                      <a:prstDash val="solid"/>
                      <a:round/>
                      <a:headEnd type="none" w="med" len="med"/>
                      <a:tailEnd type="none" w="med" len="med"/>
                    </a:lnB>
                    <a:solidFill>
                      <a:srgbClr val="FFFFFF"/>
                    </a:solidFill>
                  </a:tcPr>
                </a:tc>
                <a:extLst>
                  <a:ext uri="{0D108BD9-81ED-4DB2-BD59-A6C34878D82A}">
                    <a16:rowId xmlns:a16="http://schemas.microsoft.com/office/drawing/2014/main" val="780150666"/>
                  </a:ext>
                </a:extLst>
              </a:tr>
              <a:tr h="1142452">
                <a:tc>
                  <a:txBody>
                    <a:bodyPr/>
                    <a:lstStyle/>
                    <a:p>
                      <a:pPr fontAlgn="t"/>
                      <a:r>
                        <a:rPr lang="en-GB" sz="2000" b="1" dirty="0">
                          <a:solidFill>
                            <a:srgbClr val="0070C0"/>
                          </a:solidFill>
                          <a:effectLst/>
                        </a:rPr>
                        <a:t>Weaknesses</a:t>
                      </a:r>
                    </a:p>
                  </a:txBody>
                  <a:tcPr marL="10437" marR="10437" marT="10437" marB="10437">
                    <a:lnL w="7620" cap="flat" cmpd="sng" algn="ctr">
                      <a:solidFill>
                        <a:srgbClr val="D8DBDD"/>
                      </a:solidFill>
                      <a:prstDash val="solid"/>
                      <a:round/>
                      <a:headEnd type="none" w="med" len="med"/>
                      <a:tailEnd type="none" w="med" len="med"/>
                    </a:lnL>
                    <a:lnR w="7620" cap="flat" cmpd="sng" algn="ctr">
                      <a:solidFill>
                        <a:srgbClr val="D8DBDD"/>
                      </a:solidFill>
                      <a:prstDash val="solid"/>
                      <a:round/>
                      <a:headEnd type="none" w="med" len="med"/>
                      <a:tailEnd type="none" w="med" len="med"/>
                    </a:lnR>
                    <a:lnT w="7620" cap="flat" cmpd="sng" algn="ctr">
                      <a:solidFill>
                        <a:srgbClr val="D8DBDD"/>
                      </a:solidFill>
                      <a:prstDash val="solid"/>
                      <a:round/>
                      <a:headEnd type="none" w="med" len="med"/>
                      <a:tailEnd type="none" w="med" len="med"/>
                    </a:lnT>
                    <a:lnB w="7620" cap="flat" cmpd="sng" algn="ctr">
                      <a:solidFill>
                        <a:srgbClr val="D8DBDD"/>
                      </a:solidFill>
                      <a:prstDash val="solid"/>
                      <a:round/>
                      <a:headEnd type="none" w="med" len="med"/>
                      <a:tailEnd type="none" w="med" len="med"/>
                    </a:lnB>
                    <a:solidFill>
                      <a:srgbClr val="FFFFFF"/>
                    </a:solidFill>
                  </a:tcPr>
                </a:tc>
                <a:tc>
                  <a:txBody>
                    <a:bodyPr/>
                    <a:lstStyle/>
                    <a:p>
                      <a:pPr fontAlgn="t"/>
                      <a:r>
                        <a:rPr lang="en-GB" sz="1600" dirty="0">
                          <a:solidFill>
                            <a:srgbClr val="595959"/>
                          </a:solidFill>
                          <a:effectLst/>
                        </a:rPr>
                        <a:t>What are your failings?</a:t>
                      </a:r>
                    </a:p>
                    <a:p>
                      <a:pPr fontAlgn="t"/>
                      <a:r>
                        <a:rPr lang="en-GB" sz="1600" dirty="0">
                          <a:solidFill>
                            <a:srgbClr val="595959"/>
                          </a:solidFill>
                          <a:effectLst/>
                        </a:rPr>
                        <a:t>Are you slow to react to change?</a:t>
                      </a:r>
                    </a:p>
                    <a:p>
                      <a:pPr fontAlgn="t"/>
                      <a:r>
                        <a:rPr lang="en-GB" sz="1600" dirty="0">
                          <a:solidFill>
                            <a:srgbClr val="595959"/>
                          </a:solidFill>
                          <a:effectLst/>
                        </a:rPr>
                        <a:t>Cumbersome management structure?</a:t>
                      </a:r>
                    </a:p>
                    <a:p>
                      <a:pPr fontAlgn="t"/>
                      <a:r>
                        <a:rPr lang="en-GB" sz="1600" dirty="0">
                          <a:solidFill>
                            <a:srgbClr val="595959"/>
                          </a:solidFill>
                          <a:effectLst/>
                        </a:rPr>
                        <a:t>Poor supplier relations?</a:t>
                      </a:r>
                    </a:p>
                    <a:p>
                      <a:pPr fontAlgn="t"/>
                      <a:r>
                        <a:rPr lang="en-GB" sz="1600" dirty="0">
                          <a:solidFill>
                            <a:srgbClr val="595959"/>
                          </a:solidFill>
                          <a:effectLst/>
                        </a:rPr>
                        <a:t>High production costs?</a:t>
                      </a:r>
                    </a:p>
                    <a:p>
                      <a:pPr fontAlgn="t"/>
                      <a:r>
                        <a:rPr lang="en-GB" sz="1600" dirty="0">
                          <a:solidFill>
                            <a:srgbClr val="595959"/>
                          </a:solidFill>
                          <a:effectLst/>
                        </a:rPr>
                        <a:t>Poor customer satisfaction?</a:t>
                      </a:r>
                    </a:p>
                  </a:txBody>
                  <a:tcPr marL="10437" marR="10437" marT="10437" marB="10437">
                    <a:lnL w="7620" cap="flat" cmpd="sng" algn="ctr">
                      <a:solidFill>
                        <a:srgbClr val="D8DBDD"/>
                      </a:solidFill>
                      <a:prstDash val="solid"/>
                      <a:round/>
                      <a:headEnd type="none" w="med" len="med"/>
                      <a:tailEnd type="none" w="med" len="med"/>
                    </a:lnL>
                    <a:lnR w="7620" cap="flat" cmpd="sng" algn="ctr">
                      <a:solidFill>
                        <a:srgbClr val="D8DBDD"/>
                      </a:solidFill>
                      <a:prstDash val="solid"/>
                      <a:round/>
                      <a:headEnd type="none" w="med" len="med"/>
                      <a:tailEnd type="none" w="med" len="med"/>
                    </a:lnR>
                    <a:lnT w="7620" cap="flat" cmpd="sng" algn="ctr">
                      <a:solidFill>
                        <a:srgbClr val="D8DBDD"/>
                      </a:solidFill>
                      <a:prstDash val="solid"/>
                      <a:round/>
                      <a:headEnd type="none" w="med" len="med"/>
                      <a:tailEnd type="none" w="med" len="med"/>
                    </a:lnT>
                    <a:lnB w="7620" cap="flat" cmpd="sng" algn="ctr">
                      <a:solidFill>
                        <a:srgbClr val="D8DBDD"/>
                      </a:solidFill>
                      <a:prstDash val="solid"/>
                      <a:round/>
                      <a:headEnd type="none" w="med" len="med"/>
                      <a:tailEnd type="none" w="med" len="med"/>
                    </a:lnB>
                    <a:solidFill>
                      <a:srgbClr val="FFFFFF"/>
                    </a:solidFill>
                  </a:tcPr>
                </a:tc>
                <a:extLst>
                  <a:ext uri="{0D108BD9-81ED-4DB2-BD59-A6C34878D82A}">
                    <a16:rowId xmlns:a16="http://schemas.microsoft.com/office/drawing/2014/main" val="2258192184"/>
                  </a:ext>
                </a:extLst>
              </a:tr>
              <a:tr h="918929">
                <a:tc>
                  <a:txBody>
                    <a:bodyPr/>
                    <a:lstStyle/>
                    <a:p>
                      <a:pPr fontAlgn="t"/>
                      <a:r>
                        <a:rPr lang="en-GB" sz="2000" b="1" dirty="0">
                          <a:solidFill>
                            <a:srgbClr val="0070C0"/>
                          </a:solidFill>
                          <a:effectLst/>
                        </a:rPr>
                        <a:t>Opportunities</a:t>
                      </a:r>
                    </a:p>
                  </a:txBody>
                  <a:tcPr marL="10437" marR="10437" marT="10437" marB="10437">
                    <a:lnL w="7620" cap="flat" cmpd="sng" algn="ctr">
                      <a:solidFill>
                        <a:srgbClr val="D8DBDD"/>
                      </a:solidFill>
                      <a:prstDash val="solid"/>
                      <a:round/>
                      <a:headEnd type="none" w="med" len="med"/>
                      <a:tailEnd type="none" w="med" len="med"/>
                    </a:lnL>
                    <a:lnR w="7620" cap="flat" cmpd="sng" algn="ctr">
                      <a:solidFill>
                        <a:srgbClr val="D8DBDD"/>
                      </a:solidFill>
                      <a:prstDash val="solid"/>
                      <a:round/>
                      <a:headEnd type="none" w="med" len="med"/>
                      <a:tailEnd type="none" w="med" len="med"/>
                    </a:lnR>
                    <a:lnT w="7620" cap="flat" cmpd="sng" algn="ctr">
                      <a:solidFill>
                        <a:srgbClr val="D8DBDD"/>
                      </a:solidFill>
                      <a:prstDash val="solid"/>
                      <a:round/>
                      <a:headEnd type="none" w="med" len="med"/>
                      <a:tailEnd type="none" w="med" len="med"/>
                    </a:lnT>
                    <a:lnB w="7620" cap="flat" cmpd="sng" algn="ctr">
                      <a:solidFill>
                        <a:srgbClr val="D8DBDD"/>
                      </a:solidFill>
                      <a:prstDash val="solid"/>
                      <a:round/>
                      <a:headEnd type="none" w="med" len="med"/>
                      <a:tailEnd type="none" w="med" len="med"/>
                    </a:lnB>
                    <a:solidFill>
                      <a:srgbClr val="FFFFFF"/>
                    </a:solidFill>
                  </a:tcPr>
                </a:tc>
                <a:tc>
                  <a:txBody>
                    <a:bodyPr/>
                    <a:lstStyle/>
                    <a:p>
                      <a:pPr fontAlgn="t"/>
                      <a:r>
                        <a:rPr lang="en-GB" sz="1600" dirty="0">
                          <a:solidFill>
                            <a:srgbClr val="595959"/>
                          </a:solidFill>
                          <a:effectLst/>
                        </a:rPr>
                        <a:t>What are the opportunities in the market?</a:t>
                      </a:r>
                    </a:p>
                    <a:p>
                      <a:pPr fontAlgn="t"/>
                      <a:r>
                        <a:rPr lang="en-GB" sz="1600" dirty="0">
                          <a:solidFill>
                            <a:srgbClr val="595959"/>
                          </a:solidFill>
                          <a:effectLst/>
                        </a:rPr>
                        <a:t>How can your strengths be used to exploit these?</a:t>
                      </a:r>
                    </a:p>
                    <a:p>
                      <a:pPr fontAlgn="t"/>
                      <a:r>
                        <a:rPr lang="en-GB" sz="1600" dirty="0">
                          <a:solidFill>
                            <a:srgbClr val="595959"/>
                          </a:solidFill>
                          <a:effectLst/>
                        </a:rPr>
                        <a:t>Which weaknesses should you address to do so more efficiently?</a:t>
                      </a:r>
                    </a:p>
                  </a:txBody>
                  <a:tcPr marL="10437" marR="10437" marT="10437" marB="10437">
                    <a:lnL w="7620" cap="flat" cmpd="sng" algn="ctr">
                      <a:solidFill>
                        <a:srgbClr val="D8DBDD"/>
                      </a:solidFill>
                      <a:prstDash val="solid"/>
                      <a:round/>
                      <a:headEnd type="none" w="med" len="med"/>
                      <a:tailEnd type="none" w="med" len="med"/>
                    </a:lnL>
                    <a:lnR w="7620" cap="flat" cmpd="sng" algn="ctr">
                      <a:solidFill>
                        <a:srgbClr val="D8DBDD"/>
                      </a:solidFill>
                      <a:prstDash val="solid"/>
                      <a:round/>
                      <a:headEnd type="none" w="med" len="med"/>
                      <a:tailEnd type="none" w="med" len="med"/>
                    </a:lnR>
                    <a:lnT w="7620" cap="flat" cmpd="sng" algn="ctr">
                      <a:solidFill>
                        <a:srgbClr val="D8DBDD"/>
                      </a:solidFill>
                      <a:prstDash val="solid"/>
                      <a:round/>
                      <a:headEnd type="none" w="med" len="med"/>
                      <a:tailEnd type="none" w="med" len="med"/>
                    </a:lnT>
                    <a:lnB w="7620" cap="flat" cmpd="sng" algn="ctr">
                      <a:solidFill>
                        <a:srgbClr val="D8DBDD"/>
                      </a:solidFill>
                      <a:prstDash val="solid"/>
                      <a:round/>
                      <a:headEnd type="none" w="med" len="med"/>
                      <a:tailEnd type="none" w="med" len="med"/>
                    </a:lnB>
                    <a:solidFill>
                      <a:srgbClr val="FFFFFF"/>
                    </a:solidFill>
                  </a:tcPr>
                </a:tc>
                <a:extLst>
                  <a:ext uri="{0D108BD9-81ED-4DB2-BD59-A6C34878D82A}">
                    <a16:rowId xmlns:a16="http://schemas.microsoft.com/office/drawing/2014/main" val="3163665504"/>
                  </a:ext>
                </a:extLst>
              </a:tr>
              <a:tr h="1365975">
                <a:tc>
                  <a:txBody>
                    <a:bodyPr/>
                    <a:lstStyle/>
                    <a:p>
                      <a:pPr fontAlgn="t"/>
                      <a:r>
                        <a:rPr lang="en-GB" sz="2000" b="1" dirty="0">
                          <a:solidFill>
                            <a:srgbClr val="0070C0"/>
                          </a:solidFill>
                          <a:effectLst/>
                        </a:rPr>
                        <a:t>Threats</a:t>
                      </a:r>
                    </a:p>
                  </a:txBody>
                  <a:tcPr marL="10437" marR="10437" marT="10437" marB="10437">
                    <a:lnL w="7620" cap="flat" cmpd="sng" algn="ctr">
                      <a:solidFill>
                        <a:srgbClr val="D8DBDD"/>
                      </a:solidFill>
                      <a:prstDash val="solid"/>
                      <a:round/>
                      <a:headEnd type="none" w="med" len="med"/>
                      <a:tailEnd type="none" w="med" len="med"/>
                    </a:lnL>
                    <a:lnR w="7620" cap="flat" cmpd="sng" algn="ctr">
                      <a:solidFill>
                        <a:srgbClr val="D8DBDD"/>
                      </a:solidFill>
                      <a:prstDash val="solid"/>
                      <a:round/>
                      <a:headEnd type="none" w="med" len="med"/>
                      <a:tailEnd type="none" w="med" len="med"/>
                    </a:lnR>
                    <a:lnT w="7620" cap="flat" cmpd="sng" algn="ctr">
                      <a:solidFill>
                        <a:srgbClr val="D8DBDD"/>
                      </a:solidFill>
                      <a:prstDash val="solid"/>
                      <a:round/>
                      <a:headEnd type="none" w="med" len="med"/>
                      <a:tailEnd type="none" w="med" len="med"/>
                    </a:lnT>
                    <a:lnB w="7620" cap="flat" cmpd="sng" algn="ctr">
                      <a:solidFill>
                        <a:srgbClr val="D8DBDD"/>
                      </a:solidFill>
                      <a:prstDash val="solid"/>
                      <a:round/>
                      <a:headEnd type="none" w="med" len="med"/>
                      <a:tailEnd type="none" w="med" len="med"/>
                    </a:lnB>
                    <a:solidFill>
                      <a:srgbClr val="FFFFFF"/>
                    </a:solidFill>
                  </a:tcPr>
                </a:tc>
                <a:tc>
                  <a:txBody>
                    <a:bodyPr/>
                    <a:lstStyle/>
                    <a:p>
                      <a:pPr fontAlgn="t"/>
                      <a:r>
                        <a:rPr lang="en-GB" sz="1600" dirty="0">
                          <a:solidFill>
                            <a:srgbClr val="595959"/>
                          </a:solidFill>
                          <a:effectLst/>
                        </a:rPr>
                        <a:t>What are the main threats facing your company?</a:t>
                      </a:r>
                    </a:p>
                    <a:p>
                      <a:pPr fontAlgn="t"/>
                      <a:r>
                        <a:rPr lang="en-GB" sz="1600" dirty="0">
                          <a:solidFill>
                            <a:srgbClr val="595959"/>
                          </a:solidFill>
                          <a:effectLst/>
                        </a:rPr>
                        <a:t>How can you use your strengths to address them?</a:t>
                      </a:r>
                    </a:p>
                    <a:p>
                      <a:pPr fontAlgn="t"/>
                      <a:r>
                        <a:rPr lang="en-GB" sz="1600" dirty="0">
                          <a:solidFill>
                            <a:srgbClr val="595959"/>
                          </a:solidFill>
                          <a:effectLst/>
                        </a:rPr>
                        <a:t>Which strengths should you build on to secure and build on your position?</a:t>
                      </a:r>
                    </a:p>
                    <a:p>
                      <a:pPr fontAlgn="t"/>
                      <a:r>
                        <a:rPr lang="en-GB" sz="1600" dirty="0">
                          <a:solidFill>
                            <a:srgbClr val="595959"/>
                          </a:solidFill>
                          <a:effectLst/>
                        </a:rPr>
                        <a:t>Which weaknesses pose the greatest hazard?</a:t>
                      </a:r>
                    </a:p>
                  </a:txBody>
                  <a:tcPr marL="10437" marR="10437" marT="10437" marB="10437">
                    <a:lnL w="7620" cap="flat" cmpd="sng" algn="ctr">
                      <a:solidFill>
                        <a:srgbClr val="D8DBDD"/>
                      </a:solidFill>
                      <a:prstDash val="solid"/>
                      <a:round/>
                      <a:headEnd type="none" w="med" len="med"/>
                      <a:tailEnd type="none" w="med" len="med"/>
                    </a:lnL>
                    <a:lnR w="7620" cap="flat" cmpd="sng" algn="ctr">
                      <a:solidFill>
                        <a:srgbClr val="D8DBDD"/>
                      </a:solidFill>
                      <a:prstDash val="solid"/>
                      <a:round/>
                      <a:headEnd type="none" w="med" len="med"/>
                      <a:tailEnd type="none" w="med" len="med"/>
                    </a:lnR>
                    <a:lnT w="7620" cap="flat" cmpd="sng" algn="ctr">
                      <a:solidFill>
                        <a:srgbClr val="D8DBDD"/>
                      </a:solidFill>
                      <a:prstDash val="solid"/>
                      <a:round/>
                      <a:headEnd type="none" w="med" len="med"/>
                      <a:tailEnd type="none" w="med" len="med"/>
                    </a:lnT>
                    <a:lnB w="7620" cap="flat" cmpd="sng" algn="ctr">
                      <a:solidFill>
                        <a:srgbClr val="D8DBDD"/>
                      </a:solidFill>
                      <a:prstDash val="solid"/>
                      <a:round/>
                      <a:headEnd type="none" w="med" len="med"/>
                      <a:tailEnd type="none" w="med" len="med"/>
                    </a:lnB>
                    <a:solidFill>
                      <a:srgbClr val="FFFFFF"/>
                    </a:solidFill>
                  </a:tcPr>
                </a:tc>
                <a:extLst>
                  <a:ext uri="{0D108BD9-81ED-4DB2-BD59-A6C34878D82A}">
                    <a16:rowId xmlns:a16="http://schemas.microsoft.com/office/drawing/2014/main" val="1026780123"/>
                  </a:ext>
                </a:extLst>
              </a:tr>
            </a:tbl>
          </a:graphicData>
        </a:graphic>
      </p:graphicFrame>
    </p:spTree>
    <p:extLst>
      <p:ext uri="{BB962C8B-B14F-4D97-AF65-F5344CB8AC3E}">
        <p14:creationId xmlns:p14="http://schemas.microsoft.com/office/powerpoint/2010/main" val="66198625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FBB53F82-F191-4EEB-AB7B-F69E634FA3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F9EBEE3C-DDCD-7E9E-D5C1-9E3B37C855DE}"/>
              </a:ext>
            </a:extLst>
          </p:cNvPr>
          <p:cNvSpPr>
            <a:spLocks noGrp="1"/>
          </p:cNvSpPr>
          <p:nvPr>
            <p:ph type="title"/>
          </p:nvPr>
        </p:nvSpPr>
        <p:spPr>
          <a:xfrm>
            <a:off x="581192" y="702156"/>
            <a:ext cx="11029616" cy="1188720"/>
          </a:xfrm>
        </p:spPr>
        <p:txBody>
          <a:bodyPr>
            <a:normAutofit/>
          </a:bodyPr>
          <a:lstStyle/>
          <a:p>
            <a:r>
              <a:rPr lang="en-GB" dirty="0"/>
              <a:t>Swot analysis – example of </a:t>
            </a:r>
            <a:r>
              <a:rPr lang="en-GB" dirty="0" err="1"/>
              <a:t>netflix</a:t>
            </a:r>
            <a:endParaRPr lang="en-GB" dirty="0"/>
          </a:p>
        </p:txBody>
      </p:sp>
      <p:sp>
        <p:nvSpPr>
          <p:cNvPr id="26" name="Rectangle 25">
            <a:extLst>
              <a:ext uri="{FF2B5EF4-FFF2-40B4-BE49-F238E27FC236}">
                <a16:creationId xmlns:a16="http://schemas.microsoft.com/office/drawing/2014/main" id="{8616AA08-3831-473D-B61B-89484A33CF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8" name="Rectangle 27">
            <a:extLst>
              <a:ext uri="{FF2B5EF4-FFF2-40B4-BE49-F238E27FC236}">
                <a16:creationId xmlns:a16="http://schemas.microsoft.com/office/drawing/2014/main" id="{8431B918-3A1C-46BA-9430-CAD97D9DA0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30" name="Rectangle 29">
            <a:extLst>
              <a:ext uri="{FF2B5EF4-FFF2-40B4-BE49-F238E27FC236}">
                <a16:creationId xmlns:a16="http://schemas.microsoft.com/office/drawing/2014/main" id="{8400935A-2F82-4DC4-A4E1-E12EFB8C27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32" name="Rectangle 31">
            <a:extLst>
              <a:ext uri="{FF2B5EF4-FFF2-40B4-BE49-F238E27FC236}">
                <a16:creationId xmlns:a16="http://schemas.microsoft.com/office/drawing/2014/main" id="{A3D5D599-1CAE-4C92-B5AE-8E51AF6D47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2180496"/>
            <a:ext cx="5404639" cy="4045683"/>
          </a:xfrm>
          <a:prstGeom prst="rect">
            <a:avLst/>
          </a:prstGeom>
          <a:solidFill>
            <a:schemeClr val="bg1"/>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pic>
        <p:nvPicPr>
          <p:cNvPr id="8" name="Picture 7" descr="A black background with white text&#10;&#10;Description automatically generated">
            <a:extLst>
              <a:ext uri="{FF2B5EF4-FFF2-40B4-BE49-F238E27FC236}">
                <a16:creationId xmlns:a16="http://schemas.microsoft.com/office/drawing/2014/main" id="{9F7F90F9-4D35-EB0B-EC7A-9798A3DB0C10}"/>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780698" y="3418207"/>
            <a:ext cx="4748741" cy="1567084"/>
          </a:xfrm>
          <a:prstGeom prst="rect">
            <a:avLst/>
          </a:prstGeom>
        </p:spPr>
      </p:pic>
      <p:sp>
        <p:nvSpPr>
          <p:cNvPr id="3" name="Content Placeholder 2">
            <a:extLst>
              <a:ext uri="{FF2B5EF4-FFF2-40B4-BE49-F238E27FC236}">
                <a16:creationId xmlns:a16="http://schemas.microsoft.com/office/drawing/2014/main" id="{18454373-1A0F-64EE-BFA0-361EE26D6722}"/>
              </a:ext>
            </a:extLst>
          </p:cNvPr>
          <p:cNvSpPr>
            <a:spLocks noGrp="1"/>
          </p:cNvSpPr>
          <p:nvPr>
            <p:ph idx="1"/>
          </p:nvPr>
        </p:nvSpPr>
        <p:spPr>
          <a:xfrm>
            <a:off x="6335805" y="2180496"/>
            <a:ext cx="5275001" cy="4045683"/>
          </a:xfrm>
        </p:spPr>
        <p:txBody>
          <a:bodyPr>
            <a:normAutofit/>
          </a:bodyPr>
          <a:lstStyle/>
          <a:p>
            <a:r>
              <a:rPr lang="en-GB" dirty="0"/>
              <a:t>Watch this video and take notes:</a:t>
            </a:r>
          </a:p>
          <a:p>
            <a:pPr lvl="1"/>
            <a:r>
              <a:rPr lang="en-GB" dirty="0"/>
              <a:t>What are the key messages that you take away from this?</a:t>
            </a:r>
          </a:p>
          <a:p>
            <a:pPr lvl="1"/>
            <a:r>
              <a:rPr lang="en-GB" dirty="0"/>
              <a:t>We will discuss this together after the video.</a:t>
            </a:r>
          </a:p>
          <a:p>
            <a:r>
              <a:rPr lang="en-GB" dirty="0">
                <a:hlinkClick r:id="rId3"/>
              </a:rPr>
              <a:t>https://youtu.be/pUTZ6NOWeYs?si=eXDbJf81REf4iU6T</a:t>
            </a:r>
            <a:endParaRPr lang="en-GB" dirty="0"/>
          </a:p>
        </p:txBody>
      </p:sp>
      <p:sp>
        <p:nvSpPr>
          <p:cNvPr id="4" name="Footer Placeholder 3">
            <a:extLst>
              <a:ext uri="{FF2B5EF4-FFF2-40B4-BE49-F238E27FC236}">
                <a16:creationId xmlns:a16="http://schemas.microsoft.com/office/drawing/2014/main" id="{CDDECC10-77B6-D3CE-B6BD-8F23F410FE8D}"/>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US" sz="900" b="0" i="0" u="none" strike="noStrike" kern="1200" cap="all" spc="0" normalizeH="0" baseline="0" noProof="0" dirty="0">
                <a:ln>
                  <a:noFill/>
                </a:ln>
                <a:solidFill>
                  <a:srgbClr val="AE9162"/>
                </a:solidFill>
                <a:effectLst/>
                <a:uLnTx/>
                <a:uFillTx/>
                <a:latin typeface="Franklin Gothic Book" panose="020B0502020104020203"/>
                <a:ea typeface="+mn-ea"/>
                <a:cs typeface="+mn-cs"/>
              </a:rPr>
              <a:t>3:16</a:t>
            </a:r>
          </a:p>
        </p:txBody>
      </p:sp>
      <p:sp>
        <p:nvSpPr>
          <p:cNvPr id="5" name="Slide Number Placeholder 4">
            <a:extLst>
              <a:ext uri="{FF2B5EF4-FFF2-40B4-BE49-F238E27FC236}">
                <a16:creationId xmlns:a16="http://schemas.microsoft.com/office/drawing/2014/main" id="{713D3442-880C-3F92-5B53-779107CACCD7}"/>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srgbClr val="AE9162"/>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28</a:t>
            </a:fld>
            <a:endParaRPr kumimoji="0" lang="en-US" sz="900" b="0" i="0" u="none" strike="noStrike" kern="1200" cap="none" spc="0" normalizeH="0" baseline="0" noProof="0">
              <a:ln>
                <a:noFill/>
              </a:ln>
              <a:solidFill>
                <a:srgbClr val="AE9162"/>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53639581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lstStyle/>
          <a:p>
            <a:r>
              <a:rPr lang="en-GB" dirty="0"/>
              <a:t>Swot analysis – the next steps</a:t>
            </a:r>
          </a:p>
        </p:txBody>
      </p:sp>
      <p:sp>
        <p:nvSpPr>
          <p:cNvPr id="3" name="TextBox 2">
            <a:extLst>
              <a:ext uri="{FF2B5EF4-FFF2-40B4-BE49-F238E27FC236}">
                <a16:creationId xmlns:a16="http://schemas.microsoft.com/office/drawing/2014/main" id="{1A63A293-6A4B-481D-8960-BE437C3CF946}"/>
              </a:ext>
            </a:extLst>
          </p:cNvPr>
          <p:cNvSpPr txBox="1"/>
          <p:nvPr/>
        </p:nvSpPr>
        <p:spPr>
          <a:xfrm>
            <a:off x="764959" y="1490308"/>
            <a:ext cx="3416424" cy="3970318"/>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After the previous SWOT framework, this one helps with pairing strengths, weaknesses, opportunities and threats with each other</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Remember, during discussions with your teams, you might end up moving things around (e.g. what you previously thought was a strength becomes a weakness) </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1"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grpSp>
        <p:nvGrpSpPr>
          <p:cNvPr id="6" name="Group 5">
            <a:extLst>
              <a:ext uri="{FF2B5EF4-FFF2-40B4-BE49-F238E27FC236}">
                <a16:creationId xmlns:a16="http://schemas.microsoft.com/office/drawing/2014/main" id="{5F61ED18-AE3D-4C0E-AEC7-9F26E613D385}"/>
              </a:ext>
            </a:extLst>
          </p:cNvPr>
          <p:cNvGrpSpPr/>
          <p:nvPr/>
        </p:nvGrpSpPr>
        <p:grpSpPr>
          <a:xfrm>
            <a:off x="4421177" y="937066"/>
            <a:ext cx="6917210" cy="4954688"/>
            <a:chOff x="2693541" y="966524"/>
            <a:chExt cx="8156575" cy="5297412"/>
          </a:xfrm>
        </p:grpSpPr>
        <p:sp>
          <p:nvSpPr>
            <p:cNvPr id="8" name="Rectangle 2">
              <a:extLst>
                <a:ext uri="{FF2B5EF4-FFF2-40B4-BE49-F238E27FC236}">
                  <a16:creationId xmlns:a16="http://schemas.microsoft.com/office/drawing/2014/main" id="{7D89EFFF-42EF-486B-AA30-3E5D137AF08D}"/>
                </a:ext>
              </a:extLst>
            </p:cNvPr>
            <p:cNvSpPr>
              <a:spLocks noChangeArrowheads="1"/>
            </p:cNvSpPr>
            <p:nvPr/>
          </p:nvSpPr>
          <p:spPr bwMode="auto">
            <a:xfrm>
              <a:off x="3141216" y="2719049"/>
              <a:ext cx="2133600" cy="1762125"/>
            </a:xfrm>
            <a:prstGeom prst="rect">
              <a:avLst/>
            </a:prstGeom>
            <a:solidFill>
              <a:srgbClr val="517496"/>
            </a:solidFill>
            <a:ln>
              <a:noFill/>
            </a:ln>
            <a:effectLst>
              <a:outerShdw dist="35921" dir="2700000" algn="ctr" rotWithShape="0">
                <a:schemeClr val="bg2"/>
              </a:outerShdw>
            </a:effectLst>
            <a:extLst>
              <a:ext uri="{91240B29-F687-4F45-9708-019B960494DF}">
                <a14:hiddenLine xmlns:a14="http://schemas.microsoft.com/office/drawing/2010/main" w="9525">
                  <a:solidFill>
                    <a:srgbClr val="214D79"/>
                  </a:solidFill>
                  <a:miter lim="800000"/>
                  <a:headEnd/>
                  <a:tailEnd/>
                </a14:hiddenLine>
              </a:ext>
            </a:extLst>
          </p:spPr>
          <p:txBody>
            <a:bodyPr lIns="45720" rIns="45720"/>
            <a:lstStyle>
              <a:lvl1pPr marL="90488" indent="-90488">
                <a:defRPr sz="2400">
                  <a:solidFill>
                    <a:schemeClr val="tx1"/>
                  </a:solidFill>
                  <a:latin typeface="Times" panose="02020603050405020304" pitchFamily="18" charset="0"/>
                </a:defRPr>
              </a:lvl1pPr>
              <a:lvl2pPr>
                <a:defRPr sz="2400">
                  <a:solidFill>
                    <a:schemeClr val="tx1"/>
                  </a:solidFill>
                  <a:latin typeface="Times" panose="02020603050405020304" pitchFamily="18" charset="0"/>
                </a:defRPr>
              </a:lvl2pPr>
              <a:lvl3pPr>
                <a:defRPr sz="2400">
                  <a:solidFill>
                    <a:schemeClr val="tx1"/>
                  </a:solidFill>
                  <a:latin typeface="Times" panose="02020603050405020304" pitchFamily="18" charset="0"/>
                </a:defRPr>
              </a:lvl3pPr>
              <a:lvl4pPr>
                <a:defRPr sz="2400">
                  <a:solidFill>
                    <a:schemeClr val="tx1"/>
                  </a:solidFill>
                  <a:latin typeface="Times" panose="02020603050405020304" pitchFamily="18" charset="0"/>
                </a:defRPr>
              </a:lvl4pPr>
              <a:lvl5pPr>
                <a:defRPr sz="2400">
                  <a:solidFill>
                    <a:schemeClr val="tx1"/>
                  </a:solidFill>
                  <a:latin typeface="Times" panose="02020603050405020304" pitchFamily="18" charset="0"/>
                </a:defRPr>
              </a:lvl5pPr>
              <a:lvl6pPr eaLnBrk="0" fontAlgn="base" hangingPunct="0">
                <a:spcBef>
                  <a:spcPct val="0"/>
                </a:spcBef>
                <a:spcAft>
                  <a:spcPct val="0"/>
                </a:spcAft>
                <a:defRPr sz="2400">
                  <a:solidFill>
                    <a:schemeClr val="tx1"/>
                  </a:solidFill>
                  <a:latin typeface="Times" panose="02020603050405020304" pitchFamily="18" charset="0"/>
                </a:defRPr>
              </a:lvl6pPr>
              <a:lvl7pPr eaLnBrk="0" fontAlgn="base" hangingPunct="0">
                <a:spcBef>
                  <a:spcPct val="0"/>
                </a:spcBef>
                <a:spcAft>
                  <a:spcPct val="0"/>
                </a:spcAft>
                <a:defRPr sz="2400">
                  <a:solidFill>
                    <a:schemeClr val="tx1"/>
                  </a:solidFill>
                  <a:latin typeface="Times" panose="02020603050405020304" pitchFamily="18" charset="0"/>
                </a:defRPr>
              </a:lvl7pPr>
              <a:lvl8pPr eaLnBrk="0" fontAlgn="base" hangingPunct="0">
                <a:spcBef>
                  <a:spcPct val="0"/>
                </a:spcBef>
                <a:spcAft>
                  <a:spcPct val="0"/>
                </a:spcAft>
                <a:defRPr sz="2400">
                  <a:solidFill>
                    <a:schemeClr val="tx1"/>
                  </a:solidFill>
                  <a:latin typeface="Times" panose="02020603050405020304" pitchFamily="18" charset="0"/>
                </a:defRPr>
              </a:lvl8pPr>
              <a:lvl9pPr eaLnBrk="0" fontAlgn="base" hangingPunct="0">
                <a:spcBef>
                  <a:spcPct val="0"/>
                </a:spcBef>
                <a:spcAft>
                  <a:spcPct val="0"/>
                </a:spcAft>
                <a:defRPr sz="2400">
                  <a:solidFill>
                    <a:schemeClr val="tx1"/>
                  </a:solidFill>
                  <a:latin typeface="Times" panose="02020603050405020304" pitchFamily="18" charset="0"/>
                </a:defRPr>
              </a:lvl9pPr>
            </a:lstStyle>
            <a:p>
              <a:pPr marL="90488" marR="0" lvl="0" indent="-90488" algn="l" defTabSz="914400" rtl="0" eaLnBrk="1" fontAlgn="auto" latinLnBrk="0" hangingPunct="1">
                <a:lnSpc>
                  <a:spcPct val="100000"/>
                </a:lnSpc>
                <a:spcBef>
                  <a:spcPts val="0"/>
                </a:spcBef>
                <a:spcAft>
                  <a:spcPts val="0"/>
                </a:spcAft>
                <a:buClrTx/>
                <a:buSzTx/>
                <a:buFontTx/>
                <a:buChar char="•"/>
                <a:tabLst/>
                <a:defRPr/>
              </a:pPr>
              <a:r>
                <a:rPr kumimoji="0" lang="en-GB" altLang="en-US" sz="1100" b="0" i="0" u="none" strike="noStrike" kern="1200" cap="none" spc="0" normalizeH="0" baseline="0" noProof="0" dirty="0">
                  <a:ln>
                    <a:noFill/>
                  </a:ln>
                  <a:solidFill>
                    <a:prstClr val="white"/>
                  </a:solidFill>
                  <a:effectLst/>
                  <a:uLnTx/>
                  <a:uFillTx/>
                  <a:latin typeface="Arial" panose="020B0604020202020204" pitchFamily="34" charset="0"/>
                  <a:ea typeface="+mn-ea"/>
                  <a:cs typeface="Times New Roman" panose="02020603050405020304" pitchFamily="18" charset="0"/>
                </a:rPr>
                <a:t>Globalisation of market place / client base</a:t>
              </a:r>
            </a:p>
            <a:p>
              <a:pPr marL="90488" marR="0" lvl="0" indent="-90488" algn="l" defTabSz="914400" rtl="0" eaLnBrk="1" fontAlgn="auto" latinLnBrk="0" hangingPunct="1">
                <a:lnSpc>
                  <a:spcPct val="100000"/>
                </a:lnSpc>
                <a:spcBef>
                  <a:spcPts val="0"/>
                </a:spcBef>
                <a:spcAft>
                  <a:spcPts val="0"/>
                </a:spcAft>
                <a:buClrTx/>
                <a:buSzTx/>
                <a:buFontTx/>
                <a:buChar char="•"/>
                <a:tabLst/>
                <a:defRPr/>
              </a:pPr>
              <a:r>
                <a:rPr kumimoji="0" lang="en-GB" altLang="en-US" sz="1100" b="0" i="0" u="none" strike="noStrike" kern="1200" cap="none" spc="0" normalizeH="0" baseline="0" noProof="0" dirty="0">
                  <a:ln>
                    <a:noFill/>
                  </a:ln>
                  <a:solidFill>
                    <a:prstClr val="white"/>
                  </a:solidFill>
                  <a:effectLst/>
                  <a:uLnTx/>
                  <a:uFillTx/>
                  <a:latin typeface="Arial" panose="020B0604020202020204" pitchFamily="34" charset="0"/>
                  <a:ea typeface="+mn-ea"/>
                  <a:cs typeface="Times New Roman" panose="02020603050405020304" pitchFamily="18" charset="0"/>
                </a:rPr>
                <a:t>Internal cost cutting leads to outsourcing </a:t>
              </a:r>
            </a:p>
            <a:p>
              <a:pPr marL="90488" marR="0" lvl="0" indent="-90488" algn="l" defTabSz="914400" rtl="0" eaLnBrk="1" fontAlgn="auto" latinLnBrk="0" hangingPunct="1">
                <a:lnSpc>
                  <a:spcPct val="100000"/>
                </a:lnSpc>
                <a:spcBef>
                  <a:spcPts val="0"/>
                </a:spcBef>
                <a:spcAft>
                  <a:spcPts val="0"/>
                </a:spcAft>
                <a:buClrTx/>
                <a:buSzTx/>
                <a:buFontTx/>
                <a:buChar char="•"/>
                <a:tabLst/>
                <a:defRPr/>
              </a:pPr>
              <a:r>
                <a:rPr kumimoji="0" lang="en-GB" altLang="en-US" sz="1100" b="0" i="0" u="none" strike="noStrike" kern="1200" cap="none" spc="0" normalizeH="0" baseline="0" noProof="0" dirty="0">
                  <a:ln>
                    <a:noFill/>
                  </a:ln>
                  <a:solidFill>
                    <a:prstClr val="white"/>
                  </a:solidFill>
                  <a:effectLst/>
                  <a:uLnTx/>
                  <a:uFillTx/>
                  <a:latin typeface="Arial" panose="020B0604020202020204" pitchFamily="34" charset="0"/>
                  <a:ea typeface="+mn-ea"/>
                  <a:cs typeface="Times New Roman" panose="02020603050405020304" pitchFamily="18" charset="0"/>
                </a:rPr>
                <a:t>Innovation</a:t>
              </a:r>
            </a:p>
            <a:p>
              <a:pPr marL="90488" marR="0" lvl="0" indent="-90488" algn="l" defTabSz="914400" rtl="0" eaLnBrk="1" fontAlgn="auto" latinLnBrk="0" hangingPunct="1">
                <a:lnSpc>
                  <a:spcPct val="100000"/>
                </a:lnSpc>
                <a:spcBef>
                  <a:spcPts val="0"/>
                </a:spcBef>
                <a:spcAft>
                  <a:spcPts val="0"/>
                </a:spcAft>
                <a:buClrTx/>
                <a:buSzTx/>
                <a:buFontTx/>
                <a:buChar char="•"/>
                <a:tabLst/>
                <a:defRPr/>
              </a:pPr>
              <a:r>
                <a:rPr kumimoji="0" lang="en-GB" altLang="en-US" sz="1100" b="0" i="0" u="none" strike="noStrike" kern="1200" cap="none" spc="0" normalizeH="0" baseline="0" noProof="0" dirty="0">
                  <a:ln>
                    <a:noFill/>
                  </a:ln>
                  <a:solidFill>
                    <a:prstClr val="white"/>
                  </a:solidFill>
                  <a:effectLst/>
                  <a:uLnTx/>
                  <a:uFillTx/>
                  <a:latin typeface="Arial" panose="020B0604020202020204" pitchFamily="34" charset="0"/>
                  <a:ea typeface="+mn-ea"/>
                  <a:cs typeface="Times New Roman" panose="02020603050405020304" pitchFamily="18" charset="0"/>
                </a:rPr>
                <a:t>Etc.</a:t>
              </a:r>
            </a:p>
            <a:p>
              <a:pPr marL="90488" marR="0" lvl="0" indent="-90488" algn="l" defTabSz="914400" rtl="0" eaLnBrk="1" fontAlgn="auto" latinLnBrk="0" hangingPunct="1">
                <a:lnSpc>
                  <a:spcPct val="100000"/>
                </a:lnSpc>
                <a:spcBef>
                  <a:spcPts val="0"/>
                </a:spcBef>
                <a:spcAft>
                  <a:spcPts val="0"/>
                </a:spcAft>
                <a:buClrTx/>
                <a:buSzTx/>
                <a:buFontTx/>
                <a:buChar char="•"/>
                <a:tabLst/>
                <a:defRPr/>
              </a:pPr>
              <a:endParaRPr kumimoji="0" lang="en-GB" altLang="en-US" sz="1100" b="0" i="0" u="none" strike="noStrike" kern="1200" cap="none" spc="0" normalizeH="0" baseline="0" noProof="0" dirty="0">
                <a:ln>
                  <a:noFill/>
                </a:ln>
                <a:solidFill>
                  <a:prstClr val="white"/>
                </a:solidFill>
                <a:effectLst/>
                <a:uLnTx/>
                <a:uFillTx/>
                <a:latin typeface="Arial" panose="020B0604020202020204" pitchFamily="34" charset="0"/>
                <a:ea typeface="+mn-ea"/>
                <a:cs typeface="Times New Roman" panose="02020603050405020304" pitchFamily="18" charset="0"/>
              </a:endParaRPr>
            </a:p>
          </p:txBody>
        </p:sp>
        <p:sp>
          <p:nvSpPr>
            <p:cNvPr id="9" name="Rectangle 3">
              <a:extLst>
                <a:ext uri="{FF2B5EF4-FFF2-40B4-BE49-F238E27FC236}">
                  <a16:creationId xmlns:a16="http://schemas.microsoft.com/office/drawing/2014/main" id="{165F0C32-9E03-45EF-8B17-AAA805A60D3A}"/>
                </a:ext>
              </a:extLst>
            </p:cNvPr>
            <p:cNvSpPr>
              <a:spLocks noChangeArrowheads="1"/>
            </p:cNvSpPr>
            <p:nvPr/>
          </p:nvSpPr>
          <p:spPr bwMode="auto">
            <a:xfrm>
              <a:off x="3141216" y="4558961"/>
              <a:ext cx="2133600" cy="1676400"/>
            </a:xfrm>
            <a:prstGeom prst="rect">
              <a:avLst/>
            </a:prstGeom>
            <a:solidFill>
              <a:srgbClr val="517496"/>
            </a:solidFill>
            <a:ln>
              <a:noFill/>
            </a:ln>
            <a:effectLst>
              <a:outerShdw dist="35921" dir="2700000" algn="ctr" rotWithShape="0">
                <a:schemeClr val="bg2"/>
              </a:outerShdw>
            </a:effectLst>
            <a:extLst>
              <a:ext uri="{91240B29-F687-4F45-9708-019B960494DF}">
                <a14:hiddenLine xmlns:a14="http://schemas.microsoft.com/office/drawing/2010/main" w="9525">
                  <a:solidFill>
                    <a:srgbClr val="214D79"/>
                  </a:solidFill>
                  <a:miter lim="800000"/>
                  <a:headEnd/>
                  <a:tailEnd/>
                </a14:hiddenLine>
              </a:ext>
            </a:extLst>
          </p:spPr>
          <p:txBody>
            <a:bodyPr lIns="45720" rIns="45720"/>
            <a:lstStyle>
              <a:lvl1pPr marL="90488" indent="-90488">
                <a:defRPr sz="2400">
                  <a:solidFill>
                    <a:schemeClr val="tx1"/>
                  </a:solidFill>
                  <a:latin typeface="Times" panose="02020603050405020304" pitchFamily="18" charset="0"/>
                </a:defRPr>
              </a:lvl1pPr>
              <a:lvl2pPr>
                <a:defRPr sz="2400">
                  <a:solidFill>
                    <a:schemeClr val="tx1"/>
                  </a:solidFill>
                  <a:latin typeface="Times" panose="02020603050405020304" pitchFamily="18" charset="0"/>
                </a:defRPr>
              </a:lvl2pPr>
              <a:lvl3pPr>
                <a:defRPr sz="2400">
                  <a:solidFill>
                    <a:schemeClr val="tx1"/>
                  </a:solidFill>
                  <a:latin typeface="Times" panose="02020603050405020304" pitchFamily="18" charset="0"/>
                </a:defRPr>
              </a:lvl3pPr>
              <a:lvl4pPr>
                <a:defRPr sz="2400">
                  <a:solidFill>
                    <a:schemeClr val="tx1"/>
                  </a:solidFill>
                  <a:latin typeface="Times" panose="02020603050405020304" pitchFamily="18" charset="0"/>
                </a:defRPr>
              </a:lvl4pPr>
              <a:lvl5pPr>
                <a:defRPr sz="2400">
                  <a:solidFill>
                    <a:schemeClr val="tx1"/>
                  </a:solidFill>
                  <a:latin typeface="Times" panose="02020603050405020304" pitchFamily="18" charset="0"/>
                </a:defRPr>
              </a:lvl5pPr>
              <a:lvl6pPr eaLnBrk="0" fontAlgn="base" hangingPunct="0">
                <a:spcBef>
                  <a:spcPct val="0"/>
                </a:spcBef>
                <a:spcAft>
                  <a:spcPct val="0"/>
                </a:spcAft>
                <a:defRPr sz="2400">
                  <a:solidFill>
                    <a:schemeClr val="tx1"/>
                  </a:solidFill>
                  <a:latin typeface="Times" panose="02020603050405020304" pitchFamily="18" charset="0"/>
                </a:defRPr>
              </a:lvl6pPr>
              <a:lvl7pPr eaLnBrk="0" fontAlgn="base" hangingPunct="0">
                <a:spcBef>
                  <a:spcPct val="0"/>
                </a:spcBef>
                <a:spcAft>
                  <a:spcPct val="0"/>
                </a:spcAft>
                <a:defRPr sz="2400">
                  <a:solidFill>
                    <a:schemeClr val="tx1"/>
                  </a:solidFill>
                  <a:latin typeface="Times" panose="02020603050405020304" pitchFamily="18" charset="0"/>
                </a:defRPr>
              </a:lvl7pPr>
              <a:lvl8pPr eaLnBrk="0" fontAlgn="base" hangingPunct="0">
                <a:spcBef>
                  <a:spcPct val="0"/>
                </a:spcBef>
                <a:spcAft>
                  <a:spcPct val="0"/>
                </a:spcAft>
                <a:defRPr sz="2400">
                  <a:solidFill>
                    <a:schemeClr val="tx1"/>
                  </a:solidFill>
                  <a:latin typeface="Times" panose="02020603050405020304" pitchFamily="18" charset="0"/>
                </a:defRPr>
              </a:lvl8pPr>
              <a:lvl9pPr eaLnBrk="0" fontAlgn="base" hangingPunct="0">
                <a:spcBef>
                  <a:spcPct val="0"/>
                </a:spcBef>
                <a:spcAft>
                  <a:spcPct val="0"/>
                </a:spcAft>
                <a:defRPr sz="2400">
                  <a:solidFill>
                    <a:schemeClr val="tx1"/>
                  </a:solidFill>
                  <a:latin typeface="Times" panose="02020603050405020304" pitchFamily="18" charset="0"/>
                </a:defRPr>
              </a:lvl9pPr>
            </a:lstStyle>
            <a:p>
              <a:pPr marL="90488" marR="0" lvl="0" indent="-90488" algn="l" defTabSz="914400" rtl="0" eaLnBrk="1" fontAlgn="auto" latinLnBrk="0" hangingPunct="1">
                <a:lnSpc>
                  <a:spcPct val="100000"/>
                </a:lnSpc>
                <a:spcBef>
                  <a:spcPts val="0"/>
                </a:spcBef>
                <a:spcAft>
                  <a:spcPts val="0"/>
                </a:spcAft>
                <a:buClrTx/>
                <a:buSzTx/>
                <a:buFontTx/>
                <a:buChar char="•"/>
                <a:tabLst/>
                <a:defRPr/>
              </a:pPr>
              <a:r>
                <a:rPr kumimoji="0" lang="en-GB" altLang="en-US" sz="1100" b="0" i="0" u="none" strike="noStrike" kern="1200" cap="none" spc="0" normalizeH="0" baseline="0" noProof="0" dirty="0">
                  <a:ln>
                    <a:noFill/>
                  </a:ln>
                  <a:solidFill>
                    <a:prstClr val="white"/>
                  </a:solidFill>
                  <a:effectLst/>
                  <a:uLnTx/>
                  <a:uFillTx/>
                  <a:latin typeface="Arial" panose="020B0604020202020204" pitchFamily="34" charset="0"/>
                  <a:ea typeface="+mn-ea"/>
                  <a:cs typeface="Times New Roman" panose="02020603050405020304" pitchFamily="18" charset="0"/>
                </a:rPr>
                <a:t>Many of our competitors moving to subscription model </a:t>
              </a:r>
            </a:p>
            <a:p>
              <a:pPr marL="90488" marR="0" lvl="0" indent="-90488" algn="l" defTabSz="914400" rtl="0" eaLnBrk="1" fontAlgn="auto" latinLnBrk="0" hangingPunct="1">
                <a:lnSpc>
                  <a:spcPct val="100000"/>
                </a:lnSpc>
                <a:spcBef>
                  <a:spcPts val="0"/>
                </a:spcBef>
                <a:spcAft>
                  <a:spcPts val="0"/>
                </a:spcAft>
                <a:buClrTx/>
                <a:buSzTx/>
                <a:buFontTx/>
                <a:buChar char="•"/>
                <a:tabLst/>
                <a:defRPr/>
              </a:pPr>
              <a:r>
                <a:rPr kumimoji="0" lang="en-GB" altLang="en-US" sz="1100" b="0" i="0" u="none" strike="noStrike" kern="1200" cap="none" spc="0" normalizeH="0" baseline="0" noProof="0" dirty="0">
                  <a:ln>
                    <a:noFill/>
                  </a:ln>
                  <a:solidFill>
                    <a:prstClr val="white"/>
                  </a:solidFill>
                  <a:effectLst/>
                  <a:uLnTx/>
                  <a:uFillTx/>
                  <a:latin typeface="Arial" panose="020B0604020202020204" pitchFamily="34" charset="0"/>
                  <a:ea typeface="+mn-ea"/>
                  <a:cs typeface="Times New Roman" panose="02020603050405020304" pitchFamily="18" charset="0"/>
                </a:rPr>
                <a:t>Etc.</a:t>
              </a:r>
            </a:p>
            <a:p>
              <a:pPr marL="90488" marR="0" lvl="0" indent="-90488" algn="l" defTabSz="914400" rtl="0" eaLnBrk="1" fontAlgn="auto" latinLnBrk="0" hangingPunct="1">
                <a:lnSpc>
                  <a:spcPct val="100000"/>
                </a:lnSpc>
                <a:spcBef>
                  <a:spcPts val="0"/>
                </a:spcBef>
                <a:spcAft>
                  <a:spcPts val="0"/>
                </a:spcAft>
                <a:buClrTx/>
                <a:buSzTx/>
                <a:buFontTx/>
                <a:buChar char="•"/>
                <a:tabLst/>
                <a:defRPr/>
              </a:pPr>
              <a:endParaRPr kumimoji="0" lang="en-GB" altLang="en-US" sz="1100" b="0" i="0" u="none" strike="noStrike" kern="1200" cap="none" spc="0" normalizeH="0" baseline="0" noProof="0" dirty="0">
                <a:ln>
                  <a:noFill/>
                </a:ln>
                <a:solidFill>
                  <a:srgbClr val="B26B02"/>
                </a:solidFill>
                <a:effectLst/>
                <a:uLnTx/>
                <a:uFillTx/>
                <a:latin typeface="Arial" panose="020B0604020202020204" pitchFamily="34" charset="0"/>
                <a:ea typeface="+mn-ea"/>
                <a:cs typeface="Times New Roman" panose="02020603050405020304" pitchFamily="18" charset="0"/>
              </a:endParaRPr>
            </a:p>
          </p:txBody>
        </p:sp>
        <p:sp>
          <p:nvSpPr>
            <p:cNvPr id="10" name="Rectangle 4">
              <a:extLst>
                <a:ext uri="{FF2B5EF4-FFF2-40B4-BE49-F238E27FC236}">
                  <a16:creationId xmlns:a16="http://schemas.microsoft.com/office/drawing/2014/main" id="{4C2B1E7B-29DE-4F70-8180-276C1BA8EAE6}"/>
                </a:ext>
              </a:extLst>
            </p:cNvPr>
            <p:cNvSpPr>
              <a:spLocks noChangeArrowheads="1"/>
            </p:cNvSpPr>
            <p:nvPr/>
          </p:nvSpPr>
          <p:spPr bwMode="auto">
            <a:xfrm>
              <a:off x="5382766" y="1544713"/>
              <a:ext cx="2635250" cy="1109247"/>
            </a:xfrm>
            <a:prstGeom prst="rect">
              <a:avLst/>
            </a:prstGeom>
            <a:solidFill>
              <a:srgbClr val="517496"/>
            </a:solidFill>
            <a:ln>
              <a:noFill/>
            </a:ln>
            <a:effectLst>
              <a:outerShdw dist="35921" dir="2700000" algn="ctr" rotWithShape="0">
                <a:schemeClr val="bg2"/>
              </a:outerShdw>
            </a:effectLst>
            <a:extLst>
              <a:ext uri="{91240B29-F687-4F45-9708-019B960494DF}">
                <a14:hiddenLine xmlns:a14="http://schemas.microsoft.com/office/drawing/2010/main" w="9525">
                  <a:solidFill>
                    <a:srgbClr val="214D79"/>
                  </a:solidFill>
                  <a:miter lim="800000"/>
                  <a:headEnd/>
                  <a:tailEnd/>
                </a14:hiddenLine>
              </a:ext>
            </a:extLst>
          </p:spPr>
          <p:txBody>
            <a:bodyPr lIns="45720" rIns="45720"/>
            <a:lstStyle>
              <a:lvl1pPr marL="90488" indent="-90488">
                <a:defRPr sz="2400">
                  <a:solidFill>
                    <a:schemeClr val="tx1"/>
                  </a:solidFill>
                  <a:latin typeface="Times" panose="02020603050405020304" pitchFamily="18" charset="0"/>
                </a:defRPr>
              </a:lvl1pPr>
              <a:lvl2pPr>
                <a:defRPr sz="2400">
                  <a:solidFill>
                    <a:schemeClr val="tx1"/>
                  </a:solidFill>
                  <a:latin typeface="Times" panose="02020603050405020304" pitchFamily="18" charset="0"/>
                </a:defRPr>
              </a:lvl2pPr>
              <a:lvl3pPr>
                <a:defRPr sz="2400">
                  <a:solidFill>
                    <a:schemeClr val="tx1"/>
                  </a:solidFill>
                  <a:latin typeface="Times" panose="02020603050405020304" pitchFamily="18" charset="0"/>
                </a:defRPr>
              </a:lvl3pPr>
              <a:lvl4pPr>
                <a:defRPr sz="2400">
                  <a:solidFill>
                    <a:schemeClr val="tx1"/>
                  </a:solidFill>
                  <a:latin typeface="Times" panose="02020603050405020304" pitchFamily="18" charset="0"/>
                </a:defRPr>
              </a:lvl4pPr>
              <a:lvl5pPr>
                <a:defRPr sz="2400">
                  <a:solidFill>
                    <a:schemeClr val="tx1"/>
                  </a:solidFill>
                  <a:latin typeface="Times" panose="02020603050405020304" pitchFamily="18" charset="0"/>
                </a:defRPr>
              </a:lvl5pPr>
              <a:lvl6pPr eaLnBrk="0" fontAlgn="base" hangingPunct="0">
                <a:spcBef>
                  <a:spcPct val="0"/>
                </a:spcBef>
                <a:spcAft>
                  <a:spcPct val="0"/>
                </a:spcAft>
                <a:defRPr sz="2400">
                  <a:solidFill>
                    <a:schemeClr val="tx1"/>
                  </a:solidFill>
                  <a:latin typeface="Times" panose="02020603050405020304" pitchFamily="18" charset="0"/>
                </a:defRPr>
              </a:lvl6pPr>
              <a:lvl7pPr eaLnBrk="0" fontAlgn="base" hangingPunct="0">
                <a:spcBef>
                  <a:spcPct val="0"/>
                </a:spcBef>
                <a:spcAft>
                  <a:spcPct val="0"/>
                </a:spcAft>
                <a:defRPr sz="2400">
                  <a:solidFill>
                    <a:schemeClr val="tx1"/>
                  </a:solidFill>
                  <a:latin typeface="Times" panose="02020603050405020304" pitchFamily="18" charset="0"/>
                </a:defRPr>
              </a:lvl7pPr>
              <a:lvl8pPr eaLnBrk="0" fontAlgn="base" hangingPunct="0">
                <a:spcBef>
                  <a:spcPct val="0"/>
                </a:spcBef>
                <a:spcAft>
                  <a:spcPct val="0"/>
                </a:spcAft>
                <a:defRPr sz="2400">
                  <a:solidFill>
                    <a:schemeClr val="tx1"/>
                  </a:solidFill>
                  <a:latin typeface="Times" panose="02020603050405020304" pitchFamily="18" charset="0"/>
                </a:defRPr>
              </a:lvl8pPr>
              <a:lvl9pPr eaLnBrk="0" fontAlgn="base" hangingPunct="0">
                <a:spcBef>
                  <a:spcPct val="0"/>
                </a:spcBef>
                <a:spcAft>
                  <a:spcPct val="0"/>
                </a:spcAft>
                <a:defRPr sz="2400">
                  <a:solidFill>
                    <a:schemeClr val="tx1"/>
                  </a:solidFill>
                  <a:latin typeface="Times" panose="02020603050405020304" pitchFamily="18" charset="0"/>
                </a:defRPr>
              </a:lvl9pPr>
            </a:lstStyle>
            <a:p>
              <a:pPr marL="90488" marR="0" lvl="0" indent="-90488" algn="l" defTabSz="914400" rtl="0" eaLnBrk="1" fontAlgn="auto" latinLnBrk="0" hangingPunct="1">
                <a:lnSpc>
                  <a:spcPct val="100000"/>
                </a:lnSpc>
                <a:spcBef>
                  <a:spcPts val="0"/>
                </a:spcBef>
                <a:spcAft>
                  <a:spcPts val="0"/>
                </a:spcAft>
                <a:buClrTx/>
                <a:buSzTx/>
                <a:buFontTx/>
                <a:buChar char="•"/>
                <a:tabLst/>
                <a:defRPr/>
              </a:pPr>
              <a:r>
                <a:rPr kumimoji="0" lang="en-GB" altLang="en-US" sz="1100" b="0" i="0" u="none" strike="noStrike" kern="1200" cap="none" spc="0" normalizeH="0" baseline="0" noProof="0" dirty="0">
                  <a:ln>
                    <a:noFill/>
                  </a:ln>
                  <a:solidFill>
                    <a:prstClr val="white"/>
                  </a:solidFill>
                  <a:effectLst/>
                  <a:uLnTx/>
                  <a:uFillTx/>
                  <a:latin typeface="Arial" panose="020B0604020202020204" pitchFamily="34" charset="0"/>
                  <a:ea typeface="Arial Unicode MS" pitchFamily="34" charset="-128"/>
                  <a:cs typeface="+mn-cs"/>
                </a:rPr>
                <a:t> Committed and loyal teams</a:t>
              </a:r>
            </a:p>
            <a:p>
              <a:pPr marL="90488" marR="0" lvl="0" indent="-90488" algn="l" defTabSz="914400" rtl="0" eaLnBrk="1" fontAlgn="auto" latinLnBrk="0" hangingPunct="1">
                <a:lnSpc>
                  <a:spcPct val="100000"/>
                </a:lnSpc>
                <a:spcBef>
                  <a:spcPts val="0"/>
                </a:spcBef>
                <a:spcAft>
                  <a:spcPts val="0"/>
                </a:spcAft>
                <a:buClrTx/>
                <a:buSzTx/>
                <a:buFontTx/>
                <a:buChar char="•"/>
                <a:tabLst/>
                <a:defRPr/>
              </a:pPr>
              <a:r>
                <a:rPr kumimoji="0" lang="en-GB" altLang="en-US" sz="1100" b="0" i="0" u="none" strike="noStrike" kern="1200" cap="none" spc="0" normalizeH="0" baseline="0" noProof="0" dirty="0">
                  <a:ln>
                    <a:noFill/>
                  </a:ln>
                  <a:solidFill>
                    <a:prstClr val="white"/>
                  </a:solidFill>
                  <a:effectLst/>
                  <a:uLnTx/>
                  <a:uFillTx/>
                  <a:latin typeface="Arial" panose="020B0604020202020204" pitchFamily="34" charset="0"/>
                  <a:ea typeface="Arial Unicode MS" pitchFamily="34" charset="-128"/>
                  <a:cs typeface="+mn-cs"/>
                </a:rPr>
                <a:t> Our unique positioning in market x</a:t>
              </a:r>
            </a:p>
            <a:p>
              <a:pPr marL="90488" marR="0" lvl="0" indent="-90488" algn="l" defTabSz="914400" rtl="0" eaLnBrk="1" fontAlgn="auto" latinLnBrk="0" hangingPunct="1">
                <a:lnSpc>
                  <a:spcPct val="100000"/>
                </a:lnSpc>
                <a:spcBef>
                  <a:spcPts val="0"/>
                </a:spcBef>
                <a:spcAft>
                  <a:spcPts val="0"/>
                </a:spcAft>
                <a:buClrTx/>
                <a:buSzTx/>
                <a:buFontTx/>
                <a:buChar char="•"/>
                <a:tabLst/>
                <a:defRPr/>
              </a:pPr>
              <a:r>
                <a:rPr kumimoji="0" lang="en-GB" altLang="en-US" sz="1100" b="0" i="0" u="none" strike="noStrike" kern="1200" cap="none" spc="0" normalizeH="0" baseline="0" noProof="0" dirty="0">
                  <a:ln>
                    <a:noFill/>
                  </a:ln>
                  <a:solidFill>
                    <a:prstClr val="white"/>
                  </a:solidFill>
                  <a:effectLst/>
                  <a:uLnTx/>
                  <a:uFillTx/>
                  <a:latin typeface="Arial" panose="020B0604020202020204" pitchFamily="34" charset="0"/>
                  <a:ea typeface="Arial Unicode MS" pitchFamily="34" charset="-128"/>
                  <a:cs typeface="+mn-cs"/>
                </a:rPr>
                <a:t> Generally high quality products</a:t>
              </a:r>
            </a:p>
            <a:p>
              <a:pPr marL="90488" marR="0" lvl="0" indent="-90488" algn="l" defTabSz="914400" rtl="0" eaLnBrk="1" fontAlgn="auto" latinLnBrk="0" hangingPunct="1">
                <a:lnSpc>
                  <a:spcPct val="100000"/>
                </a:lnSpc>
                <a:spcBef>
                  <a:spcPts val="0"/>
                </a:spcBef>
                <a:spcAft>
                  <a:spcPts val="0"/>
                </a:spcAft>
                <a:buClrTx/>
                <a:buSzTx/>
                <a:buFontTx/>
                <a:buChar char="•"/>
                <a:tabLst/>
                <a:defRPr/>
              </a:pPr>
              <a:r>
                <a:rPr kumimoji="0" lang="en-GB" altLang="en-US" sz="1100" b="0" i="0" u="none" strike="noStrike" kern="1200" cap="none" spc="0" normalizeH="0" baseline="0" noProof="0" dirty="0">
                  <a:ln>
                    <a:noFill/>
                  </a:ln>
                  <a:solidFill>
                    <a:prstClr val="white"/>
                  </a:solidFill>
                  <a:effectLst/>
                  <a:uLnTx/>
                  <a:uFillTx/>
                  <a:latin typeface="Arial" panose="020B0604020202020204" pitchFamily="34" charset="0"/>
                  <a:ea typeface="Arial Unicode MS" pitchFamily="34" charset="-128"/>
                  <a:cs typeface="+mn-cs"/>
                </a:rPr>
                <a:t> etc.</a:t>
              </a:r>
            </a:p>
            <a:p>
              <a:pPr marL="90488" marR="0" lvl="0" indent="-90488" algn="l" defTabSz="914400" rtl="0" eaLnBrk="1" fontAlgn="auto" latinLnBrk="0" hangingPunct="1">
                <a:lnSpc>
                  <a:spcPct val="100000"/>
                </a:lnSpc>
                <a:spcBef>
                  <a:spcPts val="0"/>
                </a:spcBef>
                <a:spcAft>
                  <a:spcPts val="0"/>
                </a:spcAft>
                <a:buClrTx/>
                <a:buSzTx/>
                <a:buFontTx/>
                <a:buChar char="•"/>
                <a:tabLst/>
                <a:defRPr/>
              </a:pPr>
              <a:endParaRPr kumimoji="0" lang="en-GB" altLang="en-US" sz="1100" b="0" i="0" u="none" strike="noStrike" kern="1200" cap="none" spc="0" normalizeH="0" baseline="0" noProof="0" dirty="0">
                <a:ln>
                  <a:noFill/>
                </a:ln>
                <a:solidFill>
                  <a:prstClr val="white"/>
                </a:solidFill>
                <a:effectLst/>
                <a:uLnTx/>
                <a:uFillTx/>
                <a:latin typeface="Arial" panose="020B0604020202020204" pitchFamily="34" charset="0"/>
                <a:ea typeface="Arial Unicode MS" pitchFamily="34" charset="-128"/>
                <a:cs typeface="+mn-cs"/>
              </a:endParaRPr>
            </a:p>
          </p:txBody>
        </p:sp>
        <p:sp>
          <p:nvSpPr>
            <p:cNvPr id="11" name="Rectangle 5">
              <a:extLst>
                <a:ext uri="{FF2B5EF4-FFF2-40B4-BE49-F238E27FC236}">
                  <a16:creationId xmlns:a16="http://schemas.microsoft.com/office/drawing/2014/main" id="{27CC3FC3-9BEF-4AF4-B269-63848861B7F1}"/>
                </a:ext>
              </a:extLst>
            </p:cNvPr>
            <p:cNvSpPr>
              <a:spLocks noChangeArrowheads="1"/>
            </p:cNvSpPr>
            <p:nvPr/>
          </p:nvSpPr>
          <p:spPr bwMode="auto">
            <a:xfrm>
              <a:off x="8165654" y="1525684"/>
              <a:ext cx="2684462" cy="1120340"/>
            </a:xfrm>
            <a:prstGeom prst="rect">
              <a:avLst/>
            </a:prstGeom>
            <a:solidFill>
              <a:srgbClr val="517496"/>
            </a:solidFill>
            <a:ln>
              <a:noFill/>
            </a:ln>
            <a:effectLst>
              <a:outerShdw dist="35921" dir="2700000" algn="ctr" rotWithShape="0">
                <a:schemeClr val="bg2"/>
              </a:outerShdw>
            </a:effectLst>
            <a:extLst>
              <a:ext uri="{91240B29-F687-4F45-9708-019B960494DF}">
                <a14:hiddenLine xmlns:a14="http://schemas.microsoft.com/office/drawing/2010/main" w="9525">
                  <a:solidFill>
                    <a:srgbClr val="214D79"/>
                  </a:solidFill>
                  <a:miter lim="800000"/>
                  <a:headEnd/>
                  <a:tailEnd/>
                </a14:hiddenLine>
              </a:ext>
            </a:extLst>
          </p:spPr>
          <p:txBody>
            <a:bodyPr lIns="45720" rIns="45720"/>
            <a:lstStyle>
              <a:lvl1pPr marL="90488" indent="-90488">
                <a:defRPr sz="2400">
                  <a:solidFill>
                    <a:schemeClr val="tx1"/>
                  </a:solidFill>
                  <a:latin typeface="Times" panose="02020603050405020304" pitchFamily="18" charset="0"/>
                </a:defRPr>
              </a:lvl1pPr>
              <a:lvl2pPr>
                <a:defRPr sz="2400">
                  <a:solidFill>
                    <a:schemeClr val="tx1"/>
                  </a:solidFill>
                  <a:latin typeface="Times" panose="02020603050405020304" pitchFamily="18" charset="0"/>
                </a:defRPr>
              </a:lvl2pPr>
              <a:lvl3pPr>
                <a:defRPr sz="2400">
                  <a:solidFill>
                    <a:schemeClr val="tx1"/>
                  </a:solidFill>
                  <a:latin typeface="Times" panose="02020603050405020304" pitchFamily="18" charset="0"/>
                </a:defRPr>
              </a:lvl3pPr>
              <a:lvl4pPr>
                <a:defRPr sz="2400">
                  <a:solidFill>
                    <a:schemeClr val="tx1"/>
                  </a:solidFill>
                  <a:latin typeface="Times" panose="02020603050405020304" pitchFamily="18" charset="0"/>
                </a:defRPr>
              </a:lvl4pPr>
              <a:lvl5pPr>
                <a:defRPr sz="2400">
                  <a:solidFill>
                    <a:schemeClr val="tx1"/>
                  </a:solidFill>
                  <a:latin typeface="Times" panose="02020603050405020304" pitchFamily="18" charset="0"/>
                </a:defRPr>
              </a:lvl5pPr>
              <a:lvl6pPr eaLnBrk="0" fontAlgn="base" hangingPunct="0">
                <a:spcBef>
                  <a:spcPct val="0"/>
                </a:spcBef>
                <a:spcAft>
                  <a:spcPct val="0"/>
                </a:spcAft>
                <a:defRPr sz="2400">
                  <a:solidFill>
                    <a:schemeClr val="tx1"/>
                  </a:solidFill>
                  <a:latin typeface="Times" panose="02020603050405020304" pitchFamily="18" charset="0"/>
                </a:defRPr>
              </a:lvl6pPr>
              <a:lvl7pPr eaLnBrk="0" fontAlgn="base" hangingPunct="0">
                <a:spcBef>
                  <a:spcPct val="0"/>
                </a:spcBef>
                <a:spcAft>
                  <a:spcPct val="0"/>
                </a:spcAft>
                <a:defRPr sz="2400">
                  <a:solidFill>
                    <a:schemeClr val="tx1"/>
                  </a:solidFill>
                  <a:latin typeface="Times" panose="02020603050405020304" pitchFamily="18" charset="0"/>
                </a:defRPr>
              </a:lvl7pPr>
              <a:lvl8pPr eaLnBrk="0" fontAlgn="base" hangingPunct="0">
                <a:spcBef>
                  <a:spcPct val="0"/>
                </a:spcBef>
                <a:spcAft>
                  <a:spcPct val="0"/>
                </a:spcAft>
                <a:defRPr sz="2400">
                  <a:solidFill>
                    <a:schemeClr val="tx1"/>
                  </a:solidFill>
                  <a:latin typeface="Times" panose="02020603050405020304" pitchFamily="18" charset="0"/>
                </a:defRPr>
              </a:lvl8pPr>
              <a:lvl9pPr eaLnBrk="0" fontAlgn="base" hangingPunct="0">
                <a:spcBef>
                  <a:spcPct val="0"/>
                </a:spcBef>
                <a:spcAft>
                  <a:spcPct val="0"/>
                </a:spcAft>
                <a:defRPr sz="2400">
                  <a:solidFill>
                    <a:schemeClr val="tx1"/>
                  </a:solidFill>
                  <a:latin typeface="Times" panose="02020603050405020304" pitchFamily="18" charset="0"/>
                </a:defRPr>
              </a:lvl9pPr>
            </a:lstStyle>
            <a:p>
              <a:pPr marL="90488" marR="0" lvl="0" indent="-90488" algn="l" defTabSz="914400" rtl="0" eaLnBrk="1" fontAlgn="auto" latinLnBrk="0" hangingPunct="1">
                <a:lnSpc>
                  <a:spcPct val="100000"/>
                </a:lnSpc>
                <a:spcBef>
                  <a:spcPts val="0"/>
                </a:spcBef>
                <a:spcAft>
                  <a:spcPts val="0"/>
                </a:spcAft>
                <a:buClrTx/>
                <a:buSzTx/>
                <a:buFontTx/>
                <a:buChar char="•"/>
                <a:tabLst/>
                <a:defRPr/>
              </a:pPr>
              <a:r>
                <a:rPr kumimoji="0" lang="en-GB" altLang="en-US" sz="1100" b="0" i="0" u="none" strike="noStrike" kern="1200" cap="none" spc="0" normalizeH="0" baseline="0" noProof="0">
                  <a:ln>
                    <a:noFill/>
                  </a:ln>
                  <a:solidFill>
                    <a:prstClr val="white"/>
                  </a:solidFill>
                  <a:effectLst/>
                  <a:uLnTx/>
                  <a:uFillTx/>
                  <a:latin typeface="Arial" panose="020B0604020202020204" pitchFamily="34" charset="0"/>
                  <a:ea typeface="+mn-ea"/>
                  <a:cs typeface="Times New Roman" panose="02020603050405020304" pitchFamily="18" charset="0"/>
                </a:rPr>
                <a:t> We start initiatives but don’t finish them</a:t>
              </a:r>
            </a:p>
            <a:p>
              <a:pPr marL="90488" marR="0" lvl="0" indent="-90488" algn="l" defTabSz="914400" rtl="0" eaLnBrk="1" fontAlgn="auto" latinLnBrk="0" hangingPunct="1">
                <a:lnSpc>
                  <a:spcPct val="100000"/>
                </a:lnSpc>
                <a:spcBef>
                  <a:spcPts val="0"/>
                </a:spcBef>
                <a:spcAft>
                  <a:spcPts val="0"/>
                </a:spcAft>
                <a:buClrTx/>
                <a:buSzTx/>
                <a:buFontTx/>
                <a:buChar char="•"/>
                <a:tabLst/>
                <a:defRPr/>
              </a:pPr>
              <a:r>
                <a:rPr kumimoji="0" lang="en-GB" altLang="en-US" sz="1100" b="0" i="0" u="none" strike="noStrike" kern="1200" cap="none" spc="0" normalizeH="0" baseline="0" noProof="0">
                  <a:ln>
                    <a:noFill/>
                  </a:ln>
                  <a:solidFill>
                    <a:prstClr val="white"/>
                  </a:solidFill>
                  <a:effectLst/>
                  <a:uLnTx/>
                  <a:uFillTx/>
                  <a:latin typeface="Arial" panose="020B0604020202020204" pitchFamily="34" charset="0"/>
                  <a:ea typeface="+mn-ea"/>
                  <a:cs typeface="Times New Roman" panose="02020603050405020304" pitchFamily="18" charset="0"/>
                </a:rPr>
                <a:t> Lack of resources</a:t>
              </a:r>
            </a:p>
            <a:p>
              <a:pPr marL="90488" marR="0" lvl="0" indent="-90488" algn="l" defTabSz="914400" rtl="0" eaLnBrk="1" fontAlgn="auto" latinLnBrk="0" hangingPunct="1">
                <a:lnSpc>
                  <a:spcPct val="100000"/>
                </a:lnSpc>
                <a:spcBef>
                  <a:spcPts val="0"/>
                </a:spcBef>
                <a:spcAft>
                  <a:spcPts val="0"/>
                </a:spcAft>
                <a:buClrTx/>
                <a:buSzTx/>
                <a:buFontTx/>
                <a:buChar char="•"/>
                <a:tabLst/>
                <a:defRPr/>
              </a:pPr>
              <a:r>
                <a:rPr kumimoji="0" lang="en-GB" altLang="en-US" sz="1100" b="0" i="0" u="none" strike="noStrike" kern="1200" cap="none" spc="0" normalizeH="0" baseline="0" noProof="0">
                  <a:ln>
                    <a:noFill/>
                  </a:ln>
                  <a:solidFill>
                    <a:prstClr val="white"/>
                  </a:solidFill>
                  <a:effectLst/>
                  <a:uLnTx/>
                  <a:uFillTx/>
                  <a:latin typeface="Arial" panose="020B0604020202020204" pitchFamily="34" charset="0"/>
                  <a:ea typeface="+mn-ea"/>
                  <a:cs typeface="Times New Roman" panose="02020603050405020304" pitchFamily="18" charset="0"/>
                </a:rPr>
                <a:t> Market coverage (too broad?)</a:t>
              </a:r>
            </a:p>
            <a:p>
              <a:pPr marL="90488" marR="0" lvl="0" indent="-90488" algn="l" defTabSz="914400" rtl="0" eaLnBrk="1" fontAlgn="auto" latinLnBrk="0" hangingPunct="1">
                <a:lnSpc>
                  <a:spcPct val="100000"/>
                </a:lnSpc>
                <a:spcBef>
                  <a:spcPts val="0"/>
                </a:spcBef>
                <a:spcAft>
                  <a:spcPts val="0"/>
                </a:spcAft>
                <a:buClrTx/>
                <a:buSzTx/>
                <a:buFontTx/>
                <a:buChar char="•"/>
                <a:tabLst/>
                <a:defRPr/>
              </a:pPr>
              <a:r>
                <a:rPr kumimoji="0" lang="en-GB" altLang="en-US" sz="1100" b="0" i="0" u="none" strike="noStrike" kern="1200" cap="none" spc="0" normalizeH="0" baseline="0" noProof="0">
                  <a:ln>
                    <a:noFill/>
                  </a:ln>
                  <a:solidFill>
                    <a:prstClr val="white"/>
                  </a:solidFill>
                  <a:effectLst/>
                  <a:uLnTx/>
                  <a:uFillTx/>
                  <a:latin typeface="Arial" panose="020B0604020202020204" pitchFamily="34" charset="0"/>
                  <a:ea typeface="+mn-ea"/>
                  <a:cs typeface="Times New Roman" panose="02020603050405020304" pitchFamily="18" charset="0"/>
                </a:rPr>
                <a:t> etc.</a:t>
              </a:r>
            </a:p>
          </p:txBody>
        </p:sp>
        <p:sp>
          <p:nvSpPr>
            <p:cNvPr id="12" name="Text Box 8">
              <a:extLst>
                <a:ext uri="{FF2B5EF4-FFF2-40B4-BE49-F238E27FC236}">
                  <a16:creationId xmlns:a16="http://schemas.microsoft.com/office/drawing/2014/main" id="{3CF3C110-695A-4902-BABE-41E2DC2DC4DA}"/>
                </a:ext>
              </a:extLst>
            </p:cNvPr>
            <p:cNvSpPr txBox="1">
              <a:spLocks noChangeArrowheads="1"/>
            </p:cNvSpPr>
            <p:nvPr/>
          </p:nvSpPr>
          <p:spPr bwMode="auto">
            <a:xfrm>
              <a:off x="2723704" y="3328649"/>
              <a:ext cx="286297" cy="461665"/>
            </a:xfrm>
            <a:prstGeom prst="rect">
              <a:avLst/>
            </a:prstGeom>
            <a:noFill/>
            <a:ln>
              <a:noFill/>
            </a:ln>
            <a:effectLst/>
            <a:extLst>
              <a:ext uri="{909E8E84-426E-40DD-AFC4-6F175D3DCCD1}">
                <a14:hiddenFill xmlns:a14="http://schemas.microsoft.com/office/drawing/2010/main">
                  <a:pattFill prst="pct50">
                    <a:fgClr>
                      <a:srgbClr val="99CCFF"/>
                    </a:fgClr>
                    <a:bgClr>
                      <a:schemeClr val="bg1"/>
                    </a:bgClr>
                  </a:pattFill>
                </a14:hiddenFill>
              </a:ext>
              <a:ext uri="{91240B29-F687-4F45-9708-019B960494DF}">
                <a14:hiddenLine xmlns:a14="http://schemas.microsoft.com/office/drawing/2010/main" w="9525">
                  <a:solidFill>
                    <a:srgbClr val="214D79"/>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45720" rIns="4572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2400" b="1" i="0" u="none" strike="noStrike" kern="1200" cap="none" spc="0" normalizeH="0" baseline="0" noProof="0" dirty="0">
                  <a:ln>
                    <a:noFill/>
                  </a:ln>
                  <a:solidFill>
                    <a:srgbClr val="C00000"/>
                  </a:solidFill>
                  <a:effectLst/>
                  <a:uLnTx/>
                  <a:uFillTx/>
                  <a:latin typeface="Franklin Gothic Book" panose="020B0502020104020203"/>
                  <a:ea typeface="+mn-ea"/>
                  <a:cs typeface="Times New Roman" panose="02020603050405020304" pitchFamily="18" charset="0"/>
                </a:rPr>
                <a:t>O</a:t>
              </a:r>
            </a:p>
          </p:txBody>
        </p:sp>
        <p:sp>
          <p:nvSpPr>
            <p:cNvPr id="13" name="Text Box 9">
              <a:extLst>
                <a:ext uri="{FF2B5EF4-FFF2-40B4-BE49-F238E27FC236}">
                  <a16:creationId xmlns:a16="http://schemas.microsoft.com/office/drawing/2014/main" id="{45C2B4BF-5B6A-40FC-AC48-440B4508BD10}"/>
                </a:ext>
              </a:extLst>
            </p:cNvPr>
            <p:cNvSpPr txBox="1">
              <a:spLocks noChangeArrowheads="1"/>
            </p:cNvSpPr>
            <p:nvPr/>
          </p:nvSpPr>
          <p:spPr bwMode="auto">
            <a:xfrm>
              <a:off x="2693541" y="5014574"/>
              <a:ext cx="241413" cy="461665"/>
            </a:xfrm>
            <a:prstGeom prst="rect">
              <a:avLst/>
            </a:prstGeom>
            <a:noFill/>
            <a:ln>
              <a:noFill/>
            </a:ln>
            <a:effectLst/>
            <a:extLst>
              <a:ext uri="{909E8E84-426E-40DD-AFC4-6F175D3DCCD1}">
                <a14:hiddenFill xmlns:a14="http://schemas.microsoft.com/office/drawing/2010/main">
                  <a:pattFill prst="pct50">
                    <a:fgClr>
                      <a:srgbClr val="99CCFF"/>
                    </a:fgClr>
                    <a:bgClr>
                      <a:schemeClr val="bg1"/>
                    </a:bgClr>
                  </a:pattFill>
                </a14:hiddenFill>
              </a:ext>
              <a:ext uri="{91240B29-F687-4F45-9708-019B960494DF}">
                <a14:hiddenLine xmlns:a14="http://schemas.microsoft.com/office/drawing/2010/main" w="9525">
                  <a:solidFill>
                    <a:srgbClr val="214D79"/>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45720" rIns="4572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2400" b="1" i="0" u="none" strike="noStrike" kern="1200" cap="none" spc="0" normalizeH="0" baseline="0" noProof="0">
                  <a:ln>
                    <a:noFill/>
                  </a:ln>
                  <a:solidFill>
                    <a:srgbClr val="C00000"/>
                  </a:solidFill>
                  <a:effectLst/>
                  <a:uLnTx/>
                  <a:uFillTx/>
                  <a:latin typeface="Franklin Gothic Book" panose="020B0502020104020203"/>
                  <a:ea typeface="+mn-ea"/>
                  <a:cs typeface="Times New Roman" panose="02020603050405020304" pitchFamily="18" charset="0"/>
                </a:rPr>
                <a:t>T</a:t>
              </a:r>
            </a:p>
          </p:txBody>
        </p:sp>
        <p:sp>
          <p:nvSpPr>
            <p:cNvPr id="14" name="Rectangle 10">
              <a:extLst>
                <a:ext uri="{FF2B5EF4-FFF2-40B4-BE49-F238E27FC236}">
                  <a16:creationId xmlns:a16="http://schemas.microsoft.com/office/drawing/2014/main" id="{9A76C263-6914-4B30-8D58-1EA6CA31C1D6}"/>
                </a:ext>
              </a:extLst>
            </p:cNvPr>
            <p:cNvSpPr>
              <a:spLocks noChangeArrowheads="1"/>
            </p:cNvSpPr>
            <p:nvPr/>
          </p:nvSpPr>
          <p:spPr bwMode="auto">
            <a:xfrm>
              <a:off x="5360541" y="4558961"/>
              <a:ext cx="2647950" cy="1704975"/>
            </a:xfrm>
            <a:prstGeom prst="rect">
              <a:avLst/>
            </a:prstGeom>
            <a:solidFill>
              <a:schemeClr val="bg1"/>
            </a:solidFill>
            <a:ln>
              <a:noFill/>
            </a:ln>
            <a:effectLst>
              <a:outerShdw dist="35921" dir="2700000" algn="ctr" rotWithShape="0">
                <a:schemeClr val="bg2"/>
              </a:outerShdw>
            </a:effectLst>
            <a:extLst>
              <a:ext uri="{91240B29-F687-4F45-9708-019B960494DF}">
                <a14:hiddenLine xmlns:a14="http://schemas.microsoft.com/office/drawing/2010/main" w="9525">
                  <a:solidFill>
                    <a:srgbClr val="214D79"/>
                  </a:solidFill>
                  <a:miter lim="800000"/>
                  <a:headEnd/>
                  <a:tailEnd/>
                </a14:hiddenLine>
              </a:ext>
            </a:extLst>
          </p:spPr>
          <p:txBody>
            <a:bodyPr lIns="45720" rIns="45720"/>
            <a:lstStyle>
              <a:lvl1pPr marL="90488" indent="-90488">
                <a:defRPr sz="2400">
                  <a:solidFill>
                    <a:schemeClr val="tx1"/>
                  </a:solidFill>
                  <a:latin typeface="Times" panose="02020603050405020304" pitchFamily="18" charset="0"/>
                </a:defRPr>
              </a:lvl1pPr>
              <a:lvl2pPr>
                <a:defRPr sz="2400">
                  <a:solidFill>
                    <a:schemeClr val="tx1"/>
                  </a:solidFill>
                  <a:latin typeface="Times" panose="02020603050405020304" pitchFamily="18" charset="0"/>
                </a:defRPr>
              </a:lvl2pPr>
              <a:lvl3pPr>
                <a:defRPr sz="2400">
                  <a:solidFill>
                    <a:schemeClr val="tx1"/>
                  </a:solidFill>
                  <a:latin typeface="Times" panose="02020603050405020304" pitchFamily="18" charset="0"/>
                </a:defRPr>
              </a:lvl3pPr>
              <a:lvl4pPr>
                <a:defRPr sz="2400">
                  <a:solidFill>
                    <a:schemeClr val="tx1"/>
                  </a:solidFill>
                  <a:latin typeface="Times" panose="02020603050405020304" pitchFamily="18" charset="0"/>
                </a:defRPr>
              </a:lvl4pPr>
              <a:lvl5pPr>
                <a:defRPr sz="2400">
                  <a:solidFill>
                    <a:schemeClr val="tx1"/>
                  </a:solidFill>
                  <a:latin typeface="Times" panose="02020603050405020304" pitchFamily="18" charset="0"/>
                </a:defRPr>
              </a:lvl5pPr>
              <a:lvl6pPr eaLnBrk="0" fontAlgn="base" hangingPunct="0">
                <a:spcBef>
                  <a:spcPct val="0"/>
                </a:spcBef>
                <a:spcAft>
                  <a:spcPct val="0"/>
                </a:spcAft>
                <a:defRPr sz="2400">
                  <a:solidFill>
                    <a:schemeClr val="tx1"/>
                  </a:solidFill>
                  <a:latin typeface="Times" panose="02020603050405020304" pitchFamily="18" charset="0"/>
                </a:defRPr>
              </a:lvl6pPr>
              <a:lvl7pPr eaLnBrk="0" fontAlgn="base" hangingPunct="0">
                <a:spcBef>
                  <a:spcPct val="0"/>
                </a:spcBef>
                <a:spcAft>
                  <a:spcPct val="0"/>
                </a:spcAft>
                <a:defRPr sz="2400">
                  <a:solidFill>
                    <a:schemeClr val="tx1"/>
                  </a:solidFill>
                  <a:latin typeface="Times" panose="02020603050405020304" pitchFamily="18" charset="0"/>
                </a:defRPr>
              </a:lvl7pPr>
              <a:lvl8pPr eaLnBrk="0" fontAlgn="base" hangingPunct="0">
                <a:spcBef>
                  <a:spcPct val="0"/>
                </a:spcBef>
                <a:spcAft>
                  <a:spcPct val="0"/>
                </a:spcAft>
                <a:defRPr sz="2400">
                  <a:solidFill>
                    <a:schemeClr val="tx1"/>
                  </a:solidFill>
                  <a:latin typeface="Times" panose="02020603050405020304" pitchFamily="18" charset="0"/>
                </a:defRPr>
              </a:lvl8pPr>
              <a:lvl9pPr eaLnBrk="0" fontAlgn="base" hangingPunct="0">
                <a:spcBef>
                  <a:spcPct val="0"/>
                </a:spcBef>
                <a:spcAft>
                  <a:spcPct val="0"/>
                </a:spcAft>
                <a:defRPr sz="2400">
                  <a:solidFill>
                    <a:schemeClr val="tx1"/>
                  </a:solidFill>
                  <a:latin typeface="Times" panose="02020603050405020304" pitchFamily="18" charset="0"/>
                </a:defRPr>
              </a:lvl9pPr>
            </a:lstStyle>
            <a:p>
              <a:pPr marL="90488" marR="0" lvl="0" indent="-90488" algn="ctr" defTabSz="914400" rtl="0" eaLnBrk="1" fontAlgn="auto" latinLnBrk="0" hangingPunct="1">
                <a:lnSpc>
                  <a:spcPct val="100000"/>
                </a:lnSpc>
                <a:spcBef>
                  <a:spcPts val="0"/>
                </a:spcBef>
                <a:spcAft>
                  <a:spcPts val="0"/>
                </a:spcAft>
                <a:buClrTx/>
                <a:buSzTx/>
                <a:buFontTx/>
                <a:buNone/>
                <a:tabLst/>
                <a:defRPr/>
              </a:pPr>
              <a:endParaRPr kumimoji="0" lang="en-GB" altLang="en-US" sz="1800" b="0" i="0" u="sng" strike="noStrike" kern="1200" cap="none" spc="0" normalizeH="0" baseline="0" noProof="0">
                <a:ln>
                  <a:noFill/>
                </a:ln>
                <a:solidFill>
                  <a:srgbClr val="214D79"/>
                </a:solidFill>
                <a:effectLst/>
                <a:uLnTx/>
                <a:uFillTx/>
                <a:latin typeface="Arial" panose="020B0604020202020204" pitchFamily="34" charset="0"/>
                <a:ea typeface="+mn-ea"/>
                <a:cs typeface="Times New Roman" panose="02020603050405020304" pitchFamily="18" charset="0"/>
              </a:endParaRPr>
            </a:p>
            <a:p>
              <a:pPr marL="90488" marR="0" lvl="0" indent="-90488" algn="ctr" defTabSz="914400" rtl="0" eaLnBrk="1" fontAlgn="auto" latinLnBrk="0" hangingPunct="1">
                <a:lnSpc>
                  <a:spcPct val="100000"/>
                </a:lnSpc>
                <a:spcBef>
                  <a:spcPts val="0"/>
                </a:spcBef>
                <a:spcAft>
                  <a:spcPts val="0"/>
                </a:spcAft>
                <a:buClrTx/>
                <a:buSzTx/>
                <a:buFontTx/>
                <a:buNone/>
                <a:tabLst/>
                <a:defRPr/>
              </a:pPr>
              <a:endParaRPr kumimoji="0" lang="en-GB" altLang="en-US" sz="1800" b="0" i="0" u="sng" strike="noStrike" kern="1200" cap="none" spc="0" normalizeH="0" baseline="0" noProof="0">
                <a:ln>
                  <a:noFill/>
                </a:ln>
                <a:solidFill>
                  <a:srgbClr val="214D79"/>
                </a:solidFill>
                <a:effectLst/>
                <a:uLnTx/>
                <a:uFillTx/>
                <a:latin typeface="Arial" panose="020B0604020202020204" pitchFamily="34" charset="0"/>
                <a:ea typeface="+mn-ea"/>
                <a:cs typeface="Times New Roman" panose="02020603050405020304" pitchFamily="18" charset="0"/>
              </a:endParaRPr>
            </a:p>
            <a:p>
              <a:pPr marL="90488" marR="0" lvl="0" indent="-90488" algn="ctr" defTabSz="914400" rtl="0" eaLnBrk="1" fontAlgn="auto" latinLnBrk="0" hangingPunct="1">
                <a:lnSpc>
                  <a:spcPct val="100000"/>
                </a:lnSpc>
                <a:spcBef>
                  <a:spcPts val="0"/>
                </a:spcBef>
                <a:spcAft>
                  <a:spcPts val="0"/>
                </a:spcAft>
                <a:buClrTx/>
                <a:buSzTx/>
                <a:buFontTx/>
                <a:buNone/>
                <a:tabLst/>
                <a:defRPr/>
              </a:pPr>
              <a:r>
                <a:rPr kumimoji="0" lang="en-GB" altLang="en-US" sz="1800" b="0" i="0" u="sng" strike="noStrike" kern="1200" cap="none" spc="0" normalizeH="0" baseline="0" noProof="0">
                  <a:ln>
                    <a:noFill/>
                  </a:ln>
                  <a:solidFill>
                    <a:srgbClr val="214D79"/>
                  </a:solidFill>
                  <a:effectLst/>
                  <a:uLnTx/>
                  <a:uFillTx/>
                  <a:latin typeface="Arial" panose="020B0604020202020204" pitchFamily="34" charset="0"/>
                  <a:ea typeface="+mn-ea"/>
                  <a:cs typeface="Times New Roman" panose="02020603050405020304" pitchFamily="18" charset="0"/>
                </a:rPr>
                <a:t>DEFEND</a:t>
              </a:r>
              <a:endParaRPr kumimoji="0" lang="en-GB" altLang="en-US" sz="1800" b="0" i="0" u="none" strike="noStrike" kern="1200" cap="none" spc="0" normalizeH="0" baseline="0" noProof="0">
                <a:ln>
                  <a:noFill/>
                </a:ln>
                <a:solidFill>
                  <a:srgbClr val="214D79"/>
                </a:solidFill>
                <a:effectLst/>
                <a:uLnTx/>
                <a:uFillTx/>
                <a:latin typeface="Arial" panose="020B0604020202020204" pitchFamily="34" charset="0"/>
                <a:ea typeface="+mn-ea"/>
                <a:cs typeface="Times New Roman" panose="02020603050405020304" pitchFamily="18" charset="0"/>
              </a:endParaRPr>
            </a:p>
          </p:txBody>
        </p:sp>
        <p:sp>
          <p:nvSpPr>
            <p:cNvPr id="15" name="Rectangle 11">
              <a:extLst>
                <a:ext uri="{FF2B5EF4-FFF2-40B4-BE49-F238E27FC236}">
                  <a16:creationId xmlns:a16="http://schemas.microsoft.com/office/drawing/2014/main" id="{A2B278BE-4800-469A-AF11-995008EAC21D}"/>
                </a:ext>
              </a:extLst>
            </p:cNvPr>
            <p:cNvSpPr>
              <a:spLocks noChangeArrowheads="1"/>
            </p:cNvSpPr>
            <p:nvPr/>
          </p:nvSpPr>
          <p:spPr bwMode="auto">
            <a:xfrm>
              <a:off x="5370066" y="2730161"/>
              <a:ext cx="2647950" cy="1752600"/>
            </a:xfrm>
            <a:prstGeom prst="rect">
              <a:avLst/>
            </a:prstGeom>
            <a:solidFill>
              <a:schemeClr val="bg1"/>
            </a:solidFill>
            <a:ln>
              <a:noFill/>
            </a:ln>
            <a:effectLst>
              <a:outerShdw dist="35921" dir="2700000" algn="ctr" rotWithShape="0">
                <a:schemeClr val="bg2"/>
              </a:outerShdw>
            </a:effectLst>
            <a:extLst>
              <a:ext uri="{91240B29-F687-4F45-9708-019B960494DF}">
                <a14:hiddenLine xmlns:a14="http://schemas.microsoft.com/office/drawing/2010/main" w="9525">
                  <a:solidFill>
                    <a:srgbClr val="214D79"/>
                  </a:solidFill>
                  <a:miter lim="800000"/>
                  <a:headEnd/>
                  <a:tailEnd/>
                </a14:hiddenLine>
              </a:ext>
            </a:extLst>
          </p:spPr>
          <p:txBody>
            <a:bodyPr lIns="45720" rIns="45720"/>
            <a:lstStyle>
              <a:lvl1pPr marL="90488" indent="-90488">
                <a:defRPr sz="2400">
                  <a:solidFill>
                    <a:schemeClr val="tx1"/>
                  </a:solidFill>
                  <a:latin typeface="Times" panose="02020603050405020304" pitchFamily="18" charset="0"/>
                </a:defRPr>
              </a:lvl1pPr>
              <a:lvl2pPr>
                <a:defRPr sz="2400">
                  <a:solidFill>
                    <a:schemeClr val="tx1"/>
                  </a:solidFill>
                  <a:latin typeface="Times" panose="02020603050405020304" pitchFamily="18" charset="0"/>
                </a:defRPr>
              </a:lvl2pPr>
              <a:lvl3pPr>
                <a:defRPr sz="2400">
                  <a:solidFill>
                    <a:schemeClr val="tx1"/>
                  </a:solidFill>
                  <a:latin typeface="Times" panose="02020603050405020304" pitchFamily="18" charset="0"/>
                </a:defRPr>
              </a:lvl3pPr>
              <a:lvl4pPr>
                <a:defRPr sz="2400">
                  <a:solidFill>
                    <a:schemeClr val="tx1"/>
                  </a:solidFill>
                  <a:latin typeface="Times" panose="02020603050405020304" pitchFamily="18" charset="0"/>
                </a:defRPr>
              </a:lvl4pPr>
              <a:lvl5pPr>
                <a:defRPr sz="2400">
                  <a:solidFill>
                    <a:schemeClr val="tx1"/>
                  </a:solidFill>
                  <a:latin typeface="Times" panose="02020603050405020304" pitchFamily="18" charset="0"/>
                </a:defRPr>
              </a:lvl5pPr>
              <a:lvl6pPr eaLnBrk="0" fontAlgn="base" hangingPunct="0">
                <a:spcBef>
                  <a:spcPct val="0"/>
                </a:spcBef>
                <a:spcAft>
                  <a:spcPct val="0"/>
                </a:spcAft>
                <a:defRPr sz="2400">
                  <a:solidFill>
                    <a:schemeClr val="tx1"/>
                  </a:solidFill>
                  <a:latin typeface="Times" panose="02020603050405020304" pitchFamily="18" charset="0"/>
                </a:defRPr>
              </a:lvl6pPr>
              <a:lvl7pPr eaLnBrk="0" fontAlgn="base" hangingPunct="0">
                <a:spcBef>
                  <a:spcPct val="0"/>
                </a:spcBef>
                <a:spcAft>
                  <a:spcPct val="0"/>
                </a:spcAft>
                <a:defRPr sz="2400">
                  <a:solidFill>
                    <a:schemeClr val="tx1"/>
                  </a:solidFill>
                  <a:latin typeface="Times" panose="02020603050405020304" pitchFamily="18" charset="0"/>
                </a:defRPr>
              </a:lvl7pPr>
              <a:lvl8pPr eaLnBrk="0" fontAlgn="base" hangingPunct="0">
                <a:spcBef>
                  <a:spcPct val="0"/>
                </a:spcBef>
                <a:spcAft>
                  <a:spcPct val="0"/>
                </a:spcAft>
                <a:defRPr sz="2400">
                  <a:solidFill>
                    <a:schemeClr val="tx1"/>
                  </a:solidFill>
                  <a:latin typeface="Times" panose="02020603050405020304" pitchFamily="18" charset="0"/>
                </a:defRPr>
              </a:lvl8pPr>
              <a:lvl9pPr eaLnBrk="0" fontAlgn="base" hangingPunct="0">
                <a:spcBef>
                  <a:spcPct val="0"/>
                </a:spcBef>
                <a:spcAft>
                  <a:spcPct val="0"/>
                </a:spcAft>
                <a:defRPr sz="2400">
                  <a:solidFill>
                    <a:schemeClr val="tx1"/>
                  </a:solidFill>
                  <a:latin typeface="Times" panose="02020603050405020304" pitchFamily="18" charset="0"/>
                </a:defRPr>
              </a:lvl9pPr>
            </a:lstStyle>
            <a:p>
              <a:pPr marL="90488" marR="0" lvl="0" indent="-90488" algn="ctr" defTabSz="914400" rtl="0" eaLnBrk="1" fontAlgn="auto" latinLnBrk="0" hangingPunct="1">
                <a:lnSpc>
                  <a:spcPct val="100000"/>
                </a:lnSpc>
                <a:spcBef>
                  <a:spcPts val="0"/>
                </a:spcBef>
                <a:spcAft>
                  <a:spcPts val="0"/>
                </a:spcAft>
                <a:buClrTx/>
                <a:buSzTx/>
                <a:buFontTx/>
                <a:buNone/>
                <a:tabLst/>
                <a:defRPr/>
              </a:pPr>
              <a:endParaRPr kumimoji="0" lang="en-GB" altLang="en-US" sz="1800" b="0" i="0" u="sng" strike="noStrike" kern="1200" cap="none" spc="0" normalizeH="0" baseline="0" noProof="0">
                <a:ln>
                  <a:noFill/>
                </a:ln>
                <a:solidFill>
                  <a:srgbClr val="214D79"/>
                </a:solidFill>
                <a:effectLst/>
                <a:uLnTx/>
                <a:uFillTx/>
                <a:latin typeface="Arial" panose="020B0604020202020204" pitchFamily="34" charset="0"/>
                <a:ea typeface="+mn-ea"/>
                <a:cs typeface="Times New Roman" panose="02020603050405020304" pitchFamily="18" charset="0"/>
              </a:endParaRPr>
            </a:p>
            <a:p>
              <a:pPr marL="90488" marR="0" lvl="0" indent="-90488" algn="ctr" defTabSz="914400" rtl="0" eaLnBrk="1" fontAlgn="auto" latinLnBrk="0" hangingPunct="1">
                <a:lnSpc>
                  <a:spcPct val="100000"/>
                </a:lnSpc>
                <a:spcBef>
                  <a:spcPts val="0"/>
                </a:spcBef>
                <a:spcAft>
                  <a:spcPts val="0"/>
                </a:spcAft>
                <a:buClrTx/>
                <a:buSzTx/>
                <a:buFontTx/>
                <a:buNone/>
                <a:tabLst/>
                <a:defRPr/>
              </a:pPr>
              <a:endParaRPr kumimoji="0" lang="en-GB" altLang="en-US" sz="1800" b="0" i="0" u="sng" strike="noStrike" kern="1200" cap="none" spc="0" normalizeH="0" baseline="0" noProof="0">
                <a:ln>
                  <a:noFill/>
                </a:ln>
                <a:solidFill>
                  <a:srgbClr val="214D79"/>
                </a:solidFill>
                <a:effectLst/>
                <a:uLnTx/>
                <a:uFillTx/>
                <a:latin typeface="Arial" panose="020B0604020202020204" pitchFamily="34" charset="0"/>
                <a:ea typeface="+mn-ea"/>
                <a:cs typeface="Times New Roman" panose="02020603050405020304" pitchFamily="18" charset="0"/>
              </a:endParaRPr>
            </a:p>
            <a:p>
              <a:pPr marL="90488" marR="0" lvl="0" indent="-90488" algn="ctr" defTabSz="914400" rtl="0" eaLnBrk="1" fontAlgn="auto" latinLnBrk="0" hangingPunct="1">
                <a:lnSpc>
                  <a:spcPct val="100000"/>
                </a:lnSpc>
                <a:spcBef>
                  <a:spcPts val="0"/>
                </a:spcBef>
                <a:spcAft>
                  <a:spcPts val="0"/>
                </a:spcAft>
                <a:buClrTx/>
                <a:buSzTx/>
                <a:buFontTx/>
                <a:buNone/>
                <a:tabLst/>
                <a:defRPr/>
              </a:pPr>
              <a:r>
                <a:rPr kumimoji="0" lang="en-GB" altLang="en-US" sz="1800" b="0" i="0" u="sng" strike="noStrike" kern="1200" cap="none" spc="0" normalizeH="0" baseline="0" noProof="0">
                  <a:ln>
                    <a:noFill/>
                  </a:ln>
                  <a:solidFill>
                    <a:srgbClr val="214D79"/>
                  </a:solidFill>
                  <a:effectLst/>
                  <a:uLnTx/>
                  <a:uFillTx/>
                  <a:latin typeface="Arial" panose="020B0604020202020204" pitchFamily="34" charset="0"/>
                  <a:ea typeface="+mn-ea"/>
                  <a:cs typeface="Times New Roman" panose="02020603050405020304" pitchFamily="18" charset="0"/>
                </a:rPr>
                <a:t>ATTACK </a:t>
              </a:r>
              <a:endParaRPr kumimoji="0" lang="en-GB" altLang="en-US" sz="1800" b="0" i="0" u="none" strike="noStrike" kern="1200" cap="none" spc="0" normalizeH="0" baseline="0" noProof="0">
                <a:ln>
                  <a:noFill/>
                </a:ln>
                <a:solidFill>
                  <a:srgbClr val="214D79"/>
                </a:solidFill>
                <a:effectLst/>
                <a:uLnTx/>
                <a:uFillTx/>
                <a:latin typeface="Arial" panose="020B0604020202020204" pitchFamily="34" charset="0"/>
                <a:ea typeface="+mn-ea"/>
                <a:cs typeface="Times New Roman" panose="02020603050405020304" pitchFamily="18" charset="0"/>
              </a:endParaRPr>
            </a:p>
            <a:p>
              <a:pPr marL="90488" marR="0" lvl="0" indent="-90488" algn="l" defTabSz="914400" rtl="0" eaLnBrk="1" fontAlgn="auto" latinLnBrk="0" hangingPunct="1">
                <a:lnSpc>
                  <a:spcPct val="100000"/>
                </a:lnSpc>
                <a:spcBef>
                  <a:spcPts val="0"/>
                </a:spcBef>
                <a:spcAft>
                  <a:spcPts val="0"/>
                </a:spcAft>
                <a:buClrTx/>
                <a:buSzTx/>
                <a:buFontTx/>
                <a:buChar char="•"/>
                <a:tabLst/>
                <a:defRPr/>
              </a:pPr>
              <a:endParaRPr kumimoji="0" lang="en-GB" altLang="en-US" sz="1800" b="0" i="0" u="none" strike="noStrike" kern="1200" cap="none" spc="0" normalizeH="0" baseline="0" noProof="0">
                <a:ln>
                  <a:noFill/>
                </a:ln>
                <a:solidFill>
                  <a:srgbClr val="214D79"/>
                </a:solidFill>
                <a:effectLst/>
                <a:uLnTx/>
                <a:uFillTx/>
                <a:latin typeface="Arial" panose="020B0604020202020204" pitchFamily="34" charset="0"/>
                <a:ea typeface="+mn-ea"/>
                <a:cs typeface="Times New Roman" panose="02020603050405020304" pitchFamily="18" charset="0"/>
              </a:endParaRPr>
            </a:p>
          </p:txBody>
        </p:sp>
        <p:sp>
          <p:nvSpPr>
            <p:cNvPr id="16" name="Rectangle 12">
              <a:extLst>
                <a:ext uri="{FF2B5EF4-FFF2-40B4-BE49-F238E27FC236}">
                  <a16:creationId xmlns:a16="http://schemas.microsoft.com/office/drawing/2014/main" id="{FDA395AE-9528-4D22-A61E-85F8FFFD467E}"/>
                </a:ext>
              </a:extLst>
            </p:cNvPr>
            <p:cNvSpPr>
              <a:spLocks noChangeArrowheads="1"/>
            </p:cNvSpPr>
            <p:nvPr/>
          </p:nvSpPr>
          <p:spPr bwMode="auto">
            <a:xfrm>
              <a:off x="8165654" y="2741274"/>
              <a:ext cx="2671762" cy="1752600"/>
            </a:xfrm>
            <a:prstGeom prst="rect">
              <a:avLst/>
            </a:prstGeom>
            <a:solidFill>
              <a:schemeClr val="bg1"/>
            </a:solidFill>
            <a:ln>
              <a:noFill/>
            </a:ln>
            <a:effectLst>
              <a:outerShdw dist="35921" dir="2700000" algn="ctr" rotWithShape="0">
                <a:schemeClr val="bg2"/>
              </a:outerShdw>
            </a:effectLst>
            <a:extLst>
              <a:ext uri="{91240B29-F687-4F45-9708-019B960494DF}">
                <a14:hiddenLine xmlns:a14="http://schemas.microsoft.com/office/drawing/2010/main" w="9525">
                  <a:solidFill>
                    <a:srgbClr val="214D79"/>
                  </a:solidFill>
                  <a:miter lim="800000"/>
                  <a:headEnd/>
                  <a:tailEnd/>
                </a14:hiddenLine>
              </a:ext>
            </a:extLst>
          </p:spPr>
          <p:txBody>
            <a:bodyPr lIns="45720" rIns="45720"/>
            <a:lstStyle>
              <a:lvl1pPr marL="90488" indent="-90488">
                <a:defRPr sz="2400">
                  <a:solidFill>
                    <a:schemeClr val="tx1"/>
                  </a:solidFill>
                  <a:latin typeface="Times" panose="02020603050405020304" pitchFamily="18" charset="0"/>
                </a:defRPr>
              </a:lvl1pPr>
              <a:lvl2pPr>
                <a:defRPr sz="2400">
                  <a:solidFill>
                    <a:schemeClr val="tx1"/>
                  </a:solidFill>
                  <a:latin typeface="Times" panose="02020603050405020304" pitchFamily="18" charset="0"/>
                </a:defRPr>
              </a:lvl2pPr>
              <a:lvl3pPr>
                <a:defRPr sz="2400">
                  <a:solidFill>
                    <a:schemeClr val="tx1"/>
                  </a:solidFill>
                  <a:latin typeface="Times" panose="02020603050405020304" pitchFamily="18" charset="0"/>
                </a:defRPr>
              </a:lvl3pPr>
              <a:lvl4pPr>
                <a:defRPr sz="2400">
                  <a:solidFill>
                    <a:schemeClr val="tx1"/>
                  </a:solidFill>
                  <a:latin typeface="Times" panose="02020603050405020304" pitchFamily="18" charset="0"/>
                </a:defRPr>
              </a:lvl4pPr>
              <a:lvl5pPr>
                <a:defRPr sz="2400">
                  <a:solidFill>
                    <a:schemeClr val="tx1"/>
                  </a:solidFill>
                  <a:latin typeface="Times" panose="02020603050405020304" pitchFamily="18" charset="0"/>
                </a:defRPr>
              </a:lvl5pPr>
              <a:lvl6pPr eaLnBrk="0" fontAlgn="base" hangingPunct="0">
                <a:spcBef>
                  <a:spcPct val="0"/>
                </a:spcBef>
                <a:spcAft>
                  <a:spcPct val="0"/>
                </a:spcAft>
                <a:defRPr sz="2400">
                  <a:solidFill>
                    <a:schemeClr val="tx1"/>
                  </a:solidFill>
                  <a:latin typeface="Times" panose="02020603050405020304" pitchFamily="18" charset="0"/>
                </a:defRPr>
              </a:lvl6pPr>
              <a:lvl7pPr eaLnBrk="0" fontAlgn="base" hangingPunct="0">
                <a:spcBef>
                  <a:spcPct val="0"/>
                </a:spcBef>
                <a:spcAft>
                  <a:spcPct val="0"/>
                </a:spcAft>
                <a:defRPr sz="2400">
                  <a:solidFill>
                    <a:schemeClr val="tx1"/>
                  </a:solidFill>
                  <a:latin typeface="Times" panose="02020603050405020304" pitchFamily="18" charset="0"/>
                </a:defRPr>
              </a:lvl7pPr>
              <a:lvl8pPr eaLnBrk="0" fontAlgn="base" hangingPunct="0">
                <a:spcBef>
                  <a:spcPct val="0"/>
                </a:spcBef>
                <a:spcAft>
                  <a:spcPct val="0"/>
                </a:spcAft>
                <a:defRPr sz="2400">
                  <a:solidFill>
                    <a:schemeClr val="tx1"/>
                  </a:solidFill>
                  <a:latin typeface="Times" panose="02020603050405020304" pitchFamily="18" charset="0"/>
                </a:defRPr>
              </a:lvl8pPr>
              <a:lvl9pPr eaLnBrk="0" fontAlgn="base" hangingPunct="0">
                <a:spcBef>
                  <a:spcPct val="0"/>
                </a:spcBef>
                <a:spcAft>
                  <a:spcPct val="0"/>
                </a:spcAft>
                <a:defRPr sz="2400">
                  <a:solidFill>
                    <a:schemeClr val="tx1"/>
                  </a:solidFill>
                  <a:latin typeface="Times" panose="02020603050405020304" pitchFamily="18" charset="0"/>
                </a:defRPr>
              </a:lvl9pPr>
            </a:lstStyle>
            <a:p>
              <a:pPr marL="90488" marR="0" lvl="0" indent="-90488" algn="ctr" defTabSz="914400" rtl="0" eaLnBrk="1" fontAlgn="auto" latinLnBrk="0" hangingPunct="1">
                <a:lnSpc>
                  <a:spcPct val="100000"/>
                </a:lnSpc>
                <a:spcBef>
                  <a:spcPts val="0"/>
                </a:spcBef>
                <a:spcAft>
                  <a:spcPts val="0"/>
                </a:spcAft>
                <a:buClrTx/>
                <a:buSzTx/>
                <a:buFontTx/>
                <a:buNone/>
                <a:tabLst/>
                <a:defRPr/>
              </a:pPr>
              <a:endParaRPr kumimoji="0" lang="en-GB" altLang="en-US" sz="1800" b="0" i="0" u="sng" strike="noStrike" kern="1200" cap="none" spc="0" normalizeH="0" baseline="0" noProof="0" dirty="0">
                <a:ln>
                  <a:noFill/>
                </a:ln>
                <a:solidFill>
                  <a:srgbClr val="214D79"/>
                </a:solidFill>
                <a:effectLst/>
                <a:uLnTx/>
                <a:uFillTx/>
                <a:latin typeface="Arial" panose="020B0604020202020204" pitchFamily="34" charset="0"/>
                <a:ea typeface="+mn-ea"/>
                <a:cs typeface="Times New Roman" panose="02020603050405020304" pitchFamily="18" charset="0"/>
              </a:endParaRPr>
            </a:p>
            <a:p>
              <a:pPr marL="90488" marR="0" lvl="0" indent="-90488" algn="ctr" defTabSz="914400" rtl="0" eaLnBrk="1" fontAlgn="auto" latinLnBrk="0" hangingPunct="1">
                <a:lnSpc>
                  <a:spcPct val="100000"/>
                </a:lnSpc>
                <a:spcBef>
                  <a:spcPts val="0"/>
                </a:spcBef>
                <a:spcAft>
                  <a:spcPts val="0"/>
                </a:spcAft>
                <a:buClrTx/>
                <a:buSzTx/>
                <a:buFontTx/>
                <a:buNone/>
                <a:tabLst/>
                <a:defRPr/>
              </a:pPr>
              <a:endParaRPr kumimoji="0" lang="en-GB" altLang="en-US" sz="1800" b="0" i="0" u="sng" strike="noStrike" kern="1200" cap="none" spc="0" normalizeH="0" baseline="0" noProof="0" dirty="0">
                <a:ln>
                  <a:noFill/>
                </a:ln>
                <a:solidFill>
                  <a:srgbClr val="214D79"/>
                </a:solidFill>
                <a:effectLst/>
                <a:uLnTx/>
                <a:uFillTx/>
                <a:latin typeface="Arial" panose="020B0604020202020204" pitchFamily="34" charset="0"/>
                <a:ea typeface="+mn-ea"/>
                <a:cs typeface="Times New Roman" panose="02020603050405020304" pitchFamily="18" charset="0"/>
              </a:endParaRPr>
            </a:p>
            <a:p>
              <a:pPr marL="90488" marR="0" lvl="0" indent="-90488" algn="ctr" defTabSz="914400" rtl="0" eaLnBrk="1" fontAlgn="auto" latinLnBrk="0" hangingPunct="1">
                <a:lnSpc>
                  <a:spcPct val="100000"/>
                </a:lnSpc>
                <a:spcBef>
                  <a:spcPts val="0"/>
                </a:spcBef>
                <a:spcAft>
                  <a:spcPts val="0"/>
                </a:spcAft>
                <a:buClrTx/>
                <a:buSzTx/>
                <a:buFontTx/>
                <a:buNone/>
                <a:tabLst/>
                <a:defRPr/>
              </a:pPr>
              <a:r>
                <a:rPr kumimoji="0" lang="en-GB" altLang="en-US" sz="1800" b="0" i="0" u="sng" strike="noStrike" kern="1200" cap="none" spc="0" normalizeH="0" baseline="0" noProof="0" dirty="0">
                  <a:ln>
                    <a:noFill/>
                  </a:ln>
                  <a:solidFill>
                    <a:srgbClr val="214D79"/>
                  </a:solidFill>
                  <a:effectLst/>
                  <a:uLnTx/>
                  <a:uFillTx/>
                  <a:latin typeface="Arial" panose="020B0604020202020204" pitchFamily="34" charset="0"/>
                  <a:ea typeface="+mn-ea"/>
                  <a:cs typeface="Times New Roman" panose="02020603050405020304" pitchFamily="18" charset="0"/>
                </a:rPr>
                <a:t>REINFORCE</a:t>
              </a:r>
              <a:endParaRPr kumimoji="0" lang="en-GB" altLang="en-US" sz="1800" b="0" i="0" u="none" strike="noStrike" kern="1200" cap="none" spc="0" normalizeH="0" baseline="0" noProof="0" dirty="0">
                <a:ln>
                  <a:noFill/>
                </a:ln>
                <a:solidFill>
                  <a:srgbClr val="214D79"/>
                </a:solidFill>
                <a:effectLst/>
                <a:uLnTx/>
                <a:uFillTx/>
                <a:latin typeface="Arial" panose="020B0604020202020204" pitchFamily="34" charset="0"/>
                <a:ea typeface="+mn-ea"/>
                <a:cs typeface="Times New Roman" panose="02020603050405020304" pitchFamily="18" charset="0"/>
              </a:endParaRPr>
            </a:p>
            <a:p>
              <a:pPr marL="90488" marR="0" lvl="0" indent="-90488" algn="l" defTabSz="914400" rtl="0" eaLnBrk="1" fontAlgn="auto" latinLnBrk="0" hangingPunct="1">
                <a:lnSpc>
                  <a:spcPct val="100000"/>
                </a:lnSpc>
                <a:spcBef>
                  <a:spcPts val="0"/>
                </a:spcBef>
                <a:spcAft>
                  <a:spcPts val="0"/>
                </a:spcAft>
                <a:buClrTx/>
                <a:buSzTx/>
                <a:buFontTx/>
                <a:buChar char="•"/>
                <a:tabLst/>
                <a:defRPr/>
              </a:pPr>
              <a:endParaRPr kumimoji="0" lang="en-GB" altLang="en-US" sz="1800" b="0" i="0" u="none" strike="noStrike" kern="1200" cap="none" spc="0" normalizeH="0" baseline="0" noProof="0" dirty="0">
                <a:ln>
                  <a:noFill/>
                </a:ln>
                <a:solidFill>
                  <a:srgbClr val="214D79"/>
                </a:solidFill>
                <a:effectLst/>
                <a:uLnTx/>
                <a:uFillTx/>
                <a:latin typeface="Arial" panose="020B0604020202020204" pitchFamily="34" charset="0"/>
                <a:ea typeface="+mn-ea"/>
                <a:cs typeface="Times New Roman" panose="02020603050405020304" pitchFamily="18" charset="0"/>
              </a:endParaRPr>
            </a:p>
          </p:txBody>
        </p:sp>
        <p:sp>
          <p:nvSpPr>
            <p:cNvPr id="17" name="Rectangle 13">
              <a:extLst>
                <a:ext uri="{FF2B5EF4-FFF2-40B4-BE49-F238E27FC236}">
                  <a16:creationId xmlns:a16="http://schemas.microsoft.com/office/drawing/2014/main" id="{DA526100-3761-459F-8F10-C019261D6E51}"/>
                </a:ext>
              </a:extLst>
            </p:cNvPr>
            <p:cNvSpPr>
              <a:spLocks noChangeArrowheads="1"/>
            </p:cNvSpPr>
            <p:nvPr/>
          </p:nvSpPr>
          <p:spPr bwMode="auto">
            <a:xfrm>
              <a:off x="8165654" y="4558961"/>
              <a:ext cx="2671762" cy="1704975"/>
            </a:xfrm>
            <a:prstGeom prst="rect">
              <a:avLst/>
            </a:prstGeom>
            <a:solidFill>
              <a:schemeClr val="bg1"/>
            </a:solidFill>
            <a:ln>
              <a:noFill/>
            </a:ln>
            <a:effectLst>
              <a:outerShdw dist="35921" dir="2700000" algn="ctr" rotWithShape="0">
                <a:schemeClr val="bg2"/>
              </a:outerShdw>
            </a:effectLst>
            <a:extLst>
              <a:ext uri="{91240B29-F687-4F45-9708-019B960494DF}">
                <a14:hiddenLine xmlns:a14="http://schemas.microsoft.com/office/drawing/2010/main" w="9525">
                  <a:solidFill>
                    <a:srgbClr val="214D79"/>
                  </a:solidFill>
                  <a:miter lim="800000"/>
                  <a:headEnd/>
                  <a:tailEnd/>
                </a14:hiddenLine>
              </a:ext>
            </a:extLst>
          </p:spPr>
          <p:txBody>
            <a:bodyPr lIns="45720" rIns="45720"/>
            <a:lstStyle>
              <a:lvl1pPr marL="90488" indent="-90488">
                <a:defRPr sz="2400">
                  <a:solidFill>
                    <a:schemeClr val="tx1"/>
                  </a:solidFill>
                  <a:latin typeface="Times" panose="02020603050405020304" pitchFamily="18" charset="0"/>
                </a:defRPr>
              </a:lvl1pPr>
              <a:lvl2pPr marL="361950" indent="-92075">
                <a:defRPr sz="2400">
                  <a:solidFill>
                    <a:schemeClr val="tx1"/>
                  </a:solidFill>
                  <a:latin typeface="Times" panose="02020603050405020304" pitchFamily="18" charset="0"/>
                </a:defRPr>
              </a:lvl2pPr>
              <a:lvl3pPr>
                <a:defRPr sz="2400">
                  <a:solidFill>
                    <a:schemeClr val="tx1"/>
                  </a:solidFill>
                  <a:latin typeface="Times" panose="02020603050405020304" pitchFamily="18" charset="0"/>
                </a:defRPr>
              </a:lvl3pPr>
              <a:lvl4pPr>
                <a:defRPr sz="2400">
                  <a:solidFill>
                    <a:schemeClr val="tx1"/>
                  </a:solidFill>
                  <a:latin typeface="Times" panose="02020603050405020304" pitchFamily="18" charset="0"/>
                </a:defRPr>
              </a:lvl4pPr>
              <a:lvl5pPr>
                <a:defRPr sz="2400">
                  <a:solidFill>
                    <a:schemeClr val="tx1"/>
                  </a:solidFill>
                  <a:latin typeface="Times" panose="02020603050405020304" pitchFamily="18" charset="0"/>
                </a:defRPr>
              </a:lvl5pPr>
              <a:lvl6pPr eaLnBrk="0" fontAlgn="base" hangingPunct="0">
                <a:spcBef>
                  <a:spcPct val="0"/>
                </a:spcBef>
                <a:spcAft>
                  <a:spcPct val="0"/>
                </a:spcAft>
                <a:defRPr sz="2400">
                  <a:solidFill>
                    <a:schemeClr val="tx1"/>
                  </a:solidFill>
                  <a:latin typeface="Times" panose="02020603050405020304" pitchFamily="18" charset="0"/>
                </a:defRPr>
              </a:lvl6pPr>
              <a:lvl7pPr eaLnBrk="0" fontAlgn="base" hangingPunct="0">
                <a:spcBef>
                  <a:spcPct val="0"/>
                </a:spcBef>
                <a:spcAft>
                  <a:spcPct val="0"/>
                </a:spcAft>
                <a:defRPr sz="2400">
                  <a:solidFill>
                    <a:schemeClr val="tx1"/>
                  </a:solidFill>
                  <a:latin typeface="Times" panose="02020603050405020304" pitchFamily="18" charset="0"/>
                </a:defRPr>
              </a:lvl7pPr>
              <a:lvl8pPr eaLnBrk="0" fontAlgn="base" hangingPunct="0">
                <a:spcBef>
                  <a:spcPct val="0"/>
                </a:spcBef>
                <a:spcAft>
                  <a:spcPct val="0"/>
                </a:spcAft>
                <a:defRPr sz="2400">
                  <a:solidFill>
                    <a:schemeClr val="tx1"/>
                  </a:solidFill>
                  <a:latin typeface="Times" panose="02020603050405020304" pitchFamily="18" charset="0"/>
                </a:defRPr>
              </a:lvl8pPr>
              <a:lvl9pPr eaLnBrk="0" fontAlgn="base" hangingPunct="0">
                <a:spcBef>
                  <a:spcPct val="0"/>
                </a:spcBef>
                <a:spcAft>
                  <a:spcPct val="0"/>
                </a:spcAft>
                <a:defRPr sz="2400">
                  <a:solidFill>
                    <a:schemeClr val="tx1"/>
                  </a:solidFill>
                  <a:latin typeface="Times" panose="02020603050405020304" pitchFamily="18" charset="0"/>
                </a:defRPr>
              </a:lvl9pPr>
            </a:lstStyle>
            <a:p>
              <a:pPr marL="90488" marR="0" lvl="0" indent="-90488" algn="ctr" defTabSz="914400" rtl="0" eaLnBrk="1" fontAlgn="auto" latinLnBrk="0" hangingPunct="1">
                <a:lnSpc>
                  <a:spcPct val="100000"/>
                </a:lnSpc>
                <a:spcBef>
                  <a:spcPts val="0"/>
                </a:spcBef>
                <a:spcAft>
                  <a:spcPts val="0"/>
                </a:spcAft>
                <a:buClrTx/>
                <a:buSzTx/>
                <a:buFontTx/>
                <a:buNone/>
                <a:tabLst/>
                <a:defRPr/>
              </a:pPr>
              <a:endParaRPr kumimoji="0" lang="en-GB" altLang="en-US" sz="1800" b="0" i="0" u="sng" strike="noStrike" kern="1200" cap="none" spc="0" normalizeH="0" baseline="0" noProof="0">
                <a:ln>
                  <a:noFill/>
                </a:ln>
                <a:solidFill>
                  <a:srgbClr val="214D79"/>
                </a:solidFill>
                <a:effectLst/>
                <a:uLnTx/>
                <a:uFillTx/>
                <a:latin typeface="Arial" panose="020B0604020202020204" pitchFamily="34" charset="0"/>
                <a:ea typeface="+mn-ea"/>
                <a:cs typeface="Times New Roman" panose="02020603050405020304" pitchFamily="18" charset="0"/>
              </a:endParaRPr>
            </a:p>
            <a:p>
              <a:pPr marL="90488" marR="0" lvl="0" indent="-90488" algn="ctr" defTabSz="914400" rtl="0" eaLnBrk="1" fontAlgn="auto" latinLnBrk="0" hangingPunct="1">
                <a:lnSpc>
                  <a:spcPct val="100000"/>
                </a:lnSpc>
                <a:spcBef>
                  <a:spcPts val="0"/>
                </a:spcBef>
                <a:spcAft>
                  <a:spcPts val="0"/>
                </a:spcAft>
                <a:buClrTx/>
                <a:buSzTx/>
                <a:buFontTx/>
                <a:buNone/>
                <a:tabLst/>
                <a:defRPr/>
              </a:pPr>
              <a:endParaRPr kumimoji="0" lang="en-GB" altLang="en-US" sz="1800" b="0" i="0" u="sng" strike="noStrike" kern="1200" cap="none" spc="0" normalizeH="0" baseline="0" noProof="0">
                <a:ln>
                  <a:noFill/>
                </a:ln>
                <a:solidFill>
                  <a:srgbClr val="214D79"/>
                </a:solidFill>
                <a:effectLst/>
                <a:uLnTx/>
                <a:uFillTx/>
                <a:latin typeface="Arial" panose="020B0604020202020204" pitchFamily="34" charset="0"/>
                <a:ea typeface="+mn-ea"/>
                <a:cs typeface="Times New Roman" panose="02020603050405020304" pitchFamily="18" charset="0"/>
              </a:endParaRPr>
            </a:p>
            <a:p>
              <a:pPr marL="90488" marR="0" lvl="0" indent="-90488" algn="ctr" defTabSz="914400" rtl="0" eaLnBrk="1" fontAlgn="auto" latinLnBrk="0" hangingPunct="1">
                <a:lnSpc>
                  <a:spcPct val="100000"/>
                </a:lnSpc>
                <a:spcBef>
                  <a:spcPts val="0"/>
                </a:spcBef>
                <a:spcAft>
                  <a:spcPts val="0"/>
                </a:spcAft>
                <a:buClrTx/>
                <a:buSzTx/>
                <a:buFontTx/>
                <a:buNone/>
                <a:tabLst/>
                <a:defRPr/>
              </a:pPr>
              <a:r>
                <a:rPr kumimoji="0" lang="en-GB" altLang="en-US" sz="1800" b="0" i="0" u="sng" strike="noStrike" kern="1200" cap="none" spc="0" normalizeH="0" baseline="0" noProof="0">
                  <a:ln>
                    <a:noFill/>
                  </a:ln>
                  <a:solidFill>
                    <a:srgbClr val="214D79"/>
                  </a:solidFill>
                  <a:effectLst/>
                  <a:uLnTx/>
                  <a:uFillTx/>
                  <a:latin typeface="Arial" panose="020B0604020202020204" pitchFamily="34" charset="0"/>
                  <a:ea typeface="+mn-ea"/>
                  <a:cs typeface="Times New Roman" panose="02020603050405020304" pitchFamily="18" charset="0"/>
                </a:rPr>
                <a:t>RETREAT</a:t>
              </a:r>
              <a:endParaRPr kumimoji="0" lang="en-GB" altLang="en-US" sz="1800" b="0" i="0" u="none" strike="noStrike" kern="1200" cap="none" spc="0" normalizeH="0" baseline="0" noProof="0">
                <a:ln>
                  <a:noFill/>
                </a:ln>
                <a:solidFill>
                  <a:srgbClr val="214D79"/>
                </a:solidFill>
                <a:effectLst/>
                <a:uLnTx/>
                <a:uFillTx/>
                <a:latin typeface="Arial" panose="020B0604020202020204" pitchFamily="34" charset="0"/>
                <a:ea typeface="+mn-ea"/>
                <a:cs typeface="Times New Roman" panose="02020603050405020304" pitchFamily="18" charset="0"/>
              </a:endParaRPr>
            </a:p>
          </p:txBody>
        </p:sp>
        <p:sp>
          <p:nvSpPr>
            <p:cNvPr id="20" name="Text Box 6">
              <a:extLst>
                <a:ext uri="{FF2B5EF4-FFF2-40B4-BE49-F238E27FC236}">
                  <a16:creationId xmlns:a16="http://schemas.microsoft.com/office/drawing/2014/main" id="{C16DC1AF-2772-4EE7-BE52-D9C6E644AAF8}"/>
                </a:ext>
              </a:extLst>
            </p:cNvPr>
            <p:cNvSpPr txBox="1">
              <a:spLocks noChangeArrowheads="1"/>
            </p:cNvSpPr>
            <p:nvPr/>
          </p:nvSpPr>
          <p:spPr bwMode="auto">
            <a:xfrm>
              <a:off x="6569476" y="966524"/>
              <a:ext cx="305192" cy="461665"/>
            </a:xfrm>
            <a:prstGeom prst="rect">
              <a:avLst/>
            </a:prstGeom>
            <a:noFill/>
            <a:ln>
              <a:noFill/>
            </a:ln>
            <a:effectLst/>
            <a:extLst>
              <a:ext uri="{909E8E84-426E-40DD-AFC4-6F175D3DCCD1}">
                <a14:hiddenFill xmlns:a14="http://schemas.microsoft.com/office/drawing/2010/main">
                  <a:pattFill prst="pct50">
                    <a:fgClr>
                      <a:srgbClr val="99CCFF"/>
                    </a:fgClr>
                    <a:bgClr>
                      <a:schemeClr val="bg1"/>
                    </a:bgClr>
                  </a:pattFill>
                </a14:hiddenFill>
              </a:ext>
              <a:ext uri="{91240B29-F687-4F45-9708-019B960494DF}">
                <a14:hiddenLine xmlns:a14="http://schemas.microsoft.com/office/drawing/2010/main" w="9525">
                  <a:solidFill>
                    <a:srgbClr val="214D79"/>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45720" rIns="4572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2400" b="1" i="0" u="none" strike="noStrike" kern="1200" cap="none" spc="0" normalizeH="0" baseline="0" noProof="0" dirty="0">
                  <a:ln>
                    <a:noFill/>
                  </a:ln>
                  <a:solidFill>
                    <a:srgbClr val="C00000"/>
                  </a:solidFill>
                  <a:effectLst/>
                  <a:uLnTx/>
                  <a:uFillTx/>
                  <a:latin typeface="Franklin Gothic Book" panose="020B0502020104020203"/>
                  <a:ea typeface="+mn-ea"/>
                  <a:cs typeface="Times New Roman" panose="02020603050405020304" pitchFamily="18" charset="0"/>
                </a:rPr>
                <a:t>S</a:t>
              </a:r>
            </a:p>
          </p:txBody>
        </p:sp>
        <p:sp>
          <p:nvSpPr>
            <p:cNvPr id="21" name="Text Box 7">
              <a:extLst>
                <a:ext uri="{FF2B5EF4-FFF2-40B4-BE49-F238E27FC236}">
                  <a16:creationId xmlns:a16="http://schemas.microsoft.com/office/drawing/2014/main" id="{1ACC7A01-A469-4E33-A3E8-64007F4D1499}"/>
                </a:ext>
              </a:extLst>
            </p:cNvPr>
            <p:cNvSpPr txBox="1">
              <a:spLocks noChangeArrowheads="1"/>
            </p:cNvSpPr>
            <p:nvPr/>
          </p:nvSpPr>
          <p:spPr bwMode="auto">
            <a:xfrm>
              <a:off x="9271528" y="966524"/>
              <a:ext cx="393122" cy="461665"/>
            </a:xfrm>
            <a:prstGeom prst="rect">
              <a:avLst/>
            </a:prstGeom>
            <a:noFill/>
            <a:ln>
              <a:noFill/>
            </a:ln>
            <a:effectLst/>
            <a:extLst>
              <a:ext uri="{909E8E84-426E-40DD-AFC4-6F175D3DCCD1}">
                <a14:hiddenFill xmlns:a14="http://schemas.microsoft.com/office/drawing/2010/main">
                  <a:pattFill prst="pct50">
                    <a:fgClr>
                      <a:srgbClr val="99CCFF"/>
                    </a:fgClr>
                    <a:bgClr>
                      <a:schemeClr val="bg1"/>
                    </a:bgClr>
                  </a:pattFill>
                </a14:hiddenFill>
              </a:ext>
              <a:ext uri="{91240B29-F687-4F45-9708-019B960494DF}">
                <a14:hiddenLine xmlns:a14="http://schemas.microsoft.com/office/drawing/2010/main" w="9525">
                  <a:solidFill>
                    <a:srgbClr val="214D79"/>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45720" rIns="4572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2400" b="1" i="0" u="none" strike="noStrike" kern="1200" cap="none" spc="0" normalizeH="0" baseline="0" noProof="0" dirty="0">
                  <a:ln>
                    <a:noFill/>
                  </a:ln>
                  <a:solidFill>
                    <a:srgbClr val="C00000"/>
                  </a:solidFill>
                  <a:effectLst/>
                  <a:uLnTx/>
                  <a:uFillTx/>
                  <a:latin typeface="Franklin Gothic Book" panose="020B0502020104020203"/>
                  <a:ea typeface="+mn-ea"/>
                  <a:cs typeface="Times New Roman" panose="02020603050405020304" pitchFamily="18" charset="0"/>
                </a:rPr>
                <a:t>W</a:t>
              </a:r>
            </a:p>
          </p:txBody>
        </p:sp>
      </p:grpSp>
    </p:spTree>
    <p:extLst>
      <p:ext uri="{BB962C8B-B14F-4D97-AF65-F5344CB8AC3E}">
        <p14:creationId xmlns:p14="http://schemas.microsoft.com/office/powerpoint/2010/main" val="199759256"/>
      </p:ext>
    </p:extLst>
  </p:cSld>
  <p:clrMapOvr>
    <a:masterClrMapping/>
  </p:clrMapOvr>
</p:sld>
</file>

<file path=ppt/theme/theme1.xml><?xml version="1.0" encoding="utf-8"?>
<a:theme xmlns:a="http://schemas.openxmlformats.org/drawingml/2006/main" name="DividendVTI">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Dividend">
      <a:majorFont>
        <a:latin typeface="Franklin Gothic Demi"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TotalTime>
  <Words>2032</Words>
  <Application>Microsoft Office PowerPoint</Application>
  <PresentationFormat>Widescreen</PresentationFormat>
  <Paragraphs>296</Paragraphs>
  <Slides>29</Slides>
  <Notes>2</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29</vt:i4>
      </vt:variant>
    </vt:vector>
  </HeadingPairs>
  <TitlesOfParts>
    <vt:vector size="38" baseType="lpstr">
      <vt:lpstr>Aptos</vt:lpstr>
      <vt:lpstr>Arial</vt:lpstr>
      <vt:lpstr>Calibri</vt:lpstr>
      <vt:lpstr>Comic Sans MS</vt:lpstr>
      <vt:lpstr>Franklin Gothic Book</vt:lpstr>
      <vt:lpstr>Franklin Gothic Demi</vt:lpstr>
      <vt:lpstr>Times New Roman</vt:lpstr>
      <vt:lpstr>Wingdings 2</vt:lpstr>
      <vt:lpstr>DividendVTI</vt:lpstr>
      <vt:lpstr>The exploring Strategy framework &amp;  Strategic Analysis</vt:lpstr>
      <vt:lpstr>Strategic Analysis – the importance of the context</vt:lpstr>
      <vt:lpstr>The nature of customer value</vt:lpstr>
      <vt:lpstr>Layers of business environment</vt:lpstr>
      <vt:lpstr>Analysing the macro environment with Pestel</vt:lpstr>
      <vt:lpstr>Pestle: political factors</vt:lpstr>
      <vt:lpstr>Pestle: Economic factors</vt:lpstr>
      <vt:lpstr>Pestle: Socio-cultural factors</vt:lpstr>
      <vt:lpstr>More on cultural factors</vt:lpstr>
      <vt:lpstr>More on cultural factors</vt:lpstr>
      <vt:lpstr>Technological factors</vt:lpstr>
      <vt:lpstr>Ecological factors</vt:lpstr>
      <vt:lpstr>Legal factors</vt:lpstr>
      <vt:lpstr>Using the PESTEL framework</vt:lpstr>
      <vt:lpstr>PESTEL example</vt:lpstr>
      <vt:lpstr>Pestel analysis – using amazon as an example</vt:lpstr>
      <vt:lpstr>Porter’s five forces</vt:lpstr>
      <vt:lpstr>The Five Competitive Forces That Shape Strategy</vt:lpstr>
      <vt:lpstr>buyers</vt:lpstr>
      <vt:lpstr>suppliers</vt:lpstr>
      <vt:lpstr>substitutes</vt:lpstr>
      <vt:lpstr>New entrants</vt:lpstr>
      <vt:lpstr>Competitors / rivalry</vt:lpstr>
      <vt:lpstr>Porter’s five forces model – application challenges</vt:lpstr>
      <vt:lpstr>Opportunities and threats</vt:lpstr>
      <vt:lpstr>Swot analysis: Strengths, weaknesses, opportunities and threats</vt:lpstr>
      <vt:lpstr>SWOT Analysis – example questions to ask yourself</vt:lpstr>
      <vt:lpstr>Swot analysis – example of netflix</vt:lpstr>
      <vt:lpstr>Swot analysis – the next steps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Glenn Behenna</dc:creator>
  <cp:lastModifiedBy>Glenn Behenna</cp:lastModifiedBy>
  <cp:revision>1</cp:revision>
  <dcterms:created xsi:type="dcterms:W3CDTF">2024-11-02T15:35:11Z</dcterms:created>
  <dcterms:modified xsi:type="dcterms:W3CDTF">2024-11-02T15:40:17Z</dcterms:modified>
</cp:coreProperties>
</file>