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media/image1.jpeg" ContentType="image/jpeg"/>
  <Override PartName="/ppt/media/image3.png" ContentType="image/png"/>
  <Override PartName="/ppt/media/image2.jpeg" ContentType="image/jpeg"/>
  <Override PartName="/ppt/media/image8.png" ContentType="image/png"/>
  <Override PartName="/ppt/media/image4.png" ContentType="image/png"/>
  <Override PartName="/ppt/media/image5.png" ContentType="image/png"/>
  <Override PartName="/ppt/media/image6.png" ContentType="image/png"/>
  <Override PartName="/ppt/media/image7.png" ContentType="image/png"/>
  <Override PartName="/ppt/media/image9.png" ContentType="image/pn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 id="263" r:id="rId11"/>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1"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5"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7"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3"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5"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6"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7"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8"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9"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40"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7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7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8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8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8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8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Rectangle 6"/>
          <p:cNvSpPr/>
          <p:nvPr/>
        </p:nvSpPr>
        <p:spPr>
          <a:xfrm>
            <a:off x="0" y="6400800"/>
            <a:ext cx="9141120" cy="4543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 name="Rectangle 8"/>
          <p:cNvSpPr/>
          <p:nvPr/>
        </p:nvSpPr>
        <p:spPr>
          <a:xfrm>
            <a:off x="0" y="6334200"/>
            <a:ext cx="9141120" cy="63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2"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4"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1" name="Rectangle 6" hidden="1"/>
          <p:cNvSpPr/>
          <p:nvPr/>
        </p:nvSpPr>
        <p:spPr>
          <a:xfrm>
            <a:off x="0" y="6400800"/>
            <a:ext cx="9141120" cy="4543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42" name="Rectangle 8" hidden="1"/>
          <p:cNvSpPr/>
          <p:nvPr/>
        </p:nvSpPr>
        <p:spPr>
          <a:xfrm>
            <a:off x="0" y="6334200"/>
            <a:ext cx="9141120" cy="63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43"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44" name="Rectangle 4"/>
          <p:cNvSpPr/>
          <p:nvPr/>
        </p:nvSpPr>
        <p:spPr>
          <a:xfrm>
            <a:off x="2520" y="6400800"/>
            <a:ext cx="9138600" cy="4543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45" name="Rectangle 5"/>
          <p:cNvSpPr/>
          <p:nvPr/>
        </p:nvSpPr>
        <p:spPr>
          <a:xfrm>
            <a:off x="0" y="6334200"/>
            <a:ext cx="9138600" cy="6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4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 Id="rId3"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slideLayout" Target="../slideLayouts/slideLayout1.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image" Target="../media/image8.png"/><Relationship Id="rId3" Type="http://schemas.openxmlformats.org/officeDocument/2006/relationships/slideLayout" Target="../slideLayouts/slideLayout1.xml"/>
</Relationships>
</file>

<file path=ppt/slides/_rels/slide5.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 name="Title 1"/>
          <p:cNvSpPr/>
          <p:nvPr/>
        </p:nvSpPr>
        <p:spPr>
          <a:xfrm>
            <a:off x="822960" y="286560"/>
            <a:ext cx="7540920" cy="144792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 </a:t>
            </a:r>
            <a:r>
              <a:rPr b="1" lang="en-GB" sz="4800" spc="-52" strike="noStrike">
                <a:solidFill>
                  <a:srgbClr val="404040"/>
                </a:solidFill>
                <a:latin typeface="Calibri Light"/>
                <a:ea typeface="DejaVu Sans"/>
              </a:rPr>
              <a:t>Sirens</a:t>
            </a:r>
            <a:endParaRPr b="0" lang="en-GB" sz="4800" spc="-1" strike="noStrike">
              <a:latin typeface="Arial"/>
            </a:endParaRPr>
          </a:p>
        </p:txBody>
      </p:sp>
      <p:sp>
        <p:nvSpPr>
          <p:cNvPr id="85" name="Content Placeholder 2"/>
          <p:cNvSpPr/>
          <p:nvPr/>
        </p:nvSpPr>
        <p:spPr>
          <a:xfrm>
            <a:off x="457200" y="1845720"/>
            <a:ext cx="4344840" cy="4020480"/>
          </a:xfrm>
          <a:prstGeom prst="rect">
            <a:avLst/>
          </a:prstGeom>
          <a:noFill/>
          <a:ln w="0">
            <a:noFill/>
          </a:ln>
        </p:spPr>
        <p:style>
          <a:lnRef idx="0"/>
          <a:fillRef idx="0"/>
          <a:effectRef idx="0"/>
          <a:fontRef idx="minor"/>
        </p:style>
        <p:txBody>
          <a:bodyPr lIns="0" rIns="0" tIns="45000" bIns="45000">
            <a:noAutofit/>
          </a:bodyPr>
          <a:p>
            <a:pPr marL="91440" indent="-8856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Literature e.g. Homer’s </a:t>
            </a:r>
            <a:r>
              <a:rPr b="0" i="1" lang="en-GB" sz="2000" spc="-1" strike="noStrike">
                <a:solidFill>
                  <a:srgbClr val="404040"/>
                </a:solidFill>
                <a:latin typeface="Calibri"/>
                <a:ea typeface="DejaVu Sans"/>
              </a:rPr>
              <a:t>Odyssey</a:t>
            </a:r>
            <a:r>
              <a:rPr b="0" lang="en-GB" sz="2000" spc="-1" strike="noStrike">
                <a:solidFill>
                  <a:srgbClr val="404040"/>
                </a:solidFill>
                <a:latin typeface="Calibri"/>
                <a:ea typeface="DejaVu Sans"/>
              </a:rPr>
              <a:t> 12</a:t>
            </a:r>
            <a:endParaRPr b="0" lang="en-GB" sz="2000" spc="-1" strike="noStrike">
              <a:latin typeface="Arial"/>
            </a:endParaRPr>
          </a:p>
          <a:p>
            <a:pPr marL="91440" indent="-8856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art</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p:txBody>
      </p:sp>
      <p:sp>
        <p:nvSpPr>
          <p:cNvPr id="86" name="TextBox 4"/>
          <p:cNvSpPr/>
          <p:nvPr/>
        </p:nvSpPr>
        <p:spPr>
          <a:xfrm>
            <a:off x="4320000" y="180000"/>
            <a:ext cx="1666440" cy="255852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Odysseus and the Sirens, eponymous Attic red figure vase of the Siren Painter, c. 480–470 BC Copyright British Museum</a:t>
            </a:r>
            <a:endParaRPr b="0" lang="en-GB" sz="1800" spc="-1" strike="noStrike">
              <a:latin typeface="Arial"/>
            </a:endParaRPr>
          </a:p>
        </p:txBody>
      </p:sp>
      <p:sp>
        <p:nvSpPr>
          <p:cNvPr id="87" name="TextBox 11"/>
          <p:cNvSpPr/>
          <p:nvPr/>
        </p:nvSpPr>
        <p:spPr>
          <a:xfrm>
            <a:off x="80640" y="5356440"/>
            <a:ext cx="2163960" cy="146124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Archaic terracotta perfume vase in the shape of a siren, c. 540 BC (Walters Art Museum)</a:t>
            </a:r>
            <a:endParaRPr b="0" lang="en-GB" sz="1800" spc="-1" strike="noStrike">
              <a:latin typeface="Arial"/>
            </a:endParaRPr>
          </a:p>
        </p:txBody>
      </p:sp>
      <p:pic>
        <p:nvPicPr>
          <p:cNvPr id="88" name="" descr=""/>
          <p:cNvPicPr/>
          <p:nvPr/>
        </p:nvPicPr>
        <p:blipFill>
          <a:blip r:embed="rId1"/>
          <a:stretch/>
        </p:blipFill>
        <p:spPr>
          <a:xfrm>
            <a:off x="360000" y="3240000"/>
            <a:ext cx="5020920" cy="1791720"/>
          </a:xfrm>
          <a:prstGeom prst="rect">
            <a:avLst/>
          </a:prstGeom>
          <a:ln w="0">
            <a:noFill/>
          </a:ln>
        </p:spPr>
      </p:pic>
      <p:pic>
        <p:nvPicPr>
          <p:cNvPr id="89" name="" descr=""/>
          <p:cNvPicPr/>
          <p:nvPr/>
        </p:nvPicPr>
        <p:blipFill>
          <a:blip r:embed="rId2"/>
          <a:stretch/>
        </p:blipFill>
        <p:spPr>
          <a:xfrm>
            <a:off x="5338800" y="2718000"/>
            <a:ext cx="3480120" cy="3400920"/>
          </a:xfrm>
          <a:prstGeom prst="rect">
            <a:avLst/>
          </a:prstGeom>
          <a:ln w="0">
            <a:noFill/>
          </a:ln>
        </p:spPr>
      </p:pic>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Title 1_1"/>
          <p:cNvSpPr/>
          <p:nvPr/>
        </p:nvSpPr>
        <p:spPr>
          <a:xfrm>
            <a:off x="822960" y="286560"/>
            <a:ext cx="7540920" cy="144792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Hellenistic Sirens</a:t>
            </a:r>
            <a:endParaRPr b="0" lang="en-GB" sz="4800" spc="-1" strike="noStrike">
              <a:latin typeface="Arial"/>
            </a:endParaRPr>
          </a:p>
        </p:txBody>
      </p:sp>
      <p:sp>
        <p:nvSpPr>
          <p:cNvPr id="91" name="Content Placeholder 2_2"/>
          <p:cNvSpPr/>
          <p:nvPr/>
        </p:nvSpPr>
        <p:spPr>
          <a:xfrm>
            <a:off x="457200" y="1845720"/>
            <a:ext cx="4344840" cy="4020480"/>
          </a:xfrm>
          <a:prstGeom prst="rect">
            <a:avLst/>
          </a:prstGeom>
          <a:noFill/>
          <a:ln w="0">
            <a:noFill/>
          </a:ln>
        </p:spPr>
        <p:style>
          <a:lnRef idx="0"/>
          <a:fillRef idx="0"/>
          <a:effectRef idx="0"/>
          <a:fontRef idx="minor"/>
        </p:style>
        <p:txBody>
          <a:bodyPr lIns="0" rIns="0" tIns="45000" bIns="45000">
            <a:noAutofit/>
          </a:bodyPr>
          <a:p>
            <a:pPr marL="91440" indent="-8856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Heavy association with song.</a:t>
            </a:r>
            <a:endParaRPr b="0" lang="en-GB" sz="2000" spc="-1" strike="noStrike">
              <a:latin typeface="Arial"/>
            </a:endParaRPr>
          </a:p>
          <a:p>
            <a:pPr marL="91440" indent="-8856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Less chthonic association.</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p:txBody>
      </p:sp>
      <p:pic>
        <p:nvPicPr>
          <p:cNvPr id="92" name="Picture 3_0" descr=""/>
          <p:cNvPicPr/>
          <p:nvPr/>
        </p:nvPicPr>
        <p:blipFill>
          <a:blip r:embed="rId1"/>
          <a:stretch/>
        </p:blipFill>
        <p:spPr>
          <a:xfrm>
            <a:off x="4972680" y="1737360"/>
            <a:ext cx="4024440" cy="4742640"/>
          </a:xfrm>
          <a:prstGeom prst="rect">
            <a:avLst/>
          </a:prstGeom>
          <a:ln w="0">
            <a:noFill/>
          </a:ln>
        </p:spPr>
      </p:pic>
      <p:sp>
        <p:nvSpPr>
          <p:cNvPr id="93" name="TextBox 4_0"/>
          <p:cNvSpPr/>
          <p:nvPr/>
        </p:nvSpPr>
        <p:spPr>
          <a:xfrm>
            <a:off x="6220800" y="860040"/>
            <a:ext cx="1666440" cy="255852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(almost life-sized) Terracotta poet and two sirens, Tarentum, South Italy, c. 350-300 BC, (was Getty Museum)</a:t>
            </a:r>
            <a:endParaRPr b="0" lang="en-GB" sz="1800" spc="-1" strike="noStrike">
              <a:latin typeface="Arial"/>
            </a:endParaRPr>
          </a:p>
        </p:txBody>
      </p:sp>
      <p:pic>
        <p:nvPicPr>
          <p:cNvPr id="94" name="Picture 5_0" descr=""/>
          <p:cNvPicPr/>
          <p:nvPr/>
        </p:nvPicPr>
        <p:blipFill>
          <a:blip r:embed="rId2"/>
          <a:stretch/>
        </p:blipFill>
        <p:spPr>
          <a:xfrm>
            <a:off x="3526200" y="2801520"/>
            <a:ext cx="1443600" cy="3678480"/>
          </a:xfrm>
          <a:prstGeom prst="rect">
            <a:avLst/>
          </a:prstGeom>
          <a:ln w="0">
            <a:noFill/>
          </a:ln>
        </p:spPr>
      </p:pic>
      <p:pic>
        <p:nvPicPr>
          <p:cNvPr id="95" name="Picture 6_0" descr=""/>
          <p:cNvPicPr/>
          <p:nvPr/>
        </p:nvPicPr>
        <p:blipFill>
          <a:blip r:embed="rId3"/>
          <a:stretch/>
        </p:blipFill>
        <p:spPr>
          <a:xfrm>
            <a:off x="1899720" y="2801520"/>
            <a:ext cx="1623600" cy="3678480"/>
          </a:xfrm>
          <a:prstGeom prst="rect">
            <a:avLst/>
          </a:prstGeom>
          <a:ln w="0">
            <a:noFill/>
          </a:ln>
        </p:spPr>
      </p:pic>
      <p:sp>
        <p:nvSpPr>
          <p:cNvPr id="96" name="Straight Arrow Connector 8_0"/>
          <p:cNvSpPr/>
          <p:nvPr/>
        </p:nvSpPr>
        <p:spPr>
          <a:xfrm flipV="1">
            <a:off x="3419640" y="2388240"/>
            <a:ext cx="1906200" cy="649800"/>
          </a:xfrm>
          <a:custGeom>
            <a:avLst/>
            <a:gdLst/>
            <a:ahLst/>
            <a:rect l="l" t="t" r="r" b="b"/>
            <a:pathLst>
              <a:path w="21600" h="21600">
                <a:moveTo>
                  <a:pt x="0" y="0"/>
                </a:moveTo>
                <a:lnTo>
                  <a:pt x="21600" y="21600"/>
                </a:lnTo>
              </a:path>
            </a:pathLst>
          </a:custGeom>
          <a:noFill/>
          <a:ln w="38100">
            <a:solidFill>
              <a:srgbClr val="00b0f0"/>
            </a:solidFill>
            <a:round/>
            <a:tailEnd len="med" type="triangle" w="med"/>
          </a:ln>
        </p:spPr>
        <p:style>
          <a:lnRef idx="1">
            <a:schemeClr val="accent1"/>
          </a:lnRef>
          <a:fillRef idx="0">
            <a:schemeClr val="accent1"/>
          </a:fillRef>
          <a:effectRef idx="0">
            <a:schemeClr val="accent1"/>
          </a:effectRef>
          <a:fontRef idx="minor"/>
        </p:style>
      </p:sp>
      <p:pic>
        <p:nvPicPr>
          <p:cNvPr id="97" name="Picture 10_0" descr=""/>
          <p:cNvPicPr/>
          <p:nvPr/>
        </p:nvPicPr>
        <p:blipFill>
          <a:blip r:embed="rId4"/>
          <a:stretch/>
        </p:blipFill>
        <p:spPr>
          <a:xfrm>
            <a:off x="168840" y="2825640"/>
            <a:ext cx="1559160" cy="2861640"/>
          </a:xfrm>
          <a:prstGeom prst="rect">
            <a:avLst/>
          </a:prstGeom>
          <a:ln w="0">
            <a:noFill/>
          </a:ln>
        </p:spPr>
      </p:pic>
      <p:sp>
        <p:nvSpPr>
          <p:cNvPr id="98" name="TextBox 11_0"/>
          <p:cNvSpPr/>
          <p:nvPr/>
        </p:nvSpPr>
        <p:spPr>
          <a:xfrm>
            <a:off x="80640" y="5356440"/>
            <a:ext cx="2163960" cy="17355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Prometopidion [horse forehead ornament] from Hellenized East,  </a:t>
            </a:r>
            <a:endParaRPr b="0" lang="en-GB" sz="1800" spc="-1" strike="noStrike">
              <a:latin typeface="Arial"/>
            </a:endParaRPr>
          </a:p>
          <a:p>
            <a:pPr>
              <a:lnSpc>
                <a:spcPct val="100000"/>
              </a:lnSpc>
            </a:pPr>
            <a:r>
              <a:rPr b="0" lang="en-GB" sz="1800" spc="-1" strike="noStrike">
                <a:solidFill>
                  <a:srgbClr val="000000"/>
                </a:solidFill>
                <a:latin typeface="Calibri"/>
                <a:ea typeface="DejaVu Sans"/>
              </a:rPr>
              <a:t>Greek, 2nd c. BC, Silver, Getty Museum</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9" name="Content Placeholder 2"/>
          <p:cNvSpPr/>
          <p:nvPr/>
        </p:nvSpPr>
        <p:spPr>
          <a:xfrm>
            <a:off x="171720" y="190800"/>
            <a:ext cx="8903160" cy="6123240"/>
          </a:xfrm>
          <a:prstGeom prst="rect">
            <a:avLst/>
          </a:prstGeom>
          <a:noFill/>
          <a:ln w="0">
            <a:noFill/>
          </a:ln>
        </p:spPr>
        <p:style>
          <a:lnRef idx="0"/>
          <a:fillRef idx="0"/>
          <a:effectRef idx="0"/>
          <a:fontRef idx="minor"/>
        </p:style>
        <p:txBody>
          <a:bodyPr lIns="0" rIns="0" tIns="45000" bIns="45000">
            <a:noAutofit/>
          </a:bodyPr>
          <a:p>
            <a:pPr>
              <a:lnSpc>
                <a:spcPct val="90000"/>
              </a:lnSpc>
              <a:spcBef>
                <a:spcPts val="1199"/>
              </a:spcBef>
              <a:spcAft>
                <a:spcPts val="201"/>
              </a:spcAft>
              <a:tabLst>
                <a:tab algn="l" pos="0"/>
              </a:tabLst>
            </a:pPr>
            <a:r>
              <a:rPr b="0" lang="en-GB" sz="2400" spc="-1" strike="noStrike">
                <a:solidFill>
                  <a:srgbClr val="404040"/>
                </a:solidFill>
                <a:latin typeface="Calibri"/>
                <a:ea typeface="DejaVu Sans"/>
              </a:rPr>
              <a:t>‘…</a:t>
            </a:r>
            <a:r>
              <a:rPr b="0" lang="en-GB" sz="2400" spc="-1" strike="noStrike">
                <a:solidFill>
                  <a:srgbClr val="404040"/>
                </a:solidFill>
                <a:latin typeface="Calibri"/>
                <a:ea typeface="DejaVu Sans"/>
              </a:rPr>
              <a:t>soon they saw the lovely island of Anthemoessa where the </a:t>
            </a:r>
            <a:r>
              <a:rPr b="1" lang="en-GB" sz="2400" spc="-1" strike="noStrike">
                <a:solidFill>
                  <a:srgbClr val="404040"/>
                </a:solidFill>
                <a:latin typeface="Calibri"/>
                <a:ea typeface="DejaVu Sans"/>
              </a:rPr>
              <a:t>clear-voiced Sirens, daughters of Acheloos [a river deity], destroyed all who moored beside them with the enchantment of their sweet songs</a:t>
            </a:r>
            <a:r>
              <a:rPr b="0" lang="en-GB" sz="2400" spc="-1" strike="noStrike">
                <a:solidFill>
                  <a:srgbClr val="404040"/>
                </a:solidFill>
                <a:latin typeface="Calibri"/>
                <a:ea typeface="DejaVu Sans"/>
              </a:rPr>
              <a:t>. </a:t>
            </a:r>
            <a:r>
              <a:rPr b="1" lang="en-GB" sz="2400" spc="-1" strike="noStrike">
                <a:solidFill>
                  <a:srgbClr val="404040"/>
                </a:solidFill>
                <a:latin typeface="Calibri"/>
                <a:ea typeface="DejaVu Sans"/>
              </a:rPr>
              <a:t>Beautiful Terpsichore, one of the Muses, bore them after sharing Acheloos’ bed</a:t>
            </a:r>
            <a:r>
              <a:rPr b="0" lang="en-GB" sz="2400" spc="-1" strike="noStrike">
                <a:solidFill>
                  <a:srgbClr val="404040"/>
                </a:solidFill>
                <a:latin typeface="Calibri"/>
                <a:ea typeface="DejaVu Sans"/>
              </a:rPr>
              <a:t>, and once they had looked after the mighty daughter of Deo, while she was still a virgin, their voices mingled in song. </a:t>
            </a:r>
            <a:r>
              <a:rPr b="1" lang="en-GB" sz="2400" spc="-1" strike="noStrike">
                <a:solidFill>
                  <a:srgbClr val="404040"/>
                </a:solidFill>
                <a:latin typeface="Calibri"/>
                <a:ea typeface="DejaVu Sans"/>
              </a:rPr>
              <a:t>When the Argonauts came, however, they looked in part like birds and in part like young girls</a:t>
            </a:r>
            <a:r>
              <a:rPr b="0" lang="en-GB" sz="2400" spc="-1" strike="noStrike">
                <a:solidFill>
                  <a:srgbClr val="404040"/>
                </a:solidFill>
                <a:latin typeface="Calibri"/>
                <a:ea typeface="DejaVu Sans"/>
              </a:rPr>
              <a:t>. They kept a constant look-out from their perch in the lovely harbour: many indeed were the men whom they had deprived of their sweet return, destroying them with wasting desire. </a:t>
            </a:r>
            <a:r>
              <a:rPr b="1" lang="en-GB" sz="2400" spc="-1" strike="noStrike">
                <a:solidFill>
                  <a:srgbClr val="404040"/>
                </a:solidFill>
                <a:latin typeface="Calibri"/>
                <a:ea typeface="DejaVu Sans"/>
              </a:rPr>
              <a:t>For the Argonauts too they opened their mouths in pure liquid song as soon as they saw them. </a:t>
            </a:r>
            <a:r>
              <a:rPr b="0" lang="en-GB" sz="2400" spc="-1" strike="noStrike">
                <a:solidFill>
                  <a:srgbClr val="404040"/>
                </a:solidFill>
                <a:latin typeface="Calibri"/>
                <a:ea typeface="DejaVu Sans"/>
              </a:rPr>
              <a:t>The men made ready to throw the ship’s cables to the shore, and would have done so, </a:t>
            </a:r>
            <a:r>
              <a:rPr b="1" lang="en-GB" sz="2400" spc="-1" strike="noStrike">
                <a:solidFill>
                  <a:srgbClr val="404040"/>
                </a:solidFill>
                <a:latin typeface="Calibri"/>
                <a:ea typeface="DejaVu Sans"/>
              </a:rPr>
              <a:t>had not Thracian Orpheus, the son of Oiagros, taken up his Bistonian lyre in his hands and played a fast rendition of a quick-rolling tune, so that its resounding echo would beat in their ears, thus blurring and confounding the other song</a:t>
            </a:r>
            <a:r>
              <a:rPr b="0" lang="en-GB" sz="2400" spc="-1" strike="noStrike">
                <a:solidFill>
                  <a:srgbClr val="404040"/>
                </a:solidFill>
                <a:latin typeface="Calibri"/>
                <a:ea typeface="DejaVu Sans"/>
              </a:rPr>
              <a:t>. The lyre overpowered the virgin voices, and the ship was carried forward…’ </a:t>
            </a:r>
            <a:endParaRPr b="0" lang="en-GB" sz="2400" spc="-1" strike="noStrike">
              <a:latin typeface="Arial"/>
            </a:endParaRPr>
          </a:p>
          <a:p>
            <a:pPr algn="r">
              <a:lnSpc>
                <a:spcPct val="90000"/>
              </a:lnSpc>
              <a:spcBef>
                <a:spcPts val="1199"/>
              </a:spcBef>
              <a:spcAft>
                <a:spcPts val="201"/>
              </a:spcAft>
              <a:tabLst>
                <a:tab algn="l" pos="0"/>
              </a:tabLst>
            </a:pPr>
            <a:r>
              <a:rPr b="1" lang="en-GB" sz="2400" spc="-1" strike="noStrike">
                <a:solidFill>
                  <a:srgbClr val="404040"/>
                </a:solidFill>
                <a:latin typeface="Calibri"/>
                <a:ea typeface="DejaVu Sans"/>
              </a:rPr>
              <a:t>Apollonius </a:t>
            </a:r>
            <a:r>
              <a:rPr b="1" i="1" lang="en-GB" sz="2400" spc="-1" strike="noStrike">
                <a:solidFill>
                  <a:srgbClr val="404040"/>
                </a:solidFill>
                <a:latin typeface="Calibri"/>
                <a:ea typeface="DejaVu Sans"/>
              </a:rPr>
              <a:t>Argonautica</a:t>
            </a:r>
            <a:r>
              <a:rPr b="1" lang="en-GB" sz="2400" spc="-1" strike="noStrike">
                <a:solidFill>
                  <a:srgbClr val="404040"/>
                </a:solidFill>
                <a:latin typeface="Calibri"/>
                <a:ea typeface="DejaVu Sans"/>
              </a:rPr>
              <a:t> 4.890-913</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0" name="Title 1"/>
          <p:cNvSpPr/>
          <p:nvPr/>
        </p:nvSpPr>
        <p:spPr>
          <a:xfrm>
            <a:off x="822960" y="286560"/>
            <a:ext cx="7540920" cy="144792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Roman depictions of Sirens</a:t>
            </a:r>
            <a:endParaRPr b="0" lang="en-GB" sz="4800" spc="-1" strike="noStrike">
              <a:latin typeface="Arial"/>
            </a:endParaRPr>
          </a:p>
        </p:txBody>
      </p:sp>
      <p:sp>
        <p:nvSpPr>
          <p:cNvPr id="101" name="Content Placeholder 2"/>
          <p:cNvSpPr/>
          <p:nvPr/>
        </p:nvSpPr>
        <p:spPr>
          <a:xfrm>
            <a:off x="457200" y="1845720"/>
            <a:ext cx="4311360" cy="4020480"/>
          </a:xfrm>
          <a:prstGeom prst="rect">
            <a:avLst/>
          </a:prstGeom>
          <a:noFill/>
          <a:ln w="0">
            <a:noFill/>
          </a:ln>
        </p:spPr>
        <p:style>
          <a:lnRef idx="0"/>
          <a:fillRef idx="0"/>
          <a:effectRef idx="0"/>
          <a:fontRef idx="minor"/>
        </p:style>
        <p:txBody>
          <a:bodyPr lIns="0" rIns="0" tIns="45000" bIns="45000">
            <a:noAutofit/>
          </a:bodyPr>
          <a:p>
            <a:pPr marL="91440" indent="-8856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Continued associations with Odysseus.</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a:p>
            <a:pPr marL="91440" indent="-8856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They are generally almost human, only wings and lower legs are bird-like.</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a:p>
            <a:pPr marL="91440" indent="-8856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More sexualised than earlier depictions.</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p:txBody>
      </p:sp>
      <p:pic>
        <p:nvPicPr>
          <p:cNvPr id="102" name="Picture 3" descr=""/>
          <p:cNvPicPr/>
          <p:nvPr/>
        </p:nvPicPr>
        <p:blipFill>
          <a:blip r:embed="rId1"/>
          <a:stretch/>
        </p:blipFill>
        <p:spPr>
          <a:xfrm>
            <a:off x="346680" y="4003920"/>
            <a:ext cx="4247280" cy="2315520"/>
          </a:xfrm>
          <a:prstGeom prst="rect">
            <a:avLst/>
          </a:prstGeom>
          <a:ln w="0">
            <a:noFill/>
          </a:ln>
        </p:spPr>
      </p:pic>
      <p:sp>
        <p:nvSpPr>
          <p:cNvPr id="103" name="TextBox 4"/>
          <p:cNvSpPr/>
          <p:nvPr/>
        </p:nvSpPr>
        <p:spPr>
          <a:xfrm>
            <a:off x="346680" y="6137640"/>
            <a:ext cx="4222080" cy="6382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Mosaic, 2nd century CE, Tunis, Bardo National Museum</a:t>
            </a:r>
            <a:endParaRPr b="0" lang="en-GB" sz="1800" spc="-1" strike="noStrike">
              <a:latin typeface="Arial"/>
            </a:endParaRPr>
          </a:p>
        </p:txBody>
      </p:sp>
      <p:pic>
        <p:nvPicPr>
          <p:cNvPr id="104" name="Picture 5" descr=""/>
          <p:cNvPicPr/>
          <p:nvPr/>
        </p:nvPicPr>
        <p:blipFill>
          <a:blip r:embed="rId2"/>
          <a:stretch/>
        </p:blipFill>
        <p:spPr>
          <a:xfrm>
            <a:off x="4771440" y="1866240"/>
            <a:ext cx="4253400" cy="4219560"/>
          </a:xfrm>
          <a:prstGeom prst="rect">
            <a:avLst/>
          </a:prstGeom>
          <a:ln w="0">
            <a:noFill/>
          </a:ln>
        </p:spPr>
      </p:pic>
      <p:sp>
        <p:nvSpPr>
          <p:cNvPr id="105" name="TextBox 6"/>
          <p:cNvSpPr/>
          <p:nvPr/>
        </p:nvSpPr>
        <p:spPr>
          <a:xfrm>
            <a:off x="4786920" y="6088680"/>
            <a:ext cx="4222080" cy="6382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Wall-painting from Pompeii, 57-75 CE, British Museum</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6" name="Content Placeholder 2"/>
          <p:cNvSpPr/>
          <p:nvPr/>
        </p:nvSpPr>
        <p:spPr>
          <a:xfrm>
            <a:off x="158040" y="155520"/>
            <a:ext cx="4884840" cy="5910120"/>
          </a:xfrm>
          <a:prstGeom prst="rect">
            <a:avLst/>
          </a:prstGeom>
          <a:noFill/>
          <a:ln w="0">
            <a:noFill/>
          </a:ln>
        </p:spPr>
        <p:style>
          <a:lnRef idx="0"/>
          <a:fillRef idx="0"/>
          <a:effectRef idx="0"/>
          <a:fontRef idx="minor"/>
        </p:style>
        <p:txBody>
          <a:bodyPr lIns="0" rIns="0" tIns="45000" bIns="45000">
            <a:noAutofit/>
          </a:bodyPr>
          <a:p>
            <a:pPr>
              <a:lnSpc>
                <a:spcPct val="90000"/>
              </a:lnSpc>
              <a:spcBef>
                <a:spcPts val="1199"/>
              </a:spcBef>
              <a:spcAft>
                <a:spcPts val="201"/>
              </a:spcAft>
              <a:tabLst>
                <a:tab algn="l" pos="0"/>
              </a:tabLst>
            </a:pPr>
            <a:r>
              <a:rPr b="0" lang="en-GB" sz="2400" spc="-1" strike="noStrike">
                <a:solidFill>
                  <a:srgbClr val="404040"/>
                </a:solidFill>
                <a:latin typeface="Calibri"/>
                <a:ea typeface="DejaVu Sans"/>
              </a:rPr>
              <a:t>The Acheloides [=Sirens], why should it be that they have feathers now and feet of birds, though still a girl's fair face, the sweet-voiced Sirens? Was it not because, when Proserpine was picking those spring flowers, they were her comrades there, and, when in vain they’d sought for her through all the lands, they prayed for wings to carry them across the waves, so that the seas should know their search, and found the gods gracious, and then suddenly saw golden plumage clothing all their limbs? Yet to reserve that dower of glorious song, their melodies' enchantment, they retained their fair girls' features and their human voice.</a:t>
            </a:r>
            <a:endParaRPr b="0" lang="en-GB" sz="2400" spc="-1" strike="noStrike">
              <a:latin typeface="Arial"/>
            </a:endParaRPr>
          </a:p>
          <a:p>
            <a:pPr algn="r">
              <a:lnSpc>
                <a:spcPct val="90000"/>
              </a:lnSpc>
              <a:spcBef>
                <a:spcPts val="1199"/>
              </a:spcBef>
              <a:spcAft>
                <a:spcPts val="201"/>
              </a:spcAft>
              <a:tabLst>
                <a:tab algn="l" pos="0"/>
              </a:tabLst>
            </a:pPr>
            <a:r>
              <a:rPr b="1" lang="en-GB" sz="2400" spc="-1" strike="noStrike">
                <a:solidFill>
                  <a:srgbClr val="404040"/>
                </a:solidFill>
                <a:latin typeface="Calibri"/>
                <a:ea typeface="DejaVu Sans"/>
              </a:rPr>
              <a:t>Ovid </a:t>
            </a:r>
            <a:r>
              <a:rPr b="1" i="1" lang="en-GB" sz="2400" spc="-1" strike="noStrike">
                <a:solidFill>
                  <a:srgbClr val="404040"/>
                </a:solidFill>
                <a:latin typeface="Calibri"/>
                <a:ea typeface="DejaVu Sans"/>
              </a:rPr>
              <a:t>Metamorphoses</a:t>
            </a:r>
            <a:r>
              <a:rPr b="1" lang="en-GB" sz="2400" spc="-1" strike="noStrike">
                <a:solidFill>
                  <a:srgbClr val="404040"/>
                </a:solidFill>
                <a:latin typeface="Calibri"/>
                <a:ea typeface="DejaVu Sans"/>
              </a:rPr>
              <a:t> 5.552 ff. (Muses)</a:t>
            </a:r>
            <a:endParaRPr b="0" lang="en-GB" sz="2400" spc="-1" strike="noStrike">
              <a:latin typeface="Arial"/>
            </a:endParaRPr>
          </a:p>
        </p:txBody>
      </p:sp>
      <p:pic>
        <p:nvPicPr>
          <p:cNvPr id="107" name="Picture 1" descr=""/>
          <p:cNvPicPr/>
          <p:nvPr/>
        </p:nvPicPr>
        <p:blipFill>
          <a:blip r:embed="rId1"/>
          <a:stretch/>
        </p:blipFill>
        <p:spPr>
          <a:xfrm>
            <a:off x="5423760" y="155520"/>
            <a:ext cx="3509280" cy="6456240"/>
          </a:xfrm>
          <a:prstGeom prst="rect">
            <a:avLst/>
          </a:prstGeom>
          <a:ln w="0">
            <a:noFill/>
          </a:ln>
        </p:spPr>
      </p:pic>
      <p:sp>
        <p:nvSpPr>
          <p:cNvPr id="108" name="TextBox 3"/>
          <p:cNvSpPr/>
          <p:nvPr/>
        </p:nvSpPr>
        <p:spPr>
          <a:xfrm>
            <a:off x="5423760" y="6137640"/>
            <a:ext cx="3509280" cy="63828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Terracotta statue, late 1st century CE, 23 cm tall</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Content Placeholder 2_0"/>
          <p:cNvSpPr/>
          <p:nvPr/>
        </p:nvSpPr>
        <p:spPr>
          <a:xfrm>
            <a:off x="158040" y="155520"/>
            <a:ext cx="4884840" cy="5910120"/>
          </a:xfrm>
          <a:prstGeom prst="rect">
            <a:avLst/>
          </a:prstGeom>
          <a:noFill/>
          <a:ln w="0">
            <a:noFill/>
          </a:ln>
        </p:spPr>
        <p:style>
          <a:lnRef idx="0"/>
          <a:fillRef idx="0"/>
          <a:effectRef idx="0"/>
          <a:fontRef idx="minor"/>
        </p:style>
        <p:txBody>
          <a:bodyPr lIns="0" rIns="0" tIns="45000" bIns="45000">
            <a:noAutofit/>
          </a:bodyPr>
          <a:p>
            <a:pPr>
              <a:lnSpc>
                <a:spcPct val="100000"/>
              </a:lnSpc>
            </a:pPr>
            <a:r>
              <a:rPr b="0" lang="en-GB" sz="2400" spc="-1" strike="noStrike">
                <a:solidFill>
                  <a:srgbClr val="404040"/>
                </a:solidFill>
                <a:latin typeface="Calibri"/>
                <a:ea typeface="DejaVu Sans"/>
              </a:rPr>
              <a:t>Pausanias 9.43.3: “On the market-place of Coroneia I found two remarkable things, an altar of Hermes Epimelius (Keeper of flocks) and an altar of the winds. A little lower down is a sanctuary of Hera with an ancient image, the work of Pythodorus of Thebes; in her hand she carries Sirens. For the story goes that the daughters of Achelous were persuaded by Hera to compete with the Muses in singing. The Muses won, plucked out the Sirens' feathers (so they say) and made crowns for themselves out of them.” (Pausianias from the 2</a:t>
            </a:r>
            <a:r>
              <a:rPr b="0" lang="en-GB" sz="1200" spc="-1" strike="noStrike" baseline="14000000">
                <a:solidFill>
                  <a:srgbClr val="404040"/>
                </a:solidFill>
                <a:latin typeface="Times New Roman"/>
                <a:ea typeface="Times New Roman"/>
              </a:rPr>
              <a:t>nd</a:t>
            </a:r>
            <a:r>
              <a:rPr b="0" lang="en-GB" sz="2400" spc="-1" strike="noStrike">
                <a:solidFill>
                  <a:srgbClr val="404040"/>
                </a:solidFill>
                <a:latin typeface="Calibri"/>
                <a:ea typeface="Times New Roman"/>
              </a:rPr>
              <a:t> C CE)</a:t>
            </a:r>
            <a:endParaRPr b="0" lang="en-GB" sz="2400" spc="-1" strike="noStrike">
              <a:latin typeface="Arial"/>
            </a:endParaRPr>
          </a:p>
        </p:txBody>
      </p:sp>
      <p:sp>
        <p:nvSpPr>
          <p:cNvPr id="110" name="TextBox 3_0"/>
          <p:cNvSpPr/>
          <p:nvPr/>
        </p:nvSpPr>
        <p:spPr>
          <a:xfrm>
            <a:off x="5423760" y="6137640"/>
            <a:ext cx="3509280" cy="363960"/>
          </a:xfrm>
          <a:prstGeom prst="rect">
            <a:avLst/>
          </a:prstGeom>
          <a:solidFill>
            <a:srgbClr val="ffffff"/>
          </a:solidFill>
          <a:ln>
            <a:solidFill>
              <a:srgbClr val="e48312"/>
            </a:solidFill>
            <a:round/>
          </a:ln>
        </p:spPr>
        <p:style>
          <a:lnRef idx="2">
            <a:schemeClr val="accent1"/>
          </a:lnRef>
          <a:fillRef idx="1">
            <a:schemeClr val="lt1"/>
          </a:fillRef>
          <a:effectRef idx="0">
            <a:schemeClr val="accent1"/>
          </a:effectRef>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Rivalry between Muses and Sirens</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1" name="Title 1"/>
          <p:cNvSpPr/>
          <p:nvPr/>
        </p:nvSpPr>
        <p:spPr>
          <a:xfrm>
            <a:off x="822960" y="286560"/>
            <a:ext cx="7540920" cy="144792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Sirens</a:t>
            </a:r>
            <a:endParaRPr b="0" lang="en-GB" sz="4800" spc="-1" strike="noStrike">
              <a:latin typeface="Arial"/>
            </a:endParaRPr>
          </a:p>
        </p:txBody>
      </p:sp>
      <p:sp>
        <p:nvSpPr>
          <p:cNvPr id="112" name="Content Placeholder 2"/>
          <p:cNvSpPr/>
          <p:nvPr/>
        </p:nvSpPr>
        <p:spPr>
          <a:xfrm>
            <a:off x="831240" y="2070000"/>
            <a:ext cx="7532640" cy="4344840"/>
          </a:xfrm>
          <a:prstGeom prst="rect">
            <a:avLst/>
          </a:prstGeom>
          <a:noFill/>
          <a:ln w="0">
            <a:noFill/>
          </a:ln>
        </p:spPr>
        <p:style>
          <a:lnRef idx="0"/>
          <a:fillRef idx="0"/>
          <a:effectRef idx="0"/>
          <a:fontRef idx="minor"/>
        </p:style>
        <p:txBody>
          <a:bodyPr lIns="0" rIns="0" tIns="45000" bIns="45000">
            <a:normAutofit/>
          </a:bodyPr>
          <a:p>
            <a:pPr>
              <a:lnSpc>
                <a:spcPct val="100000"/>
              </a:lnSpc>
            </a:pPr>
            <a:r>
              <a:rPr b="1" lang="en-GB" sz="2000" spc="-1" strike="noStrike">
                <a:solidFill>
                  <a:srgbClr val="474747"/>
                </a:solidFill>
                <a:latin typeface="Calibri"/>
                <a:ea typeface="DejaVu Sans"/>
              </a:rPr>
              <a:t>“</a:t>
            </a:r>
            <a:r>
              <a:rPr b="0" lang="en-GB" sz="2000" spc="-1" strike="noStrike">
                <a:solidFill>
                  <a:srgbClr val="474747"/>
                </a:solidFill>
                <a:latin typeface="Calibri"/>
                <a:ea typeface="DejaVu Sans"/>
              </a:rPr>
              <a:t>The Sirens, daughter of the River Achelous and the Muse Melpomene, wandering away after the rape of Proserpina, came to the land of Apollo, and there were made flying creatures by the will of Ceres because they had not brought help to her daughter. It was predicted that they would live only until someone who heard their singing would pass by. Ulysses proved fatal to them, for when by his cleverness he passed by the rocks where they dwelt, they threw themselves into the sea. This place is called Sirenides from them, and is between Sicily and Italy.” (Hyginus </a:t>
            </a:r>
            <a:r>
              <a:rPr b="0" i="1" lang="en-GB" sz="2000" spc="-1" strike="noStrike">
                <a:solidFill>
                  <a:srgbClr val="474747"/>
                </a:solidFill>
                <a:latin typeface="Calibri"/>
                <a:ea typeface="DejaVu Sans"/>
              </a:rPr>
              <a:t>Fabulae</a:t>
            </a:r>
            <a:r>
              <a:rPr b="0" lang="en-GB" sz="2000" spc="-1" strike="noStrike">
                <a:solidFill>
                  <a:srgbClr val="474747"/>
                </a:solidFill>
                <a:latin typeface="Calibri"/>
                <a:ea typeface="DejaVu Sans"/>
              </a:rPr>
              <a:t> 141)</a:t>
            </a:r>
            <a:endParaRPr b="0" lang="en-GB" sz="2000" spc="-1" strike="noStrike">
              <a:latin typeface="Arial"/>
            </a:endParaRPr>
          </a:p>
          <a:p>
            <a:pPr algn="just">
              <a:lnSpc>
                <a:spcPct val="100000"/>
              </a:lnSpc>
              <a:spcAft>
                <a:spcPts val="241"/>
              </a:spcAft>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3" name="Title 1_0"/>
          <p:cNvSpPr/>
          <p:nvPr/>
        </p:nvSpPr>
        <p:spPr>
          <a:xfrm>
            <a:off x="822960" y="286560"/>
            <a:ext cx="7540920" cy="144792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Sirens in Claudian (late fourth CE)- and the Proserpina myth</a:t>
            </a:r>
            <a:endParaRPr b="0" lang="en-GB" sz="4800" spc="-1" strike="noStrike">
              <a:latin typeface="Arial"/>
            </a:endParaRPr>
          </a:p>
        </p:txBody>
      </p:sp>
      <p:sp>
        <p:nvSpPr>
          <p:cNvPr id="114" name="Content Placeholder 2_1"/>
          <p:cNvSpPr/>
          <p:nvPr/>
        </p:nvSpPr>
        <p:spPr>
          <a:xfrm>
            <a:off x="831240" y="2070000"/>
            <a:ext cx="7532640" cy="4344840"/>
          </a:xfrm>
          <a:prstGeom prst="rect">
            <a:avLst/>
          </a:prstGeom>
          <a:noFill/>
          <a:ln w="0">
            <a:noFill/>
          </a:ln>
        </p:spPr>
        <p:style>
          <a:lnRef idx="0"/>
          <a:fillRef idx="0"/>
          <a:effectRef idx="0"/>
          <a:fontRef idx="minor"/>
        </p:style>
        <p:txBody>
          <a:bodyPr lIns="0" rIns="0" tIns="45000" bIns="45000">
            <a:normAutofit/>
          </a:bodyPr>
          <a:p>
            <a:pPr>
              <a:lnSpc>
                <a:spcPct val="100000"/>
              </a:lnSpc>
            </a:pPr>
            <a:r>
              <a:rPr b="0" i="1" lang="en-GB" sz="2000" spc="-1" strike="noStrike">
                <a:solidFill>
                  <a:srgbClr val="010101"/>
                </a:solidFill>
                <a:latin typeface="Calibri"/>
                <a:ea typeface="Times New Roman"/>
              </a:rPr>
              <a:t>De Raptu Proserpinae</a:t>
            </a:r>
            <a:r>
              <a:rPr b="0" lang="en-GB" sz="2000" spc="-1" strike="noStrike">
                <a:solidFill>
                  <a:srgbClr val="010101"/>
                </a:solidFill>
                <a:latin typeface="Calibri"/>
                <a:ea typeface="Times New Roman"/>
              </a:rPr>
              <a:t> 3.190 (Ceres questions the nurse after Proserpina’s abduction) “</a:t>
            </a:r>
            <a:r>
              <a:rPr b="0" lang="en-GB" sz="2000" spc="-1" strike="noStrike">
                <a:solidFill>
                  <a:srgbClr val="474747"/>
                </a:solidFill>
                <a:latin typeface="Calibri"/>
                <a:ea typeface="Times New Roman"/>
              </a:rPr>
              <a:t>What force has driven away the winged Sirens?” </a:t>
            </a:r>
            <a:endParaRPr b="0" lang="en-GB" sz="2000" spc="-1" strike="noStrike">
              <a:latin typeface="Arial"/>
            </a:endParaRPr>
          </a:p>
          <a:p>
            <a:pPr algn="just">
              <a:lnSpc>
                <a:spcPct val="100000"/>
              </a:lnSpc>
              <a:spcAft>
                <a:spcPts val="241"/>
              </a:spcAft>
            </a:pPr>
            <a:r>
              <a:rPr b="0" i="1" lang="en-GB" sz="2000" spc="-1" strike="noStrike">
                <a:solidFill>
                  <a:srgbClr val="474747"/>
                </a:solidFill>
                <a:latin typeface="Calibri"/>
                <a:ea typeface="Times New Roman"/>
              </a:rPr>
              <a:t>DRP</a:t>
            </a:r>
            <a:r>
              <a:rPr b="0" lang="en-GB" sz="2000" spc="-1" strike="noStrike">
                <a:solidFill>
                  <a:srgbClr val="474747"/>
                </a:solidFill>
                <a:latin typeface="Calibri"/>
                <a:ea typeface="Times New Roman"/>
              </a:rPr>
              <a:t> 3.205 (nurse) (Sirens are Proserpina’s companions):</a:t>
            </a:r>
            <a:r>
              <a:rPr b="0" lang="en-GB" sz="2000" spc="-1" strike="noStrike">
                <a:solidFill>
                  <a:srgbClr val="000000"/>
                </a:solidFill>
                <a:latin typeface="Calibri"/>
                <a:ea typeface="Times New Roman"/>
              </a:rPr>
              <a:t> “she has …</a:t>
            </a:r>
            <a:r>
              <a:rPr b="0" lang="en-GB" sz="2000" spc="-1" strike="noStrike">
                <a:solidFill>
                  <a:srgbClr val="474747"/>
                </a:solidFill>
                <a:latin typeface="Calibri"/>
                <a:ea typeface="Times New Roman"/>
              </a:rPr>
              <a:t> the Sirens for relaxation” </a:t>
            </a:r>
            <a:endParaRPr b="0" lang="en-GB" sz="2000" spc="-1" strike="noStrike">
              <a:latin typeface="Arial"/>
            </a:endParaRPr>
          </a:p>
          <a:p>
            <a:pPr algn="just">
              <a:lnSpc>
                <a:spcPct val="100000"/>
              </a:lnSpc>
              <a:spcAft>
                <a:spcPts val="241"/>
              </a:spcAft>
            </a:pPr>
            <a:r>
              <a:rPr b="0" i="1" lang="en-GB" sz="2000" spc="-1" strike="noStrike">
                <a:solidFill>
                  <a:srgbClr val="474747"/>
                </a:solidFill>
                <a:latin typeface="Calibri"/>
                <a:ea typeface="Times New Roman"/>
              </a:rPr>
              <a:t>DRP</a:t>
            </a:r>
            <a:r>
              <a:rPr b="0" lang="en-GB" sz="2000" spc="-1" strike="noStrike">
                <a:solidFill>
                  <a:srgbClr val="474747"/>
                </a:solidFill>
                <a:latin typeface="Calibri"/>
                <a:ea typeface="Times New Roman"/>
              </a:rPr>
              <a:t> 3.254-8 (nurse): “the Sirens, daughters of Achelous, rose on swift wings and have gone to haunt the cliff of Sicilian Pelorus, where, incensed by this ill deed, they have turned their lyres, no longer harmlessly melodious, to destruction: their alluring voice holds ships fast; at the sound of their song the oars are curbed.”</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Office Theme</Template>
  <TotalTime>739</TotalTime>
  <Application>LibreOffice/7.1.0.3$Windows_X86_64 LibreOffice_project/f6099ecf3d29644b5008cc8f48f42f4a40986e4c</Application>
  <AppVersion>15.0000</AppVersion>
  <Words>598</Words>
  <Paragraphs>30</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2019-04-18T12:03:15Z</dcterms:created>
  <dc:creator>Matthew Cobb</dc:creator>
  <dc:description/>
  <dc:language>en-GB</dc:language>
  <cp:lastModifiedBy/>
  <dcterms:modified xsi:type="dcterms:W3CDTF">2026-03-05T10:00:43Z</dcterms:modified>
  <cp:revision>141</cp:revision>
  <dc:subject/>
  <dc:title>Myth and Art</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5</vt:i4>
  </property>
</Properties>
</file>