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2"/>
    <p:sldMasterId id="2147483649" r:id="rId3"/>
    <p:sldMasterId id="2147483650" r:id="rId4"/>
    <p:sldMasterId id="2147483651" r:id="rId5"/>
    <p:sldMasterId id="2147483652" r:id="rId6"/>
    <p:sldMasterId id="2147483653" r:id="rId7"/>
    <p:sldMasterId id="2147483654" r:id="rId8"/>
    <p:sldMasterId id="2147483655" r:id="rId9"/>
  </p:sldMasterIdLst>
  <p:notesMasterIdLst>
    <p:notesMasterId r:id="rId23"/>
  </p:notesMasterIdLst>
  <p:sldIdLst>
    <p:sldId id="257" r:id="rId10"/>
    <p:sldId id="270" r:id="rId11"/>
    <p:sldId id="258" r:id="rId12"/>
    <p:sldId id="259" r:id="rId13"/>
    <p:sldId id="260" r:id="rId14"/>
    <p:sldId id="261" r:id="rId15"/>
    <p:sldId id="262" r:id="rId16"/>
    <p:sldId id="263" r:id="rId17"/>
    <p:sldId id="264" r:id="rId18"/>
    <p:sldId id="265" r:id="rId19"/>
    <p:sldId id="266" r:id="rId20"/>
    <p:sldId id="272"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832F24-9676-F837-5228-25B2866D0275}" v="224" dt="2023-11-07T06:15:29.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5" autoAdjust="0"/>
    <p:restoredTop sz="91656" autoAdjust="0"/>
  </p:normalViewPr>
  <p:slideViewPr>
    <p:cSldViewPr snapToGrid="0">
      <p:cViewPr varScale="1">
        <p:scale>
          <a:sx n="77" d="100"/>
          <a:sy n="77" d="100"/>
        </p:scale>
        <p:origin x="9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7.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theme" Target="theme/theme1.xml"/><Relationship Id="rId3" Type="http://schemas.openxmlformats.org/officeDocument/2006/relationships/slideMaster" Target="slideMasters/slideMaster2.xml"/><Relationship Id="rId21" Type="http://schemas.openxmlformats.org/officeDocument/2006/relationships/slide" Target="slides/slide12.xml"/><Relationship Id="rId7" Type="http://schemas.openxmlformats.org/officeDocument/2006/relationships/slideMaster" Target="slideMasters/slideMaster6.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viewProps" Target="viewProps.xml"/><Relationship Id="rId2" Type="http://schemas.openxmlformats.org/officeDocument/2006/relationships/slideMaster" Target="slideMasters/slideMaster1.xml"/><Relationship Id="rId16" Type="http://schemas.openxmlformats.org/officeDocument/2006/relationships/slide" Target="slides/slide7.xml"/><Relationship Id="rId20"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5.xml"/><Relationship Id="rId11" Type="http://schemas.openxmlformats.org/officeDocument/2006/relationships/slide" Target="slides/slide2.xml"/><Relationship Id="rId24" Type="http://schemas.openxmlformats.org/officeDocument/2006/relationships/presProps" Target="presProps.xml"/><Relationship Id="rId5"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3.xml"/><Relationship Id="rId9" Type="http://schemas.openxmlformats.org/officeDocument/2006/relationships/slideMaster" Target="slideMasters/slideMaster8.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949"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1048950"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06/11/2023</a:t>
            </a:fld>
            <a:endParaRPr lang="en-GB"/>
          </a:p>
        </p:txBody>
      </p:sp>
      <p:sp>
        <p:nvSpPr>
          <p:cNvPr id="1048951"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1048952"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953"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1048954"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5" name="Slide Image Placeholder 1"/>
          <p:cNvSpPr>
            <a:spLocks noGrp="1" noRot="1" noChangeAspect="1"/>
          </p:cNvSpPr>
          <p:nvPr>
            <p:ph type="sldImg"/>
          </p:nvPr>
        </p:nvSpPr>
        <p:spPr/>
      </p:sp>
      <p:sp>
        <p:nvSpPr>
          <p:cNvPr id="1048586" name="Notes Placeholder 2"/>
          <p:cNvSpPr>
            <a:spLocks noGrp="1"/>
          </p:cNvSpPr>
          <p:nvPr>
            <p:ph type="body" idx="1"/>
          </p:nvPr>
        </p:nvSpPr>
        <p:spPr/>
        <p:txBody>
          <a:bodyPr/>
          <a:lstStyle/>
          <a:p>
            <a:pPr algn="l"/>
            <a:r>
              <a:rPr lang="en-US" b="0" i="0" dirty="0">
                <a:solidFill>
                  <a:srgbClr val="374151"/>
                </a:solidFill>
                <a:effectLst/>
                <a:latin typeface="Söhne"/>
              </a:rPr>
              <a:t>In this slide, we set the stage for our presentation by emphasizing the global significance of the hospitality industry. We highlight how the industry plays a critical role in the global economy, accommodating a diverse range of travelers and business individuals. This industry's impact is not just economic; it extends to shaping experiences and reflecting the values of its patrons.
Moreover, we introduce sustainability as a foundational principle in modern hospitality. Sustainability goes beyond being a mere trend; it has become an ethical and operational imperative. This principle encompasses ecological, societal, and economic dimensions, emphasizing the importance of balance and longevity.
The purpose of this presentation is to delve deeper into the interplay between the global hospitality industry and sustainability. We will specifically focus on the Premier Inn London Romford West hotel as a case study, examining its sustainable initiatives and their impact. Through theoretical frameworks, practical examples, and recommendations, we aim to showcase how embracing sustainability is not just an option but a strategic necessity to thrive in an ever-changing world.
 </a:t>
            </a:r>
          </a:p>
        </p:txBody>
      </p:sp>
      <p:sp>
        <p:nvSpPr>
          <p:cNvPr id="1048587" name="Slide Number Placeholder 3"/>
          <p:cNvSpPr>
            <a:spLocks noGrp="1"/>
          </p:cNvSpPr>
          <p:nvPr>
            <p:ph type="sldNum" sz="quarter" idx="5"/>
          </p:nvPr>
        </p:nvSpPr>
        <p:spPr/>
        <p:txBody>
          <a:bodyPr/>
          <a:lstStyle/>
          <a:p>
            <a:fld id="{324661F1-DB81-44E4-BB5E-8CFA2BC56AE0}"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5" name="Slide Image Placeholder 1"/>
          <p:cNvSpPr>
            <a:spLocks noGrp="1" noRot="1" noChangeAspect="1"/>
          </p:cNvSpPr>
          <p:nvPr>
            <p:ph type="sldImg"/>
          </p:nvPr>
        </p:nvSpPr>
        <p:spPr/>
      </p:sp>
      <p:sp>
        <p:nvSpPr>
          <p:cNvPr id="1048586" name="Notes Placeholder 2"/>
          <p:cNvSpPr>
            <a:spLocks noGrp="1"/>
          </p:cNvSpPr>
          <p:nvPr>
            <p:ph type="body" idx="1"/>
          </p:nvPr>
        </p:nvSpPr>
        <p:spPr/>
        <p:txBody>
          <a:bodyPr/>
          <a:lstStyle/>
          <a:p>
            <a:pPr algn="l"/>
            <a:r>
              <a:rPr lang="en-US" b="0" i="0" dirty="0">
                <a:solidFill>
                  <a:srgbClr val="374151"/>
                </a:solidFill>
                <a:effectLst/>
                <a:latin typeface="Söhne"/>
              </a:rPr>
              <a:t>In this slide, we set the stage for our presentation by emphasizing the global significance of the hospitality industry. We highlight how the industry plays a critical role in the global economy, accommodating a diverse range of travelers and business individuals. This industry's impact is not just economic; it extends to shaping experiences and reflecting the values of its patrons.
Moreover, we introduce sustainability as a foundational principle in modern hospitality. Sustainability goes beyond being a mere trend; it has become an ethical and operational imperative. This principle encompasses ecological, societal, and economic dimensions, emphasizing the importance of balance and longevity.
The purpose of this presentation is to delve deeper into the interplay between the global hospitality industry and sustainability. We will specifically focus on the Premier Inn London Romford West hotel as a case study, examining its sustainable initiatives and their impact. Through theoretical frameworks, practical examples, and recommendations, we aim to showcase how embracing sustainability is not just an option but a strategic necessity to thrive in an ever-changing world.
 </a:t>
            </a:r>
          </a:p>
        </p:txBody>
      </p:sp>
      <p:sp>
        <p:nvSpPr>
          <p:cNvPr id="1048587"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2966661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Slide Image Placeholder 1"/>
          <p:cNvSpPr>
            <a:spLocks noGrp="1" noRot="1" noChangeAspect="1"/>
          </p:cNvSpPr>
          <p:nvPr>
            <p:ph type="sldImg"/>
          </p:nvPr>
        </p:nvSpPr>
        <p:spPr/>
      </p:sp>
      <p:sp>
        <p:nvSpPr>
          <p:cNvPr id="1048601" name="Notes Placeholder 2"/>
          <p:cNvSpPr>
            <a:spLocks noGrp="1"/>
          </p:cNvSpPr>
          <p:nvPr>
            <p:ph type="body" idx="1"/>
          </p:nvPr>
        </p:nvSpPr>
        <p:spPr/>
        <p:txBody>
          <a:bodyPr/>
          <a:lstStyle/>
          <a:p>
            <a:pPr algn="l"/>
            <a:r>
              <a:rPr lang="en-US" b="0" i="0" dirty="0">
                <a:solidFill>
                  <a:srgbClr val="374151"/>
                </a:solidFill>
                <a:effectLst/>
                <a:latin typeface="Söhne"/>
              </a:rPr>
              <a:t>we delve into the growing prominence of sustainability within the hospitality industry. Sustainability is no longer a niche concept; it has become a central theme that influences how hotels and accommodations operate. It's crucial to emphasize that sustainability in modern hospitality is a multifaceted concept. It encompasses environmental aspects, such as reducing the environmental footprint and resource conservation. Social dimensions involve uplifting communities and ensuring the well-being of employees. Economically, sustainability isn't just about cost savings; it can lead to increased revenue by attracting customers who prioritize eco-friendly and socially responsible businesses.</a:t>
            </a:r>
          </a:p>
          <a:p>
            <a:pPr algn="l"/>
            <a:r>
              <a:rPr lang="en-US" b="0" i="0" dirty="0">
                <a:solidFill>
                  <a:srgbClr val="374151"/>
                </a:solidFill>
                <a:effectLst/>
                <a:latin typeface="Söhne"/>
              </a:rPr>
              <a:t>A noteworthy point to convey is that contemporary customers place a high value on sustainability. They actively seek out businesses that align with their eco-conscious values and are willing to pay more for sustainable services. This shift in consumer preferences highlights sustainability as a substantial competitive advantage in the hospitality industry.</a:t>
            </a:r>
          </a:p>
          <a:p>
            <a:pPr algn="l"/>
            <a:r>
              <a:rPr lang="en-US" b="0" i="0" dirty="0">
                <a:solidFill>
                  <a:srgbClr val="374151"/>
                </a:solidFill>
                <a:effectLst/>
                <a:latin typeface="Söhne"/>
              </a:rPr>
              <a:t>This slide sets the stage for our presentation by establishing the critical role of sustainability in the industry's present and future. It emphasizes how sustainability is not just a trend but a guiding principle that shapes the industry's direction.</a:t>
            </a:r>
          </a:p>
          <a:p>
            <a:endParaRPr lang="en-GB" dirty="0"/>
          </a:p>
        </p:txBody>
      </p:sp>
      <p:sp>
        <p:nvSpPr>
          <p:cNvPr id="1048602" name="Slide Number Placeholder 3"/>
          <p:cNvSpPr>
            <a:spLocks noGrp="1"/>
          </p:cNvSpPr>
          <p:nvPr>
            <p:ph type="sldNum" sz="quarter" idx="5"/>
          </p:nvPr>
        </p:nvSpPr>
        <p:spPr/>
        <p:txBody>
          <a:bodyPr/>
          <a:lstStyle/>
          <a:p>
            <a:fld id="{138E0E6F-9F86-418E-AC36-6514D8CA4DE1}" type="slidenum">
              <a:rPr lang="en-GB" smtClean="0"/>
              <a:t>2</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Slide Image Placeholder 1"/>
          <p:cNvSpPr>
            <a:spLocks noGrp="1" noRot="1" noChangeAspect="1"/>
          </p:cNvSpPr>
          <p:nvPr>
            <p:ph type="sldImg"/>
          </p:nvPr>
        </p:nvSpPr>
        <p:spPr/>
      </p:sp>
      <p:sp>
        <p:nvSpPr>
          <p:cNvPr id="104860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b="0" i="0" dirty="0">
                <a:solidFill>
                  <a:srgbClr val="374151"/>
                </a:solidFill>
                <a:effectLst/>
                <a:latin typeface="Söhne"/>
              </a:rPr>
              <a:t>The motivations behind the growing importance of sustainability in the hospitality industry. Sustainability matters for several compelling reasons that extend beyond ethical considerations.</a:t>
            </a:r>
          </a:p>
          <a:p>
            <a:pPr algn="l"/>
            <a:r>
              <a:rPr lang="en-US" b="0" i="0" dirty="0">
                <a:solidFill>
                  <a:srgbClr val="374151"/>
                </a:solidFill>
                <a:effectLst/>
                <a:latin typeface="Söhne"/>
              </a:rPr>
              <a:t>Firstly, it offers the promise of monetary savings. Sustainable practices, such as optimizing energy and water consumption, waste reduction, and efficient resource management, directly translate into reduced operational costs. Hotels that embrace these practices can significantly lower their utility bills, thereby contributing to improved financial performance.</a:t>
            </a:r>
          </a:p>
          <a:p>
            <a:pPr algn="l"/>
            <a:r>
              <a:rPr lang="en-US" b="0" i="0" dirty="0">
                <a:solidFill>
                  <a:srgbClr val="374151"/>
                </a:solidFill>
                <a:effectLst/>
                <a:latin typeface="Söhne"/>
              </a:rPr>
              <a:t>Secondly, sustainability is a powerful driver of brand loyalty. Contemporary customers actively seek businesses that demonstrate a genuine commitment to ecological and social responsibility. When a hotel aligns with these values, it not only attracts sustainability-conscious customers but also fosters loyalty. Satisfied patrons are more likely to return and recommend eco-conscious establishments to others.</a:t>
            </a:r>
          </a:p>
          <a:p>
            <a:pPr algn="l"/>
            <a:r>
              <a:rPr lang="en-US" b="0" i="0" dirty="0">
                <a:solidFill>
                  <a:srgbClr val="374151"/>
                </a:solidFill>
                <a:effectLst/>
                <a:latin typeface="Söhne"/>
              </a:rPr>
              <a:t>Lastly, the regulatory and compliance aspects play a significant role. The hospitality industry is subject to various regulations related to sustainability and environmental practices. Compliance is not only a legal obligation but also crucial for avoiding potential financial penalties and preserving the hotel's reputation.</a:t>
            </a:r>
          </a:p>
          <a:p>
            <a:endParaRPr lang="en-GB" dirty="0"/>
          </a:p>
        </p:txBody>
      </p:sp>
      <p:sp>
        <p:nvSpPr>
          <p:cNvPr id="1048607" name="Slide Number Placeholder 3"/>
          <p:cNvSpPr>
            <a:spLocks noGrp="1"/>
          </p:cNvSpPr>
          <p:nvPr>
            <p:ph type="sldNum" sz="quarter" idx="5"/>
          </p:nvPr>
        </p:nvSpPr>
        <p:spPr/>
        <p:txBody>
          <a:bodyPr/>
          <a:lstStyle/>
          <a:p>
            <a:fld id="{138E0E6F-9F86-418E-AC36-6514D8CA4DE1}" type="slidenum">
              <a:rPr lang="en-GB" smtClean="0"/>
              <a:t>3</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Slide Image Placeholder 1"/>
          <p:cNvSpPr>
            <a:spLocks noGrp="1" noRot="1" noChangeAspect="1"/>
          </p:cNvSpPr>
          <p:nvPr>
            <p:ph type="sldImg"/>
          </p:nvPr>
        </p:nvSpPr>
        <p:spPr/>
      </p:sp>
      <p:sp>
        <p:nvSpPr>
          <p:cNvPr id="1048611" name="Notes Placeholder 2"/>
          <p:cNvSpPr>
            <a:spLocks noGrp="1"/>
          </p:cNvSpPr>
          <p:nvPr>
            <p:ph type="body" idx="1"/>
          </p:nvPr>
        </p:nvSpPr>
        <p:spPr/>
        <p:txBody>
          <a:bodyPr/>
          <a:lstStyle/>
          <a:p>
            <a:pPr algn="l"/>
            <a:r>
              <a:rPr lang="en-US" b="0" i="0" dirty="0">
                <a:solidFill>
                  <a:srgbClr val="374151"/>
                </a:solidFill>
                <a:effectLst/>
                <a:latin typeface="Söhne"/>
              </a:rPr>
              <a:t>we introduce Premier Inn London Romford West, setting the stage for our case study. This urban hotel, nestled in Greater London, England, is emblematic of comfortable budget accommodations for travelers and business individuals.</a:t>
            </a:r>
          </a:p>
          <a:p>
            <a:pPr algn="l"/>
            <a:r>
              <a:rPr lang="en-US" b="0" i="0" dirty="0">
                <a:solidFill>
                  <a:srgbClr val="374151"/>
                </a:solidFill>
                <a:effectLst/>
                <a:latin typeface="Söhne"/>
              </a:rPr>
              <a:t>What sets this hotel apart and makes it an ideal case study for our exploration of sustainability in hospitality is its unwavering commitment to eco-friendly practices. Sustainability isn't just an optional endeavor for Premier Inn; it's deeply ingrained in the hotel's values and operations.</a:t>
            </a:r>
          </a:p>
          <a:p>
            <a:pPr algn="l"/>
            <a:r>
              <a:rPr lang="en-US" b="0" i="0" dirty="0">
                <a:solidFill>
                  <a:srgbClr val="374151"/>
                </a:solidFill>
                <a:effectLst/>
                <a:latin typeface="Söhne"/>
              </a:rPr>
              <a:t>Specifically, Premier Inn London Romford West has taken tangible steps towards sustainability. It has adopted energy-efficient LED lighting and state-of-the-art HVAC systems to reduce energy consumption. Additionally, the hotel promotes the culture of reusing towels and linens, contributing to water conservation. These practices not only enhance the hotel's ecological responsibility but also align with the values of sustainability-conscious guests.</a:t>
            </a:r>
          </a:p>
          <a:p>
            <a:br>
              <a:rPr lang="en-US" dirty="0"/>
            </a:br>
            <a:endParaRPr lang="en-GB" dirty="0"/>
          </a:p>
        </p:txBody>
      </p:sp>
      <p:sp>
        <p:nvSpPr>
          <p:cNvPr id="1048612" name="Slide Number Placeholder 3"/>
          <p:cNvSpPr>
            <a:spLocks noGrp="1"/>
          </p:cNvSpPr>
          <p:nvPr>
            <p:ph type="sldNum" sz="quarter" idx="5"/>
          </p:nvPr>
        </p:nvSpPr>
        <p:spPr/>
        <p:txBody>
          <a:bodyPr/>
          <a:lstStyle/>
          <a:p>
            <a:fld id="{138E0E6F-9F86-418E-AC36-6514D8CA4DE1}" type="slidenum">
              <a:rPr lang="en-GB" smtClean="0"/>
              <a:t>4</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pPr algn="l"/>
            <a:r>
              <a:rPr lang="en-US" b="0" i="0" dirty="0">
                <a:solidFill>
                  <a:srgbClr val="374151"/>
                </a:solidFill>
                <a:effectLst/>
                <a:latin typeface="Söhne"/>
              </a:rPr>
              <a:t>we delve into the practical implementation of sustainability theory within Premier Inn, showcasing how this renowned hotel brand aligns with the foundational principles of sustainability.</a:t>
            </a:r>
          </a:p>
          <a:p>
            <a:pPr algn="l"/>
            <a:r>
              <a:rPr lang="en-US" b="0" i="0" dirty="0">
                <a:solidFill>
                  <a:srgbClr val="374151"/>
                </a:solidFill>
                <a:effectLst/>
                <a:latin typeface="Söhne"/>
              </a:rPr>
              <a:t>Sustainability theory serves as the lodestar guiding Premier Inn's eco-conscious endeavors. It emphasizes the dual obligation of meeting today's needs without imperiling the prospects of future generations, and this ethos is distinctly visible in the hotel's operations.</a:t>
            </a:r>
          </a:p>
          <a:p>
            <a:pPr algn="l"/>
            <a:r>
              <a:rPr lang="en-US" b="0" i="0" dirty="0">
                <a:solidFill>
                  <a:srgbClr val="374151"/>
                </a:solidFill>
                <a:effectLst/>
                <a:latin typeface="Söhne"/>
              </a:rPr>
              <a:t>Premier Inn's commitment to sustainability is not a mere checkbox; it's deeply ingrained in their ethos. From an ecological standpoint, their efforts to reduce their carbon footprint are commendable. The integration of eco-friendly technologies like LED lighting and advanced HVAC systems reflects a commitment to judicious resource consumption.</a:t>
            </a:r>
          </a:p>
          <a:p>
            <a:pPr algn="l"/>
            <a:r>
              <a:rPr lang="en-US" b="0" i="0" dirty="0">
                <a:solidFill>
                  <a:srgbClr val="374151"/>
                </a:solidFill>
                <a:effectLst/>
                <a:latin typeface="Söhne"/>
              </a:rPr>
              <a:t>Furthermore, Premier Inn's initiatives extend to waste reduction, with comprehensive recycling programs and a conscious reduction in the use of transient plastics. On the socio-cultural front, the hotel nurtures its workforce and emphasizes societal well-being, aligning seamlessly with sustainability theory's vision of balancing present-day societal welfare with long-term profitability.</a:t>
            </a:r>
          </a:p>
        </p:txBody>
      </p:sp>
      <p:sp>
        <p:nvSpPr>
          <p:cNvPr id="1048617" name="Slide Number Placeholder 3"/>
          <p:cNvSpPr>
            <a:spLocks noGrp="1"/>
          </p:cNvSpPr>
          <p:nvPr>
            <p:ph type="sldNum" sz="quarter" idx="5"/>
          </p:nvPr>
        </p:nvSpPr>
        <p:spPr/>
        <p:txBody>
          <a:bodyPr/>
          <a:lstStyle/>
          <a:p>
            <a:fld id="{138E0E6F-9F86-418E-AC36-6514D8CA4DE1}" type="slidenum">
              <a:rPr lang="en-GB" smtClean="0"/>
              <a:t>5</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pPr algn="l"/>
            <a:r>
              <a:rPr lang="en-US" b="0" i="0" dirty="0">
                <a:solidFill>
                  <a:srgbClr val="374151"/>
                </a:solidFill>
                <a:effectLst/>
                <a:latin typeface="Söhne"/>
              </a:rPr>
              <a:t>In Slide this, we conduct a comprehensive PESTEL analysis to understand the external factors influencing sustainability initiatives at Premier Inn. Politically, government regulations and incentives significantly impact sustainability practices, such as energy-efficient lighting regulations and carbon pricing schemes. Economically, the cost of sustainable technologies and economic conditions affect investments, with examples including solar panel costs and subsidies for electric vehicle charging. Socially, changing consumer attitudes drive sustainability expectations, while technologically, advancements enable eco-friendly practices, such as energy management systems and IoT monitoring. Environmentally, concerns like climate change impact resource conservation, with low-flow water fixtures and renewable energy adoption as examples. Finally, legal factors, including waste disposal regulations and health and safety compliance, are vital. Understanding these factors is essential for Premier Inn to navigate the complex landscape of sustainability in the hospitality industry effectively.</a:t>
            </a:r>
          </a:p>
        </p:txBody>
      </p:sp>
      <p:sp>
        <p:nvSpPr>
          <p:cNvPr id="1048622" name="Slide Number Placeholder 3"/>
          <p:cNvSpPr>
            <a:spLocks noGrp="1"/>
          </p:cNvSpPr>
          <p:nvPr>
            <p:ph type="sldNum" sz="quarter" idx="5"/>
          </p:nvPr>
        </p:nvSpPr>
        <p:spPr/>
        <p:txBody>
          <a:bodyPr/>
          <a:lstStyle/>
          <a:p>
            <a:fld id="{138E0E6F-9F86-418E-AC36-6514D8CA4DE1}" type="slidenum">
              <a:rPr lang="en-GB" smtClean="0"/>
              <a:t>6</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Slide Image Placeholder 1"/>
          <p:cNvSpPr>
            <a:spLocks noGrp="1" noRot="1" noChangeAspect="1"/>
          </p:cNvSpPr>
          <p:nvPr>
            <p:ph type="sldImg"/>
          </p:nvPr>
        </p:nvSpPr>
        <p:spPr/>
      </p:sp>
      <p:sp>
        <p:nvSpPr>
          <p:cNvPr id="1048626" name="Notes Placeholder 2"/>
          <p:cNvSpPr>
            <a:spLocks noGrp="1"/>
          </p:cNvSpPr>
          <p:nvPr>
            <p:ph type="body" idx="1"/>
          </p:nvPr>
        </p:nvSpPr>
        <p:spPr/>
        <p:txBody>
          <a:bodyPr/>
          <a:lstStyle/>
          <a:p>
            <a:pPr algn="l"/>
            <a:r>
              <a:rPr lang="en-US" b="0" i="0" dirty="0">
                <a:solidFill>
                  <a:srgbClr val="374151"/>
                </a:solidFill>
                <a:effectLst/>
                <a:latin typeface="Söhne"/>
              </a:rPr>
              <a:t>In this Slide, we will discuss about the practical aspects of sustainability in the hotel industry. We acknowledge the challenges of finding the right balance between guest satisfaction and sustainability, a subject of debate in the industry. Critics argue that green initiatives might compromise the guest experience, but it's vital to strike a harmonious equilibrium, especially since numerous studies indicate that sustainability can, in fact, enhance guest satisfaction and provide a competitive edge. We also highlight the myriad advantages of incorporating green initiatives, from cost savings and improved brand reputation to the creation of a loyal customer base. To illustrate these concepts in action, we introduce Premier Inn Romford West as a case study. By examining their successful sustainable initiatives, we gain valuable insights into how a hotel can prioritize both guest satisfaction and sustainability in practical terms. This sets the stage for a deeper exploration of sustainability in the context of a real-world example.</a:t>
            </a:r>
          </a:p>
        </p:txBody>
      </p:sp>
      <p:sp>
        <p:nvSpPr>
          <p:cNvPr id="1048627" name="Slide Number Placeholder 3"/>
          <p:cNvSpPr>
            <a:spLocks noGrp="1"/>
          </p:cNvSpPr>
          <p:nvPr>
            <p:ph type="sldNum" sz="quarter" idx="5"/>
          </p:nvPr>
        </p:nvSpPr>
        <p:spPr/>
        <p:txBody>
          <a:bodyPr/>
          <a:lstStyle/>
          <a:p>
            <a:fld id="{138E0E6F-9F86-418E-AC36-6514D8CA4DE1}" type="slidenum">
              <a:rPr lang="en-GB" smtClean="0"/>
              <a:t>7</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Slide Image Placeholder 1"/>
          <p:cNvSpPr>
            <a:spLocks noGrp="1" noRot="1" noChangeAspect="1"/>
          </p:cNvSpPr>
          <p:nvPr>
            <p:ph type="sldImg"/>
          </p:nvPr>
        </p:nvSpPr>
        <p:spPr/>
      </p:sp>
      <p:sp>
        <p:nvSpPr>
          <p:cNvPr id="1048631" name="Notes Placeholder 2"/>
          <p:cNvSpPr>
            <a:spLocks noGrp="1"/>
          </p:cNvSpPr>
          <p:nvPr>
            <p:ph type="body" idx="1"/>
          </p:nvPr>
        </p:nvSpPr>
        <p:spPr/>
        <p:txBody>
          <a:bodyPr/>
          <a:lstStyle/>
          <a:p>
            <a:pPr algn="l"/>
            <a:r>
              <a:rPr lang="en-US" b="0" i="0" dirty="0">
                <a:solidFill>
                  <a:srgbClr val="374151"/>
                </a:solidFill>
                <a:effectLst/>
                <a:latin typeface="Söhne"/>
              </a:rPr>
              <a:t>In Slide 8, we shine a spotlight on the practical sustainability initiatives undertaken by Premier Inn London Romford West. We present specific examples, including the use of energy-efficient LED lighting, advanced HVAC systems, and encouraging towel and linen reuse. These initiatives not only enhance the guest experience by creating a welcoming and eco-conscious atmosphere but also resonate with the growing number of sustainability-conscious guests. Moreover, they have a commendable impact on the environment, contributing to lower energy consumption and reduced water usage, which aligns with the broader goal of a greener and more sustainable planet. Premier Inn Romford West serves as a compelling case study, demonstrating how a hotel can effectively balance guest satisfaction and sustainability, all while making a positive impact on both the guest experience and the environment.</a:t>
            </a:r>
          </a:p>
        </p:txBody>
      </p:sp>
      <p:sp>
        <p:nvSpPr>
          <p:cNvPr id="1048632" name="Slide Number Placeholder 3"/>
          <p:cNvSpPr>
            <a:spLocks noGrp="1"/>
          </p:cNvSpPr>
          <p:nvPr>
            <p:ph type="sldNum" sz="quarter" idx="5"/>
          </p:nvPr>
        </p:nvSpPr>
        <p:spPr/>
        <p:txBody>
          <a:bodyPr/>
          <a:lstStyle/>
          <a:p>
            <a:fld id="{138E0E6F-9F86-418E-AC36-6514D8CA4DE1}" type="slidenum">
              <a:rPr lang="en-GB" smtClean="0"/>
              <a:t>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Slide Image Placeholder 1"/>
          <p:cNvSpPr>
            <a:spLocks noGrp="1" noRot="1" noChangeAspect="1"/>
          </p:cNvSpPr>
          <p:nvPr>
            <p:ph type="sldImg"/>
          </p:nvPr>
        </p:nvSpPr>
        <p:spPr/>
      </p:sp>
      <p:sp>
        <p:nvSpPr>
          <p:cNvPr id="1048636" name="Notes Placeholder 2"/>
          <p:cNvSpPr>
            <a:spLocks noGrp="1"/>
          </p:cNvSpPr>
          <p:nvPr>
            <p:ph type="body" idx="1"/>
          </p:nvPr>
        </p:nvSpPr>
        <p:spPr/>
        <p:txBody>
          <a:bodyPr/>
          <a:lstStyle/>
          <a:p>
            <a:pPr algn="l"/>
            <a:r>
              <a:rPr lang="en-US" b="0" i="0" dirty="0">
                <a:solidFill>
                  <a:srgbClr val="000000"/>
                </a:solidFill>
                <a:effectLst/>
                <a:latin typeface="Söhne"/>
              </a:rPr>
              <a:t>In Slide 9, we present a set of strategic recommendations to enhance sustainability at Premier Inn Romford West. Firstly, we propose pursuing prestigious green building certifications like LEED or BREEAM, which meticulously evaluate areas critical to sustainability, setting the hotel apart as an eco-conscious establishment and ensuring long-term cost savings. Additionally, we suggest embracing local sourcing and implementing a 'farm-to-table' dining concept to reduce carbon emissions and strengthen the hotel's ties with the local community. Prioritizing water conservation through low-flow plumbing fixtures, rainwater harvesting, and greywater reuse is essential in addressing water scarcity. Lastly, cultivating a culture of sustainability through employee training and recognition ensures that environmental responsibility becomes a norm within the organization. These recommendations aim to bolster Premier Inn Romford West's commitment to sustainability, aligning with the evolving values and expectations of both guests and the broader community.</a:t>
            </a:r>
          </a:p>
          <a:p>
            <a:br>
              <a:rPr lang="en-US" b="0" i="0" dirty="0">
                <a:solidFill>
                  <a:srgbClr val="000000"/>
                </a:solidFill>
                <a:effectLst/>
                <a:latin typeface="Söhne"/>
              </a:rPr>
            </a:br>
            <a:endParaRPr lang="en-US" b="0" i="0" dirty="0">
              <a:solidFill>
                <a:srgbClr val="374151"/>
              </a:solidFill>
              <a:effectLst/>
              <a:latin typeface="Söhne"/>
            </a:endParaRPr>
          </a:p>
        </p:txBody>
      </p:sp>
      <p:sp>
        <p:nvSpPr>
          <p:cNvPr id="1048637" name="Slide Number Placeholder 3"/>
          <p:cNvSpPr>
            <a:spLocks noGrp="1"/>
          </p:cNvSpPr>
          <p:nvPr>
            <p:ph type="sldNum" sz="quarter" idx="5"/>
          </p:nvPr>
        </p:nvSpPr>
        <p:spPr/>
        <p:txBody>
          <a:bodyPr/>
          <a:lstStyle/>
          <a:p>
            <a:fld id="{138E0E6F-9F86-418E-AC36-6514D8CA4DE1}" type="slidenum">
              <a:rPr lang="en-GB" smtClean="0"/>
              <a:t>9</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6" name="Slide Image Placeholder 1"/>
          <p:cNvSpPr>
            <a:spLocks noGrp="1" noRot="1" noChangeAspect="1"/>
          </p:cNvSpPr>
          <p:nvPr>
            <p:ph type="sldImg"/>
          </p:nvPr>
        </p:nvSpPr>
        <p:spPr/>
      </p:sp>
      <p:sp>
        <p:nvSpPr>
          <p:cNvPr id="1048647" name="Notes Placeholder 2"/>
          <p:cNvSpPr>
            <a:spLocks noGrp="1"/>
          </p:cNvSpPr>
          <p:nvPr>
            <p:ph type="body" idx="1"/>
          </p:nvPr>
        </p:nvSpPr>
        <p:spPr/>
        <p:txBody>
          <a:bodyPr/>
          <a:lstStyle/>
          <a:p>
            <a:r>
              <a:rPr lang="en-US" b="0" i="0" dirty="0">
                <a:solidFill>
                  <a:srgbClr val="374151"/>
                </a:solidFill>
                <a:effectLst/>
                <a:latin typeface="Söhne"/>
              </a:rPr>
              <a:t>we wrap up our presentation by reiterating the critical role of sustainability in the hospitality industry. Sustainability isn't a fleeting trend but a foundational principle that resonates with both ecological responsibility and the evolving expectations of modern travelers. We highlight Premier Inn Romford West as an exemplar, showcasing how a hotel can successfully integrate sustainability into its operations. As our world faces escalating environmental challenges and shifting societal norms, embracing sustainability is not merely a choice but a strategic necessity for hotels aiming to thrive in this changing landscape. It underscores that sustainability is no longer an option but a pivotal element for the success and resilience of the hospitality sector in an ever-evolving world.</a:t>
            </a:r>
            <a:endParaRPr lang="en-US" dirty="0"/>
          </a:p>
        </p:txBody>
      </p:sp>
      <p:sp>
        <p:nvSpPr>
          <p:cNvPr id="1048648"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6" name="Slide Image Placeholder 1"/>
          <p:cNvSpPr>
            <a:spLocks noGrp="1" noRot="1" noChangeAspect="1"/>
          </p:cNvSpPr>
          <p:nvPr>
            <p:ph type="sldImg"/>
          </p:nvPr>
        </p:nvSpPr>
        <p:spPr/>
      </p:sp>
      <p:sp>
        <p:nvSpPr>
          <p:cNvPr id="1048647" name="Notes Placeholder 2"/>
          <p:cNvSpPr>
            <a:spLocks noGrp="1"/>
          </p:cNvSpPr>
          <p:nvPr>
            <p:ph type="body" idx="1"/>
          </p:nvPr>
        </p:nvSpPr>
        <p:spPr/>
        <p:txBody>
          <a:bodyPr/>
          <a:lstStyle/>
          <a:p>
            <a:r>
              <a:rPr lang="en-US" b="0" i="0" dirty="0">
                <a:solidFill>
                  <a:srgbClr val="374151"/>
                </a:solidFill>
                <a:effectLst/>
                <a:latin typeface="Söhne"/>
              </a:rPr>
              <a:t>we wrap up our presentation by reiterating the critical role of sustainability in the hospitality industry. Sustainability isn't a fleeting trend but a foundational principle that resonates with both ecological responsibility and the evolving expectations of modern travelers. We highlight Premier Inn Romford West as an exemplar, showcasing how a hotel can successfully integrate sustainability into its operations. As our world faces escalating environmental challenges and shifting societal norms, embracing sustainability is not merely a choice but a strategic necessity for hotels aiming to thrive in this changing landscape. It underscores that sustainability is no longer an option but a pivotal element for the success and resilience of the hospitality sector in an ever-evolving world.</a:t>
            </a:r>
            <a:endParaRPr lang="en-US" dirty="0"/>
          </a:p>
        </p:txBody>
      </p:sp>
      <p:sp>
        <p:nvSpPr>
          <p:cNvPr id="1048648"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5640641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6" name="Slide Image Placeholder 1"/>
          <p:cNvSpPr>
            <a:spLocks noGrp="1" noRot="1" noChangeAspect="1"/>
          </p:cNvSpPr>
          <p:nvPr>
            <p:ph type="sldImg"/>
          </p:nvPr>
        </p:nvSpPr>
        <p:spPr/>
      </p:sp>
      <p:sp>
        <p:nvSpPr>
          <p:cNvPr id="1048647" name="Notes Placeholder 2"/>
          <p:cNvSpPr>
            <a:spLocks noGrp="1"/>
          </p:cNvSpPr>
          <p:nvPr>
            <p:ph type="body" idx="1"/>
          </p:nvPr>
        </p:nvSpPr>
        <p:spPr/>
        <p:txBody>
          <a:bodyPr/>
          <a:lstStyle/>
          <a:p>
            <a:r>
              <a:rPr lang="en-US" b="0" i="0" dirty="0">
                <a:solidFill>
                  <a:srgbClr val="374151"/>
                </a:solidFill>
                <a:effectLst/>
                <a:latin typeface="Söhne"/>
              </a:rPr>
              <a:t>we wrap up our presentation by reiterating the critical role of sustainability in the hospitality industry. Sustainability isn't a fleeting trend but a foundational principle that resonates with both ecological responsibility and the evolving expectations of modern travelers. We highlight Premier Inn Romford West as an exemplar, showcasing how a hotel can successfully integrate sustainability into its operations. As our world faces escalating environmental challenges and shifting societal norms, embracing sustainability is not merely a choice but a strategic necessity for hotels aiming to thrive in this changing landscape. It underscores that sustainability is no longer an option but a pivotal element for the success and resilience of the hospitality sector in an ever-evolving world.</a:t>
            </a:r>
            <a:endParaRPr lang="en-US" dirty="0"/>
          </a:p>
        </p:txBody>
      </p:sp>
      <p:sp>
        <p:nvSpPr>
          <p:cNvPr id="1048648"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3228659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48831" name="Title 1"/>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48707" name="Title 1"/>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048708" name="Title 1"/>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1048709" name="Text Placeholder 5"/>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1048710"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711"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712" name="Date Placeholder 3"/>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11/6/2023</a:t>
            </a:fld>
            <a:endParaRPr lang="en-US"/>
          </a:p>
        </p:txBody>
      </p:sp>
      <p:sp>
        <p:nvSpPr>
          <p:cNvPr id="1048713"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714" name="Slide Number Placeholder 5"/>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1048715" name="Title 1"/>
          <p:cNvSpPr>
            <a:spLocks noGrp="1"/>
          </p:cNvSpPr>
          <p:nvPr>
            <p:ph type="title"/>
          </p:nvPr>
        </p:nvSpPr>
        <p:spPr/>
        <p:txBody>
          <a:bodyPr/>
          <a:lstStyle/>
          <a:p>
            <a:r>
              <a:rPr lang="en-US"/>
              <a:t>Click to edit Master title style</a:t>
            </a:r>
            <a:endParaRPr lang="en-GB"/>
          </a:p>
        </p:txBody>
      </p:sp>
      <p:sp>
        <p:nvSpPr>
          <p:cNvPr id="1048716"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17"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18"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1048719"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890" name="Title 1"/>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1048891" name="Subtitle 2"/>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1048892"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893"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894"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933"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34"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35"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36"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37"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938" name="Title 1"/>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1048939" name="Text Placeholder 2"/>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1048940"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41"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42"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908"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09" name="Content Placeholder 2"/>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10" name="Content Placeholder 3"/>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11" name="Date Placeholder 4"/>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12" name="Footer Placeholder 5"/>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13" name="Slide Number Placeholder 6"/>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919" name="Title 1"/>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1048920" name="Text Placeholder 2"/>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48921" name="Content Placeholder 3"/>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22"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48923" name="Content Placeholder 5"/>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24" name="Date Placeholder 6"/>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25" name="Footer Placeholder 7"/>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26" name="Slide Number Placeholder 8"/>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904"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05" name="Date Placeholder 2"/>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06" name="Footer Placeholder 3"/>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07" name="Slide Number Placeholder 4"/>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901" name="Date Placeholder 1"/>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02" name="Footer Placeholder 2"/>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03" name="Slide Number Placeholder 3"/>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895" name="Title 1"/>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1048896" name="Content Placeholder 2"/>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897" name="Text Placeholder 3"/>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1048898" name="Date Placeholder 4"/>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899" name="Footer Placeholder 5"/>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00" name="Slide Number Placeholder 6"/>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927" name="Title 1"/>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1048928" name="Picture Placeholder 2"/>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1048929" name="Text Placeholder 3"/>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1048930" name="Date Placeholder 4"/>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31" name="Footer Placeholder 5"/>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32" name="Slide Number Placeholder 6"/>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914"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15"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16"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17"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18"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943" name="Vertical Title 1"/>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1048944" name="Vertical Text Placeholder 2"/>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45"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11/6/2023</a:t>
            </a:fld>
            <a:endParaRPr lang="en-US"/>
          </a:p>
        </p:txBody>
      </p:sp>
      <p:sp>
        <p:nvSpPr>
          <p:cNvPr id="1048946"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47"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48948" name="Title 1"/>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649"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1048650"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48651"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52"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53"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97"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98" name="Content Placeholder 2"/>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9"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700"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701"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67" name="Title 1"/>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1048668" name="Text Placeholder 2"/>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669"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70"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71"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72"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73" name="Content Placeholder 2"/>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4" name="Content Placeholder 3"/>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5" name="Date Placeholder 4"/>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76" name="Footer Placeholder 5"/>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77" name="Slide Number Placeholder 6"/>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8" name="Title 1"/>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1048679" name="Text Placeholder 2"/>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0" name="Content Placeholder 3"/>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1"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2" name="Content Placeholder 5"/>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3" name="Date Placeholder 6"/>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84" name="Footer Placeholder 7"/>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85" name="Slide Number Placeholder 8"/>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63"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64" name="Date Placeholder 2"/>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65" name="Footer Placeholder 3"/>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66" name="Slide Number Placeholder 4"/>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54" name="Date Placeholder 1"/>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55" name="Footer Placeholder 2"/>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56" name="Slide Number Placeholder 3"/>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57"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1048658" name="Content Placeholder 2"/>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9"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60" name="Date Placeholder 4"/>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61" name="Footer Placeholder 5"/>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62" name="Slide Number Placeholder 6"/>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91"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1048692" name="Picture Placeholder 2"/>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048693"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94" name="Date Placeholder 4"/>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95" name="Footer Placeholder 5"/>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96" name="Slide Number Placeholder 6"/>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86"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87"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8"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689"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90"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02" name="Vertical Title 1"/>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1048703" name="Vertical Text Placeholder 2"/>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04"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11/6/2023</a:t>
            </a:fld>
            <a:endParaRPr lang="en-US"/>
          </a:p>
        </p:txBody>
      </p:sp>
      <p:sp>
        <p:nvSpPr>
          <p:cNvPr id="1048705"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706"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880"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881"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048882" name="Date Placeholder 3"/>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83" name="Footer Placeholder 4"/>
          <p:cNvSpPr>
            <a:spLocks noGrp="1"/>
          </p:cNvSpPr>
          <p:nvPr>
            <p:ph type="ftr" sz="quarter" idx="11"/>
          </p:nvPr>
        </p:nvSpPr>
        <p:spPr/>
        <p:txBody>
          <a:bodyPr/>
          <a:lstStyle/>
          <a:p>
            <a:endParaRPr lang="en-GB"/>
          </a:p>
        </p:txBody>
      </p:sp>
      <p:sp>
        <p:nvSpPr>
          <p:cNvPr id="1048884"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885" name="Title 1"/>
          <p:cNvSpPr>
            <a:spLocks noGrp="1"/>
          </p:cNvSpPr>
          <p:nvPr>
            <p:ph type="title"/>
          </p:nvPr>
        </p:nvSpPr>
        <p:spPr/>
        <p:txBody>
          <a:bodyPr/>
          <a:lstStyle/>
          <a:p>
            <a:r>
              <a:rPr lang="en-US"/>
              <a:t>Click to edit Master title style</a:t>
            </a:r>
            <a:endParaRPr lang="en-GB"/>
          </a:p>
        </p:txBody>
      </p:sp>
      <p:sp>
        <p:nvSpPr>
          <p:cNvPr id="1048886"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87" name="Date Placeholder 3"/>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88" name="Footer Placeholder 4"/>
          <p:cNvSpPr>
            <a:spLocks noGrp="1"/>
          </p:cNvSpPr>
          <p:nvPr>
            <p:ph type="ftr" sz="quarter" idx="11"/>
          </p:nvPr>
        </p:nvSpPr>
        <p:spPr/>
        <p:txBody>
          <a:bodyPr/>
          <a:lstStyle/>
          <a:p>
            <a:endParaRPr lang="en-GB"/>
          </a:p>
        </p:txBody>
      </p:sp>
      <p:sp>
        <p:nvSpPr>
          <p:cNvPr id="1048889"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83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83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834" name="Date Placeholder 3"/>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35" name="Footer Placeholder 4"/>
          <p:cNvSpPr>
            <a:spLocks noGrp="1"/>
          </p:cNvSpPr>
          <p:nvPr>
            <p:ph type="ftr" sz="quarter" idx="11"/>
          </p:nvPr>
        </p:nvSpPr>
        <p:spPr/>
        <p:txBody>
          <a:bodyPr/>
          <a:lstStyle/>
          <a:p>
            <a:endParaRPr lang="en-GB"/>
          </a:p>
        </p:txBody>
      </p:sp>
      <p:sp>
        <p:nvSpPr>
          <p:cNvPr id="1048836"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837" name="Title 1"/>
          <p:cNvSpPr>
            <a:spLocks noGrp="1"/>
          </p:cNvSpPr>
          <p:nvPr>
            <p:ph type="title"/>
          </p:nvPr>
        </p:nvSpPr>
        <p:spPr/>
        <p:txBody>
          <a:bodyPr/>
          <a:lstStyle/>
          <a:p>
            <a:r>
              <a:rPr lang="en-US"/>
              <a:t>Click to edit Master title style</a:t>
            </a:r>
            <a:endParaRPr lang="en-GB"/>
          </a:p>
        </p:txBody>
      </p:sp>
      <p:sp>
        <p:nvSpPr>
          <p:cNvPr id="1048838"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39"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40" name="Date Placeholder 4"/>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41" name="Footer Placeholder 5"/>
          <p:cNvSpPr>
            <a:spLocks noGrp="1"/>
          </p:cNvSpPr>
          <p:nvPr>
            <p:ph type="ftr" sz="quarter" idx="11"/>
          </p:nvPr>
        </p:nvSpPr>
        <p:spPr/>
        <p:txBody>
          <a:bodyPr/>
          <a:lstStyle/>
          <a:p>
            <a:endParaRPr lang="en-GB"/>
          </a:p>
        </p:txBody>
      </p:sp>
      <p:sp>
        <p:nvSpPr>
          <p:cNvPr id="1048842" name="Slide Number Placeholder 6"/>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87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104887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7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7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7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77" name="Date Placeholder 6"/>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78" name="Footer Placeholder 7"/>
          <p:cNvSpPr>
            <a:spLocks noGrp="1"/>
          </p:cNvSpPr>
          <p:nvPr>
            <p:ph type="ftr" sz="quarter" idx="11"/>
          </p:nvPr>
        </p:nvSpPr>
        <p:spPr/>
        <p:txBody>
          <a:bodyPr/>
          <a:lstStyle/>
          <a:p>
            <a:endParaRPr lang="en-GB"/>
          </a:p>
        </p:txBody>
      </p:sp>
      <p:sp>
        <p:nvSpPr>
          <p:cNvPr id="1048879" name="Slide Number Placeholder 8"/>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868" name="Title 1"/>
          <p:cNvSpPr>
            <a:spLocks noGrp="1"/>
          </p:cNvSpPr>
          <p:nvPr>
            <p:ph type="title"/>
          </p:nvPr>
        </p:nvSpPr>
        <p:spPr/>
        <p:txBody>
          <a:bodyPr/>
          <a:lstStyle/>
          <a:p>
            <a:r>
              <a:rPr lang="en-US"/>
              <a:t>Click to edit Master title style</a:t>
            </a:r>
            <a:endParaRPr lang="en-GB"/>
          </a:p>
        </p:txBody>
      </p:sp>
      <p:sp>
        <p:nvSpPr>
          <p:cNvPr id="1048869" name="Date Placeholder 2"/>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70" name="Footer Placeholder 3"/>
          <p:cNvSpPr>
            <a:spLocks noGrp="1"/>
          </p:cNvSpPr>
          <p:nvPr>
            <p:ph type="ftr" sz="quarter" idx="11"/>
          </p:nvPr>
        </p:nvSpPr>
        <p:spPr/>
        <p:txBody>
          <a:bodyPr/>
          <a:lstStyle/>
          <a:p>
            <a:endParaRPr lang="en-GB"/>
          </a:p>
        </p:txBody>
      </p:sp>
      <p:sp>
        <p:nvSpPr>
          <p:cNvPr id="1048871" name="Slide Number Placeholder 4"/>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843" name="Date Placeholder 1"/>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44" name="Footer Placeholder 2"/>
          <p:cNvSpPr>
            <a:spLocks noGrp="1"/>
          </p:cNvSpPr>
          <p:nvPr>
            <p:ph type="ftr" sz="quarter" idx="11"/>
          </p:nvPr>
        </p:nvSpPr>
        <p:spPr/>
        <p:txBody>
          <a:bodyPr/>
          <a:lstStyle/>
          <a:p>
            <a:endParaRPr lang="en-GB"/>
          </a:p>
        </p:txBody>
      </p:sp>
      <p:sp>
        <p:nvSpPr>
          <p:cNvPr id="1048845" name="Slide Number Placeholder 3"/>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85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858"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59"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860" name="Date Placeholder 4"/>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61" name="Footer Placeholder 5"/>
          <p:cNvSpPr>
            <a:spLocks noGrp="1"/>
          </p:cNvSpPr>
          <p:nvPr>
            <p:ph type="ftr" sz="quarter" idx="11"/>
          </p:nvPr>
        </p:nvSpPr>
        <p:spPr/>
        <p:txBody>
          <a:bodyPr/>
          <a:lstStyle/>
          <a:p>
            <a:endParaRPr lang="en-GB"/>
          </a:p>
        </p:txBody>
      </p:sp>
      <p:sp>
        <p:nvSpPr>
          <p:cNvPr id="1048862" name="Slide Number Placeholder 6"/>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851"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852"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1048853"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854" name="Date Placeholder 4"/>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55" name="Footer Placeholder 5"/>
          <p:cNvSpPr>
            <a:spLocks noGrp="1"/>
          </p:cNvSpPr>
          <p:nvPr>
            <p:ph type="ftr" sz="quarter" idx="11"/>
          </p:nvPr>
        </p:nvSpPr>
        <p:spPr/>
        <p:txBody>
          <a:bodyPr/>
          <a:lstStyle/>
          <a:p>
            <a:endParaRPr lang="en-GB"/>
          </a:p>
        </p:txBody>
      </p:sp>
      <p:sp>
        <p:nvSpPr>
          <p:cNvPr id="1048856" name="Slide Number Placeholder 6"/>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846" name="Title 1"/>
          <p:cNvSpPr>
            <a:spLocks noGrp="1"/>
          </p:cNvSpPr>
          <p:nvPr>
            <p:ph type="title"/>
          </p:nvPr>
        </p:nvSpPr>
        <p:spPr/>
        <p:txBody>
          <a:bodyPr/>
          <a:lstStyle/>
          <a:p>
            <a:r>
              <a:rPr lang="en-US"/>
              <a:t>Click to edit Master title style</a:t>
            </a:r>
            <a:endParaRPr lang="en-GB"/>
          </a:p>
        </p:txBody>
      </p:sp>
      <p:sp>
        <p:nvSpPr>
          <p:cNvPr id="1048847"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48" name="Date Placeholder 3"/>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49" name="Footer Placeholder 4"/>
          <p:cNvSpPr>
            <a:spLocks noGrp="1"/>
          </p:cNvSpPr>
          <p:nvPr>
            <p:ph type="ftr" sz="quarter" idx="11"/>
          </p:nvPr>
        </p:nvSpPr>
        <p:spPr/>
        <p:txBody>
          <a:bodyPr/>
          <a:lstStyle/>
          <a:p>
            <a:endParaRPr lang="en-GB"/>
          </a:p>
        </p:txBody>
      </p:sp>
      <p:sp>
        <p:nvSpPr>
          <p:cNvPr id="1048850"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863"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1048864"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65" name="Date Placeholder 3"/>
          <p:cNvSpPr>
            <a:spLocks noGrp="1"/>
          </p:cNvSpPr>
          <p:nvPr>
            <p:ph type="dt" sz="half" idx="10"/>
          </p:nvPr>
        </p:nvSpPr>
        <p:spPr/>
        <p:txBody>
          <a:bodyPr/>
          <a:lstStyle/>
          <a:p>
            <a:fld id="{DB257E5F-5DAC-4208-83EB-E061D6651EA5}" type="datetimeFigureOut">
              <a:rPr lang="en-GB" smtClean="0"/>
              <a:t>06/11/2023</a:t>
            </a:fld>
            <a:endParaRPr lang="en-GB"/>
          </a:p>
        </p:txBody>
      </p:sp>
      <p:sp>
        <p:nvSpPr>
          <p:cNvPr id="1048866" name="Footer Placeholder 4"/>
          <p:cNvSpPr>
            <a:spLocks noGrp="1"/>
          </p:cNvSpPr>
          <p:nvPr>
            <p:ph type="ftr" sz="quarter" idx="11"/>
          </p:nvPr>
        </p:nvSpPr>
        <p:spPr/>
        <p:txBody>
          <a:bodyPr/>
          <a:lstStyle/>
          <a:p>
            <a:endParaRPr lang="en-GB"/>
          </a:p>
        </p:txBody>
      </p:sp>
      <p:sp>
        <p:nvSpPr>
          <p:cNvPr id="1048867"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1048582" name="Title 1"/>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768"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769"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048770" name="Date Placeholder 3"/>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71" name="Footer Placeholder 4"/>
          <p:cNvSpPr>
            <a:spLocks noGrp="1"/>
          </p:cNvSpPr>
          <p:nvPr>
            <p:ph type="ftr" sz="quarter" idx="11"/>
          </p:nvPr>
        </p:nvSpPr>
        <p:spPr/>
        <p:txBody>
          <a:bodyPr/>
          <a:lstStyle/>
          <a:p>
            <a:endParaRPr lang="en-GB"/>
          </a:p>
        </p:txBody>
      </p:sp>
      <p:sp>
        <p:nvSpPr>
          <p:cNvPr id="1048772"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773" name="Title 1"/>
          <p:cNvSpPr>
            <a:spLocks noGrp="1"/>
          </p:cNvSpPr>
          <p:nvPr>
            <p:ph type="title"/>
          </p:nvPr>
        </p:nvSpPr>
        <p:spPr/>
        <p:txBody>
          <a:bodyPr/>
          <a:lstStyle/>
          <a:p>
            <a:r>
              <a:rPr lang="en-US"/>
              <a:t>Click to edit Master title style</a:t>
            </a:r>
            <a:endParaRPr lang="en-GB"/>
          </a:p>
        </p:txBody>
      </p:sp>
      <p:sp>
        <p:nvSpPr>
          <p:cNvPr id="1048774"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75" name="Date Placeholder 3"/>
          <p:cNvSpPr>
            <a:spLocks noGrp="1"/>
          </p:cNvSpPr>
          <p:nvPr>
            <p:ph type="dt" sz="half" idx="10"/>
          </p:nvPr>
        </p:nvSpPr>
        <p:spPr/>
        <p:txBody>
          <a:bodyPr/>
          <a:lstStyle/>
          <a:p>
            <a:fld id="{379F1E6B-445D-CA46-80DE-7864B0ECB295}" type="datetimeFigureOut">
              <a:rPr lang="en-US" smtClean="0"/>
              <a:t>11/6/2023</a:t>
            </a:fld>
            <a:endParaRPr lang="en-US"/>
          </a:p>
        </p:txBody>
      </p:sp>
      <p:sp>
        <p:nvSpPr>
          <p:cNvPr id="1048776" name="Footer Placeholder 4"/>
          <p:cNvSpPr>
            <a:spLocks noGrp="1"/>
          </p:cNvSpPr>
          <p:nvPr>
            <p:ph type="ftr" sz="quarter" idx="11"/>
          </p:nvPr>
        </p:nvSpPr>
        <p:spPr/>
        <p:txBody>
          <a:bodyPr/>
          <a:lstStyle/>
          <a:p>
            <a:endParaRPr lang="en-US"/>
          </a:p>
        </p:txBody>
      </p:sp>
      <p:sp>
        <p:nvSpPr>
          <p:cNvPr id="1048777" name="Slide Number Placeholder 5"/>
          <p:cNvSpPr>
            <a:spLocks noGrp="1"/>
          </p:cNvSpPr>
          <p:nvPr>
            <p:ph type="sldNum" sz="quarter" idx="12"/>
          </p:nvPr>
        </p:nvSpPr>
        <p:spPr/>
        <p:txBody>
          <a:bodyPr/>
          <a:lstStyle/>
          <a:p>
            <a:fld id="{B9D02D7D-548A-4643-87FF-2466158C2507}" type="slidenum">
              <a:rPr lang="en-US" smtClean="0"/>
              <a:t>‹#›</a:t>
            </a:fld>
            <a:endParaRPr lang="en-US"/>
          </a:p>
        </p:txBody>
      </p:sp>
      <p:pic>
        <p:nvPicPr>
          <p:cNvPr id="2097156" name="Picture 7" descr="A blue screen with white text  Description automatically generated"/>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720"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721"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722" name="Date Placeholder 3"/>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23" name="Footer Placeholder 4"/>
          <p:cNvSpPr>
            <a:spLocks noGrp="1"/>
          </p:cNvSpPr>
          <p:nvPr>
            <p:ph type="ftr" sz="quarter" idx="11"/>
          </p:nvPr>
        </p:nvSpPr>
        <p:spPr/>
        <p:txBody>
          <a:bodyPr/>
          <a:lstStyle/>
          <a:p>
            <a:endParaRPr lang="en-GB"/>
          </a:p>
        </p:txBody>
      </p:sp>
      <p:sp>
        <p:nvSpPr>
          <p:cNvPr id="1048724"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762" name="Title 1"/>
          <p:cNvSpPr>
            <a:spLocks noGrp="1"/>
          </p:cNvSpPr>
          <p:nvPr>
            <p:ph type="title"/>
          </p:nvPr>
        </p:nvSpPr>
        <p:spPr/>
        <p:txBody>
          <a:bodyPr/>
          <a:lstStyle/>
          <a:p>
            <a:r>
              <a:rPr lang="en-US"/>
              <a:t>Click to edit Master title style</a:t>
            </a:r>
            <a:endParaRPr lang="en-GB"/>
          </a:p>
        </p:txBody>
      </p:sp>
      <p:sp>
        <p:nvSpPr>
          <p:cNvPr id="104876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6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65" name="Date Placeholder 4"/>
          <p:cNvSpPr>
            <a:spLocks noGrp="1"/>
          </p:cNvSpPr>
          <p:nvPr>
            <p:ph type="dt" sz="half" idx="10"/>
          </p:nvPr>
        </p:nvSpPr>
        <p:spPr/>
        <p:txBody>
          <a:bodyPr/>
          <a:lstStyle/>
          <a:p>
            <a:fld id="{9C64F3F4-CE19-49F8-9EF4-FF4EE52031C2}" type="datetimeFigureOut">
              <a:rPr lang="en-GB" smtClean="0"/>
              <a:t>06/11/2023</a:t>
            </a:fld>
            <a:endParaRPr lang="en-GB"/>
          </a:p>
        </p:txBody>
      </p:sp>
      <p:sp>
        <p:nvSpPr>
          <p:cNvPr id="1048766" name="Footer Placeholder 5"/>
          <p:cNvSpPr>
            <a:spLocks noGrp="1"/>
          </p:cNvSpPr>
          <p:nvPr>
            <p:ph type="ftr" sz="quarter" idx="11"/>
          </p:nvPr>
        </p:nvSpPr>
        <p:spPr/>
        <p:txBody>
          <a:bodyPr/>
          <a:lstStyle/>
          <a:p>
            <a:endParaRPr lang="en-GB"/>
          </a:p>
        </p:txBody>
      </p:sp>
      <p:sp>
        <p:nvSpPr>
          <p:cNvPr id="104876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745"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1048746"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47"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48"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49"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50" name="Date Placeholder 6"/>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51" name="Footer Placeholder 7"/>
          <p:cNvSpPr>
            <a:spLocks noGrp="1"/>
          </p:cNvSpPr>
          <p:nvPr>
            <p:ph type="ftr" sz="quarter" idx="11"/>
          </p:nvPr>
        </p:nvSpPr>
        <p:spPr/>
        <p:txBody>
          <a:bodyPr/>
          <a:lstStyle/>
          <a:p>
            <a:endParaRPr lang="en-GB"/>
          </a:p>
        </p:txBody>
      </p:sp>
      <p:sp>
        <p:nvSpPr>
          <p:cNvPr id="1048752"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753" name="Title 1"/>
          <p:cNvSpPr>
            <a:spLocks noGrp="1"/>
          </p:cNvSpPr>
          <p:nvPr>
            <p:ph type="title"/>
          </p:nvPr>
        </p:nvSpPr>
        <p:spPr/>
        <p:txBody>
          <a:bodyPr/>
          <a:lstStyle/>
          <a:p>
            <a:r>
              <a:rPr lang="en-US"/>
              <a:t>Click to edit Master title style</a:t>
            </a:r>
            <a:endParaRPr lang="en-GB"/>
          </a:p>
        </p:txBody>
      </p:sp>
      <p:sp>
        <p:nvSpPr>
          <p:cNvPr id="1048754" name="Date Placeholder 2"/>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55" name="Footer Placeholder 3"/>
          <p:cNvSpPr>
            <a:spLocks noGrp="1"/>
          </p:cNvSpPr>
          <p:nvPr>
            <p:ph type="ftr" sz="quarter" idx="11"/>
          </p:nvPr>
        </p:nvSpPr>
        <p:spPr/>
        <p:txBody>
          <a:bodyPr/>
          <a:lstStyle/>
          <a:p>
            <a:endParaRPr lang="en-GB"/>
          </a:p>
        </p:txBody>
      </p:sp>
      <p:sp>
        <p:nvSpPr>
          <p:cNvPr id="1048756"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736" name="Date Placeholder 1"/>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37" name="Footer Placeholder 2"/>
          <p:cNvSpPr>
            <a:spLocks noGrp="1"/>
          </p:cNvSpPr>
          <p:nvPr>
            <p:ph type="ftr" sz="quarter" idx="11"/>
          </p:nvPr>
        </p:nvSpPr>
        <p:spPr/>
        <p:txBody>
          <a:bodyPr/>
          <a:lstStyle/>
          <a:p>
            <a:endParaRPr lang="en-GB"/>
          </a:p>
        </p:txBody>
      </p:sp>
      <p:sp>
        <p:nvSpPr>
          <p:cNvPr id="1048738"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725"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26"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27"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728" name="Date Placeholder 4"/>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29" name="Footer Placeholder 5"/>
          <p:cNvSpPr>
            <a:spLocks noGrp="1"/>
          </p:cNvSpPr>
          <p:nvPr>
            <p:ph type="ftr" sz="quarter" idx="11"/>
          </p:nvPr>
        </p:nvSpPr>
        <p:spPr/>
        <p:txBody>
          <a:bodyPr/>
          <a:lstStyle/>
          <a:p>
            <a:endParaRPr lang="en-GB"/>
          </a:p>
        </p:txBody>
      </p:sp>
      <p:sp>
        <p:nvSpPr>
          <p:cNvPr id="1048730"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739"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40"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1048741"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742" name="Date Placeholder 4"/>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43" name="Footer Placeholder 5"/>
          <p:cNvSpPr>
            <a:spLocks noGrp="1"/>
          </p:cNvSpPr>
          <p:nvPr>
            <p:ph type="ftr" sz="quarter" idx="11"/>
          </p:nvPr>
        </p:nvSpPr>
        <p:spPr/>
        <p:txBody>
          <a:bodyPr/>
          <a:lstStyle/>
          <a:p>
            <a:endParaRPr lang="en-GB"/>
          </a:p>
        </p:txBody>
      </p:sp>
      <p:sp>
        <p:nvSpPr>
          <p:cNvPr id="1048744"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31" name="Title 1"/>
          <p:cNvSpPr>
            <a:spLocks noGrp="1"/>
          </p:cNvSpPr>
          <p:nvPr>
            <p:ph type="title"/>
          </p:nvPr>
        </p:nvSpPr>
        <p:spPr/>
        <p:txBody>
          <a:bodyPr/>
          <a:lstStyle/>
          <a:p>
            <a:r>
              <a:rPr lang="en-US"/>
              <a:t>Click to edit Master title style</a:t>
            </a:r>
            <a:endParaRPr lang="en-GB"/>
          </a:p>
        </p:txBody>
      </p:sp>
      <p:sp>
        <p:nvSpPr>
          <p:cNvPr id="1048732"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33" name="Date Placeholder 3"/>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34" name="Footer Placeholder 4"/>
          <p:cNvSpPr>
            <a:spLocks noGrp="1"/>
          </p:cNvSpPr>
          <p:nvPr>
            <p:ph type="ftr" sz="quarter" idx="11"/>
          </p:nvPr>
        </p:nvSpPr>
        <p:spPr/>
        <p:txBody>
          <a:bodyPr/>
          <a:lstStyle/>
          <a:p>
            <a:endParaRPr lang="en-GB"/>
          </a:p>
        </p:txBody>
      </p:sp>
      <p:sp>
        <p:nvSpPr>
          <p:cNvPr id="1048735"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57"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1048758"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59" name="Date Placeholder 3"/>
          <p:cNvSpPr>
            <a:spLocks noGrp="1"/>
          </p:cNvSpPr>
          <p:nvPr>
            <p:ph type="dt" sz="half" idx="10"/>
          </p:nvPr>
        </p:nvSpPr>
        <p:spPr/>
        <p:txBody>
          <a:bodyPr/>
          <a:lstStyle/>
          <a:p>
            <a:fld id="{BBC4154B-04FC-4633-BD43-0C1D80178E1C}" type="datetimeFigureOut">
              <a:rPr lang="en-GB" smtClean="0"/>
              <a:t>06/11/2023</a:t>
            </a:fld>
            <a:endParaRPr lang="en-GB"/>
          </a:p>
        </p:txBody>
      </p:sp>
      <p:sp>
        <p:nvSpPr>
          <p:cNvPr id="1048760" name="Footer Placeholder 4"/>
          <p:cNvSpPr>
            <a:spLocks noGrp="1"/>
          </p:cNvSpPr>
          <p:nvPr>
            <p:ph type="ftr" sz="quarter" idx="11"/>
          </p:nvPr>
        </p:nvSpPr>
        <p:spPr/>
        <p:txBody>
          <a:bodyPr/>
          <a:lstStyle/>
          <a:p>
            <a:endParaRPr lang="en-GB"/>
          </a:p>
        </p:txBody>
      </p:sp>
      <p:sp>
        <p:nvSpPr>
          <p:cNvPr id="1048761"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1048643" name="Title 1"/>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593"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594"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048595" name="Date Placeholder 3"/>
          <p:cNvSpPr>
            <a:spLocks noGrp="1"/>
          </p:cNvSpPr>
          <p:nvPr>
            <p:ph type="dt" sz="half" idx="10"/>
          </p:nvPr>
        </p:nvSpPr>
        <p:spPr/>
        <p:txBody>
          <a:bodyPr/>
          <a:lstStyle/>
          <a:p>
            <a:fld id="{379F1E6B-445D-CA46-80DE-7864B0ECB295}" type="datetimeFigureOut">
              <a:rPr lang="en-US" smtClean="0"/>
              <a:t>11/6/2023</a:t>
            </a:fld>
            <a:endParaRPr lang="en-US"/>
          </a:p>
        </p:txBody>
      </p:sp>
      <p:sp>
        <p:nvSpPr>
          <p:cNvPr id="1048596" name="Footer Placeholder 4"/>
          <p:cNvSpPr>
            <a:spLocks noGrp="1"/>
          </p:cNvSpPr>
          <p:nvPr>
            <p:ph type="ftr" sz="quarter" idx="11"/>
          </p:nvPr>
        </p:nvSpPr>
        <p:spPr/>
        <p:txBody>
          <a:bodyPr/>
          <a:lstStyle/>
          <a:p>
            <a:endParaRPr lang="en-US"/>
          </a:p>
        </p:txBody>
      </p:sp>
      <p:sp>
        <p:nvSpPr>
          <p:cNvPr id="1048597"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812" name="Title 1"/>
          <p:cNvSpPr>
            <a:spLocks noGrp="1"/>
          </p:cNvSpPr>
          <p:nvPr>
            <p:ph type="title"/>
          </p:nvPr>
        </p:nvSpPr>
        <p:spPr/>
        <p:txBody>
          <a:bodyPr/>
          <a:lstStyle/>
          <a:p>
            <a:r>
              <a:rPr lang="en-US"/>
              <a:t>Click to edit Master title style</a:t>
            </a:r>
            <a:endParaRPr lang="en-GB"/>
          </a:p>
        </p:txBody>
      </p:sp>
      <p:sp>
        <p:nvSpPr>
          <p:cNvPr id="104881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14" name="Date Placeholder 3"/>
          <p:cNvSpPr>
            <a:spLocks noGrp="1"/>
          </p:cNvSpPr>
          <p:nvPr>
            <p:ph type="dt" sz="half" idx="10"/>
          </p:nvPr>
        </p:nvSpPr>
        <p:spPr/>
        <p:txBody>
          <a:bodyPr/>
          <a:lstStyle/>
          <a:p>
            <a:fld id="{379F1E6B-445D-CA46-80DE-7864B0ECB295}" type="datetimeFigureOut">
              <a:rPr lang="en-US" smtClean="0"/>
              <a:t>11/6/2023</a:t>
            </a:fld>
            <a:endParaRPr lang="en-US"/>
          </a:p>
        </p:txBody>
      </p:sp>
      <p:sp>
        <p:nvSpPr>
          <p:cNvPr id="1048815" name="Footer Placeholder 4"/>
          <p:cNvSpPr>
            <a:spLocks noGrp="1"/>
          </p:cNvSpPr>
          <p:nvPr>
            <p:ph type="ftr" sz="quarter" idx="11"/>
          </p:nvPr>
        </p:nvSpPr>
        <p:spPr/>
        <p:txBody>
          <a:bodyPr/>
          <a:lstStyle/>
          <a:p>
            <a:endParaRPr lang="en-US"/>
          </a:p>
        </p:txBody>
      </p:sp>
      <p:sp>
        <p:nvSpPr>
          <p:cNvPr id="104881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778"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779"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780" name="Date Placeholder 3"/>
          <p:cNvSpPr>
            <a:spLocks noGrp="1"/>
          </p:cNvSpPr>
          <p:nvPr>
            <p:ph type="dt" sz="half" idx="10"/>
          </p:nvPr>
        </p:nvSpPr>
        <p:spPr/>
        <p:txBody>
          <a:bodyPr/>
          <a:lstStyle/>
          <a:p>
            <a:fld id="{379F1E6B-445D-CA46-80DE-7864B0ECB295}" type="datetimeFigureOut">
              <a:rPr lang="en-US" smtClean="0"/>
              <a:t>11/6/2023</a:t>
            </a:fld>
            <a:endParaRPr lang="en-US"/>
          </a:p>
        </p:txBody>
      </p:sp>
      <p:sp>
        <p:nvSpPr>
          <p:cNvPr id="1048781" name="Footer Placeholder 4"/>
          <p:cNvSpPr>
            <a:spLocks noGrp="1"/>
          </p:cNvSpPr>
          <p:nvPr>
            <p:ph type="ftr" sz="quarter" idx="11"/>
          </p:nvPr>
        </p:nvSpPr>
        <p:spPr/>
        <p:txBody>
          <a:bodyPr/>
          <a:lstStyle/>
          <a:p>
            <a:endParaRPr lang="en-US"/>
          </a:p>
        </p:txBody>
      </p:sp>
      <p:sp>
        <p:nvSpPr>
          <p:cNvPr id="1048782"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825" name="Title 1"/>
          <p:cNvSpPr>
            <a:spLocks noGrp="1"/>
          </p:cNvSpPr>
          <p:nvPr>
            <p:ph type="title"/>
          </p:nvPr>
        </p:nvSpPr>
        <p:spPr/>
        <p:txBody>
          <a:bodyPr/>
          <a:lstStyle/>
          <a:p>
            <a:r>
              <a:rPr lang="en-US"/>
              <a:t>Click to edit Master title style</a:t>
            </a:r>
            <a:endParaRPr lang="en-GB"/>
          </a:p>
        </p:txBody>
      </p:sp>
      <p:sp>
        <p:nvSpPr>
          <p:cNvPr id="1048826"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7"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8" name="Date Placeholder 4"/>
          <p:cNvSpPr>
            <a:spLocks noGrp="1"/>
          </p:cNvSpPr>
          <p:nvPr>
            <p:ph type="dt" sz="half" idx="10"/>
          </p:nvPr>
        </p:nvSpPr>
        <p:spPr/>
        <p:txBody>
          <a:bodyPr/>
          <a:lstStyle/>
          <a:p>
            <a:fld id="{379F1E6B-445D-CA46-80DE-7864B0ECB295}" type="datetimeFigureOut">
              <a:rPr lang="en-US" smtClean="0"/>
              <a:t>11/6/2023</a:t>
            </a:fld>
            <a:endParaRPr lang="en-US"/>
          </a:p>
        </p:txBody>
      </p:sp>
      <p:sp>
        <p:nvSpPr>
          <p:cNvPr id="1048829" name="Footer Placeholder 5"/>
          <p:cNvSpPr>
            <a:spLocks noGrp="1"/>
          </p:cNvSpPr>
          <p:nvPr>
            <p:ph type="ftr" sz="quarter" idx="11"/>
          </p:nvPr>
        </p:nvSpPr>
        <p:spPr/>
        <p:txBody>
          <a:bodyPr/>
          <a:lstStyle/>
          <a:p>
            <a:endParaRPr lang="en-US"/>
          </a:p>
        </p:txBody>
      </p:sp>
      <p:sp>
        <p:nvSpPr>
          <p:cNvPr id="1048830"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817"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1048818"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19"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0"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21"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2" name="Date Placeholder 6"/>
          <p:cNvSpPr>
            <a:spLocks noGrp="1"/>
          </p:cNvSpPr>
          <p:nvPr>
            <p:ph type="dt" sz="half" idx="10"/>
          </p:nvPr>
        </p:nvSpPr>
        <p:spPr/>
        <p:txBody>
          <a:bodyPr/>
          <a:lstStyle/>
          <a:p>
            <a:fld id="{379F1E6B-445D-CA46-80DE-7864B0ECB295}" type="datetimeFigureOut">
              <a:rPr lang="en-US" smtClean="0"/>
              <a:t>11/6/2023</a:t>
            </a:fld>
            <a:endParaRPr lang="en-US"/>
          </a:p>
        </p:txBody>
      </p:sp>
      <p:sp>
        <p:nvSpPr>
          <p:cNvPr id="1048823" name="Footer Placeholder 7"/>
          <p:cNvSpPr>
            <a:spLocks noGrp="1"/>
          </p:cNvSpPr>
          <p:nvPr>
            <p:ph type="ftr" sz="quarter" idx="11"/>
          </p:nvPr>
        </p:nvSpPr>
        <p:spPr/>
        <p:txBody>
          <a:bodyPr/>
          <a:lstStyle/>
          <a:p>
            <a:endParaRPr lang="en-US"/>
          </a:p>
        </p:txBody>
      </p:sp>
      <p:sp>
        <p:nvSpPr>
          <p:cNvPr id="1048824"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805" name="Title 1"/>
          <p:cNvSpPr>
            <a:spLocks noGrp="1"/>
          </p:cNvSpPr>
          <p:nvPr>
            <p:ph type="title"/>
          </p:nvPr>
        </p:nvSpPr>
        <p:spPr/>
        <p:txBody>
          <a:bodyPr/>
          <a:lstStyle/>
          <a:p>
            <a:r>
              <a:rPr lang="en-US"/>
              <a:t>Click to edit Master title style</a:t>
            </a:r>
            <a:endParaRPr lang="en-GB"/>
          </a:p>
        </p:txBody>
      </p:sp>
      <p:sp>
        <p:nvSpPr>
          <p:cNvPr id="1048806" name="Date Placeholder 2"/>
          <p:cNvSpPr>
            <a:spLocks noGrp="1"/>
          </p:cNvSpPr>
          <p:nvPr>
            <p:ph type="dt" sz="half" idx="10"/>
          </p:nvPr>
        </p:nvSpPr>
        <p:spPr/>
        <p:txBody>
          <a:bodyPr/>
          <a:lstStyle/>
          <a:p>
            <a:fld id="{379F1E6B-445D-CA46-80DE-7864B0ECB295}" type="datetimeFigureOut">
              <a:rPr lang="en-US" smtClean="0"/>
              <a:t>11/6/2023</a:t>
            </a:fld>
            <a:endParaRPr lang="en-US"/>
          </a:p>
        </p:txBody>
      </p:sp>
      <p:sp>
        <p:nvSpPr>
          <p:cNvPr id="1048807" name="Footer Placeholder 3"/>
          <p:cNvSpPr>
            <a:spLocks noGrp="1"/>
          </p:cNvSpPr>
          <p:nvPr>
            <p:ph type="ftr" sz="quarter" idx="11"/>
          </p:nvPr>
        </p:nvSpPr>
        <p:spPr/>
        <p:txBody>
          <a:bodyPr/>
          <a:lstStyle/>
          <a:p>
            <a:endParaRPr lang="en-US"/>
          </a:p>
        </p:txBody>
      </p:sp>
      <p:sp>
        <p:nvSpPr>
          <p:cNvPr id="1048808"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809" name="Date Placeholder 1"/>
          <p:cNvSpPr>
            <a:spLocks noGrp="1"/>
          </p:cNvSpPr>
          <p:nvPr>
            <p:ph type="dt" sz="half" idx="10"/>
          </p:nvPr>
        </p:nvSpPr>
        <p:spPr/>
        <p:txBody>
          <a:bodyPr/>
          <a:lstStyle/>
          <a:p>
            <a:fld id="{379F1E6B-445D-CA46-80DE-7864B0ECB295}" type="datetimeFigureOut">
              <a:rPr lang="en-US" smtClean="0"/>
              <a:t>11/6/2023</a:t>
            </a:fld>
            <a:endParaRPr lang="en-US"/>
          </a:p>
        </p:txBody>
      </p:sp>
      <p:sp>
        <p:nvSpPr>
          <p:cNvPr id="1048810" name="Footer Placeholder 2"/>
          <p:cNvSpPr>
            <a:spLocks noGrp="1"/>
          </p:cNvSpPr>
          <p:nvPr>
            <p:ph type="ftr" sz="quarter" idx="11"/>
          </p:nvPr>
        </p:nvSpPr>
        <p:spPr/>
        <p:txBody>
          <a:bodyPr/>
          <a:lstStyle/>
          <a:p>
            <a:endParaRPr lang="en-US"/>
          </a:p>
        </p:txBody>
      </p:sp>
      <p:sp>
        <p:nvSpPr>
          <p:cNvPr id="1048811"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783"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84"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85"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786" name="Date Placeholder 4"/>
          <p:cNvSpPr>
            <a:spLocks noGrp="1"/>
          </p:cNvSpPr>
          <p:nvPr>
            <p:ph type="dt" sz="half" idx="10"/>
          </p:nvPr>
        </p:nvSpPr>
        <p:spPr/>
        <p:txBody>
          <a:bodyPr/>
          <a:lstStyle/>
          <a:p>
            <a:fld id="{379F1E6B-445D-CA46-80DE-7864B0ECB295}" type="datetimeFigureOut">
              <a:rPr lang="en-US" smtClean="0"/>
              <a:t>11/6/2023</a:t>
            </a:fld>
            <a:endParaRPr lang="en-US"/>
          </a:p>
        </p:txBody>
      </p:sp>
      <p:sp>
        <p:nvSpPr>
          <p:cNvPr id="1048787" name="Footer Placeholder 5"/>
          <p:cNvSpPr>
            <a:spLocks noGrp="1"/>
          </p:cNvSpPr>
          <p:nvPr>
            <p:ph type="ftr" sz="quarter" idx="11"/>
          </p:nvPr>
        </p:nvSpPr>
        <p:spPr/>
        <p:txBody>
          <a:bodyPr/>
          <a:lstStyle/>
          <a:p>
            <a:endParaRPr lang="en-US"/>
          </a:p>
        </p:txBody>
      </p:sp>
      <p:sp>
        <p:nvSpPr>
          <p:cNvPr id="1048788"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799"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800"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1048801"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802" name="Date Placeholder 4"/>
          <p:cNvSpPr>
            <a:spLocks noGrp="1"/>
          </p:cNvSpPr>
          <p:nvPr>
            <p:ph type="dt" sz="half" idx="10"/>
          </p:nvPr>
        </p:nvSpPr>
        <p:spPr/>
        <p:txBody>
          <a:bodyPr/>
          <a:lstStyle/>
          <a:p>
            <a:fld id="{379F1E6B-445D-CA46-80DE-7864B0ECB295}" type="datetimeFigureOut">
              <a:rPr lang="en-US" smtClean="0"/>
              <a:t>11/6/2023</a:t>
            </a:fld>
            <a:endParaRPr lang="en-US"/>
          </a:p>
        </p:txBody>
      </p:sp>
      <p:sp>
        <p:nvSpPr>
          <p:cNvPr id="1048803" name="Footer Placeholder 5"/>
          <p:cNvSpPr>
            <a:spLocks noGrp="1"/>
          </p:cNvSpPr>
          <p:nvPr>
            <p:ph type="ftr" sz="quarter" idx="11"/>
          </p:nvPr>
        </p:nvSpPr>
        <p:spPr/>
        <p:txBody>
          <a:bodyPr/>
          <a:lstStyle/>
          <a:p>
            <a:endParaRPr lang="en-US"/>
          </a:p>
        </p:txBody>
      </p:sp>
      <p:sp>
        <p:nvSpPr>
          <p:cNvPr id="1048804"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94" name="Title 1"/>
          <p:cNvSpPr>
            <a:spLocks noGrp="1"/>
          </p:cNvSpPr>
          <p:nvPr>
            <p:ph type="title"/>
          </p:nvPr>
        </p:nvSpPr>
        <p:spPr/>
        <p:txBody>
          <a:bodyPr/>
          <a:lstStyle/>
          <a:p>
            <a:r>
              <a:rPr lang="en-US"/>
              <a:t>Click to edit Master title style</a:t>
            </a:r>
            <a:endParaRPr lang="en-GB"/>
          </a:p>
        </p:txBody>
      </p:sp>
      <p:sp>
        <p:nvSpPr>
          <p:cNvPr id="1048795"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96" name="Date Placeholder 3"/>
          <p:cNvSpPr>
            <a:spLocks noGrp="1"/>
          </p:cNvSpPr>
          <p:nvPr>
            <p:ph type="dt" sz="half" idx="10"/>
          </p:nvPr>
        </p:nvSpPr>
        <p:spPr/>
        <p:txBody>
          <a:bodyPr/>
          <a:lstStyle/>
          <a:p>
            <a:fld id="{379F1E6B-445D-CA46-80DE-7864B0ECB295}" type="datetimeFigureOut">
              <a:rPr lang="en-US" smtClean="0"/>
              <a:t>11/6/2023</a:t>
            </a:fld>
            <a:endParaRPr lang="en-US"/>
          </a:p>
        </p:txBody>
      </p:sp>
      <p:sp>
        <p:nvSpPr>
          <p:cNvPr id="1048797" name="Footer Placeholder 4"/>
          <p:cNvSpPr>
            <a:spLocks noGrp="1"/>
          </p:cNvSpPr>
          <p:nvPr>
            <p:ph type="ftr" sz="quarter" idx="11"/>
          </p:nvPr>
        </p:nvSpPr>
        <p:spPr/>
        <p:txBody>
          <a:bodyPr/>
          <a:lstStyle/>
          <a:p>
            <a:endParaRPr lang="en-US"/>
          </a:p>
        </p:txBody>
      </p:sp>
      <p:sp>
        <p:nvSpPr>
          <p:cNvPr id="1048798"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89"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1048790"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91" name="Date Placeholder 3"/>
          <p:cNvSpPr>
            <a:spLocks noGrp="1"/>
          </p:cNvSpPr>
          <p:nvPr>
            <p:ph type="dt" sz="half" idx="10"/>
          </p:nvPr>
        </p:nvSpPr>
        <p:spPr/>
        <p:txBody>
          <a:bodyPr/>
          <a:lstStyle/>
          <a:p>
            <a:fld id="{379F1E6B-445D-CA46-80DE-7864B0ECB295}" type="datetimeFigureOut">
              <a:rPr lang="en-US" smtClean="0"/>
              <a:t>11/6/2023</a:t>
            </a:fld>
            <a:endParaRPr lang="en-US"/>
          </a:p>
        </p:txBody>
      </p:sp>
      <p:sp>
        <p:nvSpPr>
          <p:cNvPr id="1048792" name="Footer Placeholder 4"/>
          <p:cNvSpPr>
            <a:spLocks noGrp="1"/>
          </p:cNvSpPr>
          <p:nvPr>
            <p:ph type="ftr" sz="quarter" idx="11"/>
          </p:nvPr>
        </p:nvSpPr>
        <p:spPr/>
        <p:txBody>
          <a:bodyPr/>
          <a:lstStyle/>
          <a:p>
            <a:endParaRPr lang="en-US"/>
          </a:p>
        </p:txBody>
      </p:sp>
      <p:sp>
        <p:nvSpPr>
          <p:cNvPr id="1048793"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e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e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7" name="Picture 7" descr="A picture containing text, sky, outdoor, sign  Description automatically generated"/>
          <p:cNvPicPr>
            <a:picLocks noChangeAspect="1"/>
          </p:cNvPicPr>
          <p:nvPr/>
        </p:nvPicPr>
        <p:blipFill>
          <a:blip r:embed="rId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5" name="Picture 7" descr="A picture containing graphical user interface  Description automatically generated"/>
          <p:cNvPicPr>
            <a:picLocks noChangeAspect="1"/>
          </p:cNvPicPr>
          <p:nvPr/>
        </p:nvPicPr>
        <p:blipFill>
          <a:blip r:embed="rId6"/>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8" name="Picture 7" descr="Calendar  Description automatically generated with low confidence"/>
          <p:cNvPicPr>
            <a:picLocks noChangeAspect="1"/>
          </p:cNvPicPr>
          <p:nvPr userDrawn="1"/>
        </p:nvPicPr>
        <p:blipFill>
          <a:blip r:embed="rId1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9" name="Picture 7" descr="A picture containing text, sky, outdoor, sign  Description automatically generated"/>
          <p:cNvPicPr>
            <a:picLocks noChangeAspect="1"/>
          </p:cNvPicPr>
          <p:nvPr userDrawn="1"/>
        </p:nvPicPr>
        <p:blipFill>
          <a:blip r:embed="rId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18"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4" name="Picture 9" descr="Graphical user interface, text  Description automatically generated"/>
          <p:cNvPicPr>
            <a:picLocks noChangeAspect="1"/>
          </p:cNvPicPr>
          <p:nvPr/>
        </p:nvPicPr>
        <p:blipFill>
          <a:blip r:embed="rId1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48577"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048578"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06/11/2023</a:t>
            </a:fld>
            <a:endParaRPr lang="en-GB"/>
          </a:p>
        </p:txBody>
      </p:sp>
      <p:sp>
        <p:nvSpPr>
          <p:cNvPr id="1048579"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048580"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1048581" name="TextBox 7"/>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2097152" name="Picture 9" descr="A blue and white background with white text"/>
          <p:cNvPicPr>
            <a:picLocks noChangeAspect="1"/>
          </p:cNvPicPr>
          <p:nvPr/>
        </p:nvPicPr>
        <p:blipFill>
          <a:blip r:embed="rId14"/>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48638"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48639"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0"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06/11/2023</a:t>
            </a:fld>
            <a:endParaRPr lang="en-GB"/>
          </a:p>
        </p:txBody>
      </p:sp>
      <p:sp>
        <p:nvSpPr>
          <p:cNvPr id="104864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048642"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2097153" name="Picture 7" descr="A blue screen with white text"/>
          <p:cNvPicPr>
            <a:picLocks noChangeAspect="1"/>
          </p:cNvPicPr>
          <p:nvPr/>
        </p:nvPicPr>
        <p:blipFill>
          <a:blip r:embed="rId15"/>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1048588"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48589"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90"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06/11/2023</a:t>
            </a:fld>
            <a:endParaRPr lang="en-GB"/>
          </a:p>
        </p:txBody>
      </p:sp>
      <p:sp>
        <p:nvSpPr>
          <p:cNvPr id="104859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048592"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vent.com/en/blog/hospitality/green-hotel" TargetMode="External"/><Relationship Id="rId2" Type="http://schemas.openxmlformats.org/officeDocument/2006/relationships/notesSlide" Target="../notesSlides/notesSlide13.xml"/><Relationship Id="rId1" Type="http://schemas.openxmlformats.org/officeDocument/2006/relationships/slideLayout" Target="../slideLayouts/slideLayout52.xml"/><Relationship Id="rId5" Type="http://schemas.openxmlformats.org/officeDocument/2006/relationships/hyperlink" Target="https://www.ucf.edu/online/hospitality/news/sustainability-in-hospitality-why-it-is-important-and-how-industry-leaders-can-help/" TargetMode="External"/><Relationship Id="rId4" Type="http://schemas.openxmlformats.org/officeDocument/2006/relationships/hyperlink" Target="https://businessblog.trivago.com/sustainable-hospitality-trends-eco-friendly-hotel-t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3" name="Title 4"/>
          <p:cNvSpPr>
            <a:spLocks noGrp="1"/>
          </p:cNvSpPr>
          <p:nvPr>
            <p:ph type="title"/>
          </p:nvPr>
        </p:nvSpPr>
        <p:spPr>
          <a:xfrm>
            <a:off x="512380" y="2136913"/>
            <a:ext cx="11086585" cy="2986881"/>
          </a:xfrm>
        </p:spPr>
        <p:txBody>
          <a:bodyPr>
            <a:normAutofit/>
          </a:bodyPr>
          <a:lstStyle/>
          <a:p>
            <a:r>
              <a:rPr lang="en-US" dirty="0">
                <a:latin typeface="Söhne"/>
                <a:cs typeface="Arial"/>
              </a:rPr>
              <a:t>Presenting student – Laxshan </a:t>
            </a:r>
            <a:r>
              <a:rPr lang="en-US" dirty="0" err="1">
                <a:latin typeface="Söhne"/>
                <a:cs typeface="Arial"/>
              </a:rPr>
              <a:t>Rajagopalasingam</a:t>
            </a:r>
            <a:br>
              <a:rPr lang="en-US" dirty="0"/>
            </a:br>
            <a:r>
              <a:rPr lang="en-US" dirty="0">
                <a:latin typeface="Söhne"/>
                <a:cs typeface="Arial"/>
              </a:rPr>
              <a:t>Student ID – 2017474</a:t>
            </a:r>
            <a:br>
              <a:rPr lang="en-US" dirty="0">
                <a:latin typeface="Söhne"/>
                <a:cs typeface="Arial"/>
              </a:rPr>
            </a:br>
            <a:r>
              <a:rPr lang="en-US" dirty="0">
                <a:latin typeface="Söhne"/>
                <a:cs typeface="Arial"/>
              </a:rPr>
              <a:t>Lecturer  - Giulia Chifari</a:t>
            </a:r>
            <a:br>
              <a:rPr lang="en-US" dirty="0">
                <a:latin typeface="Söhne"/>
                <a:cs typeface="Arial"/>
              </a:rPr>
            </a:br>
            <a:r>
              <a:rPr lang="en-US" dirty="0">
                <a:latin typeface="Söhne"/>
                <a:cs typeface="Arial"/>
              </a:rPr>
              <a:t>Module Lead – Lola Villard-Coles</a:t>
            </a:r>
            <a:endParaRPr lang="en-US" dirty="0">
              <a:latin typeface="Söhne"/>
            </a:endParaRPr>
          </a:p>
        </p:txBody>
      </p:sp>
      <p:sp>
        <p:nvSpPr>
          <p:cNvPr id="1048584" name="TextBox 2"/>
          <p:cNvSpPr txBox="1"/>
          <p:nvPr/>
        </p:nvSpPr>
        <p:spPr>
          <a:xfrm>
            <a:off x="1070941" y="303648"/>
            <a:ext cx="7496590" cy="1815882"/>
          </a:xfrm>
          <a:prstGeom prst="rect">
            <a:avLst/>
          </a:prstGeom>
          <a:noFill/>
        </p:spPr>
        <p:txBody>
          <a:bodyPr wrap="square" lIns="91440" tIns="45720" rIns="91440" bIns="45720" anchor="t">
            <a:spAutoFit/>
          </a:bodyPr>
          <a:lstStyle/>
          <a:p>
            <a:pPr algn="l"/>
            <a:endParaRPr lang="en-US" sz="4000" b="1" i="0" dirty="0">
              <a:solidFill>
                <a:schemeClr val="accent4">
                  <a:lumMod val="40000"/>
                  <a:lumOff val="60000"/>
                </a:schemeClr>
              </a:solidFill>
              <a:effectLst/>
              <a:latin typeface="Söhne"/>
            </a:endParaRPr>
          </a:p>
          <a:p>
            <a:pPr algn="ctr"/>
            <a:r>
              <a:rPr lang="en-US" sz="2400" b="1" dirty="0">
                <a:solidFill>
                  <a:schemeClr val="bg1"/>
                </a:solidFill>
              </a:rPr>
              <a:t>Real Impact Of Sustainability on Hotel Premier Inn London Romford West.</a:t>
            </a:r>
            <a:br>
              <a:rPr lang="en-US" sz="2400" b="1" dirty="0"/>
            </a:br>
            <a:endParaRPr lang="en-US" sz="2400" b="1">
              <a:ea typeface="Calibri"/>
              <a:cs typeface="Calibri"/>
            </a:endParaRPr>
          </a:p>
        </p:txBody>
      </p:sp>
      <p:sp>
        <p:nvSpPr>
          <p:cNvPr id="4" name="TextBox 3">
            <a:extLst>
              <a:ext uri="{FF2B5EF4-FFF2-40B4-BE49-F238E27FC236}">
                <a16:creationId xmlns:a16="http://schemas.microsoft.com/office/drawing/2014/main" id="{5DC53AE2-4ABB-2AE8-40D6-334709780F59}"/>
              </a:ext>
            </a:extLst>
          </p:cNvPr>
          <p:cNvSpPr txBox="1"/>
          <p:nvPr/>
        </p:nvSpPr>
        <p:spPr>
          <a:xfrm>
            <a:off x="4724400" y="32004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444444"/>
                </a:solidFill>
                <a:latin typeface="Verdana Pro"/>
                <a:cs typeface="Segoe UI"/>
              </a:rPr>
              <a:t>Adele Harvey</a:t>
            </a:r>
            <a:r>
              <a:rPr lang="en-US" sz="1100">
                <a:solidFill>
                  <a:srgbClr val="444444"/>
                </a:solidFill>
                <a:latin typeface="Verdana Pro"/>
              </a:rPr>
              <a:t> </a:t>
            </a:r>
          </a:p>
          <a:p>
            <a:endParaRPr lang="en-US">
              <a:latin typeface="Segoe UI"/>
              <a:cs typeface="Segoe UI"/>
            </a:endParaRPr>
          </a:p>
          <a:p>
            <a:endParaRPr lang="en-US" sz="1100">
              <a:ea typeface="Calibri"/>
              <a:cs typeface="Calibri"/>
            </a:endParaRPr>
          </a:p>
        </p:txBody>
      </p:sp>
    </p:spTree>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3" name="Title 4"/>
          <p:cNvSpPr>
            <a:spLocks noGrp="1"/>
          </p:cNvSpPr>
          <p:nvPr>
            <p:ph type="title"/>
          </p:nvPr>
        </p:nvSpPr>
        <p:spPr>
          <a:xfrm>
            <a:off x="512380" y="2136913"/>
            <a:ext cx="11086585" cy="2986881"/>
          </a:xfrm>
        </p:spPr>
        <p:txBody>
          <a:bodyPr>
            <a:normAutofit fontScale="90000"/>
          </a:bodyPr>
          <a:lstStyle/>
          <a:p>
            <a:r>
              <a:rPr lang="en-US" b="0" i="1" dirty="0">
                <a:effectLst/>
                <a:latin typeface="Söhne"/>
              </a:rPr>
              <a:t>Importance in the Global Economy</a:t>
            </a:r>
            <a:r>
              <a:rPr lang="en-US" b="0" i="0" dirty="0">
                <a:effectLst/>
                <a:latin typeface="Söhne"/>
              </a:rPr>
              <a:t>: The hospitality industry holds a formidable position in the global economic landscape. It serves as a vital economic driver, accommodating countless tourists and business travelers seeking lodgings and amenities that resonate with their ethos and inclinations.</a:t>
            </a:r>
            <a:br>
              <a:rPr lang="en-US" b="0" i="0" dirty="0">
                <a:effectLst/>
                <a:latin typeface="Söhne"/>
              </a:rPr>
            </a:br>
            <a:r>
              <a:rPr lang="en-US" b="0" i="1" dirty="0">
                <a:effectLst/>
                <a:latin typeface="Söhne"/>
              </a:rPr>
              <a:t>Sustainability as a Foundational Principle</a:t>
            </a:r>
            <a:r>
              <a:rPr lang="en-US" b="0" i="0" dirty="0">
                <a:effectLst/>
                <a:latin typeface="Söhne"/>
              </a:rPr>
              <a:t>: In recent years, the hospitality industry has undergone significant evolutions. Notably, the concept of sustainability has firmly anchored itself as a foundational principle, emphasizing ecological, societal, and economic equilibriums. Sustainability strives for enduring prosperity, not as a fleeting trend but as a core value.</a:t>
            </a:r>
            <a:br>
              <a:rPr lang="en-US" b="0" i="0" dirty="0">
                <a:effectLst/>
                <a:latin typeface="Söhne"/>
              </a:rPr>
            </a:br>
            <a:r>
              <a:rPr lang="en-US" b="0" i="1" dirty="0">
                <a:effectLst/>
                <a:latin typeface="Söhne"/>
              </a:rPr>
              <a:t>Purpose of the Presentation</a:t>
            </a:r>
            <a:r>
              <a:rPr lang="en-US" b="0" i="0" dirty="0">
                <a:effectLst/>
                <a:latin typeface="Söhne"/>
              </a:rPr>
              <a:t>: The purpose of this presentation is to spotlight the pivotal role of sustainability within the confines of the hospitality world, drawing specific insights from the Premier Inn London Romford West hotel. We will explore key theoretical frameworks, analyze the impact of sustainability, and provide recommendations for future sustainable practices in the industry. This presentation aims to showcase how sustainability is not just an option but a strategic necessity in a changing world.</a:t>
            </a:r>
            <a:br>
              <a:rPr lang="en-US" b="0" i="0" dirty="0">
                <a:solidFill>
                  <a:srgbClr val="374151"/>
                </a:solidFill>
                <a:effectLst/>
                <a:latin typeface="Söhne"/>
              </a:rPr>
            </a:br>
            <a:endParaRPr lang="en-GB" dirty="0"/>
          </a:p>
        </p:txBody>
      </p:sp>
      <p:sp>
        <p:nvSpPr>
          <p:cNvPr id="1048584" name="TextBox 2"/>
          <p:cNvSpPr txBox="1"/>
          <p:nvPr/>
        </p:nvSpPr>
        <p:spPr>
          <a:xfrm>
            <a:off x="1070941" y="303648"/>
            <a:ext cx="7496590" cy="1221740"/>
          </a:xfrm>
          <a:prstGeom prst="rect">
            <a:avLst/>
          </a:prstGeom>
          <a:noFill/>
        </p:spPr>
        <p:txBody>
          <a:bodyPr wrap="square">
            <a:spAutoFit/>
          </a:bodyPr>
          <a:lstStyle/>
          <a:p>
            <a:pPr algn="l"/>
            <a:r>
              <a:rPr lang="en-US" sz="4000" b="1" i="0" dirty="0">
                <a:solidFill>
                  <a:schemeClr val="accent4">
                    <a:lumMod val="40000"/>
                    <a:lumOff val="60000"/>
                  </a:schemeClr>
                </a:solidFill>
                <a:effectLst/>
                <a:latin typeface="Söhne"/>
              </a:rPr>
              <a:t>Introduction</a:t>
            </a:r>
            <a:endParaRPr lang="en-US" sz="4000" b="0" i="0" dirty="0">
              <a:solidFill>
                <a:schemeClr val="accent4">
                  <a:lumMod val="40000"/>
                  <a:lumOff val="60000"/>
                </a:schemeClr>
              </a:solidFill>
              <a:effectLst/>
              <a:latin typeface="Söhne"/>
            </a:endParaRPr>
          </a:p>
          <a:p>
            <a:br>
              <a:rPr lang="en-US" dirty="0"/>
            </a:br>
            <a:endParaRPr lang="en-US" dirty="0"/>
          </a:p>
        </p:txBody>
      </p:sp>
    </p:spTree>
    <p:extLst>
      <p:ext uri="{BB962C8B-B14F-4D97-AF65-F5344CB8AC3E}">
        <p14:creationId xmlns:p14="http://schemas.microsoft.com/office/powerpoint/2010/main" val="2504061023"/>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TextBox 2"/>
          <p:cNvSpPr txBox="1"/>
          <p:nvPr/>
        </p:nvSpPr>
        <p:spPr>
          <a:xfrm>
            <a:off x="715617" y="1361521"/>
            <a:ext cx="10933043" cy="4358640"/>
          </a:xfrm>
          <a:prstGeom prst="rect">
            <a:avLst/>
          </a:prstGeom>
          <a:noFill/>
        </p:spPr>
        <p:txBody>
          <a:bodyPr wrap="square">
            <a:spAutoFit/>
          </a:bodyPr>
          <a:lstStyle/>
          <a:p>
            <a:r>
              <a:rPr lang="en-US" dirty="0"/>
              <a:t>Significance of Sustainability: Sustainability has risen to paramount importance within the hospitality industry. It represents a fundamental shift in the way hotels and accommodations operate. It transcends mere guest satisfaction to encompass ecological responsibility, social commitment, and economic sustainability.</a:t>
            </a:r>
          </a:p>
          <a:p>
            <a:endParaRPr lang="en-US" dirty="0"/>
          </a:p>
          <a:p>
            <a:r>
              <a:rPr lang="en-US" dirty="0"/>
              <a:t>Environmental, Social, and Economic Aspects: Sustainability in modern hospitality encompasses three key dimensions. Environmentally, it involves efforts to reduce the environmental footprint, conserve resources, and mitigate negative impacts on the planet. Socially, it means supporting communities, enhancing the well-being of employees, and contributing positively to local societies. Economically, it entails not only cost savings through resource efficiency but also the potential for revenue growth by attracting sustainability-conscious customers.</a:t>
            </a:r>
          </a:p>
          <a:p>
            <a:endParaRPr lang="en-US" dirty="0"/>
          </a:p>
          <a:p>
            <a:r>
              <a:rPr lang="en-US" dirty="0"/>
              <a:t>Contemporary Customer Values: Today's travelers and consumers increasingly value sustainability. They seek accommodations and services that align with their eco-conscious values. Sustainability-conscious customers are willing to invest more in businesses that prioritize environmental and social responsibility, making sustainability a significant competitive advantage in the industry.</a:t>
            </a:r>
          </a:p>
        </p:txBody>
      </p:sp>
      <p:sp>
        <p:nvSpPr>
          <p:cNvPr id="1048599" name="TextBox 4"/>
          <p:cNvSpPr txBox="1"/>
          <p:nvPr/>
        </p:nvSpPr>
        <p:spPr>
          <a:xfrm>
            <a:off x="3178038" y="610464"/>
            <a:ext cx="8470622" cy="523220"/>
          </a:xfrm>
          <a:prstGeom prst="rect">
            <a:avLst/>
          </a:prstGeom>
          <a:noFill/>
        </p:spPr>
        <p:txBody>
          <a:bodyPr wrap="square">
            <a:spAutoFit/>
          </a:bodyPr>
          <a:lstStyle/>
          <a:p>
            <a:r>
              <a:rPr lang="en-US" sz="2800" b="1" i="0" dirty="0">
                <a:solidFill>
                  <a:srgbClr val="00B050"/>
                </a:solidFill>
                <a:effectLst/>
                <a:latin typeface="Söhne"/>
              </a:rPr>
              <a:t>Sustainability in Modern Hospitality</a:t>
            </a:r>
            <a:endParaRPr lang="en-US" sz="2800" dirty="0">
              <a:solidFill>
                <a:srgbClr val="00B05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extBox 2"/>
          <p:cNvSpPr txBox="1"/>
          <p:nvPr/>
        </p:nvSpPr>
        <p:spPr>
          <a:xfrm>
            <a:off x="715617" y="1361521"/>
            <a:ext cx="10933043" cy="3291840"/>
          </a:xfrm>
          <a:prstGeom prst="rect">
            <a:avLst/>
          </a:prstGeom>
          <a:noFill/>
        </p:spPr>
        <p:txBody>
          <a:bodyPr wrap="square">
            <a:spAutoFit/>
          </a:bodyPr>
          <a:lstStyle/>
          <a:p>
            <a:pPr algn="l"/>
            <a:r>
              <a:rPr lang="en-US" b="1" i="0" dirty="0">
                <a:solidFill>
                  <a:srgbClr val="374151"/>
                </a:solidFill>
                <a:effectLst/>
                <a:latin typeface="Söhne"/>
              </a:rPr>
              <a:t>Growing Importance of Sustainability:</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The significance of sustainability in the hospitality industry is steadily on the rise.</a:t>
            </a:r>
          </a:p>
          <a:p>
            <a:pPr algn="l"/>
            <a:r>
              <a:rPr lang="en-US" b="1" i="0" dirty="0">
                <a:solidFill>
                  <a:srgbClr val="374151"/>
                </a:solidFill>
                <a:effectLst/>
                <a:latin typeface="Söhne"/>
              </a:rPr>
              <a:t>Monetary Savings:</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Sustainable practices can result in substantial monetary savings.</a:t>
            </a:r>
          </a:p>
          <a:p>
            <a:pPr marL="742950" lvl="1" indent="-285750" algn="l">
              <a:buFont typeface="Arial" panose="020B0604020202020204" pitchFamily="34" charset="0"/>
              <a:buChar char="•"/>
            </a:pPr>
            <a:r>
              <a:rPr lang="en-US" b="0" i="0" dirty="0">
                <a:solidFill>
                  <a:srgbClr val="374151"/>
                </a:solidFill>
                <a:effectLst/>
                <a:latin typeface="Söhne"/>
              </a:rPr>
              <a:t>Efficient energy and water use, along with waste reduction, lead to lower operational costs.</a:t>
            </a:r>
          </a:p>
          <a:p>
            <a:pPr algn="l"/>
            <a:r>
              <a:rPr lang="en-US" b="1" i="0" dirty="0">
                <a:solidFill>
                  <a:srgbClr val="374151"/>
                </a:solidFill>
                <a:effectLst/>
                <a:latin typeface="Söhne"/>
              </a:rPr>
              <a:t>Brand Loyalty:</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Sustainability initiatives can enhance brand loyalty.</a:t>
            </a:r>
          </a:p>
          <a:p>
            <a:pPr marL="742950" lvl="1" indent="-285750" algn="l">
              <a:buFont typeface="Arial" panose="020B0604020202020204" pitchFamily="34" charset="0"/>
              <a:buChar char="•"/>
            </a:pPr>
            <a:r>
              <a:rPr lang="en-US" b="0" i="0" dirty="0">
                <a:solidFill>
                  <a:srgbClr val="374151"/>
                </a:solidFill>
                <a:effectLst/>
                <a:latin typeface="Söhne"/>
              </a:rPr>
              <a:t>Eco-conscious customers prefer businesses committed to ecological and social responsibility.</a:t>
            </a:r>
          </a:p>
          <a:p>
            <a:pPr algn="l"/>
            <a:r>
              <a:rPr lang="en-US" b="1" i="0" dirty="0">
                <a:solidFill>
                  <a:srgbClr val="374151"/>
                </a:solidFill>
                <a:effectLst/>
                <a:latin typeface="Söhne"/>
              </a:rPr>
              <a:t>Regulatory and Compliance Aspects:</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The industry is subject to various regulations and compliance requirements.</a:t>
            </a:r>
          </a:p>
          <a:p>
            <a:pPr marL="742950" lvl="1" indent="-285750" algn="l">
              <a:buFont typeface="Arial" panose="020B0604020202020204" pitchFamily="34" charset="0"/>
              <a:buChar char="•"/>
            </a:pPr>
            <a:r>
              <a:rPr lang="en-US" b="0" i="0" dirty="0">
                <a:solidFill>
                  <a:srgbClr val="374151"/>
                </a:solidFill>
                <a:effectLst/>
                <a:latin typeface="Söhne"/>
              </a:rPr>
              <a:t>Adherence to these rules is both a legal obligation and vital for avoiding financial penalties and protecting the hotel's reputation.</a:t>
            </a:r>
          </a:p>
        </p:txBody>
      </p:sp>
      <p:sp>
        <p:nvSpPr>
          <p:cNvPr id="1048604" name="TextBox 4"/>
          <p:cNvSpPr txBox="1"/>
          <p:nvPr/>
        </p:nvSpPr>
        <p:spPr>
          <a:xfrm>
            <a:off x="3178038" y="610464"/>
            <a:ext cx="8470622" cy="523220"/>
          </a:xfrm>
          <a:prstGeom prst="rect">
            <a:avLst/>
          </a:prstGeom>
          <a:noFill/>
        </p:spPr>
        <p:txBody>
          <a:bodyPr wrap="square">
            <a:spAutoFit/>
          </a:bodyPr>
          <a:lstStyle/>
          <a:p>
            <a:r>
              <a:rPr lang="en-US" sz="2800" b="1" i="0" dirty="0">
                <a:solidFill>
                  <a:srgbClr val="00B050"/>
                </a:solidFill>
                <a:effectLst/>
                <a:latin typeface="Söhne"/>
              </a:rPr>
              <a:t>Motivations for Sustainability</a:t>
            </a:r>
            <a:endParaRPr lang="en-US" sz="2800" dirty="0">
              <a:solidFill>
                <a:srgbClr val="00B05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extBox 2"/>
          <p:cNvSpPr txBox="1"/>
          <p:nvPr/>
        </p:nvSpPr>
        <p:spPr>
          <a:xfrm>
            <a:off x="715617" y="1361521"/>
            <a:ext cx="10933043" cy="2491741"/>
          </a:xfrm>
          <a:prstGeom prst="rect">
            <a:avLst/>
          </a:prstGeom>
          <a:noFill/>
        </p:spPr>
        <p:txBody>
          <a:bodyPr wrap="square">
            <a:spAutoFit/>
          </a:bodyPr>
          <a:lstStyle/>
          <a:p>
            <a:pPr algn="l"/>
            <a:r>
              <a:rPr lang="en-US" b="1" i="0" dirty="0">
                <a:solidFill>
                  <a:srgbClr val="374151"/>
                </a:solidFill>
                <a:effectLst/>
                <a:latin typeface="Söhne"/>
              </a:rPr>
              <a:t>Introduction</a:t>
            </a:r>
            <a:r>
              <a:rPr lang="en-US" b="0" i="0" dirty="0">
                <a:solidFill>
                  <a:srgbClr val="374151"/>
                </a:solidFill>
                <a:effectLst/>
                <a:latin typeface="Söhne"/>
              </a:rPr>
              <a:t>: Premier Inn London Romford West is a well-established budget accommodation located in Greater London, England, catering to both travelers and business visitors.</a:t>
            </a:r>
          </a:p>
          <a:p>
            <a:pPr algn="l"/>
            <a:r>
              <a:rPr lang="en-US" b="1" i="0" dirty="0">
                <a:solidFill>
                  <a:srgbClr val="374151"/>
                </a:solidFill>
                <a:effectLst/>
                <a:latin typeface="Söhne"/>
              </a:rPr>
              <a:t>Commitment to Sustainability</a:t>
            </a:r>
            <a:r>
              <a:rPr lang="en-US" b="0" i="0" dirty="0">
                <a:solidFill>
                  <a:srgbClr val="374151"/>
                </a:solidFill>
                <a:effectLst/>
                <a:latin typeface="Söhne"/>
              </a:rPr>
              <a:t>: The hotel is deeply committed to sustainability, viewing it as an integral and non-negotiable part of its core values and operations.</a:t>
            </a:r>
          </a:p>
          <a:p>
            <a:pPr algn="l"/>
            <a:r>
              <a:rPr lang="en-US" b="1" i="0" dirty="0">
                <a:solidFill>
                  <a:srgbClr val="374151"/>
                </a:solidFill>
                <a:effectLst/>
                <a:latin typeface="Söhne"/>
              </a:rPr>
              <a:t>Green Initiatives</a:t>
            </a:r>
            <a:r>
              <a:rPr lang="en-US" b="0" i="0" dirty="0">
                <a:solidFill>
                  <a:srgbClr val="374151"/>
                </a:solidFill>
                <a:effectLst/>
                <a:latin typeface="Söhne"/>
              </a:rPr>
              <a:t>: Premier Inn London Romford West has implemented specific green initiatives to align with its sustainability commitment, such as:</a:t>
            </a:r>
          </a:p>
          <a:p>
            <a:pPr marL="742950" lvl="1" indent="-285750" algn="l">
              <a:buFont typeface="Arial" panose="020B0604020202020204" pitchFamily="34" charset="0"/>
              <a:buChar char="•"/>
            </a:pPr>
            <a:r>
              <a:rPr lang="en-US" b="0" i="0" dirty="0">
                <a:solidFill>
                  <a:srgbClr val="374151"/>
                </a:solidFill>
                <a:effectLst/>
                <a:latin typeface="Söhne"/>
              </a:rPr>
              <a:t>Integration of LED lighting for energy efficiency.</a:t>
            </a:r>
          </a:p>
          <a:p>
            <a:pPr marL="742950" lvl="1" indent="-285750" algn="l">
              <a:buFont typeface="Arial" panose="020B0604020202020204" pitchFamily="34" charset="0"/>
              <a:buChar char="•"/>
            </a:pPr>
            <a:r>
              <a:rPr lang="en-US" b="0" i="0" dirty="0">
                <a:solidFill>
                  <a:srgbClr val="374151"/>
                </a:solidFill>
                <a:effectLst/>
                <a:latin typeface="Söhne"/>
              </a:rPr>
              <a:t>Utilization of state-of-the-art HVAC systems to reduce energy consumption.</a:t>
            </a:r>
          </a:p>
          <a:p>
            <a:pPr marL="742950" lvl="1" indent="-285750" algn="l">
              <a:buFont typeface="Arial" panose="020B0604020202020204" pitchFamily="34" charset="0"/>
              <a:buChar char="•"/>
            </a:pPr>
            <a:r>
              <a:rPr lang="en-US" b="0" i="0" dirty="0">
                <a:solidFill>
                  <a:srgbClr val="374151"/>
                </a:solidFill>
                <a:effectLst/>
                <a:latin typeface="Söhne"/>
              </a:rPr>
              <a:t>Promotion of a culture of towel and linen reuse to conserve water resources.</a:t>
            </a:r>
          </a:p>
        </p:txBody>
      </p:sp>
      <p:sp>
        <p:nvSpPr>
          <p:cNvPr id="1048609" name="TextBox 4"/>
          <p:cNvSpPr txBox="1"/>
          <p:nvPr/>
        </p:nvSpPr>
        <p:spPr>
          <a:xfrm>
            <a:off x="2591629" y="620404"/>
            <a:ext cx="8470622" cy="523220"/>
          </a:xfrm>
          <a:prstGeom prst="rect">
            <a:avLst/>
          </a:prstGeom>
          <a:noFill/>
        </p:spPr>
        <p:txBody>
          <a:bodyPr wrap="square">
            <a:spAutoFit/>
          </a:bodyPr>
          <a:lstStyle/>
          <a:p>
            <a:r>
              <a:rPr lang="en-US" sz="2800" b="1" i="0" dirty="0">
                <a:solidFill>
                  <a:srgbClr val="00B050"/>
                </a:solidFill>
                <a:effectLst/>
                <a:latin typeface="Söhne"/>
              </a:rPr>
              <a:t>Premier Inn London Romford West Overview</a:t>
            </a:r>
            <a:endParaRPr lang="en-US" sz="2800" dirty="0">
              <a:solidFill>
                <a:srgbClr val="00B05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extBox 2"/>
          <p:cNvSpPr txBox="1"/>
          <p:nvPr/>
        </p:nvSpPr>
        <p:spPr>
          <a:xfrm>
            <a:off x="715617" y="1361521"/>
            <a:ext cx="11300792" cy="4278094"/>
          </a:xfrm>
          <a:prstGeom prst="rect">
            <a:avLst/>
          </a:prstGeom>
          <a:noFill/>
        </p:spPr>
        <p:txBody>
          <a:bodyPr wrap="square">
            <a:spAutoFit/>
          </a:bodyPr>
          <a:lstStyle/>
          <a:p>
            <a:pPr algn="l"/>
            <a:r>
              <a:rPr lang="en-US" sz="1600" b="1" i="0" dirty="0">
                <a:solidFill>
                  <a:srgbClr val="374151"/>
                </a:solidFill>
                <a:effectLst/>
                <a:latin typeface="Söhne"/>
              </a:rPr>
              <a:t>Relevance of Sustainability Theory to Premier Inn:</a:t>
            </a:r>
            <a:endParaRPr lang="en-US" sz="1600" b="0" i="0" dirty="0">
              <a:solidFill>
                <a:srgbClr val="374151"/>
              </a:solidFill>
              <a:effectLst/>
              <a:latin typeface="Söhne"/>
            </a:endParaRPr>
          </a:p>
          <a:p>
            <a:pPr marL="742950" lvl="1" indent="-285750" algn="l">
              <a:buFont typeface="Arial" panose="020B0604020202020204" pitchFamily="34" charset="0"/>
              <a:buChar char="•"/>
            </a:pPr>
            <a:r>
              <a:rPr lang="en-US" sz="1600" b="0" i="0" dirty="0">
                <a:solidFill>
                  <a:srgbClr val="374151"/>
                </a:solidFill>
                <a:effectLst/>
                <a:latin typeface="Söhne"/>
              </a:rPr>
              <a:t>Sustainability theory serves as the guiding framework for Premier Inn's sustainability efforts.</a:t>
            </a:r>
          </a:p>
          <a:p>
            <a:pPr marL="742950" lvl="1" indent="-285750" algn="l">
              <a:buFont typeface="Arial" panose="020B0604020202020204" pitchFamily="34" charset="0"/>
              <a:buChar char="•"/>
            </a:pPr>
            <a:r>
              <a:rPr lang="en-US" sz="1600" b="0" i="0" dirty="0">
                <a:solidFill>
                  <a:srgbClr val="374151"/>
                </a:solidFill>
                <a:effectLst/>
                <a:latin typeface="Söhne"/>
              </a:rPr>
              <a:t>It underlines the dual obligation of meeting current needs without compromising the prospects of future generations.</a:t>
            </a:r>
          </a:p>
          <a:p>
            <a:pPr algn="l"/>
            <a:r>
              <a:rPr lang="en-US" sz="1600" b="1" i="0" dirty="0">
                <a:solidFill>
                  <a:srgbClr val="374151"/>
                </a:solidFill>
                <a:effectLst/>
                <a:latin typeface="Söhne"/>
              </a:rPr>
              <a:t>Examples of Alignment with Sustainability Principles:</a:t>
            </a:r>
            <a:endParaRPr lang="en-US" sz="1600" b="0" i="0" dirty="0">
              <a:solidFill>
                <a:srgbClr val="374151"/>
              </a:solidFill>
              <a:effectLst/>
              <a:latin typeface="Söhne"/>
            </a:endParaRPr>
          </a:p>
          <a:p>
            <a:pPr marL="742950" lvl="1" indent="-285750" algn="l">
              <a:buFont typeface="Arial" panose="020B0604020202020204" pitchFamily="34" charset="0"/>
              <a:buChar char="•"/>
            </a:pPr>
            <a:r>
              <a:rPr lang="en-US" sz="1600" b="0" i="0" dirty="0">
                <a:solidFill>
                  <a:srgbClr val="374151"/>
                </a:solidFill>
                <a:effectLst/>
                <a:latin typeface="Söhne"/>
              </a:rPr>
              <a:t>Premier Inn's commitment to sustainability is evident in various aspects of their operations.</a:t>
            </a:r>
          </a:p>
          <a:p>
            <a:pPr marL="742950" lvl="1" indent="-285750" algn="l">
              <a:buFont typeface="Arial" panose="020B0604020202020204" pitchFamily="34" charset="0"/>
              <a:buChar char="•"/>
            </a:pPr>
            <a:r>
              <a:rPr lang="en-US" sz="1600" b="0" i="0" dirty="0">
                <a:solidFill>
                  <a:srgbClr val="374151"/>
                </a:solidFill>
                <a:effectLst/>
                <a:latin typeface="Söhne"/>
              </a:rPr>
              <a:t>They integrate eco-friendly technologies like LED lighting and advanced HVAC systems to reduce energy consumption, aligning with sustainability's call for judicious resource use.</a:t>
            </a:r>
          </a:p>
          <a:p>
            <a:pPr algn="l"/>
            <a:r>
              <a:rPr lang="en-US" sz="1600" b="1" i="0" dirty="0">
                <a:solidFill>
                  <a:srgbClr val="374151"/>
                </a:solidFill>
                <a:effectLst/>
                <a:latin typeface="Söhne"/>
              </a:rPr>
              <a:t>Ecological Aspects:</a:t>
            </a:r>
            <a:endParaRPr lang="en-US" sz="1600" b="0" i="0" dirty="0">
              <a:solidFill>
                <a:srgbClr val="374151"/>
              </a:solidFill>
              <a:effectLst/>
              <a:latin typeface="Söhne"/>
            </a:endParaRPr>
          </a:p>
          <a:p>
            <a:pPr marL="742950" lvl="1" indent="-285750" algn="l">
              <a:buFont typeface="Arial" panose="020B0604020202020204" pitchFamily="34" charset="0"/>
              <a:buChar char="•"/>
            </a:pPr>
            <a:r>
              <a:rPr lang="en-US" sz="1600" b="0" i="0" dirty="0">
                <a:solidFill>
                  <a:srgbClr val="374151"/>
                </a:solidFill>
                <a:effectLst/>
                <a:latin typeface="Söhne"/>
              </a:rPr>
              <a:t>Premier Inn actively diminishes its carbon footprint, contributing to environmental preservation.</a:t>
            </a:r>
          </a:p>
          <a:p>
            <a:pPr marL="742950" lvl="1" indent="-285750" algn="l">
              <a:buFont typeface="Arial" panose="020B0604020202020204" pitchFamily="34" charset="0"/>
              <a:buChar char="•"/>
            </a:pPr>
            <a:r>
              <a:rPr lang="en-US" sz="1600" b="0" i="0" dirty="0">
                <a:solidFill>
                  <a:srgbClr val="374151"/>
                </a:solidFill>
                <a:effectLst/>
                <a:latin typeface="Söhne"/>
              </a:rPr>
              <a:t>Examples include LED lighting and state-of-the-art HVAC systems.</a:t>
            </a:r>
          </a:p>
          <a:p>
            <a:pPr algn="l"/>
            <a:r>
              <a:rPr lang="en-US" sz="1600" b="1" i="0" dirty="0">
                <a:solidFill>
                  <a:srgbClr val="374151"/>
                </a:solidFill>
                <a:effectLst/>
                <a:latin typeface="Söhne"/>
              </a:rPr>
              <a:t>Waste Reduction:</a:t>
            </a:r>
            <a:endParaRPr lang="en-US" sz="1600" b="0" i="0" dirty="0">
              <a:solidFill>
                <a:srgbClr val="374151"/>
              </a:solidFill>
              <a:effectLst/>
              <a:latin typeface="Söhne"/>
            </a:endParaRPr>
          </a:p>
          <a:p>
            <a:pPr marL="742950" lvl="1" indent="-285750" algn="l">
              <a:buFont typeface="Arial" panose="020B0604020202020204" pitchFamily="34" charset="0"/>
              <a:buChar char="•"/>
            </a:pPr>
            <a:r>
              <a:rPr lang="en-US" sz="1600" b="0" i="0" dirty="0">
                <a:solidFill>
                  <a:srgbClr val="374151"/>
                </a:solidFill>
                <a:effectLst/>
                <a:latin typeface="Söhne"/>
              </a:rPr>
              <a:t>Premier Inn champions resource stewardship by reducing waste.</a:t>
            </a:r>
          </a:p>
          <a:p>
            <a:pPr marL="742950" lvl="1" indent="-285750" algn="l">
              <a:buFont typeface="Arial" panose="020B0604020202020204" pitchFamily="34" charset="0"/>
              <a:buChar char="•"/>
            </a:pPr>
            <a:r>
              <a:rPr lang="en-US" sz="1600" b="0" i="0" dirty="0">
                <a:solidFill>
                  <a:srgbClr val="374151"/>
                </a:solidFill>
                <a:effectLst/>
                <a:latin typeface="Söhne"/>
              </a:rPr>
              <a:t>Initiatives include comprehensive recycling programs and minimizing the use of transient plastics.</a:t>
            </a:r>
          </a:p>
          <a:p>
            <a:pPr algn="l"/>
            <a:r>
              <a:rPr lang="en-US" sz="1600" b="1" i="0" dirty="0">
                <a:solidFill>
                  <a:srgbClr val="374151"/>
                </a:solidFill>
                <a:effectLst/>
                <a:latin typeface="Söhne"/>
              </a:rPr>
              <a:t>Socio-Cultural Emphasis:</a:t>
            </a:r>
            <a:endParaRPr lang="en-US" sz="1600" b="0" i="0" dirty="0">
              <a:solidFill>
                <a:srgbClr val="374151"/>
              </a:solidFill>
              <a:effectLst/>
              <a:latin typeface="Söhne"/>
            </a:endParaRPr>
          </a:p>
          <a:p>
            <a:pPr marL="742950" lvl="1" indent="-285750" algn="l">
              <a:buFont typeface="Arial" panose="020B0604020202020204" pitchFamily="34" charset="0"/>
              <a:buChar char="•"/>
            </a:pPr>
            <a:r>
              <a:rPr lang="en-US" sz="1600" b="0" i="0" dirty="0">
                <a:solidFill>
                  <a:srgbClr val="374151"/>
                </a:solidFill>
                <a:effectLst/>
                <a:latin typeface="Söhne"/>
              </a:rPr>
              <a:t>Premier Inn focuses on holistic sustainability by nurturing its workforce and promoting societal well-being.</a:t>
            </a:r>
          </a:p>
          <a:p>
            <a:pPr marL="742950" lvl="1" indent="-285750" algn="l">
              <a:buFont typeface="Arial" panose="020B0604020202020204" pitchFamily="34" charset="0"/>
              <a:buChar char="•"/>
            </a:pPr>
            <a:r>
              <a:rPr lang="en-US" sz="1600" b="0" i="0" dirty="0">
                <a:solidFill>
                  <a:srgbClr val="374151"/>
                </a:solidFill>
                <a:effectLst/>
                <a:latin typeface="Söhne"/>
              </a:rPr>
              <a:t>This aligns with sustainability theory's vision of balancing present societal welfare with long-term profitability, ensuring future generations inherit an opportunity-rich environment.</a:t>
            </a:r>
          </a:p>
        </p:txBody>
      </p:sp>
      <p:sp>
        <p:nvSpPr>
          <p:cNvPr id="1048614" name="TextBox 4"/>
          <p:cNvSpPr txBox="1"/>
          <p:nvPr/>
        </p:nvSpPr>
        <p:spPr>
          <a:xfrm>
            <a:off x="3426517" y="610465"/>
            <a:ext cx="8470622" cy="523220"/>
          </a:xfrm>
          <a:prstGeom prst="rect">
            <a:avLst/>
          </a:prstGeom>
          <a:noFill/>
        </p:spPr>
        <p:txBody>
          <a:bodyPr wrap="square">
            <a:spAutoFit/>
          </a:bodyPr>
          <a:lstStyle/>
          <a:p>
            <a:r>
              <a:rPr lang="en-US" sz="2800" b="1" i="0" dirty="0">
                <a:solidFill>
                  <a:srgbClr val="00B050"/>
                </a:solidFill>
                <a:effectLst/>
                <a:latin typeface="Söhne"/>
              </a:rPr>
              <a:t>Sustainability Theory in Action</a:t>
            </a:r>
            <a:endParaRPr lang="en-US" sz="2800" dirty="0">
              <a:solidFill>
                <a:srgbClr val="00B05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extBox 2"/>
          <p:cNvSpPr txBox="1"/>
          <p:nvPr/>
        </p:nvSpPr>
        <p:spPr>
          <a:xfrm>
            <a:off x="505239" y="765939"/>
            <a:ext cx="11686761" cy="5247236"/>
          </a:xfrm>
          <a:prstGeom prst="rect">
            <a:avLst/>
          </a:prstGeom>
          <a:noFill/>
        </p:spPr>
        <p:txBody>
          <a:bodyPr wrap="square">
            <a:spAutoFit/>
          </a:bodyPr>
          <a:lstStyle/>
          <a:p>
            <a:pPr algn="l"/>
            <a:r>
              <a:rPr lang="en-US" sz="1400" b="1" i="0" dirty="0">
                <a:solidFill>
                  <a:srgbClr val="374151"/>
                </a:solidFill>
                <a:effectLst/>
                <a:latin typeface="Söhne"/>
              </a:rPr>
              <a:t>Political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r>
              <a:rPr lang="en-US" sz="1400" b="0" i="0" dirty="0">
                <a:solidFill>
                  <a:srgbClr val="374151"/>
                </a:solidFill>
                <a:effectLst/>
                <a:latin typeface="Söhne"/>
              </a:rPr>
              <a:t>Impact on sustainability: Government regulations and incentives shape sustainability practices.</a:t>
            </a:r>
          </a:p>
          <a:p>
            <a:pPr marL="742950" lvl="1" indent="-285750" algn="l">
              <a:buFont typeface="Arial" panose="020B0604020202020204" pitchFamily="34" charset="0"/>
              <a:buChar char="•"/>
            </a:pPr>
            <a:r>
              <a:rPr lang="en-US" sz="1400" b="0" i="0" dirty="0">
                <a:solidFill>
                  <a:srgbClr val="374151"/>
                </a:solidFill>
                <a:effectLst/>
                <a:latin typeface="Söhne"/>
              </a:rPr>
              <a:t>Examples and implications: Energy-efficient lighting regulations, government grants for renewable energy, and carbon pricing schemes influence operational costs.</a:t>
            </a:r>
          </a:p>
          <a:p>
            <a:pPr algn="l"/>
            <a:r>
              <a:rPr lang="en-US" sz="1400" b="1" i="0" dirty="0">
                <a:solidFill>
                  <a:srgbClr val="374151"/>
                </a:solidFill>
                <a:effectLst/>
                <a:latin typeface="Söhne"/>
              </a:rPr>
              <a:t>Economic Factors:</a:t>
            </a:r>
            <a:endParaRPr lang="en-US" sz="1400" b="0" i="0" dirty="0">
              <a:solidFill>
                <a:srgbClr val="374151"/>
              </a:solidFill>
              <a:effectLst/>
              <a:latin typeface="Söhne"/>
            </a:endParaRPr>
          </a:p>
          <a:p>
            <a:pPr marL="742950" lvl="1" indent="-285750" algn="l">
              <a:buFont typeface="Arial" panose="020B0604020202020204" pitchFamily="34" charset="0"/>
              <a:buChar char="•"/>
            </a:pPr>
            <a:r>
              <a:rPr lang="en-US" sz="1400" b="0" i="0" dirty="0">
                <a:solidFill>
                  <a:srgbClr val="374151"/>
                </a:solidFill>
                <a:effectLst/>
                <a:latin typeface="Söhne"/>
              </a:rPr>
              <a:t>Impact on sustainability: Economic conditions affect investments in sustainability.</a:t>
            </a:r>
          </a:p>
          <a:p>
            <a:pPr marL="742950" lvl="1" indent="-285750" algn="l">
              <a:buFont typeface="Arial" panose="020B0604020202020204" pitchFamily="34" charset="0"/>
              <a:buChar char="•"/>
            </a:pPr>
            <a:r>
              <a:rPr lang="en-US" sz="1400" b="0" i="0" dirty="0">
                <a:solidFill>
                  <a:srgbClr val="374151"/>
                </a:solidFill>
                <a:effectLst/>
                <a:latin typeface="Söhne"/>
              </a:rPr>
              <a:t>Examples and implications: High upfront costs of solar panels, government subsidies for electric vehicle charging, and cost savings through LED lighting and reduced water usage.</a:t>
            </a:r>
          </a:p>
          <a:p>
            <a:pPr algn="l"/>
            <a:r>
              <a:rPr lang="en-US" sz="1400" b="1" i="0" dirty="0">
                <a:solidFill>
                  <a:srgbClr val="374151"/>
                </a:solidFill>
                <a:effectLst/>
                <a:latin typeface="Söhne"/>
              </a:rPr>
              <a:t>Social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r>
              <a:rPr lang="en-US" sz="1400" b="0" i="0" dirty="0">
                <a:solidFill>
                  <a:srgbClr val="374151"/>
                </a:solidFill>
                <a:effectLst/>
                <a:latin typeface="Söhne"/>
              </a:rPr>
              <a:t>Impact on sustainability: Changing consumer attitudes drive sustainability expectations.</a:t>
            </a:r>
          </a:p>
          <a:p>
            <a:pPr marL="742950" lvl="1" indent="-285750" algn="l">
              <a:buFont typeface="Arial" panose="020B0604020202020204" pitchFamily="34" charset="0"/>
              <a:buChar char="•"/>
            </a:pPr>
            <a:r>
              <a:rPr lang="en-US" sz="1400" b="0" i="0" dirty="0">
                <a:solidFill>
                  <a:srgbClr val="374151"/>
                </a:solidFill>
                <a:effectLst/>
                <a:latin typeface="Söhne"/>
              </a:rPr>
              <a:t>Examples and implications: Increased demand for organic and locally sourced food, guest willingness to participate in linen reuse, and marketing campaigns promoting eco-certifications.</a:t>
            </a:r>
          </a:p>
          <a:p>
            <a:pPr algn="l"/>
            <a:r>
              <a:rPr lang="en-US" sz="1400" b="1" i="0" dirty="0">
                <a:solidFill>
                  <a:srgbClr val="374151"/>
                </a:solidFill>
                <a:effectLst/>
                <a:latin typeface="Söhne"/>
              </a:rPr>
              <a:t>Technological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r>
              <a:rPr lang="en-US" sz="1400" b="0" i="0" dirty="0">
                <a:solidFill>
                  <a:srgbClr val="374151"/>
                </a:solidFill>
                <a:effectLst/>
                <a:latin typeface="Söhne"/>
              </a:rPr>
              <a:t>Impact on sustainability: Technological advancements enable eco-friendly practices.</a:t>
            </a:r>
          </a:p>
          <a:p>
            <a:pPr marL="742950" lvl="1" indent="-285750" algn="l">
              <a:buFont typeface="Arial" panose="020B0604020202020204" pitchFamily="34" charset="0"/>
              <a:buChar char="•"/>
            </a:pPr>
            <a:r>
              <a:rPr lang="en-US" sz="1400" b="0" i="0" dirty="0">
                <a:solidFill>
                  <a:srgbClr val="374151"/>
                </a:solidFill>
                <a:effectLst/>
                <a:latin typeface="Söhne"/>
              </a:rPr>
              <a:t>Examples and implications: Implementation of energy management systems, IoT devices for monitoring resource consumption, and mobile apps for guest control.</a:t>
            </a:r>
          </a:p>
          <a:p>
            <a:pPr algn="l"/>
            <a:r>
              <a:rPr lang="en-US" sz="1400" b="1" i="0" dirty="0">
                <a:solidFill>
                  <a:srgbClr val="374151"/>
                </a:solidFill>
                <a:effectLst/>
                <a:latin typeface="Söhne"/>
              </a:rPr>
              <a:t>Environmental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r>
              <a:rPr lang="en-US" sz="1400" b="0" i="0" dirty="0">
                <a:solidFill>
                  <a:srgbClr val="374151"/>
                </a:solidFill>
                <a:effectLst/>
                <a:latin typeface="Söhne"/>
              </a:rPr>
              <a:t>Impact on sustainability: Environmental concerns influence resource conservation.</a:t>
            </a:r>
          </a:p>
          <a:p>
            <a:pPr marL="742950" lvl="1" indent="-285750" algn="l">
              <a:buFont typeface="Arial" panose="020B0604020202020204" pitchFamily="34" charset="0"/>
              <a:buChar char="•"/>
            </a:pPr>
            <a:r>
              <a:rPr lang="en-US" sz="1400" b="0" i="0" dirty="0">
                <a:solidFill>
                  <a:srgbClr val="374151"/>
                </a:solidFill>
                <a:effectLst/>
                <a:latin typeface="Söhne"/>
              </a:rPr>
              <a:t>Examples and implications: Installing low-flow water fixtures, adopting renewable energy sources, and sourcing local and sustainable materials.</a:t>
            </a:r>
          </a:p>
          <a:p>
            <a:pPr algn="l"/>
            <a:r>
              <a:rPr lang="en-US" sz="1400" b="1" i="0" dirty="0">
                <a:solidFill>
                  <a:srgbClr val="374151"/>
                </a:solidFill>
                <a:effectLst/>
                <a:latin typeface="Söhne"/>
              </a:rPr>
              <a:t>Legal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r>
              <a:rPr lang="en-US" sz="1400" b="0" i="0" dirty="0">
                <a:solidFill>
                  <a:srgbClr val="374151"/>
                </a:solidFill>
                <a:effectLst/>
                <a:latin typeface="Söhne"/>
              </a:rPr>
              <a:t>Impact on sustainability: Legal compliance is essential.</a:t>
            </a:r>
          </a:p>
          <a:p>
            <a:pPr marL="742950" lvl="1" indent="-285750" algn="l">
              <a:buFont typeface="Arial" panose="020B0604020202020204" pitchFamily="34" charset="0"/>
              <a:buChar char="•"/>
            </a:pPr>
            <a:r>
              <a:rPr lang="en-US" sz="1400" b="0" i="0" dirty="0">
                <a:solidFill>
                  <a:srgbClr val="374151"/>
                </a:solidFill>
                <a:effectLst/>
                <a:latin typeface="Söhne"/>
              </a:rPr>
              <a:t>Examples and implications: Adherence to waste disposal regulations, compliance with health and safety standards, and zoning restrictions on green spaces.</a:t>
            </a:r>
          </a:p>
          <a:p>
            <a:pPr algn="l"/>
            <a:endParaRPr lang="en-US" sz="1600" b="0" i="0" dirty="0">
              <a:solidFill>
                <a:srgbClr val="374151"/>
              </a:solidFill>
              <a:effectLst/>
              <a:latin typeface="Söhne"/>
            </a:endParaRPr>
          </a:p>
        </p:txBody>
      </p:sp>
      <p:sp>
        <p:nvSpPr>
          <p:cNvPr id="1048619" name="TextBox 4"/>
          <p:cNvSpPr txBox="1"/>
          <p:nvPr/>
        </p:nvSpPr>
        <p:spPr>
          <a:xfrm>
            <a:off x="2363029" y="173145"/>
            <a:ext cx="8470622" cy="523220"/>
          </a:xfrm>
          <a:prstGeom prst="rect">
            <a:avLst/>
          </a:prstGeom>
          <a:noFill/>
        </p:spPr>
        <p:txBody>
          <a:bodyPr wrap="square">
            <a:spAutoFit/>
          </a:bodyPr>
          <a:lstStyle/>
          <a:p>
            <a:r>
              <a:rPr lang="en-US" sz="2800" b="1" i="0" dirty="0">
                <a:solidFill>
                  <a:srgbClr val="00B050"/>
                </a:solidFill>
                <a:effectLst/>
                <a:latin typeface="Söhne"/>
              </a:rPr>
              <a:t>PESTEL Analysis for Premier Inn Sustainability</a:t>
            </a:r>
            <a:endParaRPr lang="en-US" sz="2800" dirty="0">
              <a:solidFill>
                <a:srgbClr val="00B05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3" name="TextBox 2"/>
          <p:cNvSpPr txBox="1"/>
          <p:nvPr/>
        </p:nvSpPr>
        <p:spPr>
          <a:xfrm>
            <a:off x="505239" y="765939"/>
            <a:ext cx="11686761" cy="4216539"/>
          </a:xfrm>
          <a:prstGeom prst="rect">
            <a:avLst/>
          </a:prstGeom>
          <a:noFill/>
        </p:spPr>
        <p:txBody>
          <a:bodyPr wrap="square">
            <a:spAutoFit/>
          </a:bodyPr>
          <a:lstStyle/>
          <a:p>
            <a:pPr algn="l"/>
            <a:r>
              <a:rPr lang="en-US" b="1" i="0" dirty="0">
                <a:solidFill>
                  <a:srgbClr val="374151"/>
                </a:solidFill>
                <a:effectLst/>
                <a:latin typeface="Söhne"/>
              </a:rPr>
              <a:t>Challenges of Balancing Guest Satisfaction and Sustainability:</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Sustainability initiatives sometimes face the challenge of balancing guest satisfaction. Critics argue that sustainability can compromise the guest experience.</a:t>
            </a:r>
          </a:p>
          <a:p>
            <a:pPr marL="742950" lvl="1" indent="-285750" algn="l">
              <a:buFont typeface="Arial" panose="020B0604020202020204" pitchFamily="34" charset="0"/>
              <a:buChar char="•"/>
            </a:pPr>
            <a:r>
              <a:rPr lang="en-US" b="0" i="0" dirty="0">
                <a:solidFill>
                  <a:srgbClr val="374151"/>
                </a:solidFill>
                <a:effectLst/>
                <a:latin typeface="Söhne"/>
              </a:rPr>
              <a:t>However, it's essential to find a harmonious equilibrium, as many studies suggest that sustainable practices can enhance guest satisfaction and offer a competitive advantage.</a:t>
            </a:r>
          </a:p>
          <a:p>
            <a:pPr algn="l"/>
            <a:r>
              <a:rPr lang="en-US" b="1" i="0" dirty="0">
                <a:solidFill>
                  <a:srgbClr val="374151"/>
                </a:solidFill>
                <a:effectLst/>
                <a:latin typeface="Söhne"/>
              </a:rPr>
              <a:t>Advantages of Incorporating Green Initiatives:</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Green initiatives bring several advantages, including cost savings through reduced resource consumption, enhanced brand reputation, and a loyal customer base.</a:t>
            </a:r>
          </a:p>
          <a:p>
            <a:pPr marL="742950" lvl="1" indent="-285750" algn="l">
              <a:buFont typeface="Arial" panose="020B0604020202020204" pitchFamily="34" charset="0"/>
              <a:buChar char="•"/>
            </a:pPr>
            <a:r>
              <a:rPr lang="en-US" b="0" i="0" dirty="0">
                <a:solidFill>
                  <a:srgbClr val="374151"/>
                </a:solidFill>
                <a:effectLst/>
                <a:latin typeface="Söhne"/>
              </a:rPr>
              <a:t>Hotels that embrace sustainability are better positioned to thrive in the evolving industry landscape.</a:t>
            </a:r>
          </a:p>
          <a:p>
            <a:pPr algn="l"/>
            <a:r>
              <a:rPr lang="en-US" b="1" i="0" dirty="0">
                <a:solidFill>
                  <a:srgbClr val="374151"/>
                </a:solidFill>
                <a:effectLst/>
                <a:latin typeface="Söhne"/>
              </a:rPr>
              <a:t>Introducing Premier Inn Romford West as a Case Study:</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Premier Inn Romford West serves as a real-world case study illustrating the successful integration of sustainability into hotel operations.</a:t>
            </a:r>
          </a:p>
          <a:p>
            <a:pPr marL="742950" lvl="1" indent="-285750" algn="l">
              <a:buFont typeface="Arial" panose="020B0604020202020204" pitchFamily="34" charset="0"/>
              <a:buChar char="•"/>
            </a:pPr>
            <a:r>
              <a:rPr lang="en-US" b="0" i="0" dirty="0">
                <a:solidFill>
                  <a:srgbClr val="374151"/>
                </a:solidFill>
                <a:effectLst/>
                <a:latin typeface="Söhne"/>
              </a:rPr>
              <a:t>By examining their sustainable initiatives, we gain insights into how a hotel can prioritize both guest satisfaction and sustainability in practice.</a:t>
            </a:r>
          </a:p>
          <a:p>
            <a:pPr algn="l"/>
            <a:endParaRPr lang="en-US" sz="1600" b="0" i="0" dirty="0">
              <a:solidFill>
                <a:srgbClr val="374151"/>
              </a:solidFill>
              <a:effectLst/>
              <a:latin typeface="Söhne"/>
            </a:endParaRPr>
          </a:p>
        </p:txBody>
      </p:sp>
      <p:sp>
        <p:nvSpPr>
          <p:cNvPr id="1048624" name="TextBox 4"/>
          <p:cNvSpPr txBox="1"/>
          <p:nvPr/>
        </p:nvSpPr>
        <p:spPr>
          <a:xfrm>
            <a:off x="2661202" y="153267"/>
            <a:ext cx="8470622" cy="523220"/>
          </a:xfrm>
          <a:prstGeom prst="rect">
            <a:avLst/>
          </a:prstGeom>
          <a:noFill/>
        </p:spPr>
        <p:txBody>
          <a:bodyPr wrap="square">
            <a:spAutoFit/>
          </a:bodyPr>
          <a:lstStyle/>
          <a:p>
            <a:r>
              <a:rPr lang="en-US" sz="2800" b="1" i="0" dirty="0">
                <a:solidFill>
                  <a:srgbClr val="00B050"/>
                </a:solidFill>
                <a:effectLst/>
                <a:latin typeface="Söhne"/>
              </a:rPr>
              <a:t>Sustainable Initiatives in the Hotel Industry</a:t>
            </a:r>
            <a:endParaRPr lang="en-US" sz="2800" dirty="0">
              <a:solidFill>
                <a:srgbClr val="00B05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extBox 2"/>
          <p:cNvSpPr txBox="1"/>
          <p:nvPr/>
        </p:nvSpPr>
        <p:spPr>
          <a:xfrm>
            <a:off x="505239" y="765939"/>
            <a:ext cx="11686761" cy="3385542"/>
          </a:xfrm>
          <a:prstGeom prst="rect">
            <a:avLst/>
          </a:prstGeom>
          <a:noFill/>
        </p:spPr>
        <p:txBody>
          <a:bodyPr wrap="square">
            <a:spAutoFit/>
          </a:bodyPr>
          <a:lstStyle/>
          <a:p>
            <a:pPr algn="l"/>
            <a:r>
              <a:rPr lang="en-US" b="1" i="0" dirty="0">
                <a:solidFill>
                  <a:srgbClr val="374151"/>
                </a:solidFill>
                <a:effectLst/>
                <a:latin typeface="Söhne"/>
              </a:rPr>
              <a:t>Specific Examples of Sustainability Initiatives:</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Premier Inn Romford West has embraced a range of sustainable initiatives.</a:t>
            </a:r>
          </a:p>
          <a:p>
            <a:pPr marL="742950" lvl="1" indent="-285750" algn="l">
              <a:buFont typeface="Arial" panose="020B0604020202020204" pitchFamily="34" charset="0"/>
              <a:buChar char="•"/>
            </a:pPr>
            <a:r>
              <a:rPr lang="en-US" b="0" i="0" dirty="0">
                <a:solidFill>
                  <a:srgbClr val="374151"/>
                </a:solidFill>
                <a:effectLst/>
                <a:latin typeface="Söhne"/>
              </a:rPr>
              <a:t>Notable examples include the use of energy-efficient LED lighting, the implementation of state-of-the-art HVAC systems, and promoting the reuse of towels and linens to conserve water.</a:t>
            </a:r>
          </a:p>
          <a:p>
            <a:pPr algn="l"/>
            <a:r>
              <a:rPr lang="en-US" b="1" i="0" dirty="0">
                <a:solidFill>
                  <a:srgbClr val="374151"/>
                </a:solidFill>
                <a:effectLst/>
                <a:latin typeface="Söhne"/>
              </a:rPr>
              <a:t>Impact on Guest Experience:</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These initiatives have a positive impact on the guest experience.</a:t>
            </a:r>
          </a:p>
          <a:p>
            <a:pPr marL="742950" lvl="1" indent="-285750" algn="l">
              <a:buFont typeface="Arial" panose="020B0604020202020204" pitchFamily="34" charset="0"/>
              <a:buChar char="•"/>
            </a:pPr>
            <a:r>
              <a:rPr lang="en-US" b="0" i="0" dirty="0">
                <a:solidFill>
                  <a:srgbClr val="374151"/>
                </a:solidFill>
                <a:effectLst/>
                <a:latin typeface="Söhne"/>
              </a:rPr>
              <a:t>Energy-efficient lighting creates a welcoming and eco-conscious ambiance, while water conservation practices align with the desires of sustainability-conscious guests.</a:t>
            </a:r>
          </a:p>
          <a:p>
            <a:pPr algn="l"/>
            <a:r>
              <a:rPr lang="en-US" b="1" i="0" dirty="0">
                <a:solidFill>
                  <a:srgbClr val="374151"/>
                </a:solidFill>
                <a:effectLst/>
                <a:latin typeface="Söhne"/>
              </a:rPr>
              <a:t>Impact on the Environment:</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Premier Inn Romford West's initiatives significantly reduce their environmental footprint.</a:t>
            </a:r>
          </a:p>
          <a:p>
            <a:pPr marL="742950" lvl="1" indent="-285750" algn="l">
              <a:buFont typeface="Arial" panose="020B0604020202020204" pitchFamily="34" charset="0"/>
              <a:buChar char="•"/>
            </a:pPr>
            <a:r>
              <a:rPr lang="en-US" b="0" i="0" dirty="0">
                <a:solidFill>
                  <a:srgbClr val="374151"/>
                </a:solidFill>
                <a:effectLst/>
                <a:latin typeface="Söhne"/>
              </a:rPr>
              <a:t>Lower energy consumption and reduced water usage contribute to a greener, more sustainable planet.</a:t>
            </a:r>
          </a:p>
          <a:p>
            <a:pPr algn="l"/>
            <a:endParaRPr lang="en-US" sz="1600" b="0" i="0" dirty="0">
              <a:solidFill>
                <a:srgbClr val="374151"/>
              </a:solidFill>
              <a:effectLst/>
              <a:latin typeface="Söhne"/>
            </a:endParaRPr>
          </a:p>
        </p:txBody>
      </p:sp>
      <p:sp>
        <p:nvSpPr>
          <p:cNvPr id="1048629" name="TextBox 4"/>
          <p:cNvSpPr txBox="1"/>
          <p:nvPr/>
        </p:nvSpPr>
        <p:spPr>
          <a:xfrm>
            <a:off x="2661202" y="153267"/>
            <a:ext cx="8470622" cy="523220"/>
          </a:xfrm>
          <a:prstGeom prst="rect">
            <a:avLst/>
          </a:prstGeom>
          <a:noFill/>
        </p:spPr>
        <p:txBody>
          <a:bodyPr wrap="square">
            <a:spAutoFit/>
          </a:bodyPr>
          <a:lstStyle/>
          <a:p>
            <a:r>
              <a:rPr lang="en-US" sz="2800" b="1" i="0" dirty="0">
                <a:solidFill>
                  <a:srgbClr val="00B050"/>
                </a:solidFill>
                <a:effectLst/>
                <a:latin typeface="Söhne"/>
              </a:rPr>
              <a:t>Case Study - Premier Inn London Romford West</a:t>
            </a:r>
            <a:endParaRPr lang="en-US" sz="2800" dirty="0">
              <a:solidFill>
                <a:srgbClr val="00B05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TextBox 2"/>
          <p:cNvSpPr txBox="1"/>
          <p:nvPr/>
        </p:nvSpPr>
        <p:spPr>
          <a:xfrm>
            <a:off x="238539" y="765939"/>
            <a:ext cx="11953461" cy="5324535"/>
          </a:xfrm>
          <a:prstGeom prst="rect">
            <a:avLst/>
          </a:prstGeom>
          <a:noFill/>
        </p:spPr>
        <p:txBody>
          <a:bodyPr wrap="square">
            <a:spAutoFit/>
          </a:bodyPr>
          <a:lstStyle/>
          <a:p>
            <a:pPr algn="l">
              <a:buFont typeface="Arial" panose="020B0604020202020204" pitchFamily="34" charset="0"/>
              <a:buChar char="•"/>
            </a:pPr>
            <a:r>
              <a:rPr lang="en-US" b="1" i="0" dirty="0">
                <a:solidFill>
                  <a:srgbClr val="374151"/>
                </a:solidFill>
                <a:effectLst/>
                <a:latin typeface="Söhne"/>
              </a:rPr>
              <a:t>Green Building Certification for Urban Hotels:</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Premier Inn Romford West, located in an urban landscape, can pursue esteemed green building certifications like LEED or BREEAM.</a:t>
            </a:r>
          </a:p>
          <a:p>
            <a:pPr marL="742950" lvl="1" indent="-285750" algn="l">
              <a:buFont typeface="Arial" panose="020B0604020202020204" pitchFamily="34" charset="0"/>
              <a:buChar char="•"/>
            </a:pPr>
            <a:r>
              <a:rPr lang="en-US" b="0" i="0" dirty="0">
                <a:solidFill>
                  <a:srgbClr val="374151"/>
                </a:solidFill>
                <a:effectLst/>
                <a:latin typeface="Söhne"/>
              </a:rPr>
              <a:t>These certifications evaluate critical areas like water efficiency, energy conservation, waste reduction, and indoor environmental quality, distinguishing the hotel as an eco-conscious establishment while reducing operational costs over time.</a:t>
            </a:r>
          </a:p>
          <a:p>
            <a:pPr algn="l">
              <a:buFont typeface="Arial" panose="020B0604020202020204" pitchFamily="34" charset="0"/>
              <a:buChar char="•"/>
            </a:pPr>
            <a:r>
              <a:rPr lang="en-US" b="1" i="0" dirty="0">
                <a:solidFill>
                  <a:srgbClr val="374151"/>
                </a:solidFill>
                <a:effectLst/>
                <a:latin typeface="Söhne"/>
              </a:rPr>
              <a:t>Embracing Local Sourcing and Farm-to-Table Dining:</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Establishing partnerships with local farmers and producers for sourcing food can drastically reduce carbon emissions.</a:t>
            </a:r>
          </a:p>
          <a:p>
            <a:pPr marL="742950" lvl="1" indent="-285750" algn="l">
              <a:buFont typeface="Arial" panose="020B0604020202020204" pitchFamily="34" charset="0"/>
              <a:buChar char="•"/>
            </a:pPr>
            <a:r>
              <a:rPr lang="en-US" b="0" i="0" dirty="0">
                <a:solidFill>
                  <a:srgbClr val="374151"/>
                </a:solidFill>
                <a:effectLst/>
                <a:latin typeface="Söhne"/>
              </a:rPr>
              <a:t>The introduction of a 'farm-to-table' dining concept offers guests locally-sourced, seasonal produce, creating a symbiotic relationship with the community.</a:t>
            </a:r>
          </a:p>
          <a:p>
            <a:pPr algn="l">
              <a:buFont typeface="Arial" panose="020B0604020202020204" pitchFamily="34" charset="0"/>
              <a:buChar char="•"/>
            </a:pPr>
            <a:r>
              <a:rPr lang="en-US" b="1" i="0" dirty="0">
                <a:solidFill>
                  <a:srgbClr val="374151"/>
                </a:solidFill>
                <a:effectLst/>
                <a:latin typeface="Söhne"/>
              </a:rPr>
              <a:t>Water Conservation as a Priority:</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Implementing low-flow plumbing fixtures and rainwater harvesting systems can significantly reduce water consumption.</a:t>
            </a:r>
          </a:p>
          <a:p>
            <a:pPr marL="742950" lvl="1" indent="-285750" algn="l">
              <a:buFont typeface="Arial" panose="020B0604020202020204" pitchFamily="34" charset="0"/>
              <a:buChar char="•"/>
            </a:pPr>
            <a:r>
              <a:rPr lang="en-US" b="0" i="0" dirty="0">
                <a:solidFill>
                  <a:srgbClr val="374151"/>
                </a:solidFill>
                <a:effectLst/>
                <a:latin typeface="Söhne"/>
              </a:rPr>
              <a:t>The adoption of a greywater reuse system ensures efficient water management.</a:t>
            </a:r>
          </a:p>
          <a:p>
            <a:pPr algn="l">
              <a:buFont typeface="Arial" panose="020B0604020202020204" pitchFamily="34" charset="0"/>
              <a:buChar char="•"/>
            </a:pPr>
            <a:r>
              <a:rPr lang="en-US" b="1" i="0" dirty="0">
                <a:solidFill>
                  <a:srgbClr val="374151"/>
                </a:solidFill>
                <a:effectLst/>
                <a:latin typeface="Söhne"/>
              </a:rPr>
              <a:t>Cultivating a Culture of Sustainability Through Employee Training and Engagement:</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Regular training sessions empower staff with eco-friendly practices.</a:t>
            </a:r>
          </a:p>
          <a:p>
            <a:pPr marL="742950" lvl="1" indent="-285750" algn="l">
              <a:buFont typeface="Arial" panose="020B0604020202020204" pitchFamily="34" charset="0"/>
              <a:buChar char="•"/>
            </a:pPr>
            <a:r>
              <a:rPr lang="en-US" b="0" i="0" dirty="0">
                <a:solidFill>
                  <a:srgbClr val="374151"/>
                </a:solidFill>
                <a:effectLst/>
                <a:latin typeface="Söhne"/>
              </a:rPr>
              <a:t>Recognizing and rewarding employees who demonstrate sustainable behaviors fosters a culture where environmental responsibility is the norm.</a:t>
            </a:r>
          </a:p>
          <a:p>
            <a:pPr algn="l"/>
            <a:endParaRPr lang="en-US" sz="1600" b="0" i="0" dirty="0">
              <a:solidFill>
                <a:srgbClr val="374151"/>
              </a:solidFill>
              <a:effectLst/>
              <a:latin typeface="Söhne"/>
            </a:endParaRPr>
          </a:p>
        </p:txBody>
      </p:sp>
      <p:sp>
        <p:nvSpPr>
          <p:cNvPr id="1048634" name="TextBox 4"/>
          <p:cNvSpPr txBox="1"/>
          <p:nvPr/>
        </p:nvSpPr>
        <p:spPr>
          <a:xfrm>
            <a:off x="2661202" y="153267"/>
            <a:ext cx="8470622" cy="523220"/>
          </a:xfrm>
          <a:prstGeom prst="rect">
            <a:avLst/>
          </a:prstGeom>
          <a:noFill/>
        </p:spPr>
        <p:txBody>
          <a:bodyPr wrap="square">
            <a:spAutoFit/>
          </a:bodyPr>
          <a:lstStyle/>
          <a:p>
            <a:r>
              <a:rPr lang="en-US" sz="2800" b="1" i="0" dirty="0">
                <a:solidFill>
                  <a:srgbClr val="00B050"/>
                </a:solidFill>
                <a:effectLst/>
                <a:latin typeface="Söhne"/>
              </a:rPr>
              <a:t>Recommendations for Sustainable Practices</a:t>
            </a:r>
            <a:endParaRPr lang="en-US" sz="2800" dirty="0">
              <a:solidFill>
                <a:srgbClr val="00B05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Title 3"/>
          <p:cNvSpPr>
            <a:spLocks noGrp="1"/>
          </p:cNvSpPr>
          <p:nvPr>
            <p:ph type="title"/>
          </p:nvPr>
        </p:nvSpPr>
        <p:spPr/>
        <p:txBody>
          <a:bodyPr/>
          <a:lstStyle/>
          <a:p>
            <a:r>
              <a:rPr lang="en-US" b="0" i="0" dirty="0">
                <a:effectLst/>
                <a:latin typeface="Söhne"/>
              </a:rPr>
              <a:t>our presentation by underlining the paramount significance of sustainability in the hospitality industry and showcases Premier Inn Romford West as a beacon of success in this endeavor. It emphasizes the imperative need for sustainability to adapt to an ever-changing world.</a:t>
            </a:r>
            <a:endParaRPr lang="en-GB" dirty="0"/>
          </a:p>
        </p:txBody>
      </p:sp>
      <p:sp>
        <p:nvSpPr>
          <p:cNvPr id="1048645" name="TextBox 2"/>
          <p:cNvSpPr txBox="1"/>
          <p:nvPr/>
        </p:nvSpPr>
        <p:spPr>
          <a:xfrm>
            <a:off x="742949" y="401742"/>
            <a:ext cx="6097656" cy="646331"/>
          </a:xfrm>
          <a:prstGeom prst="rect">
            <a:avLst/>
          </a:prstGeom>
          <a:noFill/>
        </p:spPr>
        <p:txBody>
          <a:bodyPr wrap="square">
            <a:spAutoFit/>
          </a:bodyPr>
          <a:lstStyle/>
          <a:p>
            <a:pPr algn="l"/>
            <a:r>
              <a:rPr lang="en-US" sz="3600" b="1" i="0" dirty="0">
                <a:solidFill>
                  <a:schemeClr val="accent4">
                    <a:lumMod val="40000"/>
                    <a:lumOff val="60000"/>
                  </a:schemeClr>
                </a:solidFill>
                <a:effectLst/>
                <a:latin typeface="Söhne"/>
              </a:rPr>
              <a:t>Conclusion</a:t>
            </a:r>
            <a:endParaRPr lang="en-US" sz="3600" b="0" i="0" dirty="0">
              <a:solidFill>
                <a:schemeClr val="accent4">
                  <a:lumMod val="40000"/>
                  <a:lumOff val="60000"/>
                </a:schemeClr>
              </a:solidFill>
              <a:effectLst/>
              <a:latin typeface="Söhne"/>
            </a:endParaRPr>
          </a:p>
        </p:txBody>
      </p:sp>
    </p:spTree>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Title 3"/>
          <p:cNvSpPr>
            <a:spLocks noGrp="1"/>
          </p:cNvSpPr>
          <p:nvPr>
            <p:ph type="title"/>
          </p:nvPr>
        </p:nvSpPr>
        <p:spPr/>
        <p:txBody>
          <a:bodyPr/>
          <a:lstStyle/>
          <a:p>
            <a:r>
              <a:rPr lang="en-US" dirty="0">
                <a:latin typeface="Söhne"/>
                <a:cs typeface="Arial"/>
              </a:rPr>
              <a:t>Please feel free to ask any questions.</a:t>
            </a:r>
            <a:endParaRPr lang="en-US" dirty="0"/>
          </a:p>
        </p:txBody>
      </p:sp>
      <p:sp>
        <p:nvSpPr>
          <p:cNvPr id="1048645" name="TextBox 2"/>
          <p:cNvSpPr txBox="1"/>
          <p:nvPr/>
        </p:nvSpPr>
        <p:spPr>
          <a:xfrm>
            <a:off x="742949" y="401742"/>
            <a:ext cx="6097656" cy="646331"/>
          </a:xfrm>
          <a:prstGeom prst="rect">
            <a:avLst/>
          </a:prstGeom>
          <a:noFill/>
        </p:spPr>
        <p:txBody>
          <a:bodyPr wrap="square" lIns="91440" tIns="45720" rIns="91440" bIns="45720" anchor="t">
            <a:spAutoFit/>
          </a:bodyPr>
          <a:lstStyle/>
          <a:p>
            <a:r>
              <a:rPr lang="en-US" sz="3600" b="1" dirty="0">
                <a:solidFill>
                  <a:schemeClr val="accent4">
                    <a:lumMod val="40000"/>
                    <a:lumOff val="60000"/>
                  </a:schemeClr>
                </a:solidFill>
                <a:latin typeface="Söhne"/>
              </a:rPr>
              <a:t>Question Time</a:t>
            </a:r>
            <a:endParaRPr lang="en-US" sz="3600" b="1" i="0" dirty="0">
              <a:solidFill>
                <a:schemeClr val="accent4">
                  <a:lumMod val="40000"/>
                  <a:lumOff val="60000"/>
                </a:schemeClr>
              </a:solidFill>
              <a:effectLst/>
              <a:latin typeface="Söhne"/>
            </a:endParaRPr>
          </a:p>
        </p:txBody>
      </p:sp>
    </p:spTree>
    <p:extLst>
      <p:ext uri="{BB962C8B-B14F-4D97-AF65-F5344CB8AC3E}">
        <p14:creationId xmlns:p14="http://schemas.microsoft.com/office/powerpoint/2010/main" val="1160581753"/>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Title 3"/>
          <p:cNvSpPr>
            <a:spLocks noGrp="1"/>
          </p:cNvSpPr>
          <p:nvPr>
            <p:ph type="title"/>
          </p:nvPr>
        </p:nvSpPr>
        <p:spPr>
          <a:xfrm>
            <a:off x="423317" y="1110269"/>
            <a:ext cx="10833263" cy="4547914"/>
          </a:xfrm>
        </p:spPr>
        <p:txBody>
          <a:bodyPr>
            <a:normAutofit/>
          </a:bodyPr>
          <a:lstStyle/>
          <a:p>
            <a:pPr marL="285750" indent="-285750">
              <a:buFont typeface="Arial"/>
              <a:buChar char="•"/>
            </a:pPr>
            <a:r>
              <a:rPr lang="en-US" sz="1200" err="1">
                <a:solidFill>
                  <a:srgbClr val="F5F5F5"/>
                </a:solidFill>
                <a:latin typeface="Times New Roman"/>
                <a:cs typeface="Times New Roman"/>
              </a:rPr>
              <a:t>Adzoyi</a:t>
            </a:r>
            <a:r>
              <a:rPr lang="en-US" sz="1200">
                <a:solidFill>
                  <a:srgbClr val="F5F5F5"/>
                </a:solidFill>
                <a:latin typeface="Times New Roman"/>
                <a:cs typeface="Times New Roman"/>
              </a:rPr>
              <a:t>, P.N., Blomme, R.J. and </a:t>
            </a:r>
            <a:r>
              <a:rPr lang="en-US" sz="1200" err="1">
                <a:solidFill>
                  <a:srgbClr val="F5F5F5"/>
                </a:solidFill>
                <a:latin typeface="Times New Roman"/>
                <a:cs typeface="Times New Roman"/>
              </a:rPr>
              <a:t>Honyenuga</a:t>
            </a:r>
            <a:r>
              <a:rPr lang="en-US" sz="1200">
                <a:solidFill>
                  <a:srgbClr val="F5F5F5"/>
                </a:solidFill>
                <a:latin typeface="Times New Roman"/>
                <a:cs typeface="Times New Roman"/>
              </a:rPr>
              <a:t>, B.Q., 2021. Hotel customer retention: A study of customers’ perspectives in an emerging market. In Advances in hospitality and leisure (pp. 21-36). Emerald Publishing Limited.</a:t>
            </a:r>
          </a:p>
          <a:p>
            <a:pPr marL="285750" indent="-285750">
              <a:buFont typeface="Arial"/>
              <a:buChar char="•"/>
            </a:pPr>
            <a:r>
              <a:rPr lang="en-US" sz="1200" dirty="0" err="1">
                <a:solidFill>
                  <a:srgbClr val="F5F5F5"/>
                </a:solidFill>
                <a:latin typeface="Times New Roman"/>
                <a:cs typeface="Times New Roman"/>
              </a:rPr>
              <a:t>Bohdanowicz</a:t>
            </a:r>
            <a:r>
              <a:rPr lang="en-US" sz="1200" dirty="0">
                <a:solidFill>
                  <a:srgbClr val="F5F5F5"/>
                </a:solidFill>
                <a:latin typeface="Times New Roman"/>
                <a:cs typeface="Times New Roman"/>
              </a:rPr>
              <a:t>, P. and Martinac, I., 2007. Determinants and benchmarking of resource consumption in hotels—Case study of Hilton International and Scandic in Europe. Energy and buildings, 39(1), pp.82-95.</a:t>
            </a:r>
          </a:p>
          <a:p>
            <a:pPr marL="285750" indent="-285750">
              <a:buFont typeface="Arial"/>
              <a:buChar char="•"/>
            </a:pPr>
            <a:r>
              <a:rPr lang="en-US" sz="1200" dirty="0">
                <a:solidFill>
                  <a:srgbClr val="F5F5F5"/>
                </a:solidFill>
                <a:latin typeface="Times New Roman"/>
                <a:cs typeface="Times New Roman"/>
              </a:rPr>
              <a:t>Campbell, K., 2023. The Green Hotel: The Future King of Hospitality | Cvent Blog [online]. [online]. Available from: </a:t>
            </a:r>
            <a:r>
              <a:rPr lang="en-US" sz="1200" u="sng" dirty="0">
                <a:solidFill>
                  <a:srgbClr val="7DB0FF"/>
                </a:solidFill>
                <a:latin typeface="Times New Roman"/>
                <a:cs typeface="Times New Roman"/>
                <a:hlinkClick r:id="rId3"/>
              </a:rPr>
              <a:t>https://www.cvent.com/en/blog/hospitality/green-hotel</a:t>
            </a:r>
            <a:r>
              <a:rPr lang="en-US" sz="1200" dirty="0">
                <a:solidFill>
                  <a:srgbClr val="F5F5F5"/>
                </a:solidFill>
                <a:latin typeface="Times New Roman"/>
                <a:cs typeface="Times New Roman"/>
              </a:rPr>
              <a:t> [Accessed 27 Oct 2023].</a:t>
            </a:r>
          </a:p>
          <a:p>
            <a:pPr marL="285750" indent="-285750">
              <a:buFont typeface="Arial"/>
              <a:buChar char="•"/>
            </a:pPr>
            <a:r>
              <a:rPr lang="en-US" sz="1200" dirty="0">
                <a:solidFill>
                  <a:srgbClr val="F5F5F5"/>
                </a:solidFill>
                <a:latin typeface="Times New Roman"/>
                <a:cs typeface="Times New Roman"/>
              </a:rPr>
              <a:t>Chan, E.S. and Wong, S.C., 2006. Motivations for ISO 14001 in the hotel industry. Tourism Management, 27(3), pp.481-492.</a:t>
            </a:r>
          </a:p>
          <a:p>
            <a:pPr marL="285750" indent="-285750">
              <a:buFont typeface="Arial"/>
              <a:buChar char="•"/>
            </a:pPr>
            <a:r>
              <a:rPr lang="en-US" sz="1200" dirty="0">
                <a:solidFill>
                  <a:srgbClr val="F5F5F5"/>
                </a:solidFill>
                <a:latin typeface="Times New Roman"/>
                <a:cs typeface="Times New Roman"/>
              </a:rPr>
              <a:t>Chen, J., Sloan, P. and Legrand, W., 2010. Sustainability in the hospitality industry. Routledge.</a:t>
            </a:r>
          </a:p>
          <a:p>
            <a:pPr marL="285750" indent="-285750">
              <a:buFont typeface="Arial"/>
              <a:buChar char="•"/>
            </a:pPr>
            <a:r>
              <a:rPr lang="en-US" sz="1200" dirty="0">
                <a:solidFill>
                  <a:srgbClr val="F5F5F5"/>
                </a:solidFill>
                <a:latin typeface="Times New Roman"/>
                <a:cs typeface="Times New Roman"/>
              </a:rPr>
              <a:t>Jones, P., Hillier, D. and Comfort, D., 2016. Sustainability in the hospitality industry: Some personal reflections on corporate challenges and research agendas. International Journal of Contemporary Hospitality Management, 28(1), pp.36-67.</a:t>
            </a:r>
          </a:p>
          <a:p>
            <a:pPr marL="285750" indent="-285750">
              <a:buFont typeface="Arial"/>
              <a:buChar char="•"/>
            </a:pPr>
            <a:r>
              <a:rPr lang="en-US" sz="1200" dirty="0" err="1">
                <a:solidFill>
                  <a:srgbClr val="F5F5F5"/>
                </a:solidFill>
                <a:latin typeface="Times New Roman"/>
                <a:cs typeface="Times New Roman"/>
              </a:rPr>
              <a:t>Kariru</a:t>
            </a:r>
            <a:r>
              <a:rPr lang="en-US" sz="1200" dirty="0">
                <a:solidFill>
                  <a:srgbClr val="F5F5F5"/>
                </a:solidFill>
                <a:latin typeface="Times New Roman"/>
                <a:cs typeface="Times New Roman"/>
              </a:rPr>
              <a:t>, A.N., 2023. Contemporary Trends and Issues in The Hospitality and Tourism Industry.</a:t>
            </a:r>
          </a:p>
          <a:p>
            <a:pPr marL="285750" indent="-285750">
              <a:buFont typeface="Arial"/>
              <a:buChar char="•"/>
            </a:pPr>
            <a:r>
              <a:rPr lang="en-US" sz="1200" dirty="0">
                <a:solidFill>
                  <a:srgbClr val="F5F5F5"/>
                </a:solidFill>
                <a:latin typeface="Times New Roman"/>
                <a:cs typeface="Times New Roman"/>
              </a:rPr>
              <a:t>Legrand, W., Simons-Kaufmann, C. and Sloan, P. eds., 2012. Sustainable hospitality and tourism as motors for development: case studies from developing regions of the world. Routledge.</a:t>
            </a:r>
          </a:p>
          <a:p>
            <a:pPr marL="285750" indent="-285750">
              <a:buFont typeface="Arial"/>
              <a:buChar char="•"/>
            </a:pPr>
            <a:r>
              <a:rPr lang="en-US" sz="1200" dirty="0">
                <a:solidFill>
                  <a:srgbClr val="F5F5F5"/>
                </a:solidFill>
                <a:latin typeface="Times New Roman"/>
                <a:cs typeface="Times New Roman"/>
              </a:rPr>
              <a:t>Ottenbacher, M.C. and Harrington, R.J., 2010. Strategies for achieving success for innovative versus incremental new services. Journal of Services Marketing, 24(1), pp.3-15.</a:t>
            </a:r>
          </a:p>
          <a:p>
            <a:pPr marL="285750" indent="-285750">
              <a:buFont typeface="Arial"/>
              <a:buChar char="•"/>
            </a:pPr>
            <a:r>
              <a:rPr lang="en-US" sz="1200" dirty="0">
                <a:solidFill>
                  <a:srgbClr val="F5F5F5"/>
                </a:solidFill>
                <a:latin typeface="Times New Roman"/>
                <a:cs typeface="Times New Roman"/>
              </a:rPr>
              <a:t>Salem, I.E., Abbas, H., Akram, H.W. and Elbaz, A.M., Contemporary sustainability themes in tourism and hospitality during and post COVID‐19: Critical review and a step strategies forward for post the pandemic. Sustainable Development.</a:t>
            </a:r>
          </a:p>
          <a:p>
            <a:pPr marL="285750" indent="-285750">
              <a:buFont typeface="Arial"/>
              <a:buChar char="•"/>
            </a:pPr>
            <a:r>
              <a:rPr lang="en-US" sz="1200" dirty="0" err="1">
                <a:solidFill>
                  <a:srgbClr val="F5F5F5"/>
                </a:solidFill>
                <a:latin typeface="Times New Roman"/>
                <a:cs typeface="Times New Roman"/>
              </a:rPr>
              <a:t>Strasdas</a:t>
            </a:r>
            <a:r>
              <a:rPr lang="en-US" sz="1200" dirty="0">
                <a:solidFill>
                  <a:srgbClr val="F5F5F5"/>
                </a:solidFill>
                <a:latin typeface="Times New Roman"/>
                <a:cs typeface="Times New Roman"/>
              </a:rPr>
              <a:t>, W., 2013. Sustainable tourism and the millennium development goals—Effecting positive change. The International Ecotourism Society, Jones Bartlett Learning.</a:t>
            </a:r>
          </a:p>
          <a:p>
            <a:pPr marL="285750" indent="-285750">
              <a:buFont typeface="Arial"/>
              <a:buChar char="•"/>
            </a:pPr>
            <a:r>
              <a:rPr lang="en-US" sz="1200" dirty="0">
                <a:solidFill>
                  <a:srgbClr val="F5F5F5"/>
                </a:solidFill>
                <a:latin typeface="Times New Roman"/>
                <a:cs typeface="Times New Roman"/>
              </a:rPr>
              <a:t>Trivago.com, 2023. Sustainable Hospitality: Eco-Friendly Industry Trends and Tips for Hotels. trivago Business Blog [online]. Available from: </a:t>
            </a:r>
            <a:r>
              <a:rPr lang="en-US" sz="1200" u="sng" dirty="0">
                <a:solidFill>
                  <a:srgbClr val="7DB0FF"/>
                </a:solidFill>
                <a:latin typeface="Times New Roman"/>
                <a:cs typeface="Times New Roman"/>
                <a:hlinkClick r:id="rId4"/>
              </a:rPr>
              <a:t>https://businessblog.trivago.com/sustainable-hospitality-trends-eco-friendly-hotel-tips/</a:t>
            </a:r>
            <a:r>
              <a:rPr lang="en-US" sz="1200" dirty="0">
                <a:solidFill>
                  <a:srgbClr val="F5F5F5"/>
                </a:solidFill>
                <a:latin typeface="Times New Roman"/>
                <a:cs typeface="Times New Roman"/>
              </a:rPr>
              <a:t> [Accessed 27 Oct 2023].</a:t>
            </a:r>
          </a:p>
          <a:p>
            <a:pPr marL="285750" indent="-285750">
              <a:buFont typeface="Arial"/>
              <a:buChar char="•"/>
            </a:pPr>
            <a:r>
              <a:rPr lang="en-US" sz="1200" dirty="0" err="1">
                <a:solidFill>
                  <a:srgbClr val="F5F5F5"/>
                </a:solidFill>
                <a:latin typeface="Times New Roman"/>
                <a:cs typeface="Times New Roman"/>
              </a:rPr>
              <a:t>Tzschentke</a:t>
            </a:r>
            <a:r>
              <a:rPr lang="en-US" sz="1200" dirty="0">
                <a:solidFill>
                  <a:srgbClr val="F5F5F5"/>
                </a:solidFill>
                <a:latin typeface="Times New Roman"/>
                <a:cs typeface="Times New Roman"/>
              </a:rPr>
              <a:t>, N.A., Kirk, D. and Lynch, P.A., 2008. Going green: Decisional factors in small hospitality operations. International Journal of Hospitality Management, 27(1), pp.126-133.</a:t>
            </a:r>
          </a:p>
          <a:p>
            <a:pPr marL="285750" indent="-285750">
              <a:buFont typeface="Arial"/>
              <a:buChar char="•"/>
            </a:pPr>
            <a:r>
              <a:rPr lang="en-US" sz="1200" dirty="0">
                <a:solidFill>
                  <a:srgbClr val="F5F5F5"/>
                </a:solidFill>
                <a:latin typeface="Times New Roman"/>
                <a:cs typeface="Times New Roman"/>
              </a:rPr>
              <a:t>Ucf.edu, 2022. Sustainability in Hospitality: How Industry Leaders Can Help | UCF Online. UCF Online [online]. Available from: </a:t>
            </a:r>
            <a:r>
              <a:rPr lang="en-US" sz="1200" u="sng" dirty="0">
                <a:solidFill>
                  <a:srgbClr val="7DB0FF"/>
                </a:solidFill>
                <a:latin typeface="Times New Roman"/>
                <a:cs typeface="Times New Roman"/>
                <a:hlinkClick r:id="rId5"/>
              </a:rPr>
              <a:t>https://www.ucf.edu/online/hospitality/news/sustainability-in-hospitality-why-it-is-important-and-how-industry-leaders-can-help/</a:t>
            </a:r>
            <a:r>
              <a:rPr lang="en-US" sz="1200" dirty="0">
                <a:solidFill>
                  <a:srgbClr val="F5F5F5"/>
                </a:solidFill>
                <a:latin typeface="Times New Roman"/>
                <a:cs typeface="Times New Roman"/>
              </a:rPr>
              <a:t> [Accessed 27 Oct 2023].</a:t>
            </a:r>
          </a:p>
          <a:p>
            <a:pPr algn="just"/>
            <a:endParaRPr lang="en-US" sz="1200" dirty="0">
              <a:solidFill>
                <a:srgbClr val="F5F5F5"/>
              </a:solidFill>
              <a:latin typeface="Times New Roman"/>
              <a:cs typeface="Times New Roman"/>
            </a:endParaRPr>
          </a:p>
          <a:p>
            <a:endParaRPr lang="en-US" dirty="0">
              <a:latin typeface="Söhne"/>
            </a:endParaRPr>
          </a:p>
        </p:txBody>
      </p:sp>
      <p:sp>
        <p:nvSpPr>
          <p:cNvPr id="1048645" name="TextBox 2"/>
          <p:cNvSpPr txBox="1"/>
          <p:nvPr/>
        </p:nvSpPr>
        <p:spPr>
          <a:xfrm>
            <a:off x="742949" y="401742"/>
            <a:ext cx="6097656" cy="646331"/>
          </a:xfrm>
          <a:prstGeom prst="rect">
            <a:avLst/>
          </a:prstGeom>
          <a:noFill/>
        </p:spPr>
        <p:txBody>
          <a:bodyPr wrap="square" lIns="91440" tIns="45720" rIns="91440" bIns="45720" anchor="t">
            <a:spAutoFit/>
          </a:bodyPr>
          <a:lstStyle/>
          <a:p>
            <a:pPr algn="l"/>
            <a:r>
              <a:rPr lang="en-US" sz="3600" b="1" dirty="0">
                <a:solidFill>
                  <a:schemeClr val="accent4">
                    <a:lumMod val="40000"/>
                    <a:lumOff val="60000"/>
                  </a:schemeClr>
                </a:solidFill>
                <a:latin typeface="Söhne"/>
              </a:rPr>
              <a:t>References</a:t>
            </a:r>
            <a:endParaRPr lang="en-US" sz="3600" b="1" i="0" dirty="0">
              <a:solidFill>
                <a:schemeClr val="accent4">
                  <a:lumMod val="40000"/>
                  <a:lumOff val="60000"/>
                </a:schemeClr>
              </a:solidFill>
              <a:effectLst/>
              <a:latin typeface="Söhne"/>
            </a:endParaRPr>
          </a:p>
        </p:txBody>
      </p:sp>
    </p:spTree>
    <p:extLst>
      <p:ext uri="{BB962C8B-B14F-4D97-AF65-F5344CB8AC3E}">
        <p14:creationId xmlns:p14="http://schemas.microsoft.com/office/powerpoint/2010/main" val="3537934558"/>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21AE065-FA8A-4593-BBA5-F1638637AF1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13</Notes>
  <HiddenSlides>0</HiddenSlides>
  <ScaleCrop>false</ScaleCrop>
  <HeadingPairs>
    <vt:vector size="4" baseType="variant">
      <vt:variant>
        <vt:lpstr>Theme</vt:lpstr>
      </vt:variant>
      <vt:variant>
        <vt:i4>8</vt:i4>
      </vt:variant>
      <vt:variant>
        <vt:lpstr>Slide Titles</vt:lpstr>
      </vt:variant>
      <vt:variant>
        <vt:i4>13</vt:i4>
      </vt:variant>
    </vt:vector>
  </HeadingPairs>
  <TitlesOfParts>
    <vt:vector size="21" baseType="lpstr">
      <vt:lpstr>Title Slide 1</vt:lpstr>
      <vt:lpstr>Sub Title 1</vt:lpstr>
      <vt:lpstr>1_Text Break Info Slide 2</vt:lpstr>
      <vt:lpstr>1_Title Slide 1</vt:lpstr>
      <vt:lpstr>Text 1</vt:lpstr>
      <vt:lpstr>Theme1</vt:lpstr>
      <vt:lpstr>Theme4</vt:lpstr>
      <vt:lpstr>Theme3</vt:lpstr>
      <vt:lpstr>Presenting student – Laxshan Rajagopalasingam Student ID – 2017474 Lecturer  - Giulia Chifari Module Lead – Lola Villard-Coles</vt:lpstr>
      <vt:lpstr>Importance in the Global Economy: The hospitality industry holds a formidable position in the global economic landscape. It serves as a vital economic driver, accommodating countless tourists and business travelers seeking lodgings and amenities that resonate with their ethos and inclinations. Sustainability as a Foundational Principle: In recent years, the hospitality industry has undergone significant evolutions. Notably, the concept of sustainability has firmly anchored itself as a foundational principle, emphasizing ecological, societal, and economic equilibriums. Sustainability strives for enduring prosperity, not as a fleeting trend but as a core value. Purpose of the Presentation: The purpose of this presentation is to spotlight the pivotal role of sustainability within the confines of the hospitality world, drawing specific insights from the Premier Inn London Romford West hotel. We will explore key theoretical frameworks, analyze the impact of sustainability, and provide recommendations for future sustainable practices in the industry. This presentation aims to showcase how sustainability is not just an option but a strategic necessity in a changing world.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our presentation by underlining the paramount significance of sustainability in the hospitality industry and showcases Premier Inn Romford West as a beacon of success in this endeavor. It emphasizes the imperative need for sustainability to adapt to an ever-changing world.</vt:lpstr>
      <vt:lpstr>Please feel free to ask any questions.</vt:lpstr>
      <vt:lpstr>Adzoyi, P.N., Blomme, R.J. and Honyenuga, B.Q., 2021. Hotel customer retention: A study of customers’ perspectives in an emerging market. In Advances in hospitality and leisure (pp. 21-36). Emerald Publishing Limited. Bohdanowicz, P. and Martinac, I., 2007. Determinants and benchmarking of resource consumption in hotels—Case study of Hilton International and Scandic in Europe. Energy and buildings, 39(1), pp.82-95. Campbell, K., 2023. The Green Hotel: The Future King of Hospitality | Cvent Blog [online]. [online]. Available from: https://www.cvent.com/en/blog/hospitality/green-hotel [Accessed 27 Oct 2023]. Chan, E.S. and Wong, S.C., 2006. Motivations for ISO 14001 in the hotel industry. Tourism Management, 27(3), pp.481-492. Chen, J., Sloan, P. and Legrand, W., 2010. Sustainability in the hospitality industry. Routledge. Jones, P., Hillier, D. and Comfort, D., 2016. Sustainability in the hospitality industry: Some personal reflections on corporate challenges and research agendas. International Journal of Contemporary Hospitality Management, 28(1), pp.36-67. Kariru, A.N., 2023. Contemporary Trends and Issues in The Hospitality and Tourism Industry. Legrand, W., Simons-Kaufmann, C. and Sloan, P. eds., 2012. Sustainable hospitality and tourism as motors for development: case studies from developing regions of the world. Routledge. Ottenbacher, M.C. and Harrington, R.J., 2010. Strategies for achieving success for innovative versus incremental new services. Journal of Services Marketing, 24(1), pp.3-15. Salem, I.E., Abbas, H., Akram, H.W. and Elbaz, A.M., Contemporary sustainability themes in tourism and hospitality during and post COVID‐19: Critical review and a step strategies forward for post the pandemic. Sustainable Development. Strasdas, W., 2013. Sustainable tourism and the millennium development goals—Effecting positive change. The International Ecotourism Society, Jones Bartlett Learning. Trivago.com, 2023. Sustainable Hospitality: Eco-Friendly Industry Trends and Tips for Hotels. trivago Business Blog [online]. Available from: https://businessblog.trivago.com/sustainable-hospitality-trends-eco-friendly-hotel-tips/ [Accessed 27 Oct 2023]. Tzschentke, N.A., Kirk, D. and Lynch, P.A., 2008. Going green: Decisional factors in small hospitality operations. International Journal of Hospitality Management, 27(1), pp.126-133. Ucf.edu, 2022. Sustainability in Hospitality: How Industry Leaders Can Help | UCF Online. UCF Online [online]. Available from: https://www.ucf.edu/online/hospitality/news/sustainability-in-hospitality-why-it-is-important-and-how-industry-leaders-can-help/ [Accessed 27 Oct 2023].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jhony sins</cp:lastModifiedBy>
  <cp:revision>59</cp:revision>
  <dcterms:created xsi:type="dcterms:W3CDTF">2023-01-31T09:01:37Z</dcterms:created>
  <dcterms:modified xsi:type="dcterms:W3CDTF">2023-11-07T06:15:35Z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y fmtid="{D5CDD505-2E9C-101B-9397-08002B2CF9AE}" pid="3" name="ICV">
    <vt:lpwstr>e6e637dc92564f7abc91dfa458f123b8</vt:lpwstr>
  </property>
</Properties>
</file>