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86" r:id="rId3"/>
    <p:sldId id="287" r:id="rId4"/>
    <p:sldId id="288" r:id="rId5"/>
    <p:sldId id="289" r:id="rId6"/>
    <p:sldId id="290" r:id="rId7"/>
    <p:sldId id="291" r:id="rId8"/>
    <p:sldId id="292" r:id="rId9"/>
    <p:sldId id="293" r:id="rId10"/>
    <p:sldId id="294" r:id="rId11"/>
    <p:sldId id="295" r:id="rId12"/>
    <p:sldId id="296" r:id="rId13"/>
    <p:sldId id="297" r:id="rId14"/>
    <p:sldId id="298" r:id="rId15"/>
    <p:sldId id="299" r:id="rId16"/>
    <p:sldId id="300" r:id="rId17"/>
    <p:sldId id="301" r:id="rId18"/>
    <p:sldId id="302" r:id="rId19"/>
    <p:sldId id="303" r:id="rId20"/>
    <p:sldId id="304" r:id="rId21"/>
    <p:sldId id="305" r:id="rId22"/>
    <p:sldId id="306" r:id="rId23"/>
    <p:sldId id="307" r:id="rId24"/>
    <p:sldId id="308" r:id="rId25"/>
  </p:sldIdLst>
  <p:sldSz cx="9144000" cy="6858000" type="screen4x3"/>
  <p:notesSz cx="7099300" cy="10234613"/>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6" d="100"/>
          <a:sy n="106" d="100"/>
        </p:scale>
        <p:origin x="176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s Campion" userId="7dc06b9cbaf1b233" providerId="LiveId" clId="{165CEDE0-FB58-449C-B7BF-8EE3465301FE}"/>
    <pc:docChg chg="delSld">
      <pc:chgData name="Nicholas Campion" userId="7dc06b9cbaf1b233" providerId="LiveId" clId="{165CEDE0-FB58-449C-B7BF-8EE3465301FE}" dt="2022-02-08T15:11:54.409" v="2" actId="2696"/>
      <pc:docMkLst>
        <pc:docMk/>
      </pc:docMkLst>
      <pc:sldChg chg="del">
        <pc:chgData name="Nicholas Campion" userId="7dc06b9cbaf1b233" providerId="LiveId" clId="{165CEDE0-FB58-449C-B7BF-8EE3465301FE}" dt="2022-02-08T15:11:36.158" v="0" actId="47"/>
        <pc:sldMkLst>
          <pc:docMk/>
          <pc:sldMk cId="0" sldId="259"/>
        </pc:sldMkLst>
      </pc:sldChg>
      <pc:sldChg chg="del">
        <pc:chgData name="Nicholas Campion" userId="7dc06b9cbaf1b233" providerId="LiveId" clId="{165CEDE0-FB58-449C-B7BF-8EE3465301FE}" dt="2022-02-08T15:11:36.158" v="0" actId="47"/>
        <pc:sldMkLst>
          <pc:docMk/>
          <pc:sldMk cId="0" sldId="261"/>
        </pc:sldMkLst>
      </pc:sldChg>
      <pc:sldChg chg="del">
        <pc:chgData name="Nicholas Campion" userId="7dc06b9cbaf1b233" providerId="LiveId" clId="{165CEDE0-FB58-449C-B7BF-8EE3465301FE}" dt="2022-02-08T15:11:36.158" v="0" actId="47"/>
        <pc:sldMkLst>
          <pc:docMk/>
          <pc:sldMk cId="0" sldId="264"/>
        </pc:sldMkLst>
      </pc:sldChg>
      <pc:sldChg chg="del">
        <pc:chgData name="Nicholas Campion" userId="7dc06b9cbaf1b233" providerId="LiveId" clId="{165CEDE0-FB58-449C-B7BF-8EE3465301FE}" dt="2022-02-08T15:11:36.158" v="0" actId="47"/>
        <pc:sldMkLst>
          <pc:docMk/>
          <pc:sldMk cId="0" sldId="266"/>
        </pc:sldMkLst>
      </pc:sldChg>
      <pc:sldChg chg="del">
        <pc:chgData name="Nicholas Campion" userId="7dc06b9cbaf1b233" providerId="LiveId" clId="{165CEDE0-FB58-449C-B7BF-8EE3465301FE}" dt="2022-02-08T15:11:36.158" v="0" actId="47"/>
        <pc:sldMkLst>
          <pc:docMk/>
          <pc:sldMk cId="0" sldId="267"/>
        </pc:sldMkLst>
      </pc:sldChg>
      <pc:sldChg chg="del">
        <pc:chgData name="Nicholas Campion" userId="7dc06b9cbaf1b233" providerId="LiveId" clId="{165CEDE0-FB58-449C-B7BF-8EE3465301FE}" dt="2022-02-08T15:11:36.158" v="0" actId="47"/>
        <pc:sldMkLst>
          <pc:docMk/>
          <pc:sldMk cId="0" sldId="269"/>
        </pc:sldMkLst>
      </pc:sldChg>
      <pc:sldChg chg="del">
        <pc:chgData name="Nicholas Campion" userId="7dc06b9cbaf1b233" providerId="LiveId" clId="{165CEDE0-FB58-449C-B7BF-8EE3465301FE}" dt="2022-02-08T15:11:36.158" v="0" actId="47"/>
        <pc:sldMkLst>
          <pc:docMk/>
          <pc:sldMk cId="0" sldId="271"/>
        </pc:sldMkLst>
      </pc:sldChg>
      <pc:sldChg chg="del">
        <pc:chgData name="Nicholas Campion" userId="7dc06b9cbaf1b233" providerId="LiveId" clId="{165CEDE0-FB58-449C-B7BF-8EE3465301FE}" dt="2022-02-08T15:11:36.158" v="0" actId="47"/>
        <pc:sldMkLst>
          <pc:docMk/>
          <pc:sldMk cId="0" sldId="274"/>
        </pc:sldMkLst>
      </pc:sldChg>
      <pc:sldChg chg="del">
        <pc:chgData name="Nicholas Campion" userId="7dc06b9cbaf1b233" providerId="LiveId" clId="{165CEDE0-FB58-449C-B7BF-8EE3465301FE}" dt="2022-02-08T15:11:36.158" v="0" actId="47"/>
        <pc:sldMkLst>
          <pc:docMk/>
          <pc:sldMk cId="0" sldId="275"/>
        </pc:sldMkLst>
      </pc:sldChg>
      <pc:sldChg chg="del">
        <pc:chgData name="Nicholas Campion" userId="7dc06b9cbaf1b233" providerId="LiveId" clId="{165CEDE0-FB58-449C-B7BF-8EE3465301FE}" dt="2022-02-08T15:11:36.158" v="0" actId="47"/>
        <pc:sldMkLst>
          <pc:docMk/>
          <pc:sldMk cId="0" sldId="276"/>
        </pc:sldMkLst>
      </pc:sldChg>
      <pc:sldChg chg="del">
        <pc:chgData name="Nicholas Campion" userId="7dc06b9cbaf1b233" providerId="LiveId" clId="{165CEDE0-FB58-449C-B7BF-8EE3465301FE}" dt="2022-02-08T15:11:36.158" v="0" actId="47"/>
        <pc:sldMkLst>
          <pc:docMk/>
          <pc:sldMk cId="0" sldId="278"/>
        </pc:sldMkLst>
      </pc:sldChg>
      <pc:sldChg chg="del">
        <pc:chgData name="Nicholas Campion" userId="7dc06b9cbaf1b233" providerId="LiveId" clId="{165CEDE0-FB58-449C-B7BF-8EE3465301FE}" dt="2022-02-08T15:11:36.158" v="0" actId="47"/>
        <pc:sldMkLst>
          <pc:docMk/>
          <pc:sldMk cId="0" sldId="280"/>
        </pc:sldMkLst>
      </pc:sldChg>
      <pc:sldChg chg="del">
        <pc:chgData name="Nicholas Campion" userId="7dc06b9cbaf1b233" providerId="LiveId" clId="{165CEDE0-FB58-449C-B7BF-8EE3465301FE}" dt="2022-02-08T15:11:36.158" v="0" actId="47"/>
        <pc:sldMkLst>
          <pc:docMk/>
          <pc:sldMk cId="0" sldId="281"/>
        </pc:sldMkLst>
      </pc:sldChg>
      <pc:sldChg chg="del">
        <pc:chgData name="Nicholas Campion" userId="7dc06b9cbaf1b233" providerId="LiveId" clId="{165CEDE0-FB58-449C-B7BF-8EE3465301FE}" dt="2022-02-08T15:11:36.158" v="0" actId="47"/>
        <pc:sldMkLst>
          <pc:docMk/>
          <pc:sldMk cId="0" sldId="282"/>
        </pc:sldMkLst>
      </pc:sldChg>
      <pc:sldChg chg="del">
        <pc:chgData name="Nicholas Campion" userId="7dc06b9cbaf1b233" providerId="LiveId" clId="{165CEDE0-FB58-449C-B7BF-8EE3465301FE}" dt="2022-02-08T15:11:36.158" v="0" actId="47"/>
        <pc:sldMkLst>
          <pc:docMk/>
          <pc:sldMk cId="0" sldId="283"/>
        </pc:sldMkLst>
      </pc:sldChg>
      <pc:sldChg chg="del">
        <pc:chgData name="Nicholas Campion" userId="7dc06b9cbaf1b233" providerId="LiveId" clId="{165CEDE0-FB58-449C-B7BF-8EE3465301FE}" dt="2022-02-08T15:11:36.158" v="0" actId="47"/>
        <pc:sldMkLst>
          <pc:docMk/>
          <pc:sldMk cId="0" sldId="284"/>
        </pc:sldMkLst>
      </pc:sldChg>
      <pc:sldChg chg="del">
        <pc:chgData name="Nicholas Campion" userId="7dc06b9cbaf1b233" providerId="LiveId" clId="{165CEDE0-FB58-449C-B7BF-8EE3465301FE}" dt="2022-02-08T15:11:36.158" v="0" actId="47"/>
        <pc:sldMkLst>
          <pc:docMk/>
          <pc:sldMk cId="0" sldId="285"/>
        </pc:sldMkLst>
      </pc:sldChg>
      <pc:sldChg chg="del">
        <pc:chgData name="Nicholas Campion" userId="7dc06b9cbaf1b233" providerId="LiveId" clId="{165CEDE0-FB58-449C-B7BF-8EE3465301FE}" dt="2022-02-08T15:11:44.772" v="1" actId="2696"/>
        <pc:sldMkLst>
          <pc:docMk/>
          <pc:sldMk cId="0" sldId="309"/>
        </pc:sldMkLst>
      </pc:sldChg>
      <pc:sldChg chg="del">
        <pc:chgData name="Nicholas Campion" userId="7dc06b9cbaf1b233" providerId="LiveId" clId="{165CEDE0-FB58-449C-B7BF-8EE3465301FE}" dt="2022-02-08T15:11:54.409" v="2" actId="2696"/>
        <pc:sldMkLst>
          <pc:docMk/>
          <pc:sldMk cId="0" sldId="310"/>
        </pc:sldMkLst>
      </pc:sldChg>
      <pc:sldChg chg="del">
        <pc:chgData name="Nicholas Campion" userId="7dc06b9cbaf1b233" providerId="LiveId" clId="{165CEDE0-FB58-449C-B7BF-8EE3465301FE}" dt="2022-02-08T15:11:36.158" v="0" actId="47"/>
        <pc:sldMkLst>
          <pc:docMk/>
          <pc:sldMk cId="0" sldId="311"/>
        </pc:sldMkLst>
      </pc:sldChg>
      <pc:sldChg chg="del">
        <pc:chgData name="Nicholas Campion" userId="7dc06b9cbaf1b233" providerId="LiveId" clId="{165CEDE0-FB58-449C-B7BF-8EE3465301FE}" dt="2022-02-08T15:11:36.158" v="0" actId="47"/>
        <pc:sldMkLst>
          <pc:docMk/>
          <pc:sldMk cId="0" sldId="312"/>
        </pc:sldMkLst>
      </pc:sldChg>
      <pc:sldChg chg="del">
        <pc:chgData name="Nicholas Campion" userId="7dc06b9cbaf1b233" providerId="LiveId" clId="{165CEDE0-FB58-449C-B7BF-8EE3465301FE}" dt="2022-02-08T15:11:36.158" v="0" actId="47"/>
        <pc:sldMkLst>
          <pc:docMk/>
          <pc:sldMk cId="0" sldId="313"/>
        </pc:sldMkLst>
      </pc:sldChg>
      <pc:sldChg chg="del">
        <pc:chgData name="Nicholas Campion" userId="7dc06b9cbaf1b233" providerId="LiveId" clId="{165CEDE0-FB58-449C-B7BF-8EE3465301FE}" dt="2022-02-08T15:11:36.158" v="0" actId="47"/>
        <pc:sldMkLst>
          <pc:docMk/>
          <pc:sldMk cId="0" sldId="314"/>
        </pc:sldMkLst>
      </pc:sldChg>
      <pc:sldChg chg="del">
        <pc:chgData name="Nicholas Campion" userId="7dc06b9cbaf1b233" providerId="LiveId" clId="{165CEDE0-FB58-449C-B7BF-8EE3465301FE}" dt="2022-02-08T15:11:36.158" v="0" actId="47"/>
        <pc:sldMkLst>
          <pc:docMk/>
          <pc:sldMk cId="0" sldId="315"/>
        </pc:sldMkLst>
      </pc:sldChg>
      <pc:sldChg chg="del">
        <pc:chgData name="Nicholas Campion" userId="7dc06b9cbaf1b233" providerId="LiveId" clId="{165CEDE0-FB58-449C-B7BF-8EE3465301FE}" dt="2022-02-08T15:11:36.158" v="0" actId="47"/>
        <pc:sldMkLst>
          <pc:docMk/>
          <pc:sldMk cId="0" sldId="316"/>
        </pc:sldMkLst>
      </pc:sldChg>
      <pc:sldChg chg="del">
        <pc:chgData name="Nicholas Campion" userId="7dc06b9cbaf1b233" providerId="LiveId" clId="{165CEDE0-FB58-449C-B7BF-8EE3465301FE}" dt="2022-02-08T15:11:36.158" v="0" actId="47"/>
        <pc:sldMkLst>
          <pc:docMk/>
          <pc:sldMk cId="0" sldId="317"/>
        </pc:sldMkLst>
      </pc:sldChg>
      <pc:sldChg chg="del">
        <pc:chgData name="Nicholas Campion" userId="7dc06b9cbaf1b233" providerId="LiveId" clId="{165CEDE0-FB58-449C-B7BF-8EE3465301FE}" dt="2022-02-08T15:11:36.158" v="0" actId="47"/>
        <pc:sldMkLst>
          <pc:docMk/>
          <pc:sldMk cId="0" sldId="318"/>
        </pc:sldMkLst>
      </pc:sldChg>
      <pc:sldChg chg="del">
        <pc:chgData name="Nicholas Campion" userId="7dc06b9cbaf1b233" providerId="LiveId" clId="{165CEDE0-FB58-449C-B7BF-8EE3465301FE}" dt="2022-02-08T15:11:36.158" v="0" actId="47"/>
        <pc:sldMkLst>
          <pc:docMk/>
          <pc:sldMk cId="0" sldId="319"/>
        </pc:sldMkLst>
      </pc:sldChg>
      <pc:sldChg chg="del">
        <pc:chgData name="Nicholas Campion" userId="7dc06b9cbaf1b233" providerId="LiveId" clId="{165CEDE0-FB58-449C-B7BF-8EE3465301FE}" dt="2022-02-08T15:11:36.158" v="0" actId="47"/>
        <pc:sldMkLst>
          <pc:docMk/>
          <pc:sldMk cId="0" sldId="320"/>
        </pc:sldMkLst>
      </pc:sldChg>
      <pc:sldChg chg="del">
        <pc:chgData name="Nicholas Campion" userId="7dc06b9cbaf1b233" providerId="LiveId" clId="{165CEDE0-FB58-449C-B7BF-8EE3465301FE}" dt="2022-02-08T15:11:36.158" v="0" actId="47"/>
        <pc:sldMkLst>
          <pc:docMk/>
          <pc:sldMk cId="0" sldId="321"/>
        </pc:sldMkLst>
      </pc:sldChg>
      <pc:sldChg chg="del">
        <pc:chgData name="Nicholas Campion" userId="7dc06b9cbaf1b233" providerId="LiveId" clId="{165CEDE0-FB58-449C-B7BF-8EE3465301FE}" dt="2022-02-08T15:11:36.158" v="0" actId="47"/>
        <pc:sldMkLst>
          <pc:docMk/>
          <pc:sldMk cId="0" sldId="322"/>
        </pc:sldMkLst>
      </pc:sldChg>
      <pc:sldChg chg="del">
        <pc:chgData name="Nicholas Campion" userId="7dc06b9cbaf1b233" providerId="LiveId" clId="{165CEDE0-FB58-449C-B7BF-8EE3465301FE}" dt="2022-02-08T15:11:36.158" v="0" actId="47"/>
        <pc:sldMkLst>
          <pc:docMk/>
          <pc:sldMk cId="0" sldId="323"/>
        </pc:sldMkLst>
      </pc:sldChg>
      <pc:sldMasterChg chg="delSldLayout">
        <pc:chgData name="Nicholas Campion" userId="7dc06b9cbaf1b233" providerId="LiveId" clId="{165CEDE0-FB58-449C-B7BF-8EE3465301FE}" dt="2022-02-08T15:11:36.158" v="0" actId="47"/>
        <pc:sldMasterMkLst>
          <pc:docMk/>
          <pc:sldMasterMk cId="0" sldId="2147483648"/>
        </pc:sldMasterMkLst>
        <pc:sldLayoutChg chg="del">
          <pc:chgData name="Nicholas Campion" userId="7dc06b9cbaf1b233" providerId="LiveId" clId="{165CEDE0-FB58-449C-B7BF-8EE3465301FE}" dt="2022-02-08T15:11:36.158" v="0" actId="47"/>
          <pc:sldLayoutMkLst>
            <pc:docMk/>
            <pc:sldMasterMk cId="0" sldId="2147483648"/>
            <pc:sldLayoutMk cId="3781351722" sldId="214748377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50D6D42-0CB9-4941-8422-A44B5EEFB28B}"/>
              </a:ext>
            </a:extLst>
          </p:cNvPr>
          <p:cNvSpPr>
            <a:spLocks noGrp="1"/>
          </p:cNvSpPr>
          <p:nvPr>
            <p:ph type="hdr" sz="quarter"/>
          </p:nvPr>
        </p:nvSpPr>
        <p:spPr>
          <a:xfrm>
            <a:off x="0" y="0"/>
            <a:ext cx="3076575" cy="511175"/>
          </a:xfrm>
          <a:prstGeom prst="rect">
            <a:avLst/>
          </a:prstGeom>
        </p:spPr>
        <p:txBody>
          <a:bodyPr vert="horz" lIns="99048" tIns="49524" rIns="99048" bIns="49524" rtlCol="0"/>
          <a:lstStyle>
            <a:lvl1pPr algn="l">
              <a:defRPr sz="13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72AF3757-F677-4808-87EE-73DFD840E83E}"/>
              </a:ext>
            </a:extLst>
          </p:cNvPr>
          <p:cNvSpPr>
            <a:spLocks noGrp="1"/>
          </p:cNvSpPr>
          <p:nvPr>
            <p:ph type="dt" idx="1"/>
          </p:nvPr>
        </p:nvSpPr>
        <p:spPr>
          <a:xfrm>
            <a:off x="4021138" y="0"/>
            <a:ext cx="3076575" cy="511175"/>
          </a:xfrm>
          <a:prstGeom prst="rect">
            <a:avLst/>
          </a:prstGeom>
        </p:spPr>
        <p:txBody>
          <a:bodyPr vert="horz" lIns="99048" tIns="49524" rIns="99048" bIns="49524" rtlCol="0"/>
          <a:lstStyle>
            <a:lvl1pPr algn="r">
              <a:defRPr sz="1300">
                <a:latin typeface="Arial" charset="0"/>
                <a:cs typeface="Arial" charset="0"/>
              </a:defRPr>
            </a:lvl1pPr>
          </a:lstStyle>
          <a:p>
            <a:pPr>
              <a:defRPr/>
            </a:pPr>
            <a:fld id="{DD254836-697A-40E3-9690-5CE76E5474E2}" type="datetimeFigureOut">
              <a:rPr lang="en-US"/>
              <a:pPr>
                <a:defRPr/>
              </a:pPr>
              <a:t>2/8/2022</a:t>
            </a:fld>
            <a:endParaRPr lang="en-GB"/>
          </a:p>
        </p:txBody>
      </p:sp>
      <p:sp>
        <p:nvSpPr>
          <p:cNvPr id="4" name="Slide Image Placeholder 3">
            <a:extLst>
              <a:ext uri="{FF2B5EF4-FFF2-40B4-BE49-F238E27FC236}">
                <a16:creationId xmlns:a16="http://schemas.microsoft.com/office/drawing/2014/main" id="{E73D6E6A-0AA0-402B-BA91-AA4B80A2EF34}"/>
              </a:ext>
            </a:extLst>
          </p:cNvPr>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pPr lvl="0"/>
            <a:endParaRPr lang="en-GB" noProof="0"/>
          </a:p>
        </p:txBody>
      </p:sp>
      <p:sp>
        <p:nvSpPr>
          <p:cNvPr id="5" name="Notes Placeholder 4">
            <a:extLst>
              <a:ext uri="{FF2B5EF4-FFF2-40B4-BE49-F238E27FC236}">
                <a16:creationId xmlns:a16="http://schemas.microsoft.com/office/drawing/2014/main" id="{8025141B-44E9-42C2-B851-786B09A338D4}"/>
              </a:ext>
            </a:extLst>
          </p:cNvPr>
          <p:cNvSpPr>
            <a:spLocks noGrp="1"/>
          </p:cNvSpPr>
          <p:nvPr>
            <p:ph type="body" sz="quarter" idx="3"/>
          </p:nvPr>
        </p:nvSpPr>
        <p:spPr>
          <a:xfrm>
            <a:off x="709613" y="4860925"/>
            <a:ext cx="5680075" cy="4605338"/>
          </a:xfrm>
          <a:prstGeom prst="rect">
            <a:avLst/>
          </a:prstGeom>
        </p:spPr>
        <p:txBody>
          <a:bodyPr vert="horz" lIns="99048" tIns="49524" rIns="99048" bIns="49524"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7B9DE1AC-AEFA-4179-94DB-682F1D5784DE}"/>
              </a:ext>
            </a:extLst>
          </p:cNvPr>
          <p:cNvSpPr>
            <a:spLocks noGrp="1"/>
          </p:cNvSpPr>
          <p:nvPr>
            <p:ph type="ftr" sz="quarter" idx="4"/>
          </p:nvPr>
        </p:nvSpPr>
        <p:spPr>
          <a:xfrm>
            <a:off x="0" y="9721850"/>
            <a:ext cx="3076575" cy="511175"/>
          </a:xfrm>
          <a:prstGeom prst="rect">
            <a:avLst/>
          </a:prstGeom>
        </p:spPr>
        <p:txBody>
          <a:bodyPr vert="horz" lIns="99048" tIns="49524" rIns="99048" bIns="49524" rtlCol="0" anchor="b"/>
          <a:lstStyle>
            <a:lvl1pPr algn="l">
              <a:defRPr sz="13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C4BE02BC-FB09-437E-9349-DE1695FFD564}"/>
              </a:ext>
            </a:extLst>
          </p:cNvPr>
          <p:cNvSpPr>
            <a:spLocks noGrp="1"/>
          </p:cNvSpPr>
          <p:nvPr>
            <p:ph type="sldNum" sz="quarter" idx="5"/>
          </p:nvPr>
        </p:nvSpPr>
        <p:spPr>
          <a:xfrm>
            <a:off x="4021138" y="9721850"/>
            <a:ext cx="3076575" cy="511175"/>
          </a:xfrm>
          <a:prstGeom prst="rect">
            <a:avLst/>
          </a:prstGeom>
        </p:spPr>
        <p:txBody>
          <a:bodyPr vert="horz" wrap="square" lIns="99048" tIns="49524" rIns="99048" bIns="49524" numCol="1" anchor="b" anchorCtr="0" compatLnSpc="1">
            <a:prstTxWarp prst="textNoShape">
              <a:avLst/>
            </a:prstTxWarp>
          </a:bodyPr>
          <a:lstStyle>
            <a:lvl1pPr algn="r">
              <a:defRPr sz="1300"/>
            </a:lvl1pPr>
          </a:lstStyle>
          <a:p>
            <a:fld id="{581FE410-7899-4C9B-AE9D-5A6F7AB1A2DB}"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2B1E10A-5C26-4479-B8E4-88E4A73CC054}"/>
              </a:ext>
            </a:extLst>
          </p:cNvPr>
          <p:cNvSpPr>
            <a:spLocks noGrp="1"/>
          </p:cNvSpPr>
          <p:nvPr>
            <p:ph type="dt" sz="half" idx="10"/>
          </p:nvPr>
        </p:nvSpPr>
        <p:spPr/>
        <p:txBody>
          <a:bodyPr/>
          <a:lstStyle>
            <a:lvl1pPr>
              <a:defRPr/>
            </a:lvl1pPr>
          </a:lstStyle>
          <a:p>
            <a:pPr>
              <a:defRPr/>
            </a:pPr>
            <a:fld id="{94A4255C-7A1D-428A-8853-CA34B9738846}" type="datetimeFigureOut">
              <a:rPr lang="en-US"/>
              <a:pPr>
                <a:defRPr/>
              </a:pPr>
              <a:t>2/8/2022</a:t>
            </a:fld>
            <a:endParaRPr lang="en-GB"/>
          </a:p>
        </p:txBody>
      </p:sp>
      <p:sp>
        <p:nvSpPr>
          <p:cNvPr id="5" name="Footer Placeholder 4">
            <a:extLst>
              <a:ext uri="{FF2B5EF4-FFF2-40B4-BE49-F238E27FC236}">
                <a16:creationId xmlns:a16="http://schemas.microsoft.com/office/drawing/2014/main" id="{F4C5FB61-30CB-48BD-B20B-4ECDEB926B0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3A61D17-D2C6-4633-B777-BBDB34BABC0D}"/>
              </a:ext>
            </a:extLst>
          </p:cNvPr>
          <p:cNvSpPr>
            <a:spLocks noGrp="1"/>
          </p:cNvSpPr>
          <p:nvPr>
            <p:ph type="sldNum" sz="quarter" idx="12"/>
          </p:nvPr>
        </p:nvSpPr>
        <p:spPr/>
        <p:txBody>
          <a:bodyPr/>
          <a:lstStyle>
            <a:lvl1pPr>
              <a:defRPr/>
            </a:lvl1pPr>
          </a:lstStyle>
          <a:p>
            <a:fld id="{6CE2FD7B-7429-4138-9A16-6D8668EBFBCE}" type="slidenum">
              <a:rPr lang="en-GB" altLang="en-US"/>
              <a:pPr/>
              <a:t>‹#›</a:t>
            </a:fld>
            <a:endParaRPr lang="en-GB" altLang="en-US"/>
          </a:p>
        </p:txBody>
      </p:sp>
    </p:spTree>
    <p:extLst>
      <p:ext uri="{BB962C8B-B14F-4D97-AF65-F5344CB8AC3E}">
        <p14:creationId xmlns:p14="http://schemas.microsoft.com/office/powerpoint/2010/main" val="1571916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3567C0-69B3-439B-B2E2-7C642E949D0D}"/>
              </a:ext>
            </a:extLst>
          </p:cNvPr>
          <p:cNvSpPr>
            <a:spLocks noGrp="1"/>
          </p:cNvSpPr>
          <p:nvPr>
            <p:ph type="dt" sz="half" idx="10"/>
          </p:nvPr>
        </p:nvSpPr>
        <p:spPr/>
        <p:txBody>
          <a:bodyPr/>
          <a:lstStyle>
            <a:lvl1pPr>
              <a:defRPr/>
            </a:lvl1pPr>
          </a:lstStyle>
          <a:p>
            <a:pPr>
              <a:defRPr/>
            </a:pPr>
            <a:fld id="{B8699855-89E2-486F-A8B8-C2234CC035D4}" type="datetimeFigureOut">
              <a:rPr lang="en-US"/>
              <a:pPr>
                <a:defRPr/>
              </a:pPr>
              <a:t>2/8/2022</a:t>
            </a:fld>
            <a:endParaRPr lang="en-GB"/>
          </a:p>
        </p:txBody>
      </p:sp>
      <p:sp>
        <p:nvSpPr>
          <p:cNvPr id="5" name="Footer Placeholder 4">
            <a:extLst>
              <a:ext uri="{FF2B5EF4-FFF2-40B4-BE49-F238E27FC236}">
                <a16:creationId xmlns:a16="http://schemas.microsoft.com/office/drawing/2014/main" id="{8A1C29D1-39A6-4A8F-AEB6-224E1B0C8E7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9EDF4C8-B557-41E3-8687-9BEED9DE85FC}"/>
              </a:ext>
            </a:extLst>
          </p:cNvPr>
          <p:cNvSpPr>
            <a:spLocks noGrp="1"/>
          </p:cNvSpPr>
          <p:nvPr>
            <p:ph type="sldNum" sz="quarter" idx="12"/>
          </p:nvPr>
        </p:nvSpPr>
        <p:spPr/>
        <p:txBody>
          <a:bodyPr/>
          <a:lstStyle>
            <a:lvl1pPr>
              <a:defRPr/>
            </a:lvl1pPr>
          </a:lstStyle>
          <a:p>
            <a:fld id="{300F776D-3154-492C-8C74-89F76E4B8658}" type="slidenum">
              <a:rPr lang="en-GB" altLang="en-US"/>
              <a:pPr/>
              <a:t>‹#›</a:t>
            </a:fld>
            <a:endParaRPr lang="en-GB" altLang="en-US"/>
          </a:p>
        </p:txBody>
      </p:sp>
    </p:spTree>
    <p:extLst>
      <p:ext uri="{BB962C8B-B14F-4D97-AF65-F5344CB8AC3E}">
        <p14:creationId xmlns:p14="http://schemas.microsoft.com/office/powerpoint/2010/main" val="1665404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6B6200D-67D8-4DD4-91EA-6F7C156C043C}"/>
              </a:ext>
            </a:extLst>
          </p:cNvPr>
          <p:cNvSpPr>
            <a:spLocks noGrp="1"/>
          </p:cNvSpPr>
          <p:nvPr>
            <p:ph type="dt" sz="half" idx="10"/>
          </p:nvPr>
        </p:nvSpPr>
        <p:spPr/>
        <p:txBody>
          <a:bodyPr/>
          <a:lstStyle>
            <a:lvl1pPr>
              <a:defRPr/>
            </a:lvl1pPr>
          </a:lstStyle>
          <a:p>
            <a:pPr>
              <a:defRPr/>
            </a:pPr>
            <a:fld id="{52EFB797-319D-48EF-97FF-53B391DF870B}" type="datetimeFigureOut">
              <a:rPr lang="en-US"/>
              <a:pPr>
                <a:defRPr/>
              </a:pPr>
              <a:t>2/8/2022</a:t>
            </a:fld>
            <a:endParaRPr lang="en-GB"/>
          </a:p>
        </p:txBody>
      </p:sp>
      <p:sp>
        <p:nvSpPr>
          <p:cNvPr id="5" name="Footer Placeholder 4">
            <a:extLst>
              <a:ext uri="{FF2B5EF4-FFF2-40B4-BE49-F238E27FC236}">
                <a16:creationId xmlns:a16="http://schemas.microsoft.com/office/drawing/2014/main" id="{E8D43F2A-22CE-440B-8A44-2F0FC6F4CB4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48778D7-0E3B-4CBC-B5D4-9F36619E8E57}"/>
              </a:ext>
            </a:extLst>
          </p:cNvPr>
          <p:cNvSpPr>
            <a:spLocks noGrp="1"/>
          </p:cNvSpPr>
          <p:nvPr>
            <p:ph type="sldNum" sz="quarter" idx="12"/>
          </p:nvPr>
        </p:nvSpPr>
        <p:spPr/>
        <p:txBody>
          <a:bodyPr/>
          <a:lstStyle>
            <a:lvl1pPr>
              <a:defRPr/>
            </a:lvl1pPr>
          </a:lstStyle>
          <a:p>
            <a:fld id="{499BF280-75E2-4ABE-A3E4-85A73B27750F}" type="slidenum">
              <a:rPr lang="en-GB" altLang="en-US"/>
              <a:pPr/>
              <a:t>‹#›</a:t>
            </a:fld>
            <a:endParaRPr lang="en-GB" altLang="en-US"/>
          </a:p>
        </p:txBody>
      </p:sp>
    </p:spTree>
    <p:extLst>
      <p:ext uri="{BB962C8B-B14F-4D97-AF65-F5344CB8AC3E}">
        <p14:creationId xmlns:p14="http://schemas.microsoft.com/office/powerpoint/2010/main" val="26010529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B4ACEA3-9405-44B7-93A6-148F1A05A3F1}"/>
              </a:ext>
            </a:extLst>
          </p:cNvPr>
          <p:cNvSpPr>
            <a:spLocks noGrp="1"/>
          </p:cNvSpPr>
          <p:nvPr>
            <p:ph type="dt" sz="half" idx="10"/>
          </p:nvPr>
        </p:nvSpPr>
        <p:spPr/>
        <p:txBody>
          <a:bodyPr/>
          <a:lstStyle>
            <a:lvl1pPr>
              <a:defRPr/>
            </a:lvl1pPr>
          </a:lstStyle>
          <a:p>
            <a:pPr>
              <a:defRPr/>
            </a:pPr>
            <a:fld id="{CB9B681E-2680-401A-B511-DE8F89D2EB4D}" type="datetimeFigureOut">
              <a:rPr lang="en-US"/>
              <a:pPr>
                <a:defRPr/>
              </a:pPr>
              <a:t>2/8/2022</a:t>
            </a:fld>
            <a:endParaRPr lang="en-GB"/>
          </a:p>
        </p:txBody>
      </p:sp>
      <p:sp>
        <p:nvSpPr>
          <p:cNvPr id="6" name="Footer Placeholder 4">
            <a:extLst>
              <a:ext uri="{FF2B5EF4-FFF2-40B4-BE49-F238E27FC236}">
                <a16:creationId xmlns:a16="http://schemas.microsoft.com/office/drawing/2014/main" id="{04DD8E5B-9771-4C58-BF76-CCABF72931A4}"/>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6A7917D2-056E-43FF-B5B7-956302B3D425}"/>
              </a:ext>
            </a:extLst>
          </p:cNvPr>
          <p:cNvSpPr>
            <a:spLocks noGrp="1"/>
          </p:cNvSpPr>
          <p:nvPr>
            <p:ph type="sldNum" sz="quarter" idx="12"/>
          </p:nvPr>
        </p:nvSpPr>
        <p:spPr/>
        <p:txBody>
          <a:bodyPr/>
          <a:lstStyle>
            <a:lvl1pPr>
              <a:defRPr/>
            </a:lvl1pPr>
          </a:lstStyle>
          <a:p>
            <a:fld id="{86A1CDE9-498A-418E-AE05-56C1B3699AA2}" type="slidenum">
              <a:rPr lang="en-GB" altLang="en-US"/>
              <a:pPr/>
              <a:t>‹#›</a:t>
            </a:fld>
            <a:endParaRPr lang="en-GB" altLang="en-US"/>
          </a:p>
        </p:txBody>
      </p:sp>
    </p:spTree>
    <p:extLst>
      <p:ext uri="{BB962C8B-B14F-4D97-AF65-F5344CB8AC3E}">
        <p14:creationId xmlns:p14="http://schemas.microsoft.com/office/powerpoint/2010/main" val="3622936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7303228-8531-4A6E-BD0D-A1A31A85562C}"/>
              </a:ext>
            </a:extLst>
          </p:cNvPr>
          <p:cNvSpPr>
            <a:spLocks noGrp="1"/>
          </p:cNvSpPr>
          <p:nvPr>
            <p:ph type="dt" sz="half" idx="10"/>
          </p:nvPr>
        </p:nvSpPr>
        <p:spPr/>
        <p:txBody>
          <a:bodyPr/>
          <a:lstStyle>
            <a:lvl1pPr>
              <a:defRPr/>
            </a:lvl1pPr>
          </a:lstStyle>
          <a:p>
            <a:pPr>
              <a:defRPr/>
            </a:pPr>
            <a:fld id="{F83D20DB-E180-45CE-9E1F-2645720CC4BB}" type="datetimeFigureOut">
              <a:rPr lang="en-US"/>
              <a:pPr>
                <a:defRPr/>
              </a:pPr>
              <a:t>2/8/2022</a:t>
            </a:fld>
            <a:endParaRPr lang="en-GB"/>
          </a:p>
        </p:txBody>
      </p:sp>
      <p:sp>
        <p:nvSpPr>
          <p:cNvPr id="8" name="Footer Placeholder 4">
            <a:extLst>
              <a:ext uri="{FF2B5EF4-FFF2-40B4-BE49-F238E27FC236}">
                <a16:creationId xmlns:a16="http://schemas.microsoft.com/office/drawing/2014/main" id="{77392719-9C49-47F0-B26C-22CF0E8162CA}"/>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9F329A66-1838-44A3-80A1-47DAA9C4EF9F}"/>
              </a:ext>
            </a:extLst>
          </p:cNvPr>
          <p:cNvSpPr>
            <a:spLocks noGrp="1"/>
          </p:cNvSpPr>
          <p:nvPr>
            <p:ph type="sldNum" sz="quarter" idx="12"/>
          </p:nvPr>
        </p:nvSpPr>
        <p:spPr/>
        <p:txBody>
          <a:bodyPr/>
          <a:lstStyle>
            <a:lvl1pPr>
              <a:defRPr/>
            </a:lvl1pPr>
          </a:lstStyle>
          <a:p>
            <a:fld id="{59E9A267-5EA8-4D27-A203-5B305E017716}" type="slidenum">
              <a:rPr lang="en-GB" altLang="en-US"/>
              <a:pPr/>
              <a:t>‹#›</a:t>
            </a:fld>
            <a:endParaRPr lang="en-GB" altLang="en-US"/>
          </a:p>
        </p:txBody>
      </p:sp>
    </p:spTree>
    <p:extLst>
      <p:ext uri="{BB962C8B-B14F-4D97-AF65-F5344CB8AC3E}">
        <p14:creationId xmlns:p14="http://schemas.microsoft.com/office/powerpoint/2010/main" val="40348675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055025D2-53F1-432D-9C51-1EC92B3890E9}"/>
              </a:ext>
            </a:extLst>
          </p:cNvPr>
          <p:cNvSpPr>
            <a:spLocks noGrp="1"/>
          </p:cNvSpPr>
          <p:nvPr>
            <p:ph type="dt" sz="half" idx="10"/>
          </p:nvPr>
        </p:nvSpPr>
        <p:spPr/>
        <p:txBody>
          <a:bodyPr/>
          <a:lstStyle>
            <a:lvl1pPr>
              <a:defRPr/>
            </a:lvl1pPr>
          </a:lstStyle>
          <a:p>
            <a:pPr>
              <a:defRPr/>
            </a:pPr>
            <a:fld id="{51E25605-4B6E-4F77-8E32-C9F86748E7CF}" type="datetimeFigureOut">
              <a:rPr lang="en-US"/>
              <a:pPr>
                <a:defRPr/>
              </a:pPr>
              <a:t>2/8/2022</a:t>
            </a:fld>
            <a:endParaRPr lang="en-GB"/>
          </a:p>
        </p:txBody>
      </p:sp>
      <p:sp>
        <p:nvSpPr>
          <p:cNvPr id="4" name="Footer Placeholder 4">
            <a:extLst>
              <a:ext uri="{FF2B5EF4-FFF2-40B4-BE49-F238E27FC236}">
                <a16:creationId xmlns:a16="http://schemas.microsoft.com/office/drawing/2014/main" id="{F4090657-4AA6-48D0-85AA-1752DDABBEEF}"/>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2ED20543-6F72-4074-AA03-958896BD51C7}"/>
              </a:ext>
            </a:extLst>
          </p:cNvPr>
          <p:cNvSpPr>
            <a:spLocks noGrp="1"/>
          </p:cNvSpPr>
          <p:nvPr>
            <p:ph type="sldNum" sz="quarter" idx="12"/>
          </p:nvPr>
        </p:nvSpPr>
        <p:spPr/>
        <p:txBody>
          <a:bodyPr/>
          <a:lstStyle>
            <a:lvl1pPr>
              <a:defRPr/>
            </a:lvl1pPr>
          </a:lstStyle>
          <a:p>
            <a:fld id="{A961DFDE-ACB3-4183-BD57-1926D95E82D3}" type="slidenum">
              <a:rPr lang="en-GB" altLang="en-US"/>
              <a:pPr/>
              <a:t>‹#›</a:t>
            </a:fld>
            <a:endParaRPr lang="en-GB" altLang="en-US"/>
          </a:p>
        </p:txBody>
      </p:sp>
    </p:spTree>
    <p:extLst>
      <p:ext uri="{BB962C8B-B14F-4D97-AF65-F5344CB8AC3E}">
        <p14:creationId xmlns:p14="http://schemas.microsoft.com/office/powerpoint/2010/main" val="2694270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A365416B-B987-4B69-A67B-E0EB0B22A4FF}"/>
              </a:ext>
            </a:extLst>
          </p:cNvPr>
          <p:cNvSpPr>
            <a:spLocks noGrp="1"/>
          </p:cNvSpPr>
          <p:nvPr>
            <p:ph type="dt" sz="half" idx="10"/>
          </p:nvPr>
        </p:nvSpPr>
        <p:spPr/>
        <p:txBody>
          <a:bodyPr/>
          <a:lstStyle>
            <a:lvl1pPr>
              <a:defRPr/>
            </a:lvl1pPr>
          </a:lstStyle>
          <a:p>
            <a:pPr>
              <a:defRPr/>
            </a:pPr>
            <a:fld id="{D7BB4310-C81D-4FB2-9888-527CD5ADB531}" type="datetimeFigureOut">
              <a:rPr lang="en-US"/>
              <a:pPr>
                <a:defRPr/>
              </a:pPr>
              <a:t>2/8/2022</a:t>
            </a:fld>
            <a:endParaRPr lang="en-GB"/>
          </a:p>
        </p:txBody>
      </p:sp>
      <p:sp>
        <p:nvSpPr>
          <p:cNvPr id="3" name="Footer Placeholder 4">
            <a:extLst>
              <a:ext uri="{FF2B5EF4-FFF2-40B4-BE49-F238E27FC236}">
                <a16:creationId xmlns:a16="http://schemas.microsoft.com/office/drawing/2014/main" id="{76566D9C-B93A-4A69-9AB0-6FEBBF243F7D}"/>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68419F9F-73DB-4A19-9484-E5BD67EB14F3}"/>
              </a:ext>
            </a:extLst>
          </p:cNvPr>
          <p:cNvSpPr>
            <a:spLocks noGrp="1"/>
          </p:cNvSpPr>
          <p:nvPr>
            <p:ph type="sldNum" sz="quarter" idx="12"/>
          </p:nvPr>
        </p:nvSpPr>
        <p:spPr/>
        <p:txBody>
          <a:bodyPr/>
          <a:lstStyle>
            <a:lvl1pPr>
              <a:defRPr/>
            </a:lvl1pPr>
          </a:lstStyle>
          <a:p>
            <a:fld id="{1B48AA0E-0303-4538-907A-A7CD71BE4F08}" type="slidenum">
              <a:rPr lang="en-GB" altLang="en-US"/>
              <a:pPr/>
              <a:t>‹#›</a:t>
            </a:fld>
            <a:endParaRPr lang="en-GB" altLang="en-US"/>
          </a:p>
        </p:txBody>
      </p:sp>
    </p:spTree>
    <p:extLst>
      <p:ext uri="{BB962C8B-B14F-4D97-AF65-F5344CB8AC3E}">
        <p14:creationId xmlns:p14="http://schemas.microsoft.com/office/powerpoint/2010/main" val="9472147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3EAE973-9191-4D7F-9819-27DEF7DDC091}"/>
              </a:ext>
            </a:extLst>
          </p:cNvPr>
          <p:cNvSpPr>
            <a:spLocks noGrp="1"/>
          </p:cNvSpPr>
          <p:nvPr>
            <p:ph type="dt" sz="half" idx="10"/>
          </p:nvPr>
        </p:nvSpPr>
        <p:spPr/>
        <p:txBody>
          <a:bodyPr/>
          <a:lstStyle>
            <a:lvl1pPr>
              <a:defRPr/>
            </a:lvl1pPr>
          </a:lstStyle>
          <a:p>
            <a:pPr>
              <a:defRPr/>
            </a:pPr>
            <a:fld id="{1CF02641-88A1-4C92-8C8E-D96FE3F85FA0}" type="datetimeFigureOut">
              <a:rPr lang="en-US"/>
              <a:pPr>
                <a:defRPr/>
              </a:pPr>
              <a:t>2/8/2022</a:t>
            </a:fld>
            <a:endParaRPr lang="en-GB"/>
          </a:p>
        </p:txBody>
      </p:sp>
      <p:sp>
        <p:nvSpPr>
          <p:cNvPr id="6" name="Footer Placeholder 4">
            <a:extLst>
              <a:ext uri="{FF2B5EF4-FFF2-40B4-BE49-F238E27FC236}">
                <a16:creationId xmlns:a16="http://schemas.microsoft.com/office/drawing/2014/main" id="{986518DE-A60D-4B5D-AC6A-937E0D402C8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92A03573-15FB-420B-AC2F-CADF1F1A51E9}"/>
              </a:ext>
            </a:extLst>
          </p:cNvPr>
          <p:cNvSpPr>
            <a:spLocks noGrp="1"/>
          </p:cNvSpPr>
          <p:nvPr>
            <p:ph type="sldNum" sz="quarter" idx="12"/>
          </p:nvPr>
        </p:nvSpPr>
        <p:spPr/>
        <p:txBody>
          <a:bodyPr/>
          <a:lstStyle>
            <a:lvl1pPr>
              <a:defRPr/>
            </a:lvl1pPr>
          </a:lstStyle>
          <a:p>
            <a:fld id="{A529769D-DDE0-4EAD-95AB-7903F267C7B4}" type="slidenum">
              <a:rPr lang="en-GB" altLang="en-US"/>
              <a:pPr/>
              <a:t>‹#›</a:t>
            </a:fld>
            <a:endParaRPr lang="en-GB" altLang="en-US"/>
          </a:p>
        </p:txBody>
      </p:sp>
    </p:spTree>
    <p:extLst>
      <p:ext uri="{BB962C8B-B14F-4D97-AF65-F5344CB8AC3E}">
        <p14:creationId xmlns:p14="http://schemas.microsoft.com/office/powerpoint/2010/main" val="629782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8642CD6A-DEBC-4A4D-82BD-2D1FEDFD3F92}"/>
              </a:ext>
            </a:extLst>
          </p:cNvPr>
          <p:cNvSpPr>
            <a:spLocks noGrp="1"/>
          </p:cNvSpPr>
          <p:nvPr>
            <p:ph type="dt" sz="half" idx="10"/>
          </p:nvPr>
        </p:nvSpPr>
        <p:spPr/>
        <p:txBody>
          <a:bodyPr/>
          <a:lstStyle>
            <a:lvl1pPr>
              <a:defRPr/>
            </a:lvl1pPr>
          </a:lstStyle>
          <a:p>
            <a:pPr>
              <a:defRPr/>
            </a:pPr>
            <a:fld id="{756E9A3C-F0B6-4B5F-8474-832FFF6BDC51}" type="datetimeFigureOut">
              <a:rPr lang="en-US"/>
              <a:pPr>
                <a:defRPr/>
              </a:pPr>
              <a:t>2/8/2022</a:t>
            </a:fld>
            <a:endParaRPr lang="en-GB"/>
          </a:p>
        </p:txBody>
      </p:sp>
      <p:sp>
        <p:nvSpPr>
          <p:cNvPr id="6" name="Footer Placeholder 4">
            <a:extLst>
              <a:ext uri="{FF2B5EF4-FFF2-40B4-BE49-F238E27FC236}">
                <a16:creationId xmlns:a16="http://schemas.microsoft.com/office/drawing/2014/main" id="{462A05A5-6386-438C-B007-2EDB296A9B8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BD9D558D-935D-4802-A7DB-9E89CAF1FC66}"/>
              </a:ext>
            </a:extLst>
          </p:cNvPr>
          <p:cNvSpPr>
            <a:spLocks noGrp="1"/>
          </p:cNvSpPr>
          <p:nvPr>
            <p:ph type="sldNum" sz="quarter" idx="12"/>
          </p:nvPr>
        </p:nvSpPr>
        <p:spPr/>
        <p:txBody>
          <a:bodyPr/>
          <a:lstStyle>
            <a:lvl1pPr>
              <a:defRPr/>
            </a:lvl1pPr>
          </a:lstStyle>
          <a:p>
            <a:fld id="{B2E61A81-7EA2-4D89-B139-7723D21D6128}" type="slidenum">
              <a:rPr lang="en-GB" altLang="en-US"/>
              <a:pPr/>
              <a:t>‹#›</a:t>
            </a:fld>
            <a:endParaRPr lang="en-GB" altLang="en-US"/>
          </a:p>
        </p:txBody>
      </p:sp>
    </p:spTree>
    <p:extLst>
      <p:ext uri="{BB962C8B-B14F-4D97-AF65-F5344CB8AC3E}">
        <p14:creationId xmlns:p14="http://schemas.microsoft.com/office/powerpoint/2010/main" val="8821330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B63408-6338-429A-8CDC-ED0E37A44D91}"/>
              </a:ext>
            </a:extLst>
          </p:cNvPr>
          <p:cNvSpPr>
            <a:spLocks noGrp="1"/>
          </p:cNvSpPr>
          <p:nvPr>
            <p:ph type="dt" sz="half" idx="10"/>
          </p:nvPr>
        </p:nvSpPr>
        <p:spPr/>
        <p:txBody>
          <a:bodyPr/>
          <a:lstStyle>
            <a:lvl1pPr>
              <a:defRPr/>
            </a:lvl1pPr>
          </a:lstStyle>
          <a:p>
            <a:pPr>
              <a:defRPr/>
            </a:pPr>
            <a:fld id="{62518474-99F3-4FC1-9122-48AE406291BC}" type="datetimeFigureOut">
              <a:rPr lang="en-US"/>
              <a:pPr>
                <a:defRPr/>
              </a:pPr>
              <a:t>2/8/2022</a:t>
            </a:fld>
            <a:endParaRPr lang="en-GB"/>
          </a:p>
        </p:txBody>
      </p:sp>
      <p:sp>
        <p:nvSpPr>
          <p:cNvPr id="5" name="Footer Placeholder 4">
            <a:extLst>
              <a:ext uri="{FF2B5EF4-FFF2-40B4-BE49-F238E27FC236}">
                <a16:creationId xmlns:a16="http://schemas.microsoft.com/office/drawing/2014/main" id="{1BE6B8CB-4BCA-4B32-B1C0-C524747E2E2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F627E26-80C4-4E19-A9BF-20ED1F68BD7D}"/>
              </a:ext>
            </a:extLst>
          </p:cNvPr>
          <p:cNvSpPr>
            <a:spLocks noGrp="1"/>
          </p:cNvSpPr>
          <p:nvPr>
            <p:ph type="sldNum" sz="quarter" idx="12"/>
          </p:nvPr>
        </p:nvSpPr>
        <p:spPr/>
        <p:txBody>
          <a:bodyPr/>
          <a:lstStyle>
            <a:lvl1pPr>
              <a:defRPr/>
            </a:lvl1pPr>
          </a:lstStyle>
          <a:p>
            <a:fld id="{A3573D94-1443-42BF-ABA1-D0C8D35276D2}" type="slidenum">
              <a:rPr lang="en-GB" altLang="en-US"/>
              <a:pPr/>
              <a:t>‹#›</a:t>
            </a:fld>
            <a:endParaRPr lang="en-GB" altLang="en-US"/>
          </a:p>
        </p:txBody>
      </p:sp>
    </p:spTree>
    <p:extLst>
      <p:ext uri="{BB962C8B-B14F-4D97-AF65-F5344CB8AC3E}">
        <p14:creationId xmlns:p14="http://schemas.microsoft.com/office/powerpoint/2010/main" val="949375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D23881-965D-4CE0-9636-31893E247EF9}"/>
              </a:ext>
            </a:extLst>
          </p:cNvPr>
          <p:cNvSpPr>
            <a:spLocks noGrp="1"/>
          </p:cNvSpPr>
          <p:nvPr>
            <p:ph type="dt" sz="half" idx="10"/>
          </p:nvPr>
        </p:nvSpPr>
        <p:spPr/>
        <p:txBody>
          <a:bodyPr/>
          <a:lstStyle>
            <a:lvl1pPr>
              <a:defRPr/>
            </a:lvl1pPr>
          </a:lstStyle>
          <a:p>
            <a:pPr>
              <a:defRPr/>
            </a:pPr>
            <a:fld id="{D8E50B5C-0B31-4D5F-8A05-36A41A5A5165}" type="datetimeFigureOut">
              <a:rPr lang="en-US"/>
              <a:pPr>
                <a:defRPr/>
              </a:pPr>
              <a:t>2/8/2022</a:t>
            </a:fld>
            <a:endParaRPr lang="en-GB"/>
          </a:p>
        </p:txBody>
      </p:sp>
      <p:sp>
        <p:nvSpPr>
          <p:cNvPr id="5" name="Footer Placeholder 4">
            <a:extLst>
              <a:ext uri="{FF2B5EF4-FFF2-40B4-BE49-F238E27FC236}">
                <a16:creationId xmlns:a16="http://schemas.microsoft.com/office/drawing/2014/main" id="{745E4E8A-C1A4-4A76-B171-81BD6B8DD0E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60AD4120-843B-410C-9F99-8AE9DC48E0D1}"/>
              </a:ext>
            </a:extLst>
          </p:cNvPr>
          <p:cNvSpPr>
            <a:spLocks noGrp="1"/>
          </p:cNvSpPr>
          <p:nvPr>
            <p:ph type="sldNum" sz="quarter" idx="12"/>
          </p:nvPr>
        </p:nvSpPr>
        <p:spPr/>
        <p:txBody>
          <a:bodyPr/>
          <a:lstStyle>
            <a:lvl1pPr>
              <a:defRPr/>
            </a:lvl1pPr>
          </a:lstStyle>
          <a:p>
            <a:fld id="{B375032C-663F-46EC-84B9-0152E43E1865}" type="slidenum">
              <a:rPr lang="en-GB" altLang="en-US"/>
              <a:pPr/>
              <a:t>‹#›</a:t>
            </a:fld>
            <a:endParaRPr lang="en-GB" altLang="en-US"/>
          </a:p>
        </p:txBody>
      </p:sp>
    </p:spTree>
    <p:extLst>
      <p:ext uri="{BB962C8B-B14F-4D97-AF65-F5344CB8AC3E}">
        <p14:creationId xmlns:p14="http://schemas.microsoft.com/office/powerpoint/2010/main" val="297241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1DABBF7-AD22-4910-929E-18FC9C8B3305}"/>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2D2CFD95-F1CD-4455-9D52-96C198323EEC}"/>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E6806CE6-6115-41AF-A392-996324306E9E}"/>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92DEAB9C-3268-476A-B2AF-E658B8B7E97B}" type="datetimeFigureOut">
              <a:rPr lang="en-US"/>
              <a:pPr>
                <a:defRPr/>
              </a:pPr>
              <a:t>2/8/2022</a:t>
            </a:fld>
            <a:endParaRPr lang="en-GB"/>
          </a:p>
        </p:txBody>
      </p:sp>
      <p:sp>
        <p:nvSpPr>
          <p:cNvPr id="5" name="Footer Placeholder 4">
            <a:extLst>
              <a:ext uri="{FF2B5EF4-FFF2-40B4-BE49-F238E27FC236}">
                <a16:creationId xmlns:a16="http://schemas.microsoft.com/office/drawing/2014/main" id="{42E02D70-98F3-4E6D-8CB3-11DE8064D22A}"/>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4969DB30-5D98-4C41-80FE-523D9666485E}"/>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panose="020F0502020204030204" pitchFamily="34" charset="0"/>
              </a:defRPr>
            </a:lvl1pPr>
          </a:lstStyle>
          <a:p>
            <a:fld id="{9042F86D-981F-46A8-9DEC-153FF49CF49D}"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6.jpeg"/><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18.jpeg"/></Relationships>
</file>

<file path=ppt/slides/_rels/slide15.xml.rels><?xml version="1.0" encoding="UTF-8" standalone="yes"?>
<Relationships xmlns="http://schemas.openxmlformats.org/package/2006/relationships"><Relationship Id="rId3" Type="http://schemas.openxmlformats.org/officeDocument/2006/relationships/hyperlink" Target="http://www.worldastrology.net/articles/the-city-of-baghdad-a-curious-astrological-election#footnote_7_81" TargetMode="External"/><Relationship Id="rId2" Type="http://schemas.openxmlformats.org/officeDocument/2006/relationships/hyperlink" Target="http://www.worldastrology.net/articles/the-city-of-baghdad-a-curious-astrological-election" TargetMode="Externa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4.xml"/><Relationship Id="rId4" Type="http://schemas.openxmlformats.org/officeDocument/2006/relationships/image" Target="../media/image24.jpeg"/></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4.xml"/><Relationship Id="rId5" Type="http://schemas.openxmlformats.org/officeDocument/2006/relationships/image" Target="../media/image27.png"/><Relationship Id="rId4" Type="http://schemas.openxmlformats.org/officeDocument/2006/relationships/image" Target="../media/image24.jpeg"/></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8.jpeg"/><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9.jpeg"/><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26.jpeg"/></Relationships>
</file>

<file path=ppt/slides/_rels/slide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archnet.org/library/documents/one-document.jsp?document_id=3776"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3D038376-4A31-4061-A3E2-1C057A40D34E}"/>
              </a:ext>
            </a:extLst>
          </p:cNvPr>
          <p:cNvSpPr>
            <a:spLocks noGrp="1"/>
          </p:cNvSpPr>
          <p:nvPr>
            <p:ph type="ctrTitle"/>
          </p:nvPr>
        </p:nvSpPr>
        <p:spPr/>
        <p:txBody>
          <a:bodyPr/>
          <a:lstStyle/>
          <a:p>
            <a:pPr eaLnBrk="1" hangingPunct="1"/>
            <a:r>
              <a:rPr lang="en-GB" altLang="en-US"/>
              <a:t>History of Astrology</a:t>
            </a:r>
            <a:br>
              <a:rPr lang="en-GB" altLang="en-US"/>
            </a:br>
            <a:r>
              <a:rPr lang="en-GB" altLang="en-US"/>
              <a:t>Week 3</a:t>
            </a:r>
          </a:p>
        </p:txBody>
      </p:sp>
      <p:sp>
        <p:nvSpPr>
          <p:cNvPr id="3" name="Subtitle 2">
            <a:extLst>
              <a:ext uri="{FF2B5EF4-FFF2-40B4-BE49-F238E27FC236}">
                <a16:creationId xmlns:a16="http://schemas.microsoft.com/office/drawing/2014/main" id="{9AF1DAB8-EEFE-4B9B-8203-8B956193E807}"/>
              </a:ext>
            </a:extLst>
          </p:cNvPr>
          <p:cNvSpPr>
            <a:spLocks noGrp="1"/>
          </p:cNvSpPr>
          <p:nvPr>
            <p:ph type="subTitle" idx="1"/>
          </p:nvPr>
        </p:nvSpPr>
        <p:spPr/>
        <p:txBody>
          <a:bodyPr rtlCol="0">
            <a:normAutofit/>
          </a:bodyPr>
          <a:lstStyle/>
          <a:p>
            <a:pPr eaLnBrk="1" fontAlgn="auto" hangingPunct="1">
              <a:spcAft>
                <a:spcPts val="0"/>
              </a:spcAft>
              <a:defRPr/>
            </a:pPr>
            <a:r>
              <a:rPr lang="en-GB" dirty="0"/>
              <a:t>Persia and the Islamic World</a:t>
            </a:r>
          </a:p>
        </p:txBody>
      </p:sp>
      <p:pic>
        <p:nvPicPr>
          <p:cNvPr id="3076" name="Picture 2">
            <a:extLst>
              <a:ext uri="{FF2B5EF4-FFF2-40B4-BE49-F238E27FC236}">
                <a16:creationId xmlns:a16="http://schemas.microsoft.com/office/drawing/2014/main" id="{5E540970-F750-42D3-BC5B-6F7D238C9E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8875" y="571500"/>
            <a:ext cx="3355975" cy="1382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E87D637B-C681-496E-9E4B-C0EEFD19FE99}"/>
              </a:ext>
            </a:extLst>
          </p:cNvPr>
          <p:cNvSpPr>
            <a:spLocks noGrp="1"/>
          </p:cNvSpPr>
          <p:nvPr>
            <p:ph type="title"/>
          </p:nvPr>
        </p:nvSpPr>
        <p:spPr/>
        <p:txBody>
          <a:bodyPr/>
          <a:lstStyle/>
          <a:p>
            <a:pPr eaLnBrk="1" hangingPunct="1"/>
            <a:r>
              <a:rPr lang="en-GB" altLang="en-US"/>
              <a:t>The foundation of cities: The Foundation of Cairo July 969</a:t>
            </a:r>
          </a:p>
        </p:txBody>
      </p:sp>
      <p:sp>
        <p:nvSpPr>
          <p:cNvPr id="3" name="Content Placeholder 2">
            <a:extLst>
              <a:ext uri="{FF2B5EF4-FFF2-40B4-BE49-F238E27FC236}">
                <a16:creationId xmlns:a16="http://schemas.microsoft.com/office/drawing/2014/main" id="{2F72DF59-D1DF-4D29-B6B3-5E603221168A}"/>
              </a:ext>
            </a:extLst>
          </p:cNvPr>
          <p:cNvSpPr>
            <a:spLocks noGrp="1"/>
          </p:cNvSpPr>
          <p:nvPr>
            <p:ph idx="1"/>
          </p:nvPr>
        </p:nvSpPr>
        <p:spPr/>
        <p:txBody>
          <a:bodyPr rtlCol="0">
            <a:normAutofit fontScale="70000" lnSpcReduction="20000"/>
          </a:bodyPr>
          <a:lstStyle/>
          <a:p>
            <a:pPr eaLnBrk="1" fontAlgn="auto" hangingPunct="1">
              <a:spcAft>
                <a:spcPts val="0"/>
              </a:spcAft>
              <a:defRPr/>
            </a:pPr>
            <a:r>
              <a:rPr lang="en-GB" i="1" dirty="0"/>
              <a:t>On the very might </a:t>
            </a:r>
            <a:r>
              <a:rPr lang="en-GB" i="1" dirty="0" err="1"/>
              <a:t>Jawhar</a:t>
            </a:r>
            <a:r>
              <a:rPr lang="en-GB" i="1" dirty="0"/>
              <a:t> settled on the site he marked the perimeter of the city with wooden stakes strung together with belled ropes. It was decided to break ground for the perimeter wall when the astrologers determined that the time was most propitious. According to legend, a crow landed on the cord and set the bells jangling, which the workmen took as a signal to start work. The astrologers reckoned that the planet Mars (al-</a:t>
            </a:r>
            <a:r>
              <a:rPr lang="en-GB" i="1" dirty="0" err="1"/>
              <a:t>Qahir</a:t>
            </a:r>
            <a:r>
              <a:rPr lang="en-GB" i="1" dirty="0"/>
              <a:t>, the “Ruler,” when </a:t>
            </a:r>
            <a:r>
              <a:rPr lang="en-GB" i="1" dirty="0" err="1"/>
              <a:t>Qahira</a:t>
            </a:r>
            <a:r>
              <a:rPr lang="en-GB" i="1" dirty="0"/>
              <a:t>) was in the ascendant, which was considered an unfavourable sign. But according to another tradition, </a:t>
            </a:r>
            <a:r>
              <a:rPr lang="en-GB" i="1" dirty="0" err="1"/>
              <a:t>Mu’izz</a:t>
            </a:r>
            <a:r>
              <a:rPr lang="en-GB" i="1" dirty="0"/>
              <a:t>* had given </a:t>
            </a:r>
            <a:r>
              <a:rPr lang="en-GB" i="1" dirty="0" err="1"/>
              <a:t>Jawhar</a:t>
            </a:r>
            <a:r>
              <a:rPr lang="en-GB" i="1" dirty="0"/>
              <a:t> instructions to build a city called </a:t>
            </a:r>
            <a:r>
              <a:rPr lang="en-GB" i="1" dirty="0" err="1"/>
              <a:t>Qahira</a:t>
            </a:r>
            <a:r>
              <a:rPr lang="en-GB" i="1" dirty="0"/>
              <a:t> that would rule the world. </a:t>
            </a:r>
          </a:p>
          <a:p>
            <a:pPr eaLnBrk="1" fontAlgn="auto" hangingPunct="1">
              <a:spcAft>
                <a:spcPts val="0"/>
              </a:spcAft>
              <a:defRPr/>
            </a:pPr>
            <a:r>
              <a:rPr lang="en-GB" dirty="0"/>
              <a:t>Raymond, André, </a:t>
            </a:r>
            <a:r>
              <a:rPr lang="en-GB" i="1" dirty="0"/>
              <a:t>Cairo</a:t>
            </a:r>
            <a:r>
              <a:rPr lang="en-GB" dirty="0"/>
              <a:t>, Cambridge Mass.: Harvard University Press, 2000, p</a:t>
            </a:r>
            <a:r>
              <a:rPr lang="en-US" dirty="0"/>
              <a:t>. 37.</a:t>
            </a:r>
          </a:p>
          <a:p>
            <a:pPr eaLnBrk="1" fontAlgn="auto" hangingPunct="1">
              <a:spcAft>
                <a:spcPts val="0"/>
              </a:spcAft>
              <a:defRPr/>
            </a:pPr>
            <a:r>
              <a:rPr lang="en-US" sz="2300" dirty="0"/>
              <a:t>*</a:t>
            </a:r>
            <a:r>
              <a:rPr lang="it-IT" sz="2300" b="1" dirty="0"/>
              <a:t> Abu Tamim Ma'ad al-Mu'izz Li-Dinillah (</a:t>
            </a:r>
            <a:r>
              <a:rPr lang="en-GB" sz="2300" dirty="0"/>
              <a:t>fourth </a:t>
            </a:r>
            <a:r>
              <a:rPr lang="en-GB" sz="2300" dirty="0" err="1"/>
              <a:t>Fatmid</a:t>
            </a:r>
            <a:r>
              <a:rPr lang="en-GB" sz="2300" dirty="0"/>
              <a:t> Caliph, 953-975, 14</a:t>
            </a:r>
            <a:r>
              <a:rPr lang="en-GB" sz="2300" baseline="30000" dirty="0"/>
              <a:t>th</a:t>
            </a:r>
            <a:r>
              <a:rPr lang="en-GB" sz="2300" dirty="0"/>
              <a:t> </a:t>
            </a:r>
            <a:r>
              <a:rPr lang="en-GB" sz="2300" dirty="0" err="1"/>
              <a:t>Ismaili</a:t>
            </a:r>
            <a:r>
              <a:rPr lang="en-GB" sz="2300" dirty="0"/>
              <a:t> Imam)</a:t>
            </a:r>
          </a:p>
          <a:p>
            <a:pPr eaLnBrk="1" fontAlgn="auto" hangingPunct="1">
              <a:spcAft>
                <a:spcPts val="0"/>
              </a:spcAft>
              <a:defRPr/>
            </a:pPr>
            <a:endParaRPr lang="en-GB" dirty="0"/>
          </a:p>
        </p:txBody>
      </p:sp>
      <p:pic>
        <p:nvPicPr>
          <p:cNvPr id="39940" name="Picture 2">
            <a:extLst>
              <a:ext uri="{FF2B5EF4-FFF2-40B4-BE49-F238E27FC236}">
                <a16:creationId xmlns:a16="http://schemas.microsoft.com/office/drawing/2014/main" id="{54999CFD-27DB-4008-AD22-3BED9618BB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32588" y="6064250"/>
            <a:ext cx="1925637" cy="79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42959-F6F5-4CD5-84CA-D0D657C8226E}"/>
              </a:ext>
            </a:extLst>
          </p:cNvPr>
          <p:cNvSpPr>
            <a:spLocks noGrp="1"/>
          </p:cNvSpPr>
          <p:nvPr>
            <p:ph type="title"/>
          </p:nvPr>
        </p:nvSpPr>
        <p:spPr/>
        <p:txBody>
          <a:bodyPr rtlCol="0">
            <a:normAutofit fontScale="90000"/>
          </a:bodyPr>
          <a:lstStyle/>
          <a:p>
            <a:pPr eaLnBrk="1" fontAlgn="auto" hangingPunct="1">
              <a:spcAft>
                <a:spcPts val="0"/>
              </a:spcAft>
              <a:defRPr/>
            </a:pPr>
            <a:r>
              <a:rPr lang="en-GB" dirty="0"/>
              <a:t>The astrological foundation of Baghdad</a:t>
            </a:r>
          </a:p>
        </p:txBody>
      </p:sp>
      <p:sp>
        <p:nvSpPr>
          <p:cNvPr id="3" name="Content Placeholder 2">
            <a:extLst>
              <a:ext uri="{FF2B5EF4-FFF2-40B4-BE49-F238E27FC236}">
                <a16:creationId xmlns:a16="http://schemas.microsoft.com/office/drawing/2014/main" id="{8D639559-8138-4FC2-9F7A-63A4B4B69F8A}"/>
              </a:ext>
            </a:extLst>
          </p:cNvPr>
          <p:cNvSpPr>
            <a:spLocks noGrp="1"/>
          </p:cNvSpPr>
          <p:nvPr>
            <p:ph idx="1"/>
          </p:nvPr>
        </p:nvSpPr>
        <p:spPr/>
        <p:txBody>
          <a:bodyPr rtlCol="0">
            <a:normAutofit lnSpcReduction="10000"/>
          </a:bodyPr>
          <a:lstStyle/>
          <a:p>
            <a:pPr eaLnBrk="1" fontAlgn="auto" hangingPunct="1">
              <a:spcAft>
                <a:spcPts val="0"/>
              </a:spcAft>
              <a:defRPr/>
            </a:pPr>
            <a:r>
              <a:rPr lang="en-GB" dirty="0"/>
              <a:t>The city was founded by Caliph al-Mansur in order to assert his independence from his predecessors.</a:t>
            </a:r>
          </a:p>
          <a:p>
            <a:pPr eaLnBrk="1" fontAlgn="auto" hangingPunct="1">
              <a:spcAft>
                <a:spcPts val="0"/>
              </a:spcAft>
              <a:defRPr/>
            </a:pPr>
            <a:r>
              <a:rPr lang="en-GB" dirty="0"/>
              <a:t>He employed a committee of astrologers to advise on the most auspicious moment. The date they chose was 31 July 762.</a:t>
            </a:r>
          </a:p>
          <a:p>
            <a:pPr eaLnBrk="1" fontAlgn="auto" hangingPunct="1">
              <a:spcAft>
                <a:spcPts val="0"/>
              </a:spcAft>
              <a:defRPr/>
            </a:pPr>
            <a:r>
              <a:rPr lang="en-GB" dirty="0"/>
              <a:t>There is some dispute over the data.</a:t>
            </a:r>
          </a:p>
          <a:p>
            <a:pPr eaLnBrk="1" fontAlgn="auto" hangingPunct="1">
              <a:spcAft>
                <a:spcPts val="0"/>
              </a:spcAft>
              <a:defRPr/>
            </a:pPr>
            <a:r>
              <a:rPr lang="en-GB" dirty="0"/>
              <a:t>It is widely assumed that Jupiter was rising and Mars setting.</a:t>
            </a:r>
          </a:p>
        </p:txBody>
      </p:sp>
      <p:pic>
        <p:nvPicPr>
          <p:cNvPr id="40964" name="Content Placeholder 3" descr="300px-Baghdad_150_to_300_AH, 767-912.gif">
            <a:extLst>
              <a:ext uri="{FF2B5EF4-FFF2-40B4-BE49-F238E27FC236}">
                <a16:creationId xmlns:a16="http://schemas.microsoft.com/office/drawing/2014/main" id="{D36C1509-D058-4DD9-8003-817EBF7A5DB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215188" y="5414963"/>
            <a:ext cx="1803400" cy="144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65" name="Picture 2">
            <a:extLst>
              <a:ext uri="{FF2B5EF4-FFF2-40B4-BE49-F238E27FC236}">
                <a16:creationId xmlns:a16="http://schemas.microsoft.com/office/drawing/2014/main" id="{841B471A-E9DA-43A2-8B0F-0C7203FFF4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7750" y="5975350"/>
            <a:ext cx="2141538" cy="88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9D683-5AD6-4327-9313-E317C731F032}"/>
              </a:ext>
            </a:extLst>
          </p:cNvPr>
          <p:cNvSpPr>
            <a:spLocks noGrp="1"/>
          </p:cNvSpPr>
          <p:nvPr>
            <p:ph type="title"/>
          </p:nvPr>
        </p:nvSpPr>
        <p:spPr/>
        <p:txBody>
          <a:bodyPr rtlCol="0">
            <a:normAutofit fontScale="90000"/>
          </a:bodyPr>
          <a:lstStyle/>
          <a:p>
            <a:pPr eaLnBrk="1" fontAlgn="auto" hangingPunct="1">
              <a:spcAft>
                <a:spcPts val="0"/>
              </a:spcAft>
              <a:defRPr/>
            </a:pPr>
            <a:r>
              <a:rPr lang="en-GB" dirty="0"/>
              <a:t>Baghdad as a cosmic city: founded on a circular plan, as a mirror of the sky </a:t>
            </a:r>
            <a:br>
              <a:rPr lang="en-GB" dirty="0"/>
            </a:br>
            <a:r>
              <a:rPr lang="en-GB" sz="1800" dirty="0" err="1"/>
              <a:t>Allawi</a:t>
            </a:r>
            <a:r>
              <a:rPr lang="en-GB" sz="1800" dirty="0"/>
              <a:t> fig 7</a:t>
            </a:r>
            <a:endParaRPr lang="en-US" dirty="0"/>
          </a:p>
        </p:txBody>
      </p:sp>
      <p:pic>
        <p:nvPicPr>
          <p:cNvPr id="41987" name="Content Placeholder 3" descr="Baghdad Allawi Fig 7 stereographic projection.jpg">
            <a:extLst>
              <a:ext uri="{FF2B5EF4-FFF2-40B4-BE49-F238E27FC236}">
                <a16:creationId xmlns:a16="http://schemas.microsoft.com/office/drawing/2014/main" id="{13FB7623-5D87-4B9B-9974-899517A0D2E3}"/>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0" y="2643188"/>
            <a:ext cx="3570288" cy="3197225"/>
          </a:xfrm>
        </p:spPr>
      </p:pic>
      <p:pic>
        <p:nvPicPr>
          <p:cNvPr id="41988" name="Picture 2">
            <a:extLst>
              <a:ext uri="{FF2B5EF4-FFF2-40B4-BE49-F238E27FC236}">
                <a16:creationId xmlns:a16="http://schemas.microsoft.com/office/drawing/2014/main" id="{42A41BF1-754D-433A-A166-E808CCD6CA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188" y="5975350"/>
            <a:ext cx="2141537" cy="88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9" name="Content Placeholder 3" descr="Baghdad Allawi Fig 10.jpg">
            <a:extLst>
              <a:ext uri="{FF2B5EF4-FFF2-40B4-BE49-F238E27FC236}">
                <a16:creationId xmlns:a16="http://schemas.microsoft.com/office/drawing/2014/main" id="{A0E8D272-FD33-440B-B91A-FB226029075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500438" y="1785938"/>
            <a:ext cx="2263775" cy="2500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90" name="Content Placeholder 3" descr="300px-Baghdad_150_to_300_AH, 767-912.gif">
            <a:extLst>
              <a:ext uri="{FF2B5EF4-FFF2-40B4-BE49-F238E27FC236}">
                <a16:creationId xmlns:a16="http://schemas.microsoft.com/office/drawing/2014/main" id="{5C8F65DC-B1D8-41BD-A0B1-F36F2E1F50F6}"/>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929313" y="4500563"/>
            <a:ext cx="2946400" cy="2357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2B57C-E864-4DD9-A446-03B7C9D36505}"/>
              </a:ext>
            </a:extLst>
          </p:cNvPr>
          <p:cNvSpPr>
            <a:spLocks noGrp="1"/>
          </p:cNvSpPr>
          <p:nvPr>
            <p:ph type="title"/>
          </p:nvPr>
        </p:nvSpPr>
        <p:spPr/>
        <p:txBody>
          <a:bodyPr rtlCol="0">
            <a:normAutofit fontScale="90000"/>
          </a:bodyPr>
          <a:lstStyle/>
          <a:p>
            <a:pPr eaLnBrk="1" fontAlgn="auto" hangingPunct="1">
              <a:spcAft>
                <a:spcPts val="0"/>
              </a:spcAft>
              <a:defRPr/>
            </a:pPr>
            <a:r>
              <a:rPr lang="en-GB" dirty="0"/>
              <a:t>The Horoscope of Baghdad according to Al </a:t>
            </a:r>
            <a:r>
              <a:rPr lang="en-GB" dirty="0" err="1"/>
              <a:t>Biruni</a:t>
            </a:r>
            <a:r>
              <a:rPr lang="en-GB" dirty="0"/>
              <a:t> (11</a:t>
            </a:r>
            <a:r>
              <a:rPr lang="en-GB" baseline="30000" dirty="0"/>
              <a:t>th</a:t>
            </a:r>
            <a:r>
              <a:rPr lang="en-GB" dirty="0"/>
              <a:t> century) (</a:t>
            </a:r>
            <a:r>
              <a:rPr lang="en-GB" dirty="0" err="1"/>
              <a:t>Allawi</a:t>
            </a:r>
            <a:r>
              <a:rPr lang="en-GB" dirty="0"/>
              <a:t> p. 63)</a:t>
            </a:r>
            <a:endParaRPr lang="en-US" dirty="0"/>
          </a:p>
        </p:txBody>
      </p:sp>
      <p:pic>
        <p:nvPicPr>
          <p:cNvPr id="43011" name="Content Placeholder 3" descr="Baghdad horoscope Arabic manuscript.jpg">
            <a:extLst>
              <a:ext uri="{FF2B5EF4-FFF2-40B4-BE49-F238E27FC236}">
                <a16:creationId xmlns:a16="http://schemas.microsoft.com/office/drawing/2014/main" id="{B3DCFD79-3FEA-422C-BE33-5B0DD2688F26}"/>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357563" y="1643063"/>
            <a:ext cx="4241800" cy="4525962"/>
          </a:xfrm>
        </p:spPr>
      </p:pic>
      <p:pic>
        <p:nvPicPr>
          <p:cNvPr id="43012" name="Picture 2">
            <a:extLst>
              <a:ext uri="{FF2B5EF4-FFF2-40B4-BE49-F238E27FC236}">
                <a16:creationId xmlns:a16="http://schemas.microsoft.com/office/drawing/2014/main" id="{4286D3BF-B426-4E18-9CA6-4445D5B288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188" y="5975350"/>
            <a:ext cx="2141537" cy="88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3" name="Picture 2">
            <a:extLst>
              <a:ext uri="{FF2B5EF4-FFF2-40B4-BE49-F238E27FC236}">
                <a16:creationId xmlns:a16="http://schemas.microsoft.com/office/drawing/2014/main" id="{9F73E393-7D13-46D5-8BF7-84A7A8B7B7B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6145" t="41689" r="72569" b="34006"/>
          <a:stretch>
            <a:fillRect/>
          </a:stretch>
        </p:blipFill>
        <p:spPr bwMode="auto">
          <a:xfrm>
            <a:off x="428625" y="2928938"/>
            <a:ext cx="1960563" cy="1357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2BE54419-A187-4822-9128-5CBB4FA6D525}"/>
              </a:ext>
            </a:extLst>
          </p:cNvPr>
          <p:cNvSpPr>
            <a:spLocks noGrp="1"/>
          </p:cNvSpPr>
          <p:nvPr>
            <p:ph type="title"/>
          </p:nvPr>
        </p:nvSpPr>
        <p:spPr/>
        <p:txBody>
          <a:bodyPr/>
          <a:lstStyle/>
          <a:p>
            <a:pPr eaLnBrk="1" hangingPunct="1"/>
            <a:r>
              <a:rPr lang="en-GB" altLang="en-US" sz="2800"/>
              <a:t>The Horoscope of Baghdad according to Al Biruni</a:t>
            </a:r>
            <a:br>
              <a:rPr lang="en-GB" altLang="en-US" sz="2800"/>
            </a:br>
            <a:r>
              <a:rPr lang="en-GB" altLang="en-US" sz="2800"/>
              <a:t> </a:t>
            </a:r>
            <a:r>
              <a:rPr lang="en-GB" altLang="en-US" sz="1600"/>
              <a:t>Al-Biruni, </a:t>
            </a:r>
            <a:r>
              <a:rPr lang="en-GB" altLang="en-US" sz="1600" i="1"/>
              <a:t>The Chronology of Ancient Nations</a:t>
            </a:r>
            <a:r>
              <a:rPr lang="en-GB" altLang="en-US" sz="1600"/>
              <a:t>, trans., C.E.Sachau, from the Arabic text ‘Athar al-Baqiyah’, or 'Vestiges of the Past', London: W.H. Allen, 1879.</a:t>
            </a:r>
            <a:br>
              <a:rPr lang="en-GB" altLang="en-US" sz="1600"/>
            </a:br>
            <a:r>
              <a:rPr lang="en-GB" altLang="en-US" sz="1600"/>
              <a:t>The Moon is still at 19;10 Libra, but the ascendant is  now Sagittarius</a:t>
            </a:r>
            <a:br>
              <a:rPr lang="en-GB" altLang="en-US" sz="2800"/>
            </a:br>
            <a:endParaRPr lang="en-GB" altLang="en-US" sz="2800"/>
          </a:p>
        </p:txBody>
      </p:sp>
      <p:sp>
        <p:nvSpPr>
          <p:cNvPr id="44035" name="Content Placeholder 2">
            <a:extLst>
              <a:ext uri="{FF2B5EF4-FFF2-40B4-BE49-F238E27FC236}">
                <a16:creationId xmlns:a16="http://schemas.microsoft.com/office/drawing/2014/main" id="{6F032B27-B33F-4480-8A68-F42BC5B3C5BE}"/>
              </a:ext>
            </a:extLst>
          </p:cNvPr>
          <p:cNvSpPr>
            <a:spLocks noGrp="1"/>
          </p:cNvSpPr>
          <p:nvPr>
            <p:ph idx="1"/>
          </p:nvPr>
        </p:nvSpPr>
        <p:spPr/>
        <p:txBody>
          <a:bodyPr/>
          <a:lstStyle/>
          <a:p>
            <a:pPr eaLnBrk="1" hangingPunct="1"/>
            <a:endParaRPr lang="en-GB" altLang="en-US"/>
          </a:p>
        </p:txBody>
      </p:sp>
      <p:pic>
        <p:nvPicPr>
          <p:cNvPr id="44036" name="Content Placeholder 3" descr="Baghdad Horoscope  2.jpg">
            <a:extLst>
              <a:ext uri="{FF2B5EF4-FFF2-40B4-BE49-F238E27FC236}">
                <a16:creationId xmlns:a16="http://schemas.microsoft.com/office/drawing/2014/main" id="{00F4703F-B5A7-4D78-B324-2AB4C4B1B458}"/>
              </a:ext>
            </a:extLst>
          </p:cNvPr>
          <p:cNvPicPr>
            <a:picLocks noChangeAspect="1"/>
          </p:cNvPicPr>
          <p:nvPr/>
        </p:nvPicPr>
        <p:blipFill>
          <a:blip r:embed="rId2">
            <a:extLst>
              <a:ext uri="{28A0092B-C50C-407E-A947-70E740481C1C}">
                <a14:useLocalDpi xmlns:a14="http://schemas.microsoft.com/office/drawing/2010/main" val="0"/>
              </a:ext>
            </a:extLst>
          </a:blip>
          <a:srcRect l="3471" t="4285" r="1041" b="4285"/>
          <a:stretch>
            <a:fillRect/>
          </a:stretch>
        </p:blipFill>
        <p:spPr bwMode="auto">
          <a:xfrm>
            <a:off x="785813" y="1714500"/>
            <a:ext cx="7858125"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7" name="Picture 2">
            <a:extLst>
              <a:ext uri="{FF2B5EF4-FFF2-40B4-BE49-F238E27FC236}">
                <a16:creationId xmlns:a16="http://schemas.microsoft.com/office/drawing/2014/main" id="{38EDECA3-2E7D-4A79-8115-9BFF5C0427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86688" y="6359525"/>
            <a:ext cx="1211262" cy="49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AB5C06CF-71D9-43A1-9ADD-6F9F5C62C8D5}"/>
              </a:ext>
            </a:extLst>
          </p:cNvPr>
          <p:cNvSpPr>
            <a:spLocks noGrp="1"/>
          </p:cNvSpPr>
          <p:nvPr>
            <p:ph type="title"/>
          </p:nvPr>
        </p:nvSpPr>
        <p:spPr/>
        <p:txBody>
          <a:bodyPr/>
          <a:lstStyle/>
          <a:p>
            <a:br>
              <a:rPr lang="en-GB" altLang="en-US" sz="2000"/>
            </a:br>
            <a:br>
              <a:rPr lang="en-GB" altLang="en-US" sz="2000"/>
            </a:br>
            <a:r>
              <a:rPr lang="en-GB" altLang="en-US" sz="2000"/>
              <a:t>Source problems: Al-Biruni Note that he specified that a precise time for the inauguration was chosen, confirming that an ascending degree was specified, but that he records neither a time nor ascending degree.</a:t>
            </a:r>
            <a:br>
              <a:rPr lang="en-GB" altLang="en-US"/>
            </a:br>
            <a:endParaRPr lang="en-GB" altLang="en-US"/>
          </a:p>
        </p:txBody>
      </p:sp>
      <p:sp>
        <p:nvSpPr>
          <p:cNvPr id="45059" name="Content Placeholder 2">
            <a:extLst>
              <a:ext uri="{FF2B5EF4-FFF2-40B4-BE49-F238E27FC236}">
                <a16:creationId xmlns:a16="http://schemas.microsoft.com/office/drawing/2014/main" id="{8E3DF18A-0A76-4D1D-AB62-E3C4A951D64E}"/>
              </a:ext>
            </a:extLst>
          </p:cNvPr>
          <p:cNvSpPr>
            <a:spLocks noGrp="1"/>
          </p:cNvSpPr>
          <p:nvPr>
            <p:ph idx="1"/>
          </p:nvPr>
        </p:nvSpPr>
        <p:spPr/>
        <p:txBody>
          <a:bodyPr/>
          <a:lstStyle/>
          <a:p>
            <a:r>
              <a:rPr lang="en-GB" altLang="en-US" sz="1600"/>
              <a:t>‘Winterly air on sea, winds (Philippus and Metrodorus); beginning of the blowing of the Etesian winds (Egyptians). On this day  ’Abu Ja’far Almansur began to build Baghdad, that party which is called </a:t>
            </a:r>
            <a:r>
              <a:rPr lang="en-GB" altLang="en-US" sz="1600" i="1"/>
              <a:t>Mansur’s town</a:t>
            </a:r>
            <a:r>
              <a:rPr lang="en-GB" altLang="en-US" sz="1600"/>
              <a:t>, on the western side of the Tigris in the present Baghdad. This was A. Alexandri, 1074 [762 CE]. Astrologers are obliged to know dates like this, and must date from such an epoch by means of their knowledge of the </a:t>
            </a:r>
            <a:r>
              <a:rPr lang="en-GB" altLang="en-US" sz="1600" i="1"/>
              <a:t>Permutations</a:t>
            </a:r>
            <a:r>
              <a:rPr lang="en-GB" altLang="en-US" sz="1600"/>
              <a:t>, </a:t>
            </a:r>
            <a:r>
              <a:rPr lang="en-GB" altLang="en-US" sz="1600" i="1"/>
              <a:t>Terminations</a:t>
            </a:r>
            <a:r>
              <a:rPr lang="en-GB" altLang="en-US" sz="1600"/>
              <a:t>, </a:t>
            </a:r>
            <a:r>
              <a:rPr lang="en-GB" altLang="en-US" sz="1600" i="1"/>
              <a:t>Cycles</a:t>
            </a:r>
            <a:r>
              <a:rPr lang="en-GB" altLang="en-US" sz="1600"/>
              <a:t>, and </a:t>
            </a:r>
            <a:r>
              <a:rPr lang="en-GB" altLang="en-US" sz="1600" i="1"/>
              <a:t>Directions</a:t>
            </a:r>
            <a:r>
              <a:rPr lang="en-GB" altLang="en-US" sz="1600"/>
              <a:t>, until they find the horoscopes of those people who were born at those times. </a:t>
            </a:r>
            <a:r>
              <a:rPr lang="en-GB" altLang="en-US" sz="1600" b="1"/>
              <a:t>It was Naubakht who determined the time (for the commencement of building). The constellation which heaven showed at the time, and the stations of the planets which appeared on heaven, were such as are indicated in the following figure </a:t>
            </a:r>
            <a:r>
              <a:rPr lang="en-GB" altLang="en-US" sz="1600"/>
              <a:t>(1879, p. 262)’.</a:t>
            </a:r>
          </a:p>
          <a:p>
            <a:r>
              <a:rPr lang="en-GB" altLang="en-US" sz="1600"/>
              <a:t> </a:t>
            </a:r>
          </a:p>
          <a:p>
            <a:endParaRPr lang="en-GB" altLang="en-US"/>
          </a:p>
        </p:txBody>
      </p:sp>
      <p:pic>
        <p:nvPicPr>
          <p:cNvPr id="45060" name="Content Placeholder 3" descr="Baghdad horoscope Arabic manuscript.jpg">
            <a:extLst>
              <a:ext uri="{FF2B5EF4-FFF2-40B4-BE49-F238E27FC236}">
                <a16:creationId xmlns:a16="http://schemas.microsoft.com/office/drawing/2014/main" id="{87945E5E-8D84-4ACE-BFEF-6ABD954B6A4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286375" y="4214813"/>
            <a:ext cx="1643063"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1" name="Content Placeholder 3" descr="Baghdad Horoscope  2.jpg">
            <a:extLst>
              <a:ext uri="{FF2B5EF4-FFF2-40B4-BE49-F238E27FC236}">
                <a16:creationId xmlns:a16="http://schemas.microsoft.com/office/drawing/2014/main" id="{057DCA32-6E2F-4A09-9933-4CAD665E290F}"/>
              </a:ext>
            </a:extLst>
          </p:cNvPr>
          <p:cNvPicPr>
            <a:picLocks noChangeAspect="1"/>
          </p:cNvPicPr>
          <p:nvPr/>
        </p:nvPicPr>
        <p:blipFill>
          <a:blip r:embed="rId3">
            <a:extLst>
              <a:ext uri="{28A0092B-C50C-407E-A947-70E740481C1C}">
                <a14:useLocalDpi xmlns:a14="http://schemas.microsoft.com/office/drawing/2010/main" val="0"/>
              </a:ext>
            </a:extLst>
          </a:blip>
          <a:srcRect l="3471" t="4285" r="1041" b="4285"/>
          <a:stretch>
            <a:fillRect/>
          </a:stretch>
        </p:blipFill>
        <p:spPr bwMode="auto">
          <a:xfrm>
            <a:off x="1785938" y="4500563"/>
            <a:ext cx="2357437"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4B0287A7-FC86-48C6-8630-FACE58BC5C13}"/>
              </a:ext>
            </a:extLst>
          </p:cNvPr>
          <p:cNvSpPr>
            <a:spLocks noGrp="1"/>
          </p:cNvSpPr>
          <p:nvPr>
            <p:ph type="title"/>
          </p:nvPr>
        </p:nvSpPr>
        <p:spPr/>
        <p:txBody>
          <a:bodyPr/>
          <a:lstStyle/>
          <a:p>
            <a:pPr eaLnBrk="1" hangingPunct="1"/>
            <a:r>
              <a:rPr lang="en-GB" altLang="en-US" sz="2000"/>
              <a:t>The Horoscope of Baghdad</a:t>
            </a:r>
            <a:br>
              <a:rPr lang="en-GB" altLang="en-US" sz="2000"/>
            </a:br>
            <a:r>
              <a:rPr lang="en-GB" altLang="en-US" sz="2000"/>
              <a:t>modern western format modern western format using 6 Sagittarius, from Allawi. </a:t>
            </a:r>
            <a:endParaRPr lang="en-US" altLang="en-US" sz="2000"/>
          </a:p>
        </p:txBody>
      </p:sp>
      <p:pic>
        <p:nvPicPr>
          <p:cNvPr id="46083" name="Content Placeholder 3">
            <a:extLst>
              <a:ext uri="{FF2B5EF4-FFF2-40B4-BE49-F238E27FC236}">
                <a16:creationId xmlns:a16="http://schemas.microsoft.com/office/drawing/2014/main" id="{F643704D-A7AB-4279-8979-08B9E3EC1C18}"/>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a:xfrm>
            <a:off x="857250" y="1714500"/>
            <a:ext cx="5934075" cy="4525963"/>
          </a:xfrm>
        </p:spPr>
      </p:pic>
      <p:sp>
        <p:nvSpPr>
          <p:cNvPr id="5" name="Oval 4">
            <a:extLst>
              <a:ext uri="{FF2B5EF4-FFF2-40B4-BE49-F238E27FC236}">
                <a16:creationId xmlns:a16="http://schemas.microsoft.com/office/drawing/2014/main" id="{066C4EBC-9B6C-4CDB-B92D-4F77A8F62EE5}"/>
              </a:ext>
            </a:extLst>
          </p:cNvPr>
          <p:cNvSpPr/>
          <p:nvPr/>
        </p:nvSpPr>
        <p:spPr>
          <a:xfrm>
            <a:off x="5715000" y="3429000"/>
            <a:ext cx="785813" cy="785813"/>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Oval 6">
            <a:extLst>
              <a:ext uri="{FF2B5EF4-FFF2-40B4-BE49-F238E27FC236}">
                <a16:creationId xmlns:a16="http://schemas.microsoft.com/office/drawing/2014/main" id="{7F481DB0-6D0C-40DC-BEF9-CC4978A64F6E}"/>
              </a:ext>
            </a:extLst>
          </p:cNvPr>
          <p:cNvSpPr/>
          <p:nvPr/>
        </p:nvSpPr>
        <p:spPr>
          <a:xfrm>
            <a:off x="2500313" y="3643313"/>
            <a:ext cx="1000125" cy="85725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9" name="Oval 8">
            <a:extLst>
              <a:ext uri="{FF2B5EF4-FFF2-40B4-BE49-F238E27FC236}">
                <a16:creationId xmlns:a16="http://schemas.microsoft.com/office/drawing/2014/main" id="{2B9A6992-8788-4288-84ED-7685DDEFE8F8}"/>
              </a:ext>
            </a:extLst>
          </p:cNvPr>
          <p:cNvSpPr/>
          <p:nvPr/>
        </p:nvSpPr>
        <p:spPr>
          <a:xfrm>
            <a:off x="4786313" y="1928813"/>
            <a:ext cx="928687" cy="135731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pic>
        <p:nvPicPr>
          <p:cNvPr id="46087" name="Picture 2">
            <a:extLst>
              <a:ext uri="{FF2B5EF4-FFF2-40B4-BE49-F238E27FC236}">
                <a16:creationId xmlns:a16="http://schemas.microsoft.com/office/drawing/2014/main" id="{89ABC751-F92D-40F8-8C3C-0771148619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188" y="5975350"/>
            <a:ext cx="2141537" cy="88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a:extLst>
              <a:ext uri="{FF2B5EF4-FFF2-40B4-BE49-F238E27FC236}">
                <a16:creationId xmlns:a16="http://schemas.microsoft.com/office/drawing/2014/main" id="{5982D060-E6BB-4B10-B005-9F04B4A6EEBC}"/>
              </a:ext>
            </a:extLst>
          </p:cNvPr>
          <p:cNvSpPr txBox="1"/>
          <p:nvPr/>
        </p:nvSpPr>
        <p:spPr>
          <a:xfrm>
            <a:off x="5715000" y="1643063"/>
            <a:ext cx="1571625" cy="923925"/>
          </a:xfrm>
          <a:prstGeom prst="rect">
            <a:avLst/>
          </a:prstGeom>
        </p:spPr>
        <p:style>
          <a:lnRef idx="2">
            <a:schemeClr val="dk1"/>
          </a:lnRef>
          <a:fillRef idx="1">
            <a:schemeClr val="lt1"/>
          </a:fillRef>
          <a:effectRef idx="0">
            <a:schemeClr val="dk1"/>
          </a:effectRef>
          <a:fontRef idx="minor">
            <a:schemeClr val="dk1"/>
          </a:fontRef>
        </p:style>
        <p:txBody>
          <a:bodyPr>
            <a:spAutoFit/>
          </a:bodyPr>
          <a:lstStyle/>
          <a:p>
            <a:pPr algn="r" fontAlgn="auto">
              <a:spcBef>
                <a:spcPts val="0"/>
              </a:spcBef>
              <a:spcAft>
                <a:spcPts val="0"/>
              </a:spcAft>
              <a:defRPr/>
            </a:pPr>
            <a:r>
              <a:rPr lang="en-GB" dirty="0"/>
              <a:t>The Sun on the cusp of the 9</a:t>
            </a:r>
            <a:r>
              <a:rPr lang="en-GB" baseline="30000" dirty="0"/>
              <a:t>th</a:t>
            </a:r>
            <a:r>
              <a:rPr lang="en-GB" dirty="0"/>
              <a:t> house</a:t>
            </a:r>
          </a:p>
        </p:txBody>
      </p:sp>
      <p:sp>
        <p:nvSpPr>
          <p:cNvPr id="12" name="TextBox 11">
            <a:extLst>
              <a:ext uri="{FF2B5EF4-FFF2-40B4-BE49-F238E27FC236}">
                <a16:creationId xmlns:a16="http://schemas.microsoft.com/office/drawing/2014/main" id="{29D7509D-9A24-49C8-9469-6BD9ECD7DA8C}"/>
              </a:ext>
            </a:extLst>
          </p:cNvPr>
          <p:cNvSpPr txBox="1"/>
          <p:nvPr/>
        </p:nvSpPr>
        <p:spPr>
          <a:xfrm>
            <a:off x="6786563" y="3429000"/>
            <a:ext cx="1357312" cy="923925"/>
          </a:xfrm>
          <a:prstGeom prst="rect">
            <a:avLst/>
          </a:prstGeom>
        </p:spPr>
        <p:style>
          <a:lnRef idx="2">
            <a:schemeClr val="dk1"/>
          </a:lnRef>
          <a:fillRef idx="1">
            <a:schemeClr val="lt1"/>
          </a:fillRef>
          <a:effectRef idx="0">
            <a:schemeClr val="dk1"/>
          </a:effectRef>
          <a:fontRef idx="minor">
            <a:schemeClr val="dk1"/>
          </a:fontRef>
        </p:style>
        <p:txBody>
          <a:bodyPr>
            <a:spAutoFit/>
          </a:bodyPr>
          <a:lstStyle/>
          <a:p>
            <a:pPr fontAlgn="auto">
              <a:spcBef>
                <a:spcPts val="0"/>
              </a:spcBef>
              <a:spcAft>
                <a:spcPts val="0"/>
              </a:spcAft>
              <a:defRPr/>
            </a:pPr>
            <a:r>
              <a:rPr lang="en-GB" dirty="0"/>
              <a:t>Mars on the Descendant (7</a:t>
            </a:r>
            <a:r>
              <a:rPr lang="en-GB" baseline="30000" dirty="0"/>
              <a:t>th</a:t>
            </a:r>
            <a:r>
              <a:rPr lang="en-GB" dirty="0"/>
              <a:t> cusp)</a:t>
            </a:r>
          </a:p>
        </p:txBody>
      </p:sp>
      <p:sp>
        <p:nvSpPr>
          <p:cNvPr id="14" name="TextBox 13">
            <a:extLst>
              <a:ext uri="{FF2B5EF4-FFF2-40B4-BE49-F238E27FC236}">
                <a16:creationId xmlns:a16="http://schemas.microsoft.com/office/drawing/2014/main" id="{F9D49452-DCEE-40D7-8B5A-340CEDA3EF84}"/>
              </a:ext>
            </a:extLst>
          </p:cNvPr>
          <p:cNvSpPr txBox="1"/>
          <p:nvPr/>
        </p:nvSpPr>
        <p:spPr>
          <a:xfrm>
            <a:off x="857250" y="3714750"/>
            <a:ext cx="1285875" cy="923925"/>
          </a:xfrm>
          <a:prstGeom prst="rect">
            <a:avLst/>
          </a:prstGeom>
        </p:spPr>
        <p:style>
          <a:lnRef idx="2">
            <a:schemeClr val="dk1"/>
          </a:lnRef>
          <a:fillRef idx="1">
            <a:schemeClr val="lt1"/>
          </a:fillRef>
          <a:effectRef idx="0">
            <a:schemeClr val="dk1"/>
          </a:effectRef>
          <a:fontRef idx="minor">
            <a:schemeClr val="dk1"/>
          </a:fontRef>
        </p:style>
        <p:txBody>
          <a:bodyPr>
            <a:spAutoFit/>
          </a:bodyPr>
          <a:lstStyle/>
          <a:p>
            <a:pPr algn="r" fontAlgn="auto">
              <a:spcBef>
                <a:spcPts val="0"/>
              </a:spcBef>
              <a:spcAft>
                <a:spcPts val="0"/>
              </a:spcAft>
              <a:defRPr/>
            </a:pPr>
            <a:r>
              <a:rPr lang="en-GB" dirty="0"/>
              <a:t>Jupiter</a:t>
            </a:r>
          </a:p>
          <a:p>
            <a:pPr algn="r" fontAlgn="auto">
              <a:spcBef>
                <a:spcPts val="0"/>
              </a:spcBef>
              <a:spcAft>
                <a:spcPts val="0"/>
              </a:spcAft>
              <a:defRPr/>
            </a:pPr>
            <a:r>
              <a:rPr lang="en-GB" dirty="0"/>
              <a:t>On the Ascendant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17B538EB-E3C1-4178-99B8-15A02BEB6ADD}"/>
              </a:ext>
            </a:extLst>
          </p:cNvPr>
          <p:cNvSpPr>
            <a:spLocks noGrp="1"/>
          </p:cNvSpPr>
          <p:nvPr>
            <p:ph type="title"/>
          </p:nvPr>
        </p:nvSpPr>
        <p:spPr/>
        <p:txBody>
          <a:bodyPr/>
          <a:lstStyle/>
          <a:p>
            <a:pPr eaLnBrk="1" hangingPunct="1"/>
            <a:r>
              <a:rPr lang="en-GB" altLang="en-US" sz="2400"/>
              <a:t>But we have a problem. Jupiter is occupying a strong place on the horizon, but so is Mars</a:t>
            </a:r>
            <a:endParaRPr lang="en-US" altLang="en-US" sz="2400"/>
          </a:p>
        </p:txBody>
      </p:sp>
      <p:pic>
        <p:nvPicPr>
          <p:cNvPr id="47107" name="Content Placeholder 3">
            <a:extLst>
              <a:ext uri="{FF2B5EF4-FFF2-40B4-BE49-F238E27FC236}">
                <a16:creationId xmlns:a16="http://schemas.microsoft.com/office/drawing/2014/main" id="{AE1057DE-42D9-466D-B04C-0D6ACFCC84AA}"/>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a:xfrm>
            <a:off x="857250" y="1714500"/>
            <a:ext cx="5934075" cy="4525963"/>
          </a:xfrm>
        </p:spPr>
      </p:pic>
      <p:sp>
        <p:nvSpPr>
          <p:cNvPr id="5" name="Oval 4">
            <a:extLst>
              <a:ext uri="{FF2B5EF4-FFF2-40B4-BE49-F238E27FC236}">
                <a16:creationId xmlns:a16="http://schemas.microsoft.com/office/drawing/2014/main" id="{2DB23328-8CD7-40FF-B097-C3C4979AAEAB}"/>
              </a:ext>
            </a:extLst>
          </p:cNvPr>
          <p:cNvSpPr/>
          <p:nvPr/>
        </p:nvSpPr>
        <p:spPr>
          <a:xfrm>
            <a:off x="5715000" y="3429000"/>
            <a:ext cx="785813" cy="785813"/>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Oval 6">
            <a:extLst>
              <a:ext uri="{FF2B5EF4-FFF2-40B4-BE49-F238E27FC236}">
                <a16:creationId xmlns:a16="http://schemas.microsoft.com/office/drawing/2014/main" id="{2D9F799B-372B-4CF1-B6A1-E4C2B6AD9399}"/>
              </a:ext>
            </a:extLst>
          </p:cNvPr>
          <p:cNvSpPr/>
          <p:nvPr/>
        </p:nvSpPr>
        <p:spPr>
          <a:xfrm>
            <a:off x="2500313" y="3643313"/>
            <a:ext cx="1000125" cy="85725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9" name="Oval 8">
            <a:extLst>
              <a:ext uri="{FF2B5EF4-FFF2-40B4-BE49-F238E27FC236}">
                <a16:creationId xmlns:a16="http://schemas.microsoft.com/office/drawing/2014/main" id="{DEE71578-4E84-4D47-9F30-24787F3B8DF7}"/>
              </a:ext>
            </a:extLst>
          </p:cNvPr>
          <p:cNvSpPr/>
          <p:nvPr/>
        </p:nvSpPr>
        <p:spPr>
          <a:xfrm>
            <a:off x="4786313" y="1928813"/>
            <a:ext cx="928687" cy="135731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pic>
        <p:nvPicPr>
          <p:cNvPr id="47111" name="Picture 2">
            <a:extLst>
              <a:ext uri="{FF2B5EF4-FFF2-40B4-BE49-F238E27FC236}">
                <a16:creationId xmlns:a16="http://schemas.microsoft.com/office/drawing/2014/main" id="{C735399E-C951-4ABC-A175-CE99587F1F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188" y="5975350"/>
            <a:ext cx="2141537" cy="88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a:extLst>
              <a:ext uri="{FF2B5EF4-FFF2-40B4-BE49-F238E27FC236}">
                <a16:creationId xmlns:a16="http://schemas.microsoft.com/office/drawing/2014/main" id="{17BE9A41-C5E1-4294-8E0C-27FE49F90C5B}"/>
              </a:ext>
            </a:extLst>
          </p:cNvPr>
          <p:cNvSpPr txBox="1"/>
          <p:nvPr/>
        </p:nvSpPr>
        <p:spPr>
          <a:xfrm>
            <a:off x="5715000" y="1643063"/>
            <a:ext cx="1571625" cy="923925"/>
          </a:xfrm>
          <a:prstGeom prst="rect">
            <a:avLst/>
          </a:prstGeom>
        </p:spPr>
        <p:style>
          <a:lnRef idx="2">
            <a:schemeClr val="dk1"/>
          </a:lnRef>
          <a:fillRef idx="1">
            <a:schemeClr val="lt1"/>
          </a:fillRef>
          <a:effectRef idx="0">
            <a:schemeClr val="dk1"/>
          </a:effectRef>
          <a:fontRef idx="minor">
            <a:schemeClr val="dk1"/>
          </a:fontRef>
        </p:style>
        <p:txBody>
          <a:bodyPr>
            <a:spAutoFit/>
          </a:bodyPr>
          <a:lstStyle/>
          <a:p>
            <a:pPr algn="r" fontAlgn="auto">
              <a:spcBef>
                <a:spcPts val="0"/>
              </a:spcBef>
              <a:spcAft>
                <a:spcPts val="0"/>
              </a:spcAft>
              <a:defRPr/>
            </a:pPr>
            <a:r>
              <a:rPr lang="en-GB" dirty="0"/>
              <a:t>The Sun on the cusp of the 9</a:t>
            </a:r>
            <a:r>
              <a:rPr lang="en-GB" baseline="30000" dirty="0"/>
              <a:t>th</a:t>
            </a:r>
            <a:r>
              <a:rPr lang="en-GB" dirty="0"/>
              <a:t> house</a:t>
            </a:r>
          </a:p>
        </p:txBody>
      </p:sp>
      <p:sp>
        <p:nvSpPr>
          <p:cNvPr id="12" name="TextBox 11">
            <a:extLst>
              <a:ext uri="{FF2B5EF4-FFF2-40B4-BE49-F238E27FC236}">
                <a16:creationId xmlns:a16="http://schemas.microsoft.com/office/drawing/2014/main" id="{3AEBC812-646E-4392-8A0B-0094EA7A88C1}"/>
              </a:ext>
            </a:extLst>
          </p:cNvPr>
          <p:cNvSpPr txBox="1"/>
          <p:nvPr/>
        </p:nvSpPr>
        <p:spPr>
          <a:xfrm>
            <a:off x="6786563" y="3429000"/>
            <a:ext cx="1357312" cy="1754188"/>
          </a:xfrm>
          <a:prstGeom prst="rect">
            <a:avLst/>
          </a:prstGeom>
        </p:spPr>
        <p:style>
          <a:lnRef idx="2">
            <a:schemeClr val="dk1"/>
          </a:lnRef>
          <a:fillRef idx="1">
            <a:schemeClr val="lt1"/>
          </a:fillRef>
          <a:effectRef idx="0">
            <a:schemeClr val="dk1"/>
          </a:effectRef>
          <a:fontRef idx="minor">
            <a:schemeClr val="dk1"/>
          </a:fontRef>
        </p:style>
        <p:txBody>
          <a:bodyPr>
            <a:spAutoFit/>
          </a:bodyPr>
          <a:lstStyle/>
          <a:p>
            <a:pPr fontAlgn="auto">
              <a:spcBef>
                <a:spcPts val="0"/>
              </a:spcBef>
              <a:spcAft>
                <a:spcPts val="0"/>
              </a:spcAft>
              <a:defRPr/>
            </a:pPr>
            <a:r>
              <a:rPr lang="en-GB" dirty="0"/>
              <a:t>Mars </a:t>
            </a:r>
            <a:r>
              <a:rPr lang="en-GB" b="1" dirty="0"/>
              <a:t>THE LESSER</a:t>
            </a:r>
          </a:p>
          <a:p>
            <a:pPr fontAlgn="auto">
              <a:spcBef>
                <a:spcPts val="0"/>
              </a:spcBef>
              <a:spcAft>
                <a:spcPts val="0"/>
              </a:spcAft>
              <a:defRPr/>
            </a:pPr>
            <a:r>
              <a:rPr lang="en-GB" b="1" dirty="0"/>
              <a:t>MALEFIC </a:t>
            </a:r>
            <a:r>
              <a:rPr lang="en-GB" dirty="0"/>
              <a:t>on the Descendant (7</a:t>
            </a:r>
            <a:r>
              <a:rPr lang="en-GB" baseline="30000" dirty="0"/>
              <a:t>th</a:t>
            </a:r>
            <a:r>
              <a:rPr lang="en-GB" dirty="0"/>
              <a:t> cusp)</a:t>
            </a:r>
          </a:p>
        </p:txBody>
      </p:sp>
      <p:sp>
        <p:nvSpPr>
          <p:cNvPr id="14" name="TextBox 13">
            <a:extLst>
              <a:ext uri="{FF2B5EF4-FFF2-40B4-BE49-F238E27FC236}">
                <a16:creationId xmlns:a16="http://schemas.microsoft.com/office/drawing/2014/main" id="{548C70B4-90AF-4230-897F-7BB9AF234C73}"/>
              </a:ext>
            </a:extLst>
          </p:cNvPr>
          <p:cNvSpPr txBox="1"/>
          <p:nvPr/>
        </p:nvSpPr>
        <p:spPr>
          <a:xfrm>
            <a:off x="857250" y="3714750"/>
            <a:ext cx="1285875" cy="1477963"/>
          </a:xfrm>
          <a:prstGeom prst="rect">
            <a:avLst/>
          </a:prstGeom>
        </p:spPr>
        <p:style>
          <a:lnRef idx="2">
            <a:schemeClr val="dk1"/>
          </a:lnRef>
          <a:fillRef idx="1">
            <a:schemeClr val="lt1"/>
          </a:fillRef>
          <a:effectRef idx="0">
            <a:schemeClr val="dk1"/>
          </a:effectRef>
          <a:fontRef idx="minor">
            <a:schemeClr val="dk1"/>
          </a:fontRef>
        </p:style>
        <p:txBody>
          <a:bodyPr>
            <a:spAutoFit/>
          </a:bodyPr>
          <a:lstStyle/>
          <a:p>
            <a:pPr algn="r" fontAlgn="auto">
              <a:spcBef>
                <a:spcPts val="0"/>
              </a:spcBef>
              <a:spcAft>
                <a:spcPts val="0"/>
              </a:spcAft>
              <a:defRPr/>
            </a:pPr>
            <a:r>
              <a:rPr lang="en-GB" dirty="0"/>
              <a:t>Jupiter </a:t>
            </a:r>
            <a:r>
              <a:rPr lang="en-GB" b="1" dirty="0"/>
              <a:t>THE GREAT BENEFIC</a:t>
            </a:r>
          </a:p>
          <a:p>
            <a:pPr algn="r" fontAlgn="auto">
              <a:spcBef>
                <a:spcPts val="0"/>
              </a:spcBef>
              <a:spcAft>
                <a:spcPts val="0"/>
              </a:spcAft>
              <a:defRPr/>
            </a:pPr>
            <a:r>
              <a:rPr lang="en-GB" dirty="0"/>
              <a:t>On the Ascendant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F52D69C2-EC61-48DE-BFB5-DDF1FD25E3BF}"/>
              </a:ext>
            </a:extLst>
          </p:cNvPr>
          <p:cNvSpPr>
            <a:spLocks noGrp="1"/>
          </p:cNvSpPr>
          <p:nvPr>
            <p:ph type="title"/>
          </p:nvPr>
        </p:nvSpPr>
        <p:spPr/>
        <p:txBody>
          <a:bodyPr/>
          <a:lstStyle/>
          <a:p>
            <a:pPr eaLnBrk="1" hangingPunct="1"/>
            <a:r>
              <a:rPr lang="en-GB" altLang="en-US"/>
              <a:t>Jupiter</a:t>
            </a:r>
            <a:endParaRPr lang="en-US" altLang="en-US"/>
          </a:p>
        </p:txBody>
      </p:sp>
      <p:sp>
        <p:nvSpPr>
          <p:cNvPr id="3" name="Content Placeholder 2">
            <a:extLst>
              <a:ext uri="{FF2B5EF4-FFF2-40B4-BE49-F238E27FC236}">
                <a16:creationId xmlns:a16="http://schemas.microsoft.com/office/drawing/2014/main" id="{202B5C50-21E6-409B-9F7A-B124AF06441D}"/>
              </a:ext>
            </a:extLst>
          </p:cNvPr>
          <p:cNvSpPr>
            <a:spLocks noGrp="1"/>
          </p:cNvSpPr>
          <p:nvPr>
            <p:ph sz="half" idx="1"/>
          </p:nvPr>
        </p:nvSpPr>
        <p:spPr/>
        <p:txBody>
          <a:bodyPr rtlCol="0">
            <a:normAutofit lnSpcReduction="10000"/>
          </a:bodyPr>
          <a:lstStyle/>
          <a:p>
            <a:pPr eaLnBrk="1" fontAlgn="auto" hangingPunct="1">
              <a:spcAft>
                <a:spcPts val="0"/>
              </a:spcAft>
              <a:defRPr/>
            </a:pPr>
            <a:r>
              <a:rPr lang="en-GB" dirty="0"/>
              <a:t>1. Claudius Ptolemy: called it the most benevolent of the planets</a:t>
            </a:r>
          </a:p>
          <a:p>
            <a:pPr eaLnBrk="1" fontAlgn="auto" hangingPunct="1">
              <a:spcAft>
                <a:spcPts val="0"/>
              </a:spcAft>
              <a:defRPr/>
            </a:pPr>
            <a:r>
              <a:rPr lang="en-GB" dirty="0"/>
              <a:t>2. Ptolemy: Jupiter rules Sagittarius, therefore strong, being in Sagittarius.</a:t>
            </a:r>
          </a:p>
          <a:p>
            <a:pPr eaLnBrk="1" fontAlgn="auto" hangingPunct="1">
              <a:spcAft>
                <a:spcPts val="0"/>
              </a:spcAft>
              <a:defRPr/>
            </a:pPr>
            <a:r>
              <a:rPr lang="en-GB" dirty="0"/>
              <a:t>3. And it’s on the ascendant = strong.</a:t>
            </a:r>
            <a:endParaRPr lang="en-US" dirty="0"/>
          </a:p>
        </p:txBody>
      </p:sp>
      <p:sp>
        <p:nvSpPr>
          <p:cNvPr id="6" name="Content Placeholder 5">
            <a:extLst>
              <a:ext uri="{FF2B5EF4-FFF2-40B4-BE49-F238E27FC236}">
                <a16:creationId xmlns:a16="http://schemas.microsoft.com/office/drawing/2014/main" id="{B8D6ADC8-CB18-46D1-9B80-6DF0C27DF00C}"/>
              </a:ext>
            </a:extLst>
          </p:cNvPr>
          <p:cNvSpPr>
            <a:spLocks noGrp="1"/>
          </p:cNvSpPr>
          <p:nvPr>
            <p:ph sz="half" idx="2"/>
          </p:nvPr>
        </p:nvSpPr>
        <p:spPr/>
        <p:txBody>
          <a:bodyPr rtlCol="0">
            <a:normAutofit lnSpcReduction="10000"/>
          </a:bodyPr>
          <a:lstStyle/>
          <a:p>
            <a:pPr eaLnBrk="1" fontAlgn="auto" hangingPunct="1">
              <a:spcAft>
                <a:spcPts val="0"/>
              </a:spcAft>
              <a:defRPr/>
            </a:pPr>
            <a:endParaRPr lang="en-GB"/>
          </a:p>
        </p:txBody>
      </p:sp>
      <p:pic>
        <p:nvPicPr>
          <p:cNvPr id="48133" name="Picture 2">
            <a:extLst>
              <a:ext uri="{FF2B5EF4-FFF2-40B4-BE49-F238E27FC236}">
                <a16:creationId xmlns:a16="http://schemas.microsoft.com/office/drawing/2014/main" id="{F2B2533E-4853-4CA3-A061-4002BADFF1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7188" y="5975350"/>
            <a:ext cx="2141537" cy="88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4" name="Picture 4" descr="Ptolemy.jpg">
            <a:extLst>
              <a:ext uri="{FF2B5EF4-FFF2-40B4-BE49-F238E27FC236}">
                <a16:creationId xmlns:a16="http://schemas.microsoft.com/office/drawing/2014/main" id="{2A90ECE1-A16B-4720-AECA-AEB1A3444BB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857750" y="1714500"/>
            <a:ext cx="3563938" cy="452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77B22-730E-4297-A48C-08F486C672E5}"/>
              </a:ext>
            </a:extLst>
          </p:cNvPr>
          <p:cNvSpPr>
            <a:spLocks noGrp="1"/>
          </p:cNvSpPr>
          <p:nvPr>
            <p:ph type="title"/>
          </p:nvPr>
        </p:nvSpPr>
        <p:spPr/>
        <p:txBody>
          <a:bodyPr rtlCol="0">
            <a:normAutofit fontScale="90000"/>
          </a:bodyPr>
          <a:lstStyle/>
          <a:p>
            <a:pPr eaLnBrk="1" fontAlgn="auto" hangingPunct="1">
              <a:spcAft>
                <a:spcPts val="0"/>
              </a:spcAft>
              <a:defRPr/>
            </a:pPr>
            <a:r>
              <a:rPr lang="en-GB" dirty="0"/>
              <a:t>Checking the texts: Jupiter on the Ascendant</a:t>
            </a:r>
            <a:endParaRPr lang="en-US" dirty="0"/>
          </a:p>
        </p:txBody>
      </p:sp>
      <p:sp>
        <p:nvSpPr>
          <p:cNvPr id="3" name="Content Placeholder 2">
            <a:extLst>
              <a:ext uri="{FF2B5EF4-FFF2-40B4-BE49-F238E27FC236}">
                <a16:creationId xmlns:a16="http://schemas.microsoft.com/office/drawing/2014/main" id="{689B927D-FB21-480B-8B70-AAF0398AC259}"/>
              </a:ext>
            </a:extLst>
          </p:cNvPr>
          <p:cNvSpPr>
            <a:spLocks noGrp="1"/>
          </p:cNvSpPr>
          <p:nvPr>
            <p:ph idx="1"/>
          </p:nvPr>
        </p:nvSpPr>
        <p:spPr/>
        <p:txBody>
          <a:bodyPr rtlCol="0">
            <a:normAutofit fontScale="55000" lnSpcReduction="20000"/>
          </a:bodyPr>
          <a:lstStyle/>
          <a:p>
            <a:pPr eaLnBrk="1" fontAlgn="auto" hangingPunct="1">
              <a:spcAft>
                <a:spcPts val="0"/>
              </a:spcAft>
              <a:defRPr/>
            </a:pPr>
            <a:r>
              <a:rPr lang="en-US" dirty="0"/>
              <a:t>Julius </a:t>
            </a:r>
            <a:r>
              <a:rPr lang="en-US" dirty="0" err="1"/>
              <a:t>Firmicus</a:t>
            </a:r>
            <a:r>
              <a:rPr lang="en-US" dirty="0"/>
              <a:t> </a:t>
            </a:r>
            <a:r>
              <a:rPr lang="en-US" dirty="0" err="1"/>
              <a:t>Maternus</a:t>
            </a:r>
            <a:r>
              <a:rPr lang="en-US" dirty="0"/>
              <a:t>, Latin, 4</a:t>
            </a:r>
            <a:r>
              <a:rPr lang="en-US" baseline="30000" dirty="0"/>
              <a:t>th</a:t>
            </a:r>
            <a:r>
              <a:rPr lang="en-US" dirty="0"/>
              <a:t> century: </a:t>
            </a:r>
          </a:p>
          <a:p>
            <a:pPr eaLnBrk="1" fontAlgn="auto" hangingPunct="1">
              <a:spcAft>
                <a:spcPts val="0"/>
              </a:spcAft>
              <a:defRPr/>
            </a:pPr>
            <a:r>
              <a:rPr lang="en-US" i="1" dirty="0"/>
              <a:t>‘if Jupiter is found exactly on the first angle, that is, on the ascendant, especially in those signs in which he rejoices or in his own house or terms or in his exaltation, he will make the native </a:t>
            </a:r>
            <a:r>
              <a:rPr lang="en-US" i="1" u="sng" dirty="0"/>
              <a:t>high-born, famous, always ruling great states</a:t>
            </a:r>
            <a:r>
              <a:rPr lang="en-US" i="1" dirty="0"/>
              <a:t>, perhaps the first ten of the great states. He will also make him...</a:t>
            </a:r>
            <a:r>
              <a:rPr lang="en-US" i="1" u="sng" dirty="0"/>
              <a:t>virtuous, charming, benevolent, cheerful, rich</a:t>
            </a:r>
            <a:r>
              <a:rPr lang="en-US" i="1" dirty="0"/>
              <a:t>, especially if Jupiter is in this house by day...’</a:t>
            </a:r>
          </a:p>
          <a:p>
            <a:pPr eaLnBrk="1" fontAlgn="auto" hangingPunct="1">
              <a:spcAft>
                <a:spcPts val="0"/>
              </a:spcAft>
              <a:defRPr/>
            </a:pPr>
            <a:r>
              <a:rPr lang="en-GB" dirty="0"/>
              <a:t> </a:t>
            </a:r>
            <a:endParaRPr lang="en-US" dirty="0"/>
          </a:p>
          <a:p>
            <a:pPr eaLnBrk="1" fontAlgn="auto" hangingPunct="1">
              <a:spcAft>
                <a:spcPts val="0"/>
              </a:spcAft>
              <a:defRPr/>
            </a:pPr>
            <a:r>
              <a:rPr lang="en-GB" sz="2200" b="1" dirty="0" err="1"/>
              <a:t>Maternus</a:t>
            </a:r>
            <a:r>
              <a:rPr lang="en-GB" sz="2200" b="1" dirty="0"/>
              <a:t>, Julius </a:t>
            </a:r>
            <a:r>
              <a:rPr lang="en-GB" sz="2200" b="1" dirty="0" err="1"/>
              <a:t>Firmicus</a:t>
            </a:r>
            <a:r>
              <a:rPr lang="en-GB" sz="2200" b="1" dirty="0"/>
              <a:t>, </a:t>
            </a:r>
            <a:r>
              <a:rPr lang="en-GB" sz="2200" b="1" i="1" dirty="0" err="1"/>
              <a:t>Mathesis</a:t>
            </a:r>
            <a:r>
              <a:rPr lang="en-GB" sz="2200" b="1" dirty="0"/>
              <a:t>, translated as </a:t>
            </a:r>
            <a:r>
              <a:rPr lang="en-GB" sz="2200" b="1" i="1" dirty="0"/>
              <a:t>Ancient Astrology: Theory and Practice</a:t>
            </a:r>
            <a:r>
              <a:rPr lang="en-GB" sz="2200" b="1" dirty="0"/>
              <a:t>, Jean Rhys Bram, Park Ridge, New Jersey: Noyes Press, 1975, III.3.1.</a:t>
            </a:r>
            <a:endParaRPr lang="en-US" sz="2200" b="1" dirty="0"/>
          </a:p>
          <a:p>
            <a:pPr eaLnBrk="1" fontAlgn="auto" hangingPunct="1">
              <a:spcAft>
                <a:spcPts val="0"/>
              </a:spcAft>
              <a:defRPr/>
            </a:pPr>
            <a:endParaRPr lang="en-US" dirty="0"/>
          </a:p>
          <a:p>
            <a:pPr eaLnBrk="1" fontAlgn="auto" hangingPunct="1">
              <a:spcAft>
                <a:spcPts val="0"/>
              </a:spcAft>
              <a:defRPr/>
            </a:pPr>
            <a:r>
              <a:rPr lang="en-US" dirty="0" err="1"/>
              <a:t>Masha’allah</a:t>
            </a:r>
            <a:r>
              <a:rPr lang="en-US" dirty="0"/>
              <a:t> </a:t>
            </a:r>
            <a:r>
              <a:rPr lang="en-GB" dirty="0"/>
              <a:t>c.740–815 CE</a:t>
            </a:r>
            <a:r>
              <a:rPr lang="en-US" dirty="0"/>
              <a:t>: </a:t>
            </a:r>
            <a:r>
              <a:rPr lang="en-US" i="1" dirty="0"/>
              <a:t>‘Jupiter, if he were in the Ascendant, signifies </a:t>
            </a:r>
            <a:r>
              <a:rPr lang="en-US" i="1" u="sng" dirty="0"/>
              <a:t>reverence and beauty and the honesty of faith and religion, of teaching also, and reason</a:t>
            </a:r>
            <a:r>
              <a:rPr lang="en-US" i="1" dirty="0"/>
              <a:t>, and the end of those things in which is involved, will be towards </a:t>
            </a:r>
            <a:r>
              <a:rPr lang="en-US" i="1" u="sng" dirty="0"/>
              <a:t>salvation, and sovereignty </a:t>
            </a:r>
            <a:r>
              <a:rPr lang="en-US" i="1" dirty="0"/>
              <a:t>will be handed to him in this’.</a:t>
            </a:r>
          </a:p>
          <a:p>
            <a:pPr eaLnBrk="1" fontAlgn="auto" hangingPunct="1">
              <a:spcAft>
                <a:spcPts val="0"/>
              </a:spcAft>
              <a:defRPr/>
            </a:pPr>
            <a:r>
              <a:rPr lang="en-US" dirty="0"/>
              <a:t> </a:t>
            </a:r>
            <a:r>
              <a:rPr lang="en-US" sz="2200" b="1" dirty="0" err="1"/>
              <a:t>Sahl</a:t>
            </a:r>
            <a:r>
              <a:rPr lang="en-US" sz="2200" b="1" dirty="0"/>
              <a:t> and </a:t>
            </a:r>
            <a:r>
              <a:rPr lang="en-US" sz="2200" b="1" dirty="0" err="1"/>
              <a:t>Masha’allah</a:t>
            </a:r>
            <a:r>
              <a:rPr lang="en-US" sz="2200" b="1" dirty="0"/>
              <a:t>, </a:t>
            </a:r>
            <a:r>
              <a:rPr lang="en-US" sz="2200" b="1" i="1" dirty="0"/>
              <a:t>Works</a:t>
            </a:r>
            <a:r>
              <a:rPr lang="en-US" sz="2200" b="1" dirty="0"/>
              <a:t>, trans. Benjamin Dykes, Golden Valley, NM: </a:t>
            </a:r>
            <a:r>
              <a:rPr lang="en-US" sz="2200" b="1" dirty="0" err="1"/>
              <a:t>Cazimi</a:t>
            </a:r>
            <a:r>
              <a:rPr lang="en-US" sz="2200" b="1" dirty="0"/>
              <a:t> Press, 2008, p. 507.</a:t>
            </a:r>
          </a:p>
          <a:p>
            <a:pPr eaLnBrk="1" fontAlgn="auto" hangingPunct="1">
              <a:spcAft>
                <a:spcPts val="0"/>
              </a:spcAft>
              <a:defRPr/>
            </a:pPr>
            <a:endParaRPr lang="en-US" dirty="0"/>
          </a:p>
          <a:p>
            <a:pPr eaLnBrk="1" fontAlgn="auto" hangingPunct="1">
              <a:spcAft>
                <a:spcPts val="0"/>
              </a:spcAft>
              <a:defRPr/>
            </a:pPr>
            <a:r>
              <a:rPr lang="en-GB" dirty="0"/>
              <a:t> </a:t>
            </a:r>
            <a:endParaRPr lang="en-US" dirty="0"/>
          </a:p>
          <a:p>
            <a:pPr eaLnBrk="1" fontAlgn="auto" hangingPunct="1">
              <a:spcAft>
                <a:spcPts val="0"/>
              </a:spcAft>
              <a:defRPr/>
            </a:pPr>
            <a:endParaRPr lang="en-US" dirty="0"/>
          </a:p>
        </p:txBody>
      </p:sp>
      <p:pic>
        <p:nvPicPr>
          <p:cNvPr id="49156" name="Picture 3" descr="Sahl-coverforweb.jpg">
            <a:extLst>
              <a:ext uri="{FF2B5EF4-FFF2-40B4-BE49-F238E27FC236}">
                <a16:creationId xmlns:a16="http://schemas.microsoft.com/office/drawing/2014/main" id="{5B591B1F-6505-4388-AD2D-A2FAC858CDA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858125" y="4786313"/>
            <a:ext cx="1285875" cy="193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7" name="Picture 4" descr="Julius Firmicus Maternus.jpg">
            <a:extLst>
              <a:ext uri="{FF2B5EF4-FFF2-40B4-BE49-F238E27FC236}">
                <a16:creationId xmlns:a16="http://schemas.microsoft.com/office/drawing/2014/main" id="{0899EB25-7652-44F5-85B6-4D0925916E0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143875" y="785813"/>
            <a:ext cx="811213" cy="108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8" name="Picture 2">
            <a:extLst>
              <a:ext uri="{FF2B5EF4-FFF2-40B4-BE49-F238E27FC236}">
                <a16:creationId xmlns:a16="http://schemas.microsoft.com/office/drawing/2014/main" id="{68012D5C-D3B1-4F0C-B234-D51E838C69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7188" y="5975350"/>
            <a:ext cx="2141537" cy="88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3CCA628C-E89F-40A2-AECF-79BFA504E007}"/>
              </a:ext>
            </a:extLst>
          </p:cNvPr>
          <p:cNvSpPr>
            <a:spLocks noGrp="1"/>
          </p:cNvSpPr>
          <p:nvPr>
            <p:ph type="title"/>
          </p:nvPr>
        </p:nvSpPr>
        <p:spPr/>
        <p:txBody>
          <a:bodyPr/>
          <a:lstStyle/>
          <a:p>
            <a:pPr eaLnBrk="1" hangingPunct="1"/>
            <a:r>
              <a:rPr lang="en-GB" altLang="en-US"/>
              <a:t>The Sun</a:t>
            </a:r>
            <a:endParaRPr lang="en-US" altLang="en-US"/>
          </a:p>
        </p:txBody>
      </p:sp>
      <p:sp>
        <p:nvSpPr>
          <p:cNvPr id="3" name="Content Placeholder 2">
            <a:extLst>
              <a:ext uri="{FF2B5EF4-FFF2-40B4-BE49-F238E27FC236}">
                <a16:creationId xmlns:a16="http://schemas.microsoft.com/office/drawing/2014/main" id="{024C4E17-73C1-42A1-B6A0-4C1EE4157418}"/>
              </a:ext>
            </a:extLst>
          </p:cNvPr>
          <p:cNvSpPr>
            <a:spLocks noGrp="1"/>
          </p:cNvSpPr>
          <p:nvPr>
            <p:ph idx="1"/>
          </p:nvPr>
        </p:nvSpPr>
        <p:spPr/>
        <p:txBody>
          <a:bodyPr rtlCol="0">
            <a:normAutofit fontScale="40000" lnSpcReduction="20000"/>
          </a:bodyPr>
          <a:lstStyle/>
          <a:p>
            <a:pPr eaLnBrk="1" fontAlgn="auto" hangingPunct="1">
              <a:spcAft>
                <a:spcPts val="0"/>
              </a:spcAft>
              <a:defRPr/>
            </a:pPr>
            <a:r>
              <a:rPr lang="en-GB" dirty="0"/>
              <a:t>The Sun</a:t>
            </a:r>
          </a:p>
          <a:p>
            <a:pPr eaLnBrk="1" fontAlgn="auto" hangingPunct="1">
              <a:spcAft>
                <a:spcPts val="0"/>
              </a:spcAft>
              <a:defRPr/>
            </a:pPr>
            <a:r>
              <a:rPr lang="en-GB" dirty="0"/>
              <a:t>1. </a:t>
            </a:r>
            <a:r>
              <a:rPr lang="en-GB" b="1" u="sng" dirty="0"/>
              <a:t>‘Trine’ Jupiter. Ptolemy = harmonious</a:t>
            </a:r>
            <a:r>
              <a:rPr lang="en-GB" b="1" dirty="0"/>
              <a:t>.</a:t>
            </a:r>
          </a:p>
          <a:p>
            <a:pPr eaLnBrk="1" fontAlgn="auto" hangingPunct="1">
              <a:spcAft>
                <a:spcPts val="0"/>
              </a:spcAft>
              <a:defRPr/>
            </a:pPr>
            <a:endParaRPr lang="en-US" dirty="0"/>
          </a:p>
          <a:p>
            <a:pPr eaLnBrk="1" fontAlgn="auto" hangingPunct="1">
              <a:spcAft>
                <a:spcPts val="0"/>
              </a:spcAft>
              <a:defRPr/>
            </a:pPr>
            <a:r>
              <a:rPr lang="en-US" dirty="0"/>
              <a:t>2. The nature of the Sun</a:t>
            </a:r>
            <a:endParaRPr lang="en-US" b="1" dirty="0"/>
          </a:p>
          <a:p>
            <a:pPr eaLnBrk="1" fontAlgn="auto" hangingPunct="1">
              <a:spcAft>
                <a:spcPts val="0"/>
              </a:spcAft>
              <a:defRPr/>
            </a:pPr>
            <a:r>
              <a:rPr lang="en-US" i="1" dirty="0"/>
              <a:t>‘the all-seeing Sun, then, being truly fire-like and the light of the mind, the organ of perception of the soul, is significant at birth for a </a:t>
            </a:r>
            <a:r>
              <a:rPr lang="en-US" b="1" i="1" u="sng" dirty="0"/>
              <a:t>kingly office, hegemony, mind, practical wisdom, outward form, motion, height of fortune, public registration, action, popular leadership, judgment, father, mastership, friendship, persons of high report, the honors of images, statues and crowns of office, arch-priests </a:t>
            </a:r>
            <a:r>
              <a:rPr lang="en-US" i="1" dirty="0"/>
              <a:t>of the fatherland..’</a:t>
            </a:r>
          </a:p>
          <a:p>
            <a:pPr eaLnBrk="1" fontAlgn="auto" hangingPunct="1">
              <a:spcAft>
                <a:spcPts val="0"/>
              </a:spcAft>
              <a:defRPr/>
            </a:pPr>
            <a:r>
              <a:rPr lang="en-GB" sz="2800" dirty="0"/>
              <a:t>Valens, </a:t>
            </a:r>
            <a:r>
              <a:rPr lang="en-GB" sz="2800" dirty="0" err="1"/>
              <a:t>Vettius</a:t>
            </a:r>
            <a:r>
              <a:rPr lang="en-GB" sz="2800" dirty="0"/>
              <a:t>, </a:t>
            </a:r>
            <a:r>
              <a:rPr lang="en-GB" sz="2800" i="1" dirty="0"/>
              <a:t>The Anthology</a:t>
            </a:r>
            <a:r>
              <a:rPr lang="en-GB" sz="2800" dirty="0"/>
              <a:t>, Book 1, I, trans. Robert Schmidt, Berkeley Springs VA, Golden Hind Press 1993.</a:t>
            </a:r>
            <a:endParaRPr lang="en-US" sz="2800" dirty="0"/>
          </a:p>
          <a:p>
            <a:pPr eaLnBrk="1" fontAlgn="auto" hangingPunct="1">
              <a:spcAft>
                <a:spcPts val="0"/>
              </a:spcAft>
              <a:defRPr/>
            </a:pPr>
            <a:endParaRPr lang="en-US" dirty="0"/>
          </a:p>
          <a:p>
            <a:pPr eaLnBrk="1" fontAlgn="auto" hangingPunct="1">
              <a:spcAft>
                <a:spcPts val="0"/>
              </a:spcAft>
              <a:defRPr/>
            </a:pPr>
            <a:r>
              <a:rPr lang="en-US" dirty="0"/>
              <a:t> 3. </a:t>
            </a:r>
            <a:r>
              <a:rPr lang="en-US" b="1" dirty="0"/>
              <a:t>In Leo </a:t>
            </a:r>
            <a:r>
              <a:rPr lang="en-US" dirty="0"/>
              <a:t>– the nature of Leo</a:t>
            </a:r>
          </a:p>
          <a:p>
            <a:pPr eaLnBrk="1" fontAlgn="auto" hangingPunct="1">
              <a:spcAft>
                <a:spcPts val="0"/>
              </a:spcAft>
              <a:defRPr/>
            </a:pPr>
            <a:r>
              <a:rPr lang="en-US" dirty="0"/>
              <a:t>Leo: the house of the Sun and </a:t>
            </a:r>
            <a:r>
              <a:rPr lang="en-US" b="1" u="sng" dirty="0"/>
              <a:t>kingly.</a:t>
            </a:r>
          </a:p>
          <a:p>
            <a:pPr eaLnBrk="1" fontAlgn="auto" hangingPunct="1">
              <a:spcAft>
                <a:spcPts val="0"/>
              </a:spcAft>
              <a:defRPr/>
            </a:pPr>
            <a:r>
              <a:rPr lang="en-US" sz="2800" dirty="0"/>
              <a:t> </a:t>
            </a:r>
            <a:r>
              <a:rPr lang="en-GB" sz="2800" dirty="0" err="1"/>
              <a:t>Hephaistio</a:t>
            </a:r>
            <a:r>
              <a:rPr lang="en-GB" sz="2800" dirty="0"/>
              <a:t> of Thebes, </a:t>
            </a:r>
            <a:r>
              <a:rPr lang="en-GB" sz="2800" i="1" dirty="0" err="1"/>
              <a:t>Apotelesmatics</a:t>
            </a:r>
            <a:r>
              <a:rPr lang="en-GB" sz="2800" dirty="0"/>
              <a:t>, trans. Robert Schmidt, 2 vols., Berkeley Springs WV: Golden Hind Press, 1994, I.1, p. 11.</a:t>
            </a:r>
            <a:endParaRPr lang="en-US" sz="2800" dirty="0"/>
          </a:p>
          <a:p>
            <a:pPr eaLnBrk="1" fontAlgn="auto" hangingPunct="1">
              <a:spcAft>
                <a:spcPts val="0"/>
              </a:spcAft>
              <a:defRPr/>
            </a:pPr>
            <a:endParaRPr lang="en-GB" dirty="0"/>
          </a:p>
          <a:p>
            <a:pPr eaLnBrk="1" fontAlgn="auto" hangingPunct="1">
              <a:spcAft>
                <a:spcPts val="0"/>
              </a:spcAft>
              <a:defRPr/>
            </a:pPr>
            <a:r>
              <a:rPr lang="en-GB" dirty="0"/>
              <a:t>4. In the 2</a:t>
            </a:r>
            <a:r>
              <a:rPr lang="en-GB" baseline="30000" dirty="0"/>
              <a:t>nd</a:t>
            </a:r>
            <a:r>
              <a:rPr lang="en-GB" dirty="0"/>
              <a:t> </a:t>
            </a:r>
            <a:r>
              <a:rPr lang="en-GB" dirty="0" err="1"/>
              <a:t>decan</a:t>
            </a:r>
            <a:r>
              <a:rPr lang="en-GB" dirty="0"/>
              <a:t> of Leo (10 degrees – 19 degrees 59’)</a:t>
            </a:r>
            <a:endParaRPr lang="en-US" dirty="0"/>
          </a:p>
          <a:p>
            <a:pPr eaLnBrk="1" fontAlgn="auto" hangingPunct="1">
              <a:spcAft>
                <a:spcPts val="0"/>
              </a:spcAft>
              <a:defRPr/>
            </a:pPr>
            <a:r>
              <a:rPr lang="en-US" i="1" dirty="0"/>
              <a:t>‘he who is brought forth upon the second </a:t>
            </a:r>
            <a:r>
              <a:rPr lang="en-US" i="1" dirty="0" err="1"/>
              <a:t>decan</a:t>
            </a:r>
            <a:r>
              <a:rPr lang="en-US" i="1" dirty="0"/>
              <a:t> will </a:t>
            </a:r>
            <a:r>
              <a:rPr lang="en-US" b="1" i="1" u="sng" dirty="0"/>
              <a:t>be a master, a king; he will be declared  a plenipotentiary, and he will subject many and found cities, and many will pay tribute to him, and there will be knowledge of god in him, and the discovery of gold, and his mind will be inspired by him, and his honor equal to the gods’.</a:t>
            </a:r>
          </a:p>
          <a:p>
            <a:pPr eaLnBrk="1" fontAlgn="auto" hangingPunct="1">
              <a:spcAft>
                <a:spcPts val="0"/>
              </a:spcAft>
              <a:defRPr/>
            </a:pPr>
            <a:r>
              <a:rPr lang="en-GB" sz="2800" dirty="0" err="1"/>
              <a:t>Hephaistio</a:t>
            </a:r>
            <a:r>
              <a:rPr lang="en-GB" sz="2800" dirty="0"/>
              <a:t> of Thebes, </a:t>
            </a:r>
            <a:r>
              <a:rPr lang="en-GB" sz="2800" i="1" dirty="0" err="1"/>
              <a:t>Apotelesmatics</a:t>
            </a:r>
            <a:r>
              <a:rPr lang="en-GB" sz="2800" dirty="0"/>
              <a:t>, trans. Robert Schmidt, 2 vols., Berkeley Springs WV: Golden Hind Press, 1994, I.1, p. 12.</a:t>
            </a:r>
            <a:endParaRPr lang="en-US" sz="2800" dirty="0"/>
          </a:p>
          <a:p>
            <a:pPr eaLnBrk="1" fontAlgn="auto" hangingPunct="1">
              <a:spcAft>
                <a:spcPts val="0"/>
              </a:spcAft>
              <a:defRPr/>
            </a:pPr>
            <a:endParaRPr lang="en-US" dirty="0"/>
          </a:p>
          <a:p>
            <a:pPr eaLnBrk="1" fontAlgn="auto" hangingPunct="1">
              <a:spcAft>
                <a:spcPts val="0"/>
              </a:spcAft>
              <a:defRPr/>
            </a:pPr>
            <a:r>
              <a:rPr lang="en-GB" dirty="0"/>
              <a:t> </a:t>
            </a:r>
            <a:endParaRPr lang="en-US" dirty="0"/>
          </a:p>
        </p:txBody>
      </p:sp>
      <p:pic>
        <p:nvPicPr>
          <p:cNvPr id="50180" name="Picture 3" descr="Sun as king c 1350 Page p 18 300 dpi.jpg">
            <a:extLst>
              <a:ext uri="{FF2B5EF4-FFF2-40B4-BE49-F238E27FC236}">
                <a16:creationId xmlns:a16="http://schemas.microsoft.com/office/drawing/2014/main" id="{476B024B-39CD-497B-A00F-EBE1683A373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000875" y="0"/>
            <a:ext cx="1922463" cy="2214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81" name="Picture 2">
            <a:extLst>
              <a:ext uri="{FF2B5EF4-FFF2-40B4-BE49-F238E27FC236}">
                <a16:creationId xmlns:a16="http://schemas.microsoft.com/office/drawing/2014/main" id="{90098448-0875-4732-9DB3-662D6C6E27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188" y="5975350"/>
            <a:ext cx="2141537" cy="88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918B5811-FC7A-46CD-A8D4-476FEDCD39DC}"/>
              </a:ext>
            </a:extLst>
          </p:cNvPr>
          <p:cNvSpPr>
            <a:spLocks noGrp="1"/>
          </p:cNvSpPr>
          <p:nvPr>
            <p:ph type="title"/>
          </p:nvPr>
        </p:nvSpPr>
        <p:spPr/>
        <p:txBody>
          <a:bodyPr/>
          <a:lstStyle/>
          <a:p>
            <a:pPr eaLnBrk="1" hangingPunct="1"/>
            <a:r>
              <a:rPr lang="en-GB" altLang="en-US"/>
              <a:t>Reception</a:t>
            </a:r>
            <a:endParaRPr lang="en-US" altLang="en-US"/>
          </a:p>
        </p:txBody>
      </p:sp>
      <p:sp>
        <p:nvSpPr>
          <p:cNvPr id="51203" name="Content Placeholder 2">
            <a:extLst>
              <a:ext uri="{FF2B5EF4-FFF2-40B4-BE49-F238E27FC236}">
                <a16:creationId xmlns:a16="http://schemas.microsoft.com/office/drawing/2014/main" id="{3F18E9BF-170E-4236-8E5F-3B9198F4D538}"/>
              </a:ext>
            </a:extLst>
          </p:cNvPr>
          <p:cNvSpPr>
            <a:spLocks noGrp="1"/>
          </p:cNvSpPr>
          <p:nvPr>
            <p:ph idx="1"/>
          </p:nvPr>
        </p:nvSpPr>
        <p:spPr/>
        <p:txBody>
          <a:bodyPr/>
          <a:lstStyle/>
          <a:p>
            <a:pPr eaLnBrk="1" hangingPunct="1"/>
            <a:r>
              <a:rPr lang="en-GB" altLang="en-US"/>
              <a:t>Masha’allah: when two planets are in signs in which the other rules or is exalted:</a:t>
            </a:r>
          </a:p>
          <a:p>
            <a:pPr eaLnBrk="1" hangingPunct="1"/>
            <a:r>
              <a:rPr lang="en-GB" altLang="en-US"/>
              <a:t>The Moon and Venus are in reception</a:t>
            </a:r>
          </a:p>
          <a:p>
            <a:pPr eaLnBrk="1" hangingPunct="1"/>
            <a:r>
              <a:rPr lang="en-GB" altLang="en-US"/>
              <a:t>(the Moon is in Libra, ruled by Venus and Venus in Cancer ruled by the Moon)</a:t>
            </a:r>
          </a:p>
          <a:p>
            <a:pPr eaLnBrk="1" hangingPunct="1"/>
            <a:r>
              <a:rPr lang="en-GB" altLang="en-US"/>
              <a:t>Saturn and the Moon are in reception</a:t>
            </a:r>
          </a:p>
          <a:p>
            <a:pPr eaLnBrk="1" hangingPunct="1"/>
            <a:r>
              <a:rPr lang="en-GB" altLang="en-US"/>
              <a:t>(Saturn is in Taurus, where Moon is exalted, and Moon is in Libra, where Saturn is exalted)</a:t>
            </a:r>
            <a:endParaRPr lang="en-US" altLang="en-US"/>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57091B8F-023B-4CFA-AD99-8B05FD0419C9}"/>
              </a:ext>
            </a:extLst>
          </p:cNvPr>
          <p:cNvSpPr>
            <a:spLocks noGrp="1"/>
          </p:cNvSpPr>
          <p:nvPr>
            <p:ph type="title"/>
          </p:nvPr>
        </p:nvSpPr>
        <p:spPr/>
        <p:txBody>
          <a:bodyPr/>
          <a:lstStyle/>
          <a:p>
            <a:pPr eaLnBrk="1" hangingPunct="1"/>
            <a:r>
              <a:rPr lang="en-GB" altLang="en-US"/>
              <a:t>The Problem of Mars</a:t>
            </a:r>
            <a:endParaRPr lang="en-US" altLang="en-US"/>
          </a:p>
        </p:txBody>
      </p:sp>
      <p:sp>
        <p:nvSpPr>
          <p:cNvPr id="3" name="Content Placeholder 2">
            <a:extLst>
              <a:ext uri="{FF2B5EF4-FFF2-40B4-BE49-F238E27FC236}">
                <a16:creationId xmlns:a16="http://schemas.microsoft.com/office/drawing/2014/main" id="{4A00D254-674E-425A-B787-752893D9D1C4}"/>
              </a:ext>
            </a:extLst>
          </p:cNvPr>
          <p:cNvSpPr>
            <a:spLocks noGrp="1"/>
          </p:cNvSpPr>
          <p:nvPr>
            <p:ph idx="1"/>
          </p:nvPr>
        </p:nvSpPr>
        <p:spPr/>
        <p:txBody>
          <a:bodyPr rtlCol="0">
            <a:normAutofit fontScale="70000" lnSpcReduction="20000"/>
          </a:bodyPr>
          <a:lstStyle/>
          <a:p>
            <a:pPr eaLnBrk="1" fontAlgn="auto" hangingPunct="1">
              <a:spcAft>
                <a:spcPts val="0"/>
              </a:spcAft>
              <a:defRPr/>
            </a:pPr>
            <a:r>
              <a:rPr lang="en-US" dirty="0"/>
              <a:t>Mars in the seventh: ‘business dealing and contention and sexual intercourse with injustice, and </a:t>
            </a:r>
            <a:r>
              <a:rPr lang="en-US" u="sng" dirty="0"/>
              <a:t>harm on account of this, and disarray in every matter, and contention and horribly [so], and grief because of them’.</a:t>
            </a:r>
          </a:p>
          <a:p>
            <a:pPr eaLnBrk="1" fontAlgn="auto" hangingPunct="1">
              <a:spcAft>
                <a:spcPts val="0"/>
              </a:spcAft>
              <a:defRPr/>
            </a:pPr>
            <a:r>
              <a:rPr lang="en-US" sz="2200" b="1" dirty="0" err="1"/>
              <a:t>Sahl</a:t>
            </a:r>
            <a:r>
              <a:rPr lang="en-US" sz="2200" b="1" dirty="0"/>
              <a:t> and </a:t>
            </a:r>
            <a:r>
              <a:rPr lang="en-US" sz="2200" b="1" dirty="0" err="1"/>
              <a:t>Masha’allah</a:t>
            </a:r>
            <a:r>
              <a:rPr lang="en-US" sz="2200" b="1" dirty="0"/>
              <a:t>, </a:t>
            </a:r>
            <a:r>
              <a:rPr lang="en-US" sz="2200" b="1" i="1" dirty="0"/>
              <a:t>Works</a:t>
            </a:r>
            <a:r>
              <a:rPr lang="en-US" sz="2200" b="1" dirty="0"/>
              <a:t>, trans. Benjamin Dykes, Golden Valley, NM: </a:t>
            </a:r>
            <a:r>
              <a:rPr lang="en-US" sz="2200" b="1" dirty="0" err="1"/>
              <a:t>Cazimi</a:t>
            </a:r>
            <a:r>
              <a:rPr lang="en-US" sz="2200" b="1" dirty="0"/>
              <a:t> Press, 2008, p. 510.</a:t>
            </a:r>
          </a:p>
          <a:p>
            <a:pPr eaLnBrk="1" fontAlgn="auto" hangingPunct="1">
              <a:spcAft>
                <a:spcPts val="0"/>
              </a:spcAft>
              <a:defRPr/>
            </a:pPr>
            <a:endParaRPr lang="en-US" dirty="0"/>
          </a:p>
          <a:p>
            <a:pPr eaLnBrk="1" fontAlgn="auto" hangingPunct="1">
              <a:spcAft>
                <a:spcPts val="0"/>
              </a:spcAft>
              <a:defRPr/>
            </a:pPr>
            <a:r>
              <a:rPr lang="en-US" dirty="0"/>
              <a:t>Mars in the 7</a:t>
            </a:r>
            <a:r>
              <a:rPr lang="en-US" baseline="30000" dirty="0"/>
              <a:t>th</a:t>
            </a:r>
            <a:r>
              <a:rPr lang="en-US" dirty="0"/>
              <a:t> </a:t>
            </a:r>
            <a:r>
              <a:rPr lang="en-US" u="sng" dirty="0"/>
              <a:t>indicates the greatest evils and enormous perils</a:t>
            </a:r>
            <a:r>
              <a:rPr lang="en-US" dirty="0"/>
              <a:t>’.</a:t>
            </a:r>
          </a:p>
          <a:p>
            <a:pPr eaLnBrk="1" fontAlgn="auto" hangingPunct="1">
              <a:spcAft>
                <a:spcPts val="0"/>
              </a:spcAft>
              <a:defRPr/>
            </a:pPr>
            <a:r>
              <a:rPr lang="en-GB" sz="1900" b="1" dirty="0" err="1"/>
              <a:t>Maternus</a:t>
            </a:r>
            <a:r>
              <a:rPr lang="en-GB" sz="1900" b="1" dirty="0"/>
              <a:t>, Julius </a:t>
            </a:r>
            <a:r>
              <a:rPr lang="en-GB" sz="1900" b="1" dirty="0" err="1"/>
              <a:t>Firmicus</a:t>
            </a:r>
            <a:r>
              <a:rPr lang="en-GB" sz="1900" b="1" dirty="0"/>
              <a:t>, </a:t>
            </a:r>
            <a:r>
              <a:rPr lang="en-GB" sz="1900" b="1" i="1" dirty="0" err="1"/>
              <a:t>Mathesis</a:t>
            </a:r>
            <a:r>
              <a:rPr lang="en-GB" sz="1900" b="1" dirty="0"/>
              <a:t>, translated as </a:t>
            </a:r>
            <a:r>
              <a:rPr lang="en-GB" sz="1900" b="1" i="1" dirty="0"/>
              <a:t>Ancient Astrology: Theory and Practice</a:t>
            </a:r>
            <a:r>
              <a:rPr lang="en-GB" sz="1900" b="1" dirty="0"/>
              <a:t>, Jean Rhys Bram, Park Ridge, New Jersey: Noyes Press, 1975, III.4.17.</a:t>
            </a:r>
            <a:endParaRPr lang="en-US" sz="1900" b="1" dirty="0"/>
          </a:p>
          <a:p>
            <a:pPr eaLnBrk="1" fontAlgn="auto" hangingPunct="1">
              <a:spcAft>
                <a:spcPts val="0"/>
              </a:spcAft>
              <a:defRPr/>
            </a:pPr>
            <a:endParaRPr lang="en-US" dirty="0"/>
          </a:p>
          <a:p>
            <a:pPr eaLnBrk="1" fontAlgn="auto" hangingPunct="1">
              <a:spcAft>
                <a:spcPts val="0"/>
              </a:spcAft>
              <a:defRPr/>
            </a:pPr>
            <a:r>
              <a:rPr lang="en-US" dirty="0"/>
              <a:t>‘Jupiter and Mars in opposition </a:t>
            </a:r>
            <a:r>
              <a:rPr lang="en-US" u="sng" dirty="0"/>
              <a:t>indicate an unstable life and continual loss of possessions. Hostility of friends is stirred up, and there is the greatest danger from riots and rash activities</a:t>
            </a:r>
            <a:r>
              <a:rPr lang="en-US" dirty="0"/>
              <a:t>’.</a:t>
            </a:r>
          </a:p>
          <a:p>
            <a:pPr eaLnBrk="1" fontAlgn="auto" hangingPunct="1">
              <a:spcAft>
                <a:spcPts val="0"/>
              </a:spcAft>
              <a:defRPr/>
            </a:pPr>
            <a:r>
              <a:rPr lang="en-GB" sz="1900" b="1" dirty="0"/>
              <a:t> </a:t>
            </a:r>
            <a:r>
              <a:rPr lang="en-GB" sz="1900" b="1" dirty="0" err="1"/>
              <a:t>Maternus</a:t>
            </a:r>
            <a:r>
              <a:rPr lang="en-GB" sz="1900" b="1" dirty="0"/>
              <a:t>, Julius </a:t>
            </a:r>
            <a:r>
              <a:rPr lang="en-GB" sz="1900" b="1" dirty="0" err="1"/>
              <a:t>Firmicus</a:t>
            </a:r>
            <a:r>
              <a:rPr lang="en-GB" sz="1900" b="1" dirty="0"/>
              <a:t>, </a:t>
            </a:r>
            <a:r>
              <a:rPr lang="en-GB" sz="1900" b="1" i="1" dirty="0" err="1"/>
              <a:t>Mathesis</a:t>
            </a:r>
            <a:r>
              <a:rPr lang="en-GB" sz="1900" b="1" dirty="0"/>
              <a:t>, translated as </a:t>
            </a:r>
            <a:r>
              <a:rPr lang="en-GB" sz="1900" b="1" i="1" dirty="0"/>
              <a:t>Ancient Astrology: Theory and Practice</a:t>
            </a:r>
            <a:r>
              <a:rPr lang="en-GB" sz="1900" b="1" dirty="0"/>
              <a:t>, Jean Rhys Bram, Park Ridge, New Jersey: Noyes Press, 1975, VI.VXI.1.</a:t>
            </a:r>
            <a:endParaRPr lang="en-US" sz="1900" b="1" dirty="0"/>
          </a:p>
          <a:p>
            <a:pPr eaLnBrk="1" fontAlgn="auto" hangingPunct="1">
              <a:spcAft>
                <a:spcPts val="0"/>
              </a:spcAft>
              <a:defRPr/>
            </a:pPr>
            <a:endParaRPr lang="en-US" dirty="0"/>
          </a:p>
          <a:p>
            <a:pPr eaLnBrk="1" fontAlgn="auto" hangingPunct="1">
              <a:spcAft>
                <a:spcPts val="0"/>
              </a:spcAft>
              <a:defRPr/>
            </a:pPr>
            <a:endParaRPr lang="en-US" dirty="0"/>
          </a:p>
          <a:p>
            <a:pPr eaLnBrk="1" fontAlgn="auto" hangingPunct="1">
              <a:spcAft>
                <a:spcPts val="0"/>
              </a:spcAft>
              <a:defRPr/>
            </a:pPr>
            <a:endParaRPr lang="en-US" dirty="0"/>
          </a:p>
        </p:txBody>
      </p:sp>
      <p:pic>
        <p:nvPicPr>
          <p:cNvPr id="52228" name="Picture 3" descr="Julius Firmicus Maternus.jpg">
            <a:extLst>
              <a:ext uri="{FF2B5EF4-FFF2-40B4-BE49-F238E27FC236}">
                <a16:creationId xmlns:a16="http://schemas.microsoft.com/office/drawing/2014/main" id="{2C3D9503-15DB-4FF2-B35B-DEF1D96829B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118475" y="5357813"/>
            <a:ext cx="1025525"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229" name="Picture 4" descr="Sahl-coverforweb.jpg">
            <a:extLst>
              <a:ext uri="{FF2B5EF4-FFF2-40B4-BE49-F238E27FC236}">
                <a16:creationId xmlns:a16="http://schemas.microsoft.com/office/drawing/2014/main" id="{4B183FA6-2631-4EDB-B804-BA30CE4DD11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2875" y="0"/>
            <a:ext cx="1000125" cy="150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230" name="Picture 5" descr="mars-red-planet.jpg">
            <a:extLst>
              <a:ext uri="{FF2B5EF4-FFF2-40B4-BE49-F238E27FC236}">
                <a16:creationId xmlns:a16="http://schemas.microsoft.com/office/drawing/2014/main" id="{63940776-B1A1-4D42-B858-743E7962805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5792788"/>
            <a:ext cx="1428750" cy="1065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231" name="Picture 2">
            <a:extLst>
              <a:ext uri="{FF2B5EF4-FFF2-40B4-BE49-F238E27FC236}">
                <a16:creationId xmlns:a16="http://schemas.microsoft.com/office/drawing/2014/main" id="{87DF1EE4-8880-4AFF-9075-94C1A8B0587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57625" y="6299200"/>
            <a:ext cx="1355725"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4">
            <a:extLst>
              <a:ext uri="{FF2B5EF4-FFF2-40B4-BE49-F238E27FC236}">
                <a16:creationId xmlns:a16="http://schemas.microsoft.com/office/drawing/2014/main" id="{A063FC8F-4F63-4560-BDB3-93F76F6F6A32}"/>
              </a:ext>
            </a:extLst>
          </p:cNvPr>
          <p:cNvSpPr>
            <a:spLocks noGrp="1"/>
          </p:cNvSpPr>
          <p:nvPr>
            <p:ph type="title"/>
          </p:nvPr>
        </p:nvSpPr>
        <p:spPr/>
        <p:txBody>
          <a:bodyPr/>
          <a:lstStyle/>
          <a:p>
            <a:pPr eaLnBrk="1" hangingPunct="1"/>
            <a:br>
              <a:rPr lang="en-GB" altLang="en-US" sz="1800"/>
            </a:br>
            <a:br>
              <a:rPr lang="en-GB" altLang="en-US" sz="1800"/>
            </a:br>
            <a:br>
              <a:rPr lang="en-GB" altLang="en-US" sz="1800"/>
            </a:br>
            <a:r>
              <a:rPr lang="en-GB" altLang="en-US" sz="1800"/>
              <a:t>Primary sources: the views of modern astrologers</a:t>
            </a:r>
            <a:br>
              <a:rPr lang="en-GB" altLang="en-US" sz="1800"/>
            </a:br>
            <a:br>
              <a:rPr lang="en-GB" altLang="en-US" sz="1800"/>
            </a:br>
            <a:r>
              <a:rPr lang="en-GB" altLang="en-US" sz="1400"/>
              <a:t>Pearl, Jonathan, ‘the City of Baghdad, a curious astrological education’, </a:t>
            </a:r>
            <a:r>
              <a:rPr lang="en-GB" altLang="en-US" sz="1400" u="sng">
                <a:hlinkClick r:id="rId2"/>
              </a:rPr>
              <a:t>http://www.worldastrology.net/articles/the-city-of-baghdad-a-curious-astrological-election</a:t>
            </a:r>
            <a:br>
              <a:rPr lang="en-GB" altLang="en-US"/>
            </a:br>
            <a:endParaRPr lang="en-GB" altLang="en-US"/>
          </a:p>
        </p:txBody>
      </p:sp>
      <p:sp>
        <p:nvSpPr>
          <p:cNvPr id="53251" name="Content Placeholder 5">
            <a:extLst>
              <a:ext uri="{FF2B5EF4-FFF2-40B4-BE49-F238E27FC236}">
                <a16:creationId xmlns:a16="http://schemas.microsoft.com/office/drawing/2014/main" id="{B8A9B4CE-7735-40E1-8F5B-69654AA82989}"/>
              </a:ext>
            </a:extLst>
          </p:cNvPr>
          <p:cNvSpPr>
            <a:spLocks noGrp="1"/>
          </p:cNvSpPr>
          <p:nvPr>
            <p:ph idx="1"/>
          </p:nvPr>
        </p:nvSpPr>
        <p:spPr/>
        <p:txBody>
          <a:bodyPr/>
          <a:lstStyle/>
          <a:p>
            <a:pPr eaLnBrk="1" hangingPunct="1"/>
            <a:endParaRPr lang="en-GB" altLang="en-US" sz="1200"/>
          </a:p>
          <a:p>
            <a:pPr eaLnBrk="1" hangingPunct="1"/>
            <a:r>
              <a:rPr lang="en-GB" altLang="en-US" sz="1200"/>
              <a:t>‘Even with Jupiter in Sagittarius in the 1st house, it’s an odd one. Many things jump out that are quite negative – and yet we know this time was chosen in advance! Jupiter is retrograde while the Mars opposing is direct. It seems that they are setting themselves up for some riches, yet not nearly as much as could be had with a direct Jupiter. Mars applying to oppose Jupiter makes Baghdad vulnerable to attack – this indeed happened a few times over the centuries to devastating effect. The status of the 10th house and thus the king is even worse. With Virgo on the MC, we look to Mercury which is also retrograde and conjunct the South node in Cancer in the 8th house. This is about as bad as it gets. It makes me wonder: did these two astrologers want to make sure the caliph didn’t get too powerful?</a:t>
            </a:r>
          </a:p>
          <a:p>
            <a:pPr eaLnBrk="1" hangingPunct="1"/>
            <a:r>
              <a:rPr lang="en-GB" altLang="en-US" sz="1200"/>
              <a:t>Perhaps some of you may be thinking – what if they didn’t think retrograde was that bad? After all isn’t retrograde some kind of plus in Indian astrology? No. While not much of the writings of Massa’allah have made it into English, a delightful and profound book </a:t>
            </a:r>
            <a:r>
              <a:rPr lang="en-GB" altLang="en-US" sz="1200" b="1"/>
              <a:t>by his student Abu Ali Al-Khayyat </a:t>
            </a:r>
            <a:r>
              <a:rPr lang="en-GB" altLang="en-US" sz="1200"/>
              <a:t>called The Judgments of Nativities has been translated into modern English by Holden. In Chapter 38, The General Way or Method of Judgment of the Twelve Houses of Heaven, a summary of the method, we find this advice: “But if you find the significators of any thing configured with the evil [planets], or retrograde, or combust, or in their own falls, viz. falling from their own exaltations and from the angles, or in their detriments, it signifies misfortune in the thing signified, and especially if cadent and posited in inauspicious houses, as we have said, they are also conjoined to the infortunes, or in square or opposition to them.”</a:t>
            </a:r>
            <a:r>
              <a:rPr lang="en-GB" altLang="en-US" sz="1200" baseline="30000">
                <a:hlinkClick r:id="rId3" tooltip="Abu Ali Al-Khayyat, The Judgments of Nativities, translated from the  Latin version of John of Seville by James H. Holden. American Federation of  Astrologers, 1988."/>
              </a:rPr>
              <a:t>8</a:t>
            </a:r>
            <a:r>
              <a:rPr lang="en-GB" altLang="en-US" sz="1200"/>
              <a:t> This was written in an age when students almost always upheld the doctrines of their teachers, so we can surmise that this position on retrograde was also that of Masha’allah. </a:t>
            </a:r>
            <a:r>
              <a:rPr lang="en-GB" altLang="en-US" sz="1200" b="1"/>
              <a:t>If we take this Chapter 38 to heart, it makes the king rather powerless and even perhaps decrepit.</a:t>
            </a:r>
          </a:p>
          <a:p>
            <a:pPr eaLnBrk="1" hangingPunct="1"/>
            <a:endParaRPr lang="en-GB" altLang="en-US"/>
          </a:p>
        </p:txBody>
      </p:sp>
      <p:pic>
        <p:nvPicPr>
          <p:cNvPr id="53252" name="Picture 2">
            <a:extLst>
              <a:ext uri="{FF2B5EF4-FFF2-40B4-BE49-F238E27FC236}">
                <a16:creationId xmlns:a16="http://schemas.microsoft.com/office/drawing/2014/main" id="{2C07F125-9ABA-46D0-86BA-4F92C19656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3542" t="11981" r="68230" b="55611"/>
          <a:stretch>
            <a:fillRect/>
          </a:stretch>
        </p:blipFill>
        <p:spPr bwMode="auto">
          <a:xfrm>
            <a:off x="6572250" y="5387975"/>
            <a:ext cx="2571750" cy="147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72ED8297-D503-4B0A-820A-56C5A7E5246D}"/>
              </a:ext>
            </a:extLst>
          </p:cNvPr>
          <p:cNvSpPr>
            <a:spLocks noGrp="1"/>
          </p:cNvSpPr>
          <p:nvPr>
            <p:ph type="title"/>
          </p:nvPr>
        </p:nvSpPr>
        <p:spPr/>
        <p:txBody>
          <a:bodyPr/>
          <a:lstStyle/>
          <a:p>
            <a:pPr eaLnBrk="1" hangingPunct="1"/>
            <a:r>
              <a:rPr lang="en-GB" altLang="en-US" sz="3600"/>
              <a:t>Consulting  modern astrologers: Possible solutions to the Mars problem 1</a:t>
            </a:r>
          </a:p>
        </p:txBody>
      </p:sp>
      <p:sp>
        <p:nvSpPr>
          <p:cNvPr id="3" name="Content Placeholder 2">
            <a:extLst>
              <a:ext uri="{FF2B5EF4-FFF2-40B4-BE49-F238E27FC236}">
                <a16:creationId xmlns:a16="http://schemas.microsoft.com/office/drawing/2014/main" id="{A44D5C3F-932A-41A0-976A-C09648744081}"/>
              </a:ext>
            </a:extLst>
          </p:cNvPr>
          <p:cNvSpPr>
            <a:spLocks noGrp="1"/>
          </p:cNvSpPr>
          <p:nvPr>
            <p:ph idx="1"/>
          </p:nvPr>
        </p:nvSpPr>
        <p:spPr/>
        <p:txBody>
          <a:bodyPr rtlCol="0">
            <a:normAutofit fontScale="85000" lnSpcReduction="20000"/>
          </a:bodyPr>
          <a:lstStyle/>
          <a:p>
            <a:pPr eaLnBrk="1" fontAlgn="auto" hangingPunct="1">
              <a:spcAft>
                <a:spcPts val="0"/>
              </a:spcAft>
              <a:defRPr/>
            </a:pPr>
            <a:r>
              <a:rPr lang="en-GB" dirty="0"/>
              <a:t>Barbara Dunn (modern practitioner of medieval astrology): saving the horoscope by exploring the technical detail of Hellenistic astrology.</a:t>
            </a:r>
          </a:p>
          <a:p>
            <a:pPr eaLnBrk="1" fontAlgn="auto" hangingPunct="1">
              <a:spcAft>
                <a:spcPts val="0"/>
              </a:spcAft>
              <a:defRPr/>
            </a:pPr>
            <a:r>
              <a:rPr lang="en-GB" i="1" dirty="0"/>
              <a:t>‘Briefly - my view is that the astrologers were very keen to keep the Sun-Jupiter trine with the reception and strong locations. As a consequence, they tolerated the Mars location in the seventh house. I doubt that they would have actually chosen Mars to be in this location. However, the </a:t>
            </a:r>
            <a:r>
              <a:rPr lang="en-GB" i="1" dirty="0" err="1"/>
              <a:t>maleficity</a:t>
            </a:r>
            <a:r>
              <a:rPr lang="en-GB" i="1" dirty="0"/>
              <a:t> of Mars is lessened significantly due to various reasons, such as those connected to the </a:t>
            </a:r>
            <a:r>
              <a:rPr lang="en-GB" i="1" dirty="0" err="1"/>
              <a:t>triplicity</a:t>
            </a:r>
            <a:r>
              <a:rPr lang="en-GB" i="1" dirty="0"/>
              <a:t> rulers’ </a:t>
            </a:r>
          </a:p>
          <a:p>
            <a:pPr eaLnBrk="1" fontAlgn="auto" hangingPunct="1">
              <a:spcAft>
                <a:spcPts val="0"/>
              </a:spcAft>
              <a:defRPr/>
            </a:pPr>
            <a:r>
              <a:rPr lang="en-GB" dirty="0"/>
              <a:t>(E mail 4 December 2013)</a:t>
            </a:r>
          </a:p>
        </p:txBody>
      </p:sp>
      <p:pic>
        <p:nvPicPr>
          <p:cNvPr id="54276" name="Picture 3" descr="BARBARA_DUNNNew_Image_2.jpg">
            <a:extLst>
              <a:ext uri="{FF2B5EF4-FFF2-40B4-BE49-F238E27FC236}">
                <a16:creationId xmlns:a16="http://schemas.microsoft.com/office/drawing/2014/main" id="{F7313977-DB60-4E82-A079-DB045D0A230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416800" y="5445125"/>
            <a:ext cx="150495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7" name="Picture 2">
            <a:extLst>
              <a:ext uri="{FF2B5EF4-FFF2-40B4-BE49-F238E27FC236}">
                <a16:creationId xmlns:a16="http://schemas.microsoft.com/office/drawing/2014/main" id="{54BEF81D-7CF2-4395-9B48-DDF1325DB4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86188" y="6215063"/>
            <a:ext cx="1214437" cy="500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A3E86974-071C-4F72-BDCB-6831747C5F55}"/>
              </a:ext>
            </a:extLst>
          </p:cNvPr>
          <p:cNvSpPr>
            <a:spLocks noGrp="1"/>
          </p:cNvSpPr>
          <p:nvPr>
            <p:ph type="title"/>
          </p:nvPr>
        </p:nvSpPr>
        <p:spPr/>
        <p:txBody>
          <a:bodyPr/>
          <a:lstStyle/>
          <a:p>
            <a:pPr eaLnBrk="1" hangingPunct="1"/>
            <a:r>
              <a:rPr lang="en-GB" altLang="en-US" sz="2400"/>
              <a:t>Consulting  modern astrologers: Possible solutions to the </a:t>
            </a:r>
            <a:br>
              <a:rPr lang="en-GB" altLang="en-US" sz="2400"/>
            </a:br>
            <a:r>
              <a:rPr lang="en-GB" altLang="en-US" sz="2400"/>
              <a:t>Mars problem 2</a:t>
            </a:r>
          </a:p>
        </p:txBody>
      </p:sp>
      <p:sp>
        <p:nvSpPr>
          <p:cNvPr id="3" name="Content Placeholder 2">
            <a:extLst>
              <a:ext uri="{FF2B5EF4-FFF2-40B4-BE49-F238E27FC236}">
                <a16:creationId xmlns:a16="http://schemas.microsoft.com/office/drawing/2014/main" id="{6D8A3EEF-DAE8-4D97-A4FA-799054419B47}"/>
              </a:ext>
            </a:extLst>
          </p:cNvPr>
          <p:cNvSpPr>
            <a:spLocks noGrp="1"/>
          </p:cNvSpPr>
          <p:nvPr>
            <p:ph idx="1"/>
          </p:nvPr>
        </p:nvSpPr>
        <p:spPr/>
        <p:txBody>
          <a:bodyPr rtlCol="0">
            <a:normAutofit fontScale="92500" lnSpcReduction="10000"/>
          </a:bodyPr>
          <a:lstStyle/>
          <a:p>
            <a:pPr eaLnBrk="1" fontAlgn="auto" hangingPunct="1">
              <a:spcAft>
                <a:spcPts val="0"/>
              </a:spcAft>
              <a:defRPr/>
            </a:pPr>
            <a:endParaRPr lang="en-US" dirty="0"/>
          </a:p>
          <a:p>
            <a:pPr eaLnBrk="1" fontAlgn="auto" hangingPunct="1">
              <a:spcAft>
                <a:spcPts val="0"/>
              </a:spcAft>
              <a:defRPr/>
            </a:pPr>
            <a:r>
              <a:rPr lang="en-US" sz="1700" dirty="0"/>
              <a:t>An Indian Input?</a:t>
            </a:r>
          </a:p>
          <a:p>
            <a:pPr eaLnBrk="1" fontAlgn="auto" hangingPunct="1">
              <a:spcAft>
                <a:spcPts val="0"/>
              </a:spcAft>
              <a:defRPr/>
            </a:pPr>
            <a:r>
              <a:rPr lang="en-US" sz="1700" dirty="0"/>
              <a:t>Gary Gomes (a modern American practitioner of Indian astrology)</a:t>
            </a:r>
          </a:p>
          <a:p>
            <a:pPr eaLnBrk="1" fontAlgn="auto" hangingPunct="1">
              <a:spcAft>
                <a:spcPts val="0"/>
              </a:spcAft>
              <a:defRPr/>
            </a:pPr>
            <a:r>
              <a:rPr lang="en-US" sz="1700" i="1" dirty="0"/>
              <a:t>‘Indian astrology has a concept of </a:t>
            </a:r>
            <a:r>
              <a:rPr lang="en-US" sz="1700" b="1" i="1" dirty="0"/>
              <a:t>functional </a:t>
            </a:r>
            <a:r>
              <a:rPr lang="en-US" sz="1700" b="1" i="1" dirty="0" err="1"/>
              <a:t>benefics</a:t>
            </a:r>
            <a:r>
              <a:rPr lang="en-US" sz="1700" b="1" i="1" dirty="0"/>
              <a:t> and </a:t>
            </a:r>
            <a:r>
              <a:rPr lang="en-US" sz="1700" b="1" i="1" dirty="0" err="1"/>
              <a:t>malefics</a:t>
            </a:r>
            <a:r>
              <a:rPr lang="en-US" sz="1700" i="1" dirty="0"/>
              <a:t>. </a:t>
            </a:r>
            <a:r>
              <a:rPr lang="en-US" sz="1700" b="1" i="1" dirty="0"/>
              <a:t>Mars, for either a Sagittarius or Scorpio rising, is a functional benefic. </a:t>
            </a:r>
            <a:r>
              <a:rPr lang="en-US" sz="1700" i="1" dirty="0"/>
              <a:t>Especially when linked with Jupiter which would rule the first and fourth houses in your chart, and the second and fifth houses in an Indian chart, Mars, in addition to </a:t>
            </a:r>
            <a:r>
              <a:rPr lang="en-US" sz="1700" i="1" dirty="0" err="1"/>
              <a:t>to</a:t>
            </a:r>
            <a:r>
              <a:rPr lang="en-US" sz="1700" i="1" dirty="0"/>
              <a:t> being a functional benefic also forms a Raj (royal) yoga (combination) when in aspect to Jupiter. This is a position for status power and wealth, particularly so if placed in the first , fourth, seventh or tenth houses. The Sun in the tenth is good for empire building; so is Mars in the tenth house from Sun and Moon’.</a:t>
            </a:r>
          </a:p>
          <a:p>
            <a:pPr eaLnBrk="1" fontAlgn="auto" hangingPunct="1">
              <a:spcAft>
                <a:spcPts val="0"/>
              </a:spcAft>
              <a:defRPr/>
            </a:pPr>
            <a:r>
              <a:rPr lang="en-US" sz="1700" i="1" dirty="0"/>
              <a:t>E mail from Gary Gomes 5 October 2012.</a:t>
            </a:r>
            <a:br>
              <a:rPr lang="en-US" sz="1700" dirty="0"/>
            </a:br>
            <a:endParaRPr lang="en-US" sz="1700" dirty="0"/>
          </a:p>
          <a:p>
            <a:pPr algn="ctr" eaLnBrk="1" fontAlgn="auto" hangingPunct="1">
              <a:spcAft>
                <a:spcPts val="0"/>
              </a:spcAft>
              <a:defRPr/>
            </a:pPr>
            <a:r>
              <a:rPr lang="en-US" sz="2000" u="sng" dirty="0"/>
              <a:t>That is, according to Indian astrology, when Sagittarius is rising (on the ascendant), which it was when Baghdad was founded, Mars is no longer a malefic planet, but a benefic. </a:t>
            </a:r>
          </a:p>
          <a:p>
            <a:pPr algn="ctr" eaLnBrk="1" fontAlgn="auto" hangingPunct="1">
              <a:spcAft>
                <a:spcPts val="0"/>
              </a:spcAft>
              <a:defRPr/>
            </a:pPr>
            <a:r>
              <a:rPr lang="en-US" sz="2000" u="sng" dirty="0"/>
              <a:t>It switches from being a problem to being an asset.</a:t>
            </a:r>
          </a:p>
          <a:p>
            <a:pPr eaLnBrk="1" fontAlgn="auto" hangingPunct="1">
              <a:spcAft>
                <a:spcPts val="0"/>
              </a:spcAft>
              <a:defRPr/>
            </a:pPr>
            <a:endParaRPr lang="en-US" sz="1700" dirty="0"/>
          </a:p>
          <a:p>
            <a:pPr eaLnBrk="1" fontAlgn="auto" hangingPunct="1">
              <a:spcAft>
                <a:spcPts val="0"/>
              </a:spcAft>
              <a:defRPr/>
            </a:pPr>
            <a:endParaRPr lang="en-GB" sz="1700" dirty="0"/>
          </a:p>
        </p:txBody>
      </p:sp>
      <p:pic>
        <p:nvPicPr>
          <p:cNvPr id="55300" name="Picture 3" descr="gary_gomes.jpg">
            <a:extLst>
              <a:ext uri="{FF2B5EF4-FFF2-40B4-BE49-F238E27FC236}">
                <a16:creationId xmlns:a16="http://schemas.microsoft.com/office/drawing/2014/main" id="{B09F5E3E-7DF5-4186-A426-2077EFD45CE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956550" y="0"/>
            <a:ext cx="1187450" cy="179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1" name="Picture 2">
            <a:extLst>
              <a:ext uri="{FF2B5EF4-FFF2-40B4-BE49-F238E27FC236}">
                <a16:creationId xmlns:a16="http://schemas.microsoft.com/office/drawing/2014/main" id="{C8543158-E0AF-4B1F-B244-32190F346A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313" y="6072188"/>
            <a:ext cx="1357312"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5">
            <a:extLst>
              <a:ext uri="{FF2B5EF4-FFF2-40B4-BE49-F238E27FC236}">
                <a16:creationId xmlns:a16="http://schemas.microsoft.com/office/drawing/2014/main" id="{1CF87196-FF39-4F0C-BF8B-953F3E441220}"/>
              </a:ext>
            </a:extLst>
          </p:cNvPr>
          <p:cNvSpPr>
            <a:spLocks noGrp="1"/>
          </p:cNvSpPr>
          <p:nvPr>
            <p:ph type="title"/>
          </p:nvPr>
        </p:nvSpPr>
        <p:spPr/>
        <p:txBody>
          <a:bodyPr/>
          <a:lstStyle/>
          <a:p>
            <a:pPr eaLnBrk="1" hangingPunct="1"/>
            <a:r>
              <a:rPr lang="en-GB" altLang="en-US"/>
              <a:t>The Indian Solution</a:t>
            </a:r>
          </a:p>
        </p:txBody>
      </p:sp>
      <p:sp>
        <p:nvSpPr>
          <p:cNvPr id="3" name="Content Placeholder 2">
            <a:extLst>
              <a:ext uri="{FF2B5EF4-FFF2-40B4-BE49-F238E27FC236}">
                <a16:creationId xmlns:a16="http://schemas.microsoft.com/office/drawing/2014/main" id="{9A5173A9-8A00-41EA-82AC-986A3975EDDE}"/>
              </a:ext>
            </a:extLst>
          </p:cNvPr>
          <p:cNvSpPr>
            <a:spLocks noGrp="1"/>
          </p:cNvSpPr>
          <p:nvPr>
            <p:ph sz="half" idx="1"/>
          </p:nvPr>
        </p:nvSpPr>
        <p:spPr/>
        <p:txBody>
          <a:bodyPr rtlCol="0">
            <a:normAutofit fontScale="92500" lnSpcReduction="20000"/>
          </a:bodyPr>
          <a:lstStyle/>
          <a:p>
            <a:pPr eaLnBrk="1" fontAlgn="auto" hangingPunct="1">
              <a:spcAft>
                <a:spcPts val="0"/>
              </a:spcAft>
              <a:defRPr/>
            </a:pPr>
            <a:r>
              <a:rPr lang="en-GB" dirty="0"/>
              <a:t>Gomes’ source is the </a:t>
            </a:r>
            <a:r>
              <a:rPr lang="en-GB" i="1" dirty="0" err="1"/>
              <a:t>Brhat</a:t>
            </a:r>
            <a:r>
              <a:rPr lang="en-GB" i="1" dirty="0"/>
              <a:t> </a:t>
            </a:r>
            <a:r>
              <a:rPr lang="en-GB" i="1" dirty="0" err="1"/>
              <a:t>Samhita</a:t>
            </a:r>
            <a:r>
              <a:rPr lang="en-GB" dirty="0"/>
              <a:t>, </a:t>
            </a:r>
            <a:r>
              <a:rPr lang="en-US" dirty="0"/>
              <a:t>Chapter 34, </a:t>
            </a:r>
            <a:r>
              <a:rPr lang="en-US" dirty="0" err="1"/>
              <a:t>Slokas</a:t>
            </a:r>
            <a:r>
              <a:rPr lang="en-US" dirty="0"/>
              <a:t> 37-38, written by the Indian astrologer </a:t>
            </a:r>
            <a:r>
              <a:rPr lang="en-US" dirty="0" err="1"/>
              <a:t>Varahamihira</a:t>
            </a:r>
            <a:r>
              <a:rPr lang="en-US" dirty="0"/>
              <a:t>, (505 – 587), two centuries before the foundation of Baghdad.</a:t>
            </a:r>
          </a:p>
          <a:p>
            <a:pPr eaLnBrk="1" fontAlgn="auto" hangingPunct="1">
              <a:spcAft>
                <a:spcPts val="0"/>
              </a:spcAft>
              <a:defRPr/>
            </a:pPr>
            <a:r>
              <a:rPr lang="en-US" dirty="0"/>
              <a:t>We know that one of the astrologers who advised on the foundation of Baghdad was an Indian by the name of </a:t>
            </a:r>
            <a:r>
              <a:rPr lang="en-US" dirty="0" err="1"/>
              <a:t>Kanka</a:t>
            </a:r>
            <a:endParaRPr lang="en-GB" dirty="0"/>
          </a:p>
          <a:p>
            <a:pPr eaLnBrk="1" fontAlgn="auto" hangingPunct="1">
              <a:spcAft>
                <a:spcPts val="0"/>
              </a:spcAft>
              <a:defRPr/>
            </a:pPr>
            <a:endParaRPr lang="en-GB" dirty="0"/>
          </a:p>
        </p:txBody>
      </p:sp>
      <p:sp>
        <p:nvSpPr>
          <p:cNvPr id="7" name="Content Placeholder 6">
            <a:extLst>
              <a:ext uri="{FF2B5EF4-FFF2-40B4-BE49-F238E27FC236}">
                <a16:creationId xmlns:a16="http://schemas.microsoft.com/office/drawing/2014/main" id="{E2BE4C82-71C5-4B0D-A8CE-574CB15B7CCE}"/>
              </a:ext>
            </a:extLst>
          </p:cNvPr>
          <p:cNvSpPr>
            <a:spLocks noGrp="1"/>
          </p:cNvSpPr>
          <p:nvPr>
            <p:ph sz="half" idx="2"/>
          </p:nvPr>
        </p:nvSpPr>
        <p:spPr/>
        <p:txBody>
          <a:bodyPr rtlCol="0">
            <a:normAutofit fontScale="92500" lnSpcReduction="20000"/>
          </a:bodyPr>
          <a:lstStyle/>
          <a:p>
            <a:pPr eaLnBrk="1" fontAlgn="auto" hangingPunct="1">
              <a:spcAft>
                <a:spcPts val="0"/>
              </a:spcAft>
              <a:defRPr/>
            </a:pPr>
            <a:endParaRPr lang="en-GB"/>
          </a:p>
        </p:txBody>
      </p:sp>
      <p:pic>
        <p:nvPicPr>
          <p:cNvPr id="56325" name="Picture 3" descr="Varahamihira Indian Astronomer.jpg">
            <a:extLst>
              <a:ext uri="{FF2B5EF4-FFF2-40B4-BE49-F238E27FC236}">
                <a16:creationId xmlns:a16="http://schemas.microsoft.com/office/drawing/2014/main" id="{D4EFCB5A-9920-4487-9503-1BDA22D67D0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643688" y="1214438"/>
            <a:ext cx="1905000" cy="2238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326" name="Picture 4" descr="Brhat Samhita.jpg">
            <a:extLst>
              <a:ext uri="{FF2B5EF4-FFF2-40B4-BE49-F238E27FC236}">
                <a16:creationId xmlns:a16="http://schemas.microsoft.com/office/drawing/2014/main" id="{2BD4317C-527D-4232-B02E-DBF6C255F02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43438" y="3143250"/>
            <a:ext cx="2868612" cy="3905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327" name="Picture 2">
            <a:extLst>
              <a:ext uri="{FF2B5EF4-FFF2-40B4-BE49-F238E27FC236}">
                <a16:creationId xmlns:a16="http://schemas.microsoft.com/office/drawing/2014/main" id="{70F4E248-854D-4330-B818-92C87CE696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2875" y="6072188"/>
            <a:ext cx="1357313"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99C9288-B54B-44C7-94D2-CAF33447F801}"/>
              </a:ext>
            </a:extLst>
          </p:cNvPr>
          <p:cNvSpPr>
            <a:spLocks noGrp="1"/>
          </p:cNvSpPr>
          <p:nvPr>
            <p:ph type="title"/>
          </p:nvPr>
        </p:nvSpPr>
        <p:spPr/>
        <p:txBody>
          <a:bodyPr rtlCol="0">
            <a:normAutofit fontScale="90000"/>
          </a:bodyPr>
          <a:lstStyle/>
          <a:p>
            <a:pPr eaLnBrk="1" fontAlgn="auto" hangingPunct="1">
              <a:spcAft>
                <a:spcPts val="0"/>
              </a:spcAft>
              <a:defRPr/>
            </a:pPr>
            <a:r>
              <a:rPr lang="en-GB" dirty="0"/>
              <a:t>A possible problem regarding the Indian Solution</a:t>
            </a:r>
          </a:p>
        </p:txBody>
      </p:sp>
      <p:sp>
        <p:nvSpPr>
          <p:cNvPr id="3" name="Content Placeholder 2">
            <a:extLst>
              <a:ext uri="{FF2B5EF4-FFF2-40B4-BE49-F238E27FC236}">
                <a16:creationId xmlns:a16="http://schemas.microsoft.com/office/drawing/2014/main" id="{930801CC-7CE9-4C8B-8969-A2A2F567791E}"/>
              </a:ext>
            </a:extLst>
          </p:cNvPr>
          <p:cNvSpPr>
            <a:spLocks noGrp="1"/>
          </p:cNvSpPr>
          <p:nvPr>
            <p:ph sz="half" idx="1"/>
          </p:nvPr>
        </p:nvSpPr>
        <p:spPr/>
        <p:txBody>
          <a:bodyPr rtlCol="0">
            <a:normAutofit fontScale="92500" lnSpcReduction="10000"/>
          </a:bodyPr>
          <a:lstStyle/>
          <a:p>
            <a:pPr eaLnBrk="1" fontAlgn="auto" hangingPunct="1">
              <a:spcAft>
                <a:spcPts val="0"/>
              </a:spcAft>
              <a:defRPr/>
            </a:pPr>
            <a:r>
              <a:rPr lang="en-GB" sz="1600" dirty="0"/>
              <a:t>In the Indian sidereal zodiac, the ascendant would be Scorpio: Jupiter is no longer important.</a:t>
            </a:r>
          </a:p>
          <a:p>
            <a:pPr eaLnBrk="1" fontAlgn="auto" hangingPunct="1">
              <a:spcAft>
                <a:spcPts val="0"/>
              </a:spcAft>
              <a:defRPr/>
            </a:pPr>
            <a:r>
              <a:rPr lang="en-GB" sz="1600" dirty="0"/>
              <a:t>Mars moves to Taurus.</a:t>
            </a:r>
          </a:p>
          <a:p>
            <a:pPr eaLnBrk="1" fontAlgn="auto" hangingPunct="1">
              <a:spcAft>
                <a:spcPts val="0"/>
              </a:spcAft>
              <a:defRPr/>
            </a:pPr>
            <a:r>
              <a:rPr lang="en-GB" sz="1600" dirty="0"/>
              <a:t>The Indians have different rules for ‘electing’ auspicious moments.</a:t>
            </a:r>
          </a:p>
          <a:p>
            <a:pPr eaLnBrk="1" fontAlgn="auto" hangingPunct="1">
              <a:spcAft>
                <a:spcPts val="0"/>
              </a:spcAft>
              <a:defRPr/>
            </a:pPr>
            <a:r>
              <a:rPr lang="en-GB" sz="1600" dirty="0"/>
              <a:t>Right – the horoscope drawn using the Indian zodiac in use at the time and ‘whole sign’ houses. </a:t>
            </a:r>
          </a:p>
          <a:p>
            <a:pPr eaLnBrk="1" fontAlgn="auto" hangingPunct="1">
              <a:spcAft>
                <a:spcPts val="0"/>
              </a:spcAft>
              <a:defRPr/>
            </a:pPr>
            <a:r>
              <a:rPr lang="en-GB" sz="1600" dirty="0"/>
              <a:t>SOLUTION: Astrology in the eighth century was </a:t>
            </a:r>
            <a:r>
              <a:rPr lang="en-GB" sz="1600" dirty="0" err="1"/>
              <a:t>syncretic</a:t>
            </a:r>
            <a:r>
              <a:rPr lang="en-GB" sz="1600" dirty="0"/>
              <a:t>. While there was common agreement on general matters such as the number of zodiac signs, their broad meanings and relationships to the planets, there were no commonly agreed systems for handing details. In fact, there were contradictory systems. </a:t>
            </a:r>
            <a:r>
              <a:rPr lang="en-GB" sz="1600" i="1" dirty="0"/>
              <a:t>There is no reason why an Indian rule could not have been applied to a horoscope cast using Greek zodiac boundaries.</a:t>
            </a:r>
          </a:p>
        </p:txBody>
      </p:sp>
      <p:pic>
        <p:nvPicPr>
          <p:cNvPr id="57348" name="Picture 3" descr="Varahamihira Indian Astronomer.jpg">
            <a:extLst>
              <a:ext uri="{FF2B5EF4-FFF2-40B4-BE49-F238E27FC236}">
                <a16:creationId xmlns:a16="http://schemas.microsoft.com/office/drawing/2014/main" id="{33AD145F-65F5-4289-AE31-37568946CE2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072438" y="357188"/>
            <a:ext cx="871537" cy="1023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349" name="Picture 4" descr="Brhat Samhita.jpg">
            <a:extLst>
              <a:ext uri="{FF2B5EF4-FFF2-40B4-BE49-F238E27FC236}">
                <a16:creationId xmlns:a16="http://schemas.microsoft.com/office/drawing/2014/main" id="{8AA9432B-31B3-4AB6-B5A2-1BF8E715D59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4313" y="214313"/>
            <a:ext cx="714375" cy="971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350" name="Picture 2">
            <a:extLst>
              <a:ext uri="{FF2B5EF4-FFF2-40B4-BE49-F238E27FC236}">
                <a16:creationId xmlns:a16="http://schemas.microsoft.com/office/drawing/2014/main" id="{2C313FAB-2C56-4A71-8BF0-094EEFC2D8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2875" y="6072188"/>
            <a:ext cx="1357313"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351" name="Content Placeholder 9">
            <a:extLst>
              <a:ext uri="{FF2B5EF4-FFF2-40B4-BE49-F238E27FC236}">
                <a16:creationId xmlns:a16="http://schemas.microsoft.com/office/drawing/2014/main" id="{20121DFF-2E3F-4774-A26C-833D8E4BADA5}"/>
              </a:ext>
            </a:extLst>
          </p:cNvPr>
          <p:cNvPicPr>
            <a:picLocks noGrp="1"/>
          </p:cNvPicPr>
          <p:nvPr>
            <p:ph sz="half" idx="2"/>
          </p:nvPr>
        </p:nvPicPr>
        <p:blipFill>
          <a:blip r:embed="rId5">
            <a:extLst>
              <a:ext uri="{28A0092B-C50C-407E-A947-70E740481C1C}">
                <a14:useLocalDpi xmlns:a14="http://schemas.microsoft.com/office/drawing/2010/main" val="0"/>
              </a:ext>
            </a:extLst>
          </a:blip>
          <a:srcRect l="64960" t="35207" r="18594" b="37573"/>
          <a:stretch>
            <a:fillRect/>
          </a:stretch>
        </p:blipFill>
        <p:spPr>
          <a:xfrm>
            <a:off x="5364163" y="2924175"/>
            <a:ext cx="3549650" cy="3313113"/>
          </a:xfrm>
        </p:spPr>
      </p:pic>
      <p:pic>
        <p:nvPicPr>
          <p:cNvPr id="57352" name="Picture 11">
            <a:extLst>
              <a:ext uri="{FF2B5EF4-FFF2-40B4-BE49-F238E27FC236}">
                <a16:creationId xmlns:a16="http://schemas.microsoft.com/office/drawing/2014/main" id="{50058684-CC4B-49BC-91E3-D2594C921C0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57507" t="35254" r="38676" b="57988"/>
          <a:stretch>
            <a:fillRect/>
          </a:stretch>
        </p:blipFill>
        <p:spPr bwMode="auto">
          <a:xfrm>
            <a:off x="5364163" y="1700213"/>
            <a:ext cx="1295400"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0FFF4-5856-4117-ACFA-2442ECE9243A}"/>
              </a:ext>
            </a:extLst>
          </p:cNvPr>
          <p:cNvSpPr>
            <a:spLocks noGrp="1"/>
          </p:cNvSpPr>
          <p:nvPr>
            <p:ph type="title"/>
          </p:nvPr>
        </p:nvSpPr>
        <p:spPr/>
        <p:txBody>
          <a:bodyPr rtlCol="0">
            <a:normAutofit fontScale="90000"/>
          </a:bodyPr>
          <a:lstStyle/>
          <a:p>
            <a:pPr eaLnBrk="1" fontAlgn="auto" hangingPunct="1">
              <a:spcAft>
                <a:spcPts val="0"/>
              </a:spcAft>
              <a:defRPr/>
            </a:pPr>
            <a:r>
              <a:rPr lang="en-GB" dirty="0"/>
              <a:t>A possible solution to the possible problem regarding the Indian Solution!</a:t>
            </a:r>
          </a:p>
        </p:txBody>
      </p:sp>
      <p:sp>
        <p:nvSpPr>
          <p:cNvPr id="58371" name="Content Placeholder 6">
            <a:extLst>
              <a:ext uri="{FF2B5EF4-FFF2-40B4-BE49-F238E27FC236}">
                <a16:creationId xmlns:a16="http://schemas.microsoft.com/office/drawing/2014/main" id="{7FEBA141-94B9-4F0C-91BD-AF0788E471F1}"/>
              </a:ext>
            </a:extLst>
          </p:cNvPr>
          <p:cNvSpPr>
            <a:spLocks noGrp="1"/>
          </p:cNvSpPr>
          <p:nvPr>
            <p:ph idx="1"/>
          </p:nvPr>
        </p:nvSpPr>
        <p:spPr/>
        <p:txBody>
          <a:bodyPr/>
          <a:lstStyle/>
          <a:p>
            <a:pPr eaLnBrk="1" hangingPunct="1"/>
            <a:endParaRPr lang="en-GB" altLang="en-US"/>
          </a:p>
          <a:p>
            <a:pPr eaLnBrk="1" hangingPunct="1"/>
            <a:r>
              <a:rPr lang="en-GB" altLang="en-US"/>
              <a:t>Mars becomes a benefic planet when Scorpio is rising (in the ascendant), as well as when Sagittarius is rising.</a:t>
            </a:r>
          </a:p>
          <a:p>
            <a:pPr eaLnBrk="1" hangingPunct="1"/>
            <a:r>
              <a:rPr lang="en-GB" altLang="en-US" u="sng"/>
              <a:t>If</a:t>
            </a:r>
            <a:r>
              <a:rPr lang="en-GB" altLang="en-US"/>
              <a:t> the Indian solution is correct then we might be looking at a cultural composite, using both western and Indian astrology: for example a western zodiac with an Indian rule on Mars.</a:t>
            </a:r>
          </a:p>
          <a:p>
            <a:pPr eaLnBrk="1" hangingPunct="1"/>
            <a:endParaRPr lang="en-GB" altLang="en-US"/>
          </a:p>
        </p:txBody>
      </p:sp>
      <p:pic>
        <p:nvPicPr>
          <p:cNvPr id="58372" name="Picture 7" descr="Varahamihira Indian Astronomer.jpg">
            <a:extLst>
              <a:ext uri="{FF2B5EF4-FFF2-40B4-BE49-F238E27FC236}">
                <a16:creationId xmlns:a16="http://schemas.microsoft.com/office/drawing/2014/main" id="{1D1E976F-92AF-41EC-88D1-E81CDD46B24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394700" y="1428750"/>
            <a:ext cx="749300" cy="881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373" name="Picture 8" descr="Brhat Samhita.jpg">
            <a:extLst>
              <a:ext uri="{FF2B5EF4-FFF2-40B4-BE49-F238E27FC236}">
                <a16:creationId xmlns:a16="http://schemas.microsoft.com/office/drawing/2014/main" id="{F042797E-6C9D-4D4E-813E-911313E1D80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5594350"/>
            <a:ext cx="928688" cy="1263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374" name="Picture 2">
            <a:extLst>
              <a:ext uri="{FF2B5EF4-FFF2-40B4-BE49-F238E27FC236}">
                <a16:creationId xmlns:a16="http://schemas.microsoft.com/office/drawing/2014/main" id="{BAD9F581-7B45-42F6-9DE8-8CC446697C7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72375" y="6143625"/>
            <a:ext cx="1357313"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75556E69-305B-42E2-BC15-7EDB4A05A6B7}"/>
              </a:ext>
            </a:extLst>
          </p:cNvPr>
          <p:cNvSpPr/>
          <p:nvPr/>
        </p:nvSpPr>
        <p:spPr>
          <a:xfrm>
            <a:off x="5786438" y="3286125"/>
            <a:ext cx="214312" cy="4286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5" name="Title 4">
            <a:extLst>
              <a:ext uri="{FF2B5EF4-FFF2-40B4-BE49-F238E27FC236}">
                <a16:creationId xmlns:a16="http://schemas.microsoft.com/office/drawing/2014/main" id="{C7152005-B537-4E3C-9CAD-1BACC817D81B}"/>
              </a:ext>
            </a:extLst>
          </p:cNvPr>
          <p:cNvSpPr>
            <a:spLocks noGrp="1"/>
          </p:cNvSpPr>
          <p:nvPr>
            <p:ph type="title"/>
          </p:nvPr>
        </p:nvSpPr>
        <p:spPr/>
        <p:txBody>
          <a:bodyPr rtlCol="0">
            <a:normAutofit fontScale="90000"/>
          </a:bodyPr>
          <a:lstStyle/>
          <a:p>
            <a:pPr eaLnBrk="1" fontAlgn="auto" hangingPunct="1">
              <a:spcAft>
                <a:spcPts val="0"/>
              </a:spcAft>
              <a:defRPr/>
            </a:pPr>
            <a:r>
              <a:rPr lang="en-GB" dirty="0"/>
              <a:t>Was it simpler for astrological texts to travel from the Greek world?</a:t>
            </a:r>
          </a:p>
        </p:txBody>
      </p:sp>
      <p:pic>
        <p:nvPicPr>
          <p:cNvPr id="59396" name="Content Placeholder 8" descr="Islamic world.JPG">
            <a:extLst>
              <a:ext uri="{FF2B5EF4-FFF2-40B4-BE49-F238E27FC236}">
                <a16:creationId xmlns:a16="http://schemas.microsoft.com/office/drawing/2014/main" id="{6BCE3F1D-7DF3-4B60-B324-75C090FA490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500063" y="1571625"/>
            <a:ext cx="8001000" cy="5024438"/>
          </a:xfrm>
        </p:spPr>
      </p:pic>
      <p:sp>
        <p:nvSpPr>
          <p:cNvPr id="8" name="Right Arrow 7">
            <a:extLst>
              <a:ext uri="{FF2B5EF4-FFF2-40B4-BE49-F238E27FC236}">
                <a16:creationId xmlns:a16="http://schemas.microsoft.com/office/drawing/2014/main" id="{96ADD382-57B1-48F9-9BED-75D2FB661EB8}"/>
              </a:ext>
            </a:extLst>
          </p:cNvPr>
          <p:cNvSpPr/>
          <p:nvPr/>
        </p:nvSpPr>
        <p:spPr>
          <a:xfrm>
            <a:off x="3643313" y="3357563"/>
            <a:ext cx="1835150" cy="4841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pic>
        <p:nvPicPr>
          <p:cNvPr id="59398" name="Picture 13" descr="Ptolemy.jpg">
            <a:extLst>
              <a:ext uri="{FF2B5EF4-FFF2-40B4-BE49-F238E27FC236}">
                <a16:creationId xmlns:a16="http://schemas.microsoft.com/office/drawing/2014/main" id="{42F73B45-E6FC-49F0-82F2-50BD4F919F5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428875" y="3214688"/>
            <a:ext cx="1071563" cy="135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429A95DF-BFDF-4EF4-8BBF-3B713273380C}"/>
              </a:ext>
            </a:extLst>
          </p:cNvPr>
          <p:cNvSpPr/>
          <p:nvPr/>
        </p:nvSpPr>
        <p:spPr>
          <a:xfrm>
            <a:off x="5786438" y="3286125"/>
            <a:ext cx="214312" cy="4286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60419" name="Title 4">
            <a:extLst>
              <a:ext uri="{FF2B5EF4-FFF2-40B4-BE49-F238E27FC236}">
                <a16:creationId xmlns:a16="http://schemas.microsoft.com/office/drawing/2014/main" id="{44751975-B56A-491E-BDEF-DA9E20B0BEE7}"/>
              </a:ext>
            </a:extLst>
          </p:cNvPr>
          <p:cNvSpPr>
            <a:spLocks noGrp="1"/>
          </p:cNvSpPr>
          <p:nvPr>
            <p:ph type="title"/>
          </p:nvPr>
        </p:nvSpPr>
        <p:spPr/>
        <p:txBody>
          <a:bodyPr/>
          <a:lstStyle/>
          <a:p>
            <a:pPr eaLnBrk="1" hangingPunct="1"/>
            <a:r>
              <a:rPr lang="en-GB" altLang="en-US"/>
              <a:t>Or India?</a:t>
            </a:r>
          </a:p>
        </p:txBody>
      </p:sp>
      <p:pic>
        <p:nvPicPr>
          <p:cNvPr id="60420" name="Content Placeholder 8" descr="Islamic world.JPG">
            <a:extLst>
              <a:ext uri="{FF2B5EF4-FFF2-40B4-BE49-F238E27FC236}">
                <a16:creationId xmlns:a16="http://schemas.microsoft.com/office/drawing/2014/main" id="{D6BC5B1E-8BFC-4361-93BA-67B123BB4F9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500063" y="1571625"/>
            <a:ext cx="8001000" cy="5024438"/>
          </a:xfrm>
        </p:spPr>
      </p:pic>
      <p:sp>
        <p:nvSpPr>
          <p:cNvPr id="11" name="Left Arrow 10">
            <a:extLst>
              <a:ext uri="{FF2B5EF4-FFF2-40B4-BE49-F238E27FC236}">
                <a16:creationId xmlns:a16="http://schemas.microsoft.com/office/drawing/2014/main" id="{F2931855-0FF8-4BEC-B367-3C1C8CB4ECE0}"/>
              </a:ext>
            </a:extLst>
          </p:cNvPr>
          <p:cNvSpPr/>
          <p:nvPr/>
        </p:nvSpPr>
        <p:spPr>
          <a:xfrm>
            <a:off x="5929313" y="3286125"/>
            <a:ext cx="2357437" cy="48418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pic>
        <p:nvPicPr>
          <p:cNvPr id="60422" name="Picture 11" descr="Varahamihira Indian Astronomer.jpg">
            <a:extLst>
              <a:ext uri="{FF2B5EF4-FFF2-40B4-BE49-F238E27FC236}">
                <a16:creationId xmlns:a16="http://schemas.microsoft.com/office/drawing/2014/main" id="{969A6E7F-0E6C-4213-8DEC-C9F9459989F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286750" y="2714625"/>
            <a:ext cx="1047750" cy="123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0423" name="Picture 12" descr="Brhat Samhita.jpg">
            <a:extLst>
              <a:ext uri="{FF2B5EF4-FFF2-40B4-BE49-F238E27FC236}">
                <a16:creationId xmlns:a16="http://schemas.microsoft.com/office/drawing/2014/main" id="{D944B992-5B10-4192-BC0D-446D45866FC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358188" y="3929063"/>
            <a:ext cx="927100" cy="1262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ight Arrow 7">
            <a:extLst>
              <a:ext uri="{FF2B5EF4-FFF2-40B4-BE49-F238E27FC236}">
                <a16:creationId xmlns:a16="http://schemas.microsoft.com/office/drawing/2014/main" id="{482E291A-92B7-47B9-A5F5-EC209C5C7A1E}"/>
              </a:ext>
            </a:extLst>
          </p:cNvPr>
          <p:cNvSpPr/>
          <p:nvPr/>
        </p:nvSpPr>
        <p:spPr>
          <a:xfrm>
            <a:off x="3643313" y="3357563"/>
            <a:ext cx="1835150" cy="4841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pic>
        <p:nvPicPr>
          <p:cNvPr id="60425" name="Picture 13" descr="Ptolemy.jpg">
            <a:extLst>
              <a:ext uri="{FF2B5EF4-FFF2-40B4-BE49-F238E27FC236}">
                <a16:creationId xmlns:a16="http://schemas.microsoft.com/office/drawing/2014/main" id="{CEB8D1FA-6D83-4858-B9F0-3147F1FA6BAD}"/>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428875" y="3214688"/>
            <a:ext cx="1071563" cy="135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11259-6A44-4249-8088-5716AE7ABB91}"/>
              </a:ext>
            </a:extLst>
          </p:cNvPr>
          <p:cNvSpPr>
            <a:spLocks noGrp="1"/>
          </p:cNvSpPr>
          <p:nvPr>
            <p:ph type="title"/>
          </p:nvPr>
        </p:nvSpPr>
        <p:spPr/>
        <p:txBody>
          <a:bodyPr rtlCol="0">
            <a:normAutofit fontScale="90000"/>
          </a:bodyPr>
          <a:lstStyle/>
          <a:p>
            <a:pPr eaLnBrk="1" fontAlgn="auto" hangingPunct="1">
              <a:spcAft>
                <a:spcPts val="0"/>
              </a:spcAft>
              <a:defRPr/>
            </a:pPr>
            <a:r>
              <a:rPr lang="en-GB" dirty="0"/>
              <a:t>Secondary sources on transmission from India</a:t>
            </a:r>
          </a:p>
        </p:txBody>
      </p:sp>
      <p:sp>
        <p:nvSpPr>
          <p:cNvPr id="61443" name="Content Placeholder 2">
            <a:extLst>
              <a:ext uri="{FF2B5EF4-FFF2-40B4-BE49-F238E27FC236}">
                <a16:creationId xmlns:a16="http://schemas.microsoft.com/office/drawing/2014/main" id="{8A78B5AE-5A43-42E6-A898-EA34F3B02CB4}"/>
              </a:ext>
            </a:extLst>
          </p:cNvPr>
          <p:cNvSpPr>
            <a:spLocks noGrp="1"/>
          </p:cNvSpPr>
          <p:nvPr>
            <p:ph idx="1"/>
          </p:nvPr>
        </p:nvSpPr>
        <p:spPr/>
        <p:txBody>
          <a:bodyPr/>
          <a:lstStyle/>
          <a:p>
            <a:pPr eaLnBrk="1" hangingPunct="1"/>
            <a:r>
              <a:rPr lang="en-GB" altLang="en-US" sz="1400"/>
              <a:t>‘Most texts on </a:t>
            </a:r>
            <a:r>
              <a:rPr lang="en-GB" altLang="en-US" sz="1400" b="1"/>
              <a:t>astrology</a:t>
            </a:r>
            <a:r>
              <a:rPr lang="en-GB" altLang="en-US" sz="1400"/>
              <a:t> passed into Arabic from Greek’.</a:t>
            </a:r>
          </a:p>
          <a:p>
            <a:pPr eaLnBrk="1" hangingPunct="1"/>
            <a:r>
              <a:rPr lang="en-GB" altLang="en-US" sz="1100"/>
              <a:t>Pingree, David, ‘Astronomy and Astrology in India and Iran’, </a:t>
            </a:r>
            <a:r>
              <a:rPr lang="en-GB" altLang="en-US" sz="1100" i="1"/>
              <a:t>Isis</a:t>
            </a:r>
            <a:r>
              <a:rPr lang="en-GB" altLang="en-US" sz="1100"/>
              <a:t>, Vol. 54, No. 2 (Jun., 1963), pp. 229-246.</a:t>
            </a:r>
          </a:p>
          <a:p>
            <a:pPr eaLnBrk="1" hangingPunct="1"/>
            <a:endParaRPr lang="en-GB" altLang="en-US" sz="1400"/>
          </a:p>
          <a:p>
            <a:pPr eaLnBrk="1" hangingPunct="1"/>
            <a:r>
              <a:rPr lang="en-GB" altLang="en-US" sz="1400"/>
              <a:t>‘However, some on </a:t>
            </a:r>
            <a:r>
              <a:rPr lang="en-GB" altLang="en-US" sz="1400" b="1"/>
              <a:t>astronomy</a:t>
            </a:r>
            <a:r>
              <a:rPr lang="en-GB" altLang="en-US" sz="1400"/>
              <a:t> were translated in pre-‘Abbāsid Persia directly from Sanskrit’. </a:t>
            </a:r>
          </a:p>
          <a:p>
            <a:pPr eaLnBrk="1" hangingPunct="1"/>
            <a:r>
              <a:rPr lang="en-GB" altLang="en-US" sz="1100"/>
              <a:t>Pingree, David, </a:t>
            </a:r>
            <a:r>
              <a:rPr lang="en-GB" altLang="en-US" sz="1100" i="1"/>
              <a:t>The Greek Influence on Early Islamic Mathematical Astronomy</a:t>
            </a:r>
            <a:r>
              <a:rPr lang="en-GB" altLang="en-US" sz="1100"/>
              <a:t>, Journal of the American Oriental Society, 1973, Vol. 93, p. 37.</a:t>
            </a:r>
          </a:p>
          <a:p>
            <a:pPr eaLnBrk="1" hangingPunct="1"/>
            <a:r>
              <a:rPr lang="en-GB" altLang="en-US" sz="1400"/>
              <a:t> </a:t>
            </a:r>
          </a:p>
          <a:p>
            <a:pPr eaLnBrk="1" hangingPunct="1"/>
            <a:r>
              <a:rPr lang="en-GB" altLang="en-US" sz="1400"/>
              <a:t>‘Masaha’allah was familiar with Persian and </a:t>
            </a:r>
            <a:r>
              <a:rPr lang="en-GB" altLang="en-US" sz="1400" b="1"/>
              <a:t>Indian astrology</a:t>
            </a:r>
            <a:r>
              <a:rPr lang="en-GB" altLang="en-US" sz="1400"/>
              <a:t>’</a:t>
            </a:r>
          </a:p>
          <a:p>
            <a:pPr eaLnBrk="1" hangingPunct="1"/>
            <a:r>
              <a:rPr lang="en-GB" altLang="en-US" sz="1100"/>
              <a:t>Holden, James Herschel, </a:t>
            </a:r>
            <a:r>
              <a:rPr lang="en-GB" altLang="en-US" sz="1100" i="1"/>
              <a:t>A History of Horoscopic Astrology</a:t>
            </a:r>
            <a:r>
              <a:rPr lang="en-GB" altLang="en-US" sz="1100"/>
              <a:t>, Tempe AZ: American Federation of Astrologers, 1996, p. 106.</a:t>
            </a:r>
          </a:p>
          <a:p>
            <a:pPr eaLnBrk="1" hangingPunct="1"/>
            <a:endParaRPr lang="en-GB" altLang="en-US" sz="1400"/>
          </a:p>
          <a:p>
            <a:pPr eaLnBrk="1" hangingPunct="1"/>
            <a:r>
              <a:rPr lang="en-US" altLang="en-US" sz="1400"/>
              <a:t>‘More relevant to our theme is the team of astronomers, astrologers and </a:t>
            </a:r>
            <a:r>
              <a:rPr lang="en-US" altLang="en-US" sz="1400" i="1"/>
              <a:t>muhandisun</a:t>
            </a:r>
            <a:r>
              <a:rPr lang="en-US" altLang="en-US" sz="1400"/>
              <a:t> to whom was entrusted the design of the city and the execution of the work. </a:t>
            </a:r>
            <a:r>
              <a:rPr lang="en-US" altLang="en-US" sz="1400" b="1"/>
              <a:t>Translations of </a:t>
            </a:r>
            <a:r>
              <a:rPr lang="en-US" altLang="en-US" sz="1400"/>
              <a:t>Ptolemy’s </a:t>
            </a:r>
            <a:r>
              <a:rPr lang="en-US" altLang="en-US" sz="1400" i="1"/>
              <a:t>Almagest</a:t>
            </a:r>
            <a:r>
              <a:rPr lang="en-US" altLang="en-US" sz="1400"/>
              <a:t>, </a:t>
            </a:r>
            <a:r>
              <a:rPr lang="en-US" altLang="en-US" sz="1400" b="1"/>
              <a:t>Indian astronomical treatises </a:t>
            </a:r>
            <a:r>
              <a:rPr lang="en-US" altLang="en-US" sz="1400"/>
              <a:t>and Persian manuals </a:t>
            </a:r>
            <a:r>
              <a:rPr lang="en-US" altLang="en-US" sz="1400" b="1"/>
              <a:t>were ordered by al Mansur</a:t>
            </a:r>
            <a:r>
              <a:rPr lang="en-US" altLang="en-US" sz="1400"/>
              <a:t>’</a:t>
            </a:r>
          </a:p>
          <a:p>
            <a:r>
              <a:rPr lang="en-US" altLang="en-US" sz="1100"/>
              <a:t>Allawi, Ibrahim. 1988. Some Evolutionary and Cosmological Aspects to Early Islamic Town Planning. In Margaret Bentley Sevcenko (ed.), Theories and Principles of Design in the Architecture of Islamic Societies, Cambridge, Massachusetts, Aga Khan Program for Islamic Architecture, p. 62.</a:t>
            </a:r>
            <a:endParaRPr lang="en-GB" altLang="en-US" sz="1100"/>
          </a:p>
          <a:p>
            <a:r>
              <a:rPr lang="en-GB" altLang="en-US" sz="1100">
                <a:hlinkClick r:id="rId2"/>
              </a:rPr>
              <a:t>http://archnet.org/library/documents/one-document.jsp?document_id=3776</a:t>
            </a:r>
            <a:endParaRPr lang="en-GB" altLang="en-US" sz="1100"/>
          </a:p>
          <a:p>
            <a:pPr eaLnBrk="1" hangingPunct="1"/>
            <a:endParaRPr lang="en-GB" altLang="en-US"/>
          </a:p>
        </p:txBody>
      </p:sp>
      <p:pic>
        <p:nvPicPr>
          <p:cNvPr id="61444" name="Picture 2">
            <a:extLst>
              <a:ext uri="{FF2B5EF4-FFF2-40B4-BE49-F238E27FC236}">
                <a16:creationId xmlns:a16="http://schemas.microsoft.com/office/drawing/2014/main" id="{5C8F8E7F-2CB1-48FC-94F4-928B63DF74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72375" y="6143625"/>
            <a:ext cx="1357313"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8151A-1B86-4663-B008-92B2F7F707DF}"/>
              </a:ext>
            </a:extLst>
          </p:cNvPr>
          <p:cNvSpPr>
            <a:spLocks noGrp="1"/>
          </p:cNvSpPr>
          <p:nvPr>
            <p:ph type="title"/>
          </p:nvPr>
        </p:nvSpPr>
        <p:spPr/>
        <p:txBody>
          <a:bodyPr rtlCol="0">
            <a:normAutofit fontScale="90000"/>
          </a:bodyPr>
          <a:lstStyle/>
          <a:p>
            <a:pPr eaLnBrk="1" fontAlgn="auto" hangingPunct="1">
              <a:spcAft>
                <a:spcPts val="0"/>
              </a:spcAft>
              <a:defRPr/>
            </a:pPr>
            <a:r>
              <a:rPr lang="en-GB" dirty="0"/>
              <a:t>Consequences: </a:t>
            </a:r>
            <a:r>
              <a:rPr lang="en-GB" u="sng" dirty="0"/>
              <a:t>if</a:t>
            </a:r>
            <a:r>
              <a:rPr lang="en-GB" dirty="0"/>
              <a:t> the Indian solution is correct</a:t>
            </a:r>
          </a:p>
        </p:txBody>
      </p:sp>
      <p:sp>
        <p:nvSpPr>
          <p:cNvPr id="62467" name="Content Placeholder 2">
            <a:extLst>
              <a:ext uri="{FF2B5EF4-FFF2-40B4-BE49-F238E27FC236}">
                <a16:creationId xmlns:a16="http://schemas.microsoft.com/office/drawing/2014/main" id="{4A0B7235-8978-42DF-9540-21996B16FEB8}"/>
              </a:ext>
            </a:extLst>
          </p:cNvPr>
          <p:cNvSpPr>
            <a:spLocks noGrp="1"/>
          </p:cNvSpPr>
          <p:nvPr>
            <p:ph idx="1"/>
          </p:nvPr>
        </p:nvSpPr>
        <p:spPr/>
        <p:txBody>
          <a:bodyPr/>
          <a:lstStyle/>
          <a:p>
            <a:pPr eaLnBrk="1" hangingPunct="1"/>
            <a:r>
              <a:rPr lang="en-GB" altLang="en-US" sz="1800"/>
              <a:t>by examining the horoscope for the foundation of Baghdad, we have</a:t>
            </a:r>
          </a:p>
          <a:p>
            <a:pPr eaLnBrk="1" hangingPunct="1"/>
            <a:r>
              <a:rPr lang="en-GB" altLang="en-US" sz="1800"/>
              <a:t>a warning against being too Eurocentric</a:t>
            </a:r>
          </a:p>
          <a:p>
            <a:pPr eaLnBrk="1" hangingPunct="1"/>
            <a:r>
              <a:rPr lang="en-GB" altLang="en-US" sz="1800"/>
              <a:t>a reminder to pay full attention to non-European cultures</a:t>
            </a:r>
          </a:p>
          <a:p>
            <a:pPr eaLnBrk="1" hangingPunct="1"/>
            <a:r>
              <a:rPr lang="en-GB" altLang="en-US" sz="1800"/>
              <a:t>new evidence for the history and practice of astrology</a:t>
            </a:r>
          </a:p>
          <a:p>
            <a:pPr eaLnBrk="1" hangingPunct="1"/>
            <a:r>
              <a:rPr lang="en-GB" altLang="en-US" sz="1600"/>
              <a:t>an insight into the flow of ideas at the time of the beginning of the Islamic ‘Golden Age’</a:t>
            </a:r>
          </a:p>
          <a:p>
            <a:pPr eaLnBrk="1" hangingPunct="1"/>
            <a:r>
              <a:rPr lang="en-GB" altLang="en-US" sz="1600"/>
              <a:t>And evidence for the wider cultural perspectives of 8</a:t>
            </a:r>
            <a:r>
              <a:rPr lang="en-GB" altLang="en-US" sz="1600" baseline="30000"/>
              <a:t>th</a:t>
            </a:r>
            <a:r>
              <a:rPr lang="en-GB" altLang="en-US" sz="1600"/>
              <a:t> century Islam, as Gumerman and Warburton  suggested.</a:t>
            </a:r>
          </a:p>
          <a:p>
            <a:pPr eaLnBrk="1" hangingPunct="1"/>
            <a:endParaRPr lang="en-GB" altLang="en-US"/>
          </a:p>
        </p:txBody>
      </p:sp>
      <p:pic>
        <p:nvPicPr>
          <p:cNvPr id="62468" name="Picture 4" descr="Europe 700.jpeg">
            <a:extLst>
              <a:ext uri="{FF2B5EF4-FFF2-40B4-BE49-F238E27FC236}">
                <a16:creationId xmlns:a16="http://schemas.microsoft.com/office/drawing/2014/main" id="{535D76E2-8EAA-4850-9AC0-E67A85893DF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3786188"/>
            <a:ext cx="3786188" cy="2608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69" name="Picture 5" descr="Gupta Empire.jpg">
            <a:extLst>
              <a:ext uri="{FF2B5EF4-FFF2-40B4-BE49-F238E27FC236}">
                <a16:creationId xmlns:a16="http://schemas.microsoft.com/office/drawing/2014/main" id="{87C2B0D8-ACAE-401E-A682-A6A7E812731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286250" y="4038600"/>
            <a:ext cx="3948113" cy="281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498</TotalTime>
  <Words>2873</Words>
  <Application>Microsoft Office PowerPoint</Application>
  <PresentationFormat>On-screen Show (4:3)</PresentationFormat>
  <Paragraphs>126</Paragraphs>
  <Slides>24</Slides>
  <Notes>0</Notes>
  <HiddenSlides>1</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Arial</vt:lpstr>
      <vt:lpstr>Calibri</vt:lpstr>
      <vt:lpstr>Office Theme</vt:lpstr>
      <vt:lpstr>History of Astrology Week 3</vt:lpstr>
      <vt:lpstr>The foundation of cities: The Foundation of Cairo July 969</vt:lpstr>
      <vt:lpstr>The astrological foundation of Baghdad</vt:lpstr>
      <vt:lpstr>Baghdad as a cosmic city: founded on a circular plan, as a mirror of the sky  Allawi fig 7</vt:lpstr>
      <vt:lpstr>The Horoscope of Baghdad according to Al Biruni (11th century) (Allawi p. 63)</vt:lpstr>
      <vt:lpstr>The Horoscope of Baghdad according to Al Biruni  Al-Biruni, The Chronology of Ancient Nations, trans., C.E.Sachau, from the Arabic text ‘Athar al-Baqiyah’, or 'Vestiges of the Past', London: W.H. Allen, 1879. The Moon is still at 19;10 Libra, but the ascendant is  now Sagittarius </vt:lpstr>
      <vt:lpstr>  Source problems: Al-Biruni Note that he specified that a precise time for the inauguration was chosen, confirming that an ascending degree was specified, but that he records neither a time nor ascending degree. </vt:lpstr>
      <vt:lpstr>The Horoscope of Baghdad modern western format modern western format using 6 Sagittarius, from Allawi. </vt:lpstr>
      <vt:lpstr>But we have a problem. Jupiter is occupying a strong place on the horizon, but so is Mars</vt:lpstr>
      <vt:lpstr>Jupiter</vt:lpstr>
      <vt:lpstr>Checking the texts: Jupiter on the Ascendant</vt:lpstr>
      <vt:lpstr>The Sun</vt:lpstr>
      <vt:lpstr>Reception</vt:lpstr>
      <vt:lpstr>The Problem of Mars</vt:lpstr>
      <vt:lpstr>   Primary sources: the views of modern astrologers  Pearl, Jonathan, ‘the City of Baghdad, a curious astrological education’, http://www.worldastrology.net/articles/the-city-of-baghdad-a-curious-astrological-election </vt:lpstr>
      <vt:lpstr>Consulting  modern astrologers: Possible solutions to the Mars problem 1</vt:lpstr>
      <vt:lpstr>Consulting  modern astrologers: Possible solutions to the  Mars problem 2</vt:lpstr>
      <vt:lpstr>The Indian Solution</vt:lpstr>
      <vt:lpstr>A possible problem regarding the Indian Solution</vt:lpstr>
      <vt:lpstr>A possible solution to the possible problem regarding the Indian Solution!</vt:lpstr>
      <vt:lpstr>Was it simpler for astrological texts to travel from the Greek world?</vt:lpstr>
      <vt:lpstr>Or India?</vt:lpstr>
      <vt:lpstr>Secondary sources on transmission from India</vt:lpstr>
      <vt:lpstr>Consequences: if the Indian solution is correct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Nicholas Campion</cp:lastModifiedBy>
  <cp:revision>87</cp:revision>
  <dcterms:created xsi:type="dcterms:W3CDTF">2014-05-10T17:03:04Z</dcterms:created>
  <dcterms:modified xsi:type="dcterms:W3CDTF">2022-02-08T15:12:00Z</dcterms:modified>
</cp:coreProperties>
</file>