
<file path=[Content_Types].xml><?xml version="1.0" encoding="utf-8"?>
<Types xmlns="http://schemas.openxmlformats.org/package/2006/content-types">
  <Default Extension="emf" ContentType="image/x-emf"/>
  <Default Extension="gif" ContentType="image/gi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3">
  <p:sldMasterIdLst>
    <p:sldMasterId id="2147483669" r:id="rId1"/>
  </p:sldMasterIdLst>
  <p:sldIdLst>
    <p:sldId id="256" r:id="rId2"/>
    <p:sldId id="258" r:id="rId3"/>
    <p:sldId id="269" r:id="rId4"/>
    <p:sldId id="257" r:id="rId5"/>
    <p:sldId id="273" r:id="rId6"/>
    <p:sldId id="259" r:id="rId7"/>
    <p:sldId id="271" r:id="rId8"/>
    <p:sldId id="263" r:id="rId9"/>
    <p:sldId id="260" r:id="rId10"/>
    <p:sldId id="270" r:id="rId11"/>
    <p:sldId id="261" r:id="rId12"/>
    <p:sldId id="272" r:id="rId13"/>
    <p:sldId id="267" r:id="rId14"/>
    <p:sldId id="268" r:id="rId15"/>
    <p:sldId id="265" r:id="rId16"/>
    <p:sldId id="274" r:id="rId17"/>
    <p:sldId id="275" r:id="rId18"/>
    <p:sldId id="276" r:id="rId19"/>
  </p:sldIdLst>
  <p:sldSz cx="12192000" cy="6858000"/>
  <p:notesSz cx="6889750"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sorterViewPr>
    <p:cViewPr>
      <p:scale>
        <a:sx n="100" d="100"/>
        <a:sy n="100" d="100"/>
      </p:scale>
      <p:origin x="0" y="-651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F3550-2C11-4B16-86A6-05A7397FC8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2FFEAD-019A-4BCE-8A8E-E36B0C7849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6AF0CDA-1FA8-41B5-AB22-9E18DCA33DEA}"/>
              </a:ext>
            </a:extLst>
          </p:cNvPr>
          <p:cNvSpPr>
            <a:spLocks noGrp="1"/>
          </p:cNvSpPr>
          <p:nvPr>
            <p:ph type="dt" sz="half" idx="10"/>
          </p:nvPr>
        </p:nvSpPr>
        <p:spPr/>
        <p:txBody>
          <a:bodyPr/>
          <a:lstStyle/>
          <a:p>
            <a:fld id="{B61BEF0D-F0BB-DE4B-95CE-6DB70DBA9567}" type="datetimeFigureOut">
              <a:rPr lang="en-US" smtClean="0"/>
              <a:pPr/>
              <a:t>1/5/2019</a:t>
            </a:fld>
            <a:endParaRPr lang="en-US" dirty="0"/>
          </a:p>
        </p:txBody>
      </p:sp>
      <p:sp>
        <p:nvSpPr>
          <p:cNvPr id="5" name="Footer Placeholder 4">
            <a:extLst>
              <a:ext uri="{FF2B5EF4-FFF2-40B4-BE49-F238E27FC236}">
                <a16:creationId xmlns:a16="http://schemas.microsoft.com/office/drawing/2014/main" id="{2C5415FD-B0FE-4F17-B778-D457FFE5292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BF2EA70-95CE-4AF6-BB5C-DFE4A9A02ED0}"/>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66004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84345-AEDF-4D94-8E9E-3A4B754E19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D9C66B-5F2C-447D-9BE7-6E3F4797F94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E2CB9A-7F5E-4890-98FE-7B53512F1550}"/>
              </a:ext>
            </a:extLst>
          </p:cNvPr>
          <p:cNvSpPr>
            <a:spLocks noGrp="1"/>
          </p:cNvSpPr>
          <p:nvPr>
            <p:ph type="dt" sz="half" idx="10"/>
          </p:nvPr>
        </p:nvSpPr>
        <p:spPr/>
        <p:txBody>
          <a:bodyPr/>
          <a:lstStyle/>
          <a:p>
            <a:fld id="{42A54C80-263E-416B-A8E0-580EDEADCBDC}" type="datetimeFigureOut">
              <a:rPr lang="en-US" smtClean="0"/>
              <a:t>1/5/2019</a:t>
            </a:fld>
            <a:endParaRPr lang="en-US" dirty="0"/>
          </a:p>
        </p:txBody>
      </p:sp>
      <p:sp>
        <p:nvSpPr>
          <p:cNvPr id="5" name="Footer Placeholder 4">
            <a:extLst>
              <a:ext uri="{FF2B5EF4-FFF2-40B4-BE49-F238E27FC236}">
                <a16:creationId xmlns:a16="http://schemas.microsoft.com/office/drawing/2014/main" id="{75BF839F-3836-4B2F-BC99-50E330797C6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63336E8-8C7D-46CC-B99D-88ED84BD25AA}"/>
              </a:ext>
            </a:extLst>
          </p:cNvPr>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638604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7E105-0ACA-4600-A0E7-3D0848B9F4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6F7904-C521-4B2D-B749-36DDA83A85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336AD0C-532C-48C2-9413-21F1CB5ED536}"/>
              </a:ext>
            </a:extLst>
          </p:cNvPr>
          <p:cNvSpPr>
            <a:spLocks noGrp="1"/>
          </p:cNvSpPr>
          <p:nvPr>
            <p:ph type="dt" sz="half" idx="10"/>
          </p:nvPr>
        </p:nvSpPr>
        <p:spPr/>
        <p:txBody>
          <a:bodyPr/>
          <a:lstStyle/>
          <a:p>
            <a:fld id="{B61BEF0D-F0BB-DE4B-95CE-6DB70DBA9567}" type="datetimeFigureOut">
              <a:rPr lang="en-US" smtClean="0"/>
              <a:pPr/>
              <a:t>1/5/2019</a:t>
            </a:fld>
            <a:endParaRPr lang="en-US" dirty="0"/>
          </a:p>
        </p:txBody>
      </p:sp>
      <p:sp>
        <p:nvSpPr>
          <p:cNvPr id="5" name="Footer Placeholder 4">
            <a:extLst>
              <a:ext uri="{FF2B5EF4-FFF2-40B4-BE49-F238E27FC236}">
                <a16:creationId xmlns:a16="http://schemas.microsoft.com/office/drawing/2014/main" id="{E25D1054-F149-4B49-9F26-AE4012C0A8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0B97B97-BB6F-42C7-B5CD-AD10A70C6C96}"/>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11753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D0D29-2FCD-44C9-B82F-0040F0847A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23AAD3-0B03-4A6A-B912-69E8E51A2CD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2DB571-9630-45F9-B189-06313AB3EFB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064D95B-C186-44D2-B408-7620BE5287C5}"/>
              </a:ext>
            </a:extLst>
          </p:cNvPr>
          <p:cNvSpPr>
            <a:spLocks noGrp="1"/>
          </p:cNvSpPr>
          <p:nvPr>
            <p:ph type="dt" sz="half" idx="10"/>
          </p:nvPr>
        </p:nvSpPr>
        <p:spPr/>
        <p:txBody>
          <a:bodyPr/>
          <a:lstStyle/>
          <a:p>
            <a:fld id="{42A54C80-263E-416B-A8E0-580EDEADCBDC}" type="datetimeFigureOut">
              <a:rPr lang="en-US" smtClean="0"/>
              <a:t>1/5/2019</a:t>
            </a:fld>
            <a:endParaRPr lang="en-US" dirty="0"/>
          </a:p>
        </p:txBody>
      </p:sp>
      <p:sp>
        <p:nvSpPr>
          <p:cNvPr id="6" name="Footer Placeholder 5">
            <a:extLst>
              <a:ext uri="{FF2B5EF4-FFF2-40B4-BE49-F238E27FC236}">
                <a16:creationId xmlns:a16="http://schemas.microsoft.com/office/drawing/2014/main" id="{0DFA9D60-15A3-40CF-B8D2-161FE8591B8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CEF3AFB-7D86-4A74-BF89-0572069C8017}"/>
              </a:ext>
            </a:extLst>
          </p:cNvPr>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028624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A4DA9-A7E4-4C3A-907A-D3FD965D37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5554D0-D495-447B-A623-7F1B000B53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D36A9C0-5668-4AFD-B0C6-8854C6FDBA8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E949C3-07CE-4039-9D39-AA975E4889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ED895FB-F0AC-4778-89FD-45F704F80A2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6BF83B-8CE7-4E0A-97A4-436C0BA0A071}"/>
              </a:ext>
            </a:extLst>
          </p:cNvPr>
          <p:cNvSpPr>
            <a:spLocks noGrp="1"/>
          </p:cNvSpPr>
          <p:nvPr>
            <p:ph type="dt" sz="half" idx="10"/>
          </p:nvPr>
        </p:nvSpPr>
        <p:spPr/>
        <p:txBody>
          <a:bodyPr/>
          <a:lstStyle/>
          <a:p>
            <a:fld id="{B61BEF0D-F0BB-DE4B-95CE-6DB70DBA9567}" type="datetimeFigureOut">
              <a:rPr lang="en-US" smtClean="0"/>
              <a:pPr/>
              <a:t>1/5/2019</a:t>
            </a:fld>
            <a:endParaRPr lang="en-US" dirty="0"/>
          </a:p>
        </p:txBody>
      </p:sp>
      <p:sp>
        <p:nvSpPr>
          <p:cNvPr id="8" name="Footer Placeholder 7">
            <a:extLst>
              <a:ext uri="{FF2B5EF4-FFF2-40B4-BE49-F238E27FC236}">
                <a16:creationId xmlns:a16="http://schemas.microsoft.com/office/drawing/2014/main" id="{42FA26E6-B416-4B56-8ADA-99C1A8C6CB9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18D0F55-6871-4F73-B932-1846B598966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7982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79327-D282-4078-9E9C-D209CA534E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4D89505-B3C4-4D22-9472-C76DDB9EDEFD}"/>
              </a:ext>
            </a:extLst>
          </p:cNvPr>
          <p:cNvSpPr>
            <a:spLocks noGrp="1"/>
          </p:cNvSpPr>
          <p:nvPr>
            <p:ph type="dt" sz="half" idx="10"/>
          </p:nvPr>
        </p:nvSpPr>
        <p:spPr/>
        <p:txBody>
          <a:bodyPr/>
          <a:lstStyle/>
          <a:p>
            <a:fld id="{B61BEF0D-F0BB-DE4B-95CE-6DB70DBA9567}" type="datetimeFigureOut">
              <a:rPr lang="en-US" smtClean="0"/>
              <a:pPr/>
              <a:t>1/5/2019</a:t>
            </a:fld>
            <a:endParaRPr lang="en-US" dirty="0"/>
          </a:p>
        </p:txBody>
      </p:sp>
      <p:sp>
        <p:nvSpPr>
          <p:cNvPr id="4" name="Footer Placeholder 3">
            <a:extLst>
              <a:ext uri="{FF2B5EF4-FFF2-40B4-BE49-F238E27FC236}">
                <a16:creationId xmlns:a16="http://schemas.microsoft.com/office/drawing/2014/main" id="{CAAC87A4-EB1D-4875-A5EF-4E0C722C701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87FBEE2-5301-4C8C-8DFC-833B0293A44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68525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D095BE-86B6-4955-B0D7-2E1B6F839596}"/>
              </a:ext>
            </a:extLst>
          </p:cNvPr>
          <p:cNvSpPr>
            <a:spLocks noGrp="1"/>
          </p:cNvSpPr>
          <p:nvPr>
            <p:ph type="dt" sz="half" idx="10"/>
          </p:nvPr>
        </p:nvSpPr>
        <p:spPr/>
        <p:txBody>
          <a:bodyPr/>
          <a:lstStyle/>
          <a:p>
            <a:fld id="{B61BEF0D-F0BB-DE4B-95CE-6DB70DBA9567}" type="datetimeFigureOut">
              <a:rPr lang="en-US" smtClean="0"/>
              <a:pPr/>
              <a:t>1/5/2019</a:t>
            </a:fld>
            <a:endParaRPr lang="en-US" dirty="0"/>
          </a:p>
        </p:txBody>
      </p:sp>
      <p:sp>
        <p:nvSpPr>
          <p:cNvPr id="3" name="Footer Placeholder 2">
            <a:extLst>
              <a:ext uri="{FF2B5EF4-FFF2-40B4-BE49-F238E27FC236}">
                <a16:creationId xmlns:a16="http://schemas.microsoft.com/office/drawing/2014/main" id="{536BFF8F-07C0-46AC-B1ED-1087F254294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7765CD8-FB82-46AF-8750-278C4E8DB8F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80666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BD15A-3599-4609-A02E-30EE9ABE5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DF3C09-3CA6-4455-AF91-AF19AB0CBE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03C206-7C64-4FCB-8D78-079C2FC5AA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9598466-09B3-46CE-BBD2-6BE39F124B4C}"/>
              </a:ext>
            </a:extLst>
          </p:cNvPr>
          <p:cNvSpPr>
            <a:spLocks noGrp="1"/>
          </p:cNvSpPr>
          <p:nvPr>
            <p:ph type="dt" sz="half" idx="10"/>
          </p:nvPr>
        </p:nvSpPr>
        <p:spPr/>
        <p:txBody>
          <a:bodyPr/>
          <a:lstStyle/>
          <a:p>
            <a:fld id="{42A54C80-263E-416B-A8E0-580EDEADCBDC}" type="datetimeFigureOut">
              <a:rPr lang="en-US" smtClean="0"/>
              <a:t>1/5/2019</a:t>
            </a:fld>
            <a:endParaRPr lang="en-US" dirty="0"/>
          </a:p>
        </p:txBody>
      </p:sp>
      <p:sp>
        <p:nvSpPr>
          <p:cNvPr id="6" name="Footer Placeholder 5">
            <a:extLst>
              <a:ext uri="{FF2B5EF4-FFF2-40B4-BE49-F238E27FC236}">
                <a16:creationId xmlns:a16="http://schemas.microsoft.com/office/drawing/2014/main" id="{36D20FEC-0091-41B7-AF72-B632AA9CB27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2EA139-4EB9-49D2-AE39-5EFCCBA7EBC5}"/>
              </a:ext>
            </a:extLst>
          </p:cNvPr>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16575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62CCA-040D-4088-A475-74F15E8DA6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CC09C5-066C-41B7-997C-B5B287C804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4B4488-2C40-4D2B-A32F-E3D1587110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08BC105-0EF6-4283-95EC-0A186070E80A}"/>
              </a:ext>
            </a:extLst>
          </p:cNvPr>
          <p:cNvSpPr>
            <a:spLocks noGrp="1"/>
          </p:cNvSpPr>
          <p:nvPr>
            <p:ph type="dt" sz="half" idx="10"/>
          </p:nvPr>
        </p:nvSpPr>
        <p:spPr/>
        <p:txBody>
          <a:bodyPr/>
          <a:lstStyle/>
          <a:p>
            <a:fld id="{B61BEF0D-F0BB-DE4B-95CE-6DB70DBA9567}" type="datetimeFigureOut">
              <a:rPr lang="en-US" smtClean="0"/>
              <a:pPr/>
              <a:t>1/5/2019</a:t>
            </a:fld>
            <a:endParaRPr lang="en-US" dirty="0"/>
          </a:p>
        </p:txBody>
      </p:sp>
      <p:sp>
        <p:nvSpPr>
          <p:cNvPr id="6" name="Footer Placeholder 5">
            <a:extLst>
              <a:ext uri="{FF2B5EF4-FFF2-40B4-BE49-F238E27FC236}">
                <a16:creationId xmlns:a16="http://schemas.microsoft.com/office/drawing/2014/main" id="{E2755F79-D021-46E2-A2D0-2AD544B45EB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674A2C9-6A77-4597-BCF1-03933141927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12457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C6B61-88D9-42EB-AF84-EA0D78917E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CB9629-D5E4-460C-AF23-2DC667A9036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685F56-4550-48FB-BAE1-05CEB6129596}"/>
              </a:ext>
            </a:extLst>
          </p:cNvPr>
          <p:cNvSpPr>
            <a:spLocks noGrp="1"/>
          </p:cNvSpPr>
          <p:nvPr>
            <p:ph type="dt" sz="half" idx="10"/>
          </p:nvPr>
        </p:nvSpPr>
        <p:spPr/>
        <p:txBody>
          <a:bodyPr/>
          <a:lstStyle/>
          <a:p>
            <a:fld id="{55C6B4A9-1611-4792-9094-5F34BCA07E0B}" type="datetimeFigureOut">
              <a:rPr lang="en-US" smtClean="0"/>
              <a:t>1/5/2019</a:t>
            </a:fld>
            <a:endParaRPr lang="en-US" dirty="0"/>
          </a:p>
        </p:txBody>
      </p:sp>
      <p:sp>
        <p:nvSpPr>
          <p:cNvPr id="5" name="Footer Placeholder 4">
            <a:extLst>
              <a:ext uri="{FF2B5EF4-FFF2-40B4-BE49-F238E27FC236}">
                <a16:creationId xmlns:a16="http://schemas.microsoft.com/office/drawing/2014/main" id="{DAF9035F-2B29-4C02-A8F9-AB2715AB65A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695912B-B94D-4211-98A6-BA9947690344}"/>
              </a:ext>
            </a:extLst>
          </p:cNvPr>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579853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133B98-DB4F-4218-8AB0-FC31717B750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E73B71-4951-4224-9442-44A2F343CC0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3404F2-C164-48BF-8DE7-12CCD1D465A7}"/>
              </a:ext>
            </a:extLst>
          </p:cNvPr>
          <p:cNvSpPr>
            <a:spLocks noGrp="1"/>
          </p:cNvSpPr>
          <p:nvPr>
            <p:ph type="dt" sz="half" idx="10"/>
          </p:nvPr>
        </p:nvSpPr>
        <p:spPr/>
        <p:txBody>
          <a:bodyPr/>
          <a:lstStyle/>
          <a:p>
            <a:fld id="{B61BEF0D-F0BB-DE4B-95CE-6DB70DBA9567}" type="datetimeFigureOut">
              <a:rPr lang="en-US" smtClean="0"/>
              <a:pPr/>
              <a:t>1/5/2019</a:t>
            </a:fld>
            <a:endParaRPr lang="en-US" dirty="0"/>
          </a:p>
        </p:txBody>
      </p:sp>
      <p:sp>
        <p:nvSpPr>
          <p:cNvPr id="5" name="Footer Placeholder 4">
            <a:extLst>
              <a:ext uri="{FF2B5EF4-FFF2-40B4-BE49-F238E27FC236}">
                <a16:creationId xmlns:a16="http://schemas.microsoft.com/office/drawing/2014/main" id="{E5B88C14-4F90-43ED-8349-8D6B08A81A9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3A15907-74DB-4191-B8F1-EFFFC4E0EC6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5555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E8A22D-56C5-4DAA-B4A3-0958D2931C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8B16F-4AE5-46C0-B3C9-00E0C47088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FCD143-2302-4DA5-BA7F-F5EBBDA0F0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1/5/2019</a:t>
            </a:fld>
            <a:endParaRPr lang="en-US" dirty="0"/>
          </a:p>
        </p:txBody>
      </p:sp>
      <p:sp>
        <p:nvSpPr>
          <p:cNvPr id="5" name="Footer Placeholder 4">
            <a:extLst>
              <a:ext uri="{FF2B5EF4-FFF2-40B4-BE49-F238E27FC236}">
                <a16:creationId xmlns:a16="http://schemas.microsoft.com/office/drawing/2014/main" id="{D8829C87-56A9-45C5-B9F1-50B15C43F1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E2E19B04-688A-4C4B-9702-5DE742AABD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98781290"/>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hyperlink" Target="https://2jc18v1irh0441xjkl3blrt4-wpengine.netdna-ssl.com/wp-content/uploads/2013/11/starving-children-africa-35.gi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ox.ac.uk/sites/files/oxford/styles/ow_medium_feature/public/field/field_image_main/Rich%20Man%20Poor%20Man%202.jpg?itok=fWhLpQ4C"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jrf.org.uk/our-work/what-is-povert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pembrokeshire-herald.com/wp-content/uploads/2015/02/Homelessness-373x270.jp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walesonline.co.uk/news/politics/warning-wales-could-see-biggest-13845675"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0E512-ED78-479A-A47A-00A3DC4D92D6}"/>
              </a:ext>
            </a:extLst>
          </p:cNvPr>
          <p:cNvSpPr>
            <a:spLocks noGrp="1"/>
          </p:cNvSpPr>
          <p:nvPr>
            <p:ph type="ctrTitle"/>
          </p:nvPr>
        </p:nvSpPr>
        <p:spPr/>
        <p:txBody>
          <a:bodyPr>
            <a:normAutofit fontScale="90000"/>
          </a:bodyPr>
          <a:lstStyle/>
          <a:p>
            <a:pPr algn="ctr"/>
            <a:r>
              <a:rPr lang="en-GB" dirty="0">
                <a:solidFill>
                  <a:schemeClr val="tx1"/>
                </a:solidFill>
              </a:rPr>
              <a:t>Discuss the concept of Welfare, Wellbeing, or Poverty, referring to theory, policy and practice. </a:t>
            </a:r>
          </a:p>
        </p:txBody>
      </p:sp>
      <p:sp>
        <p:nvSpPr>
          <p:cNvPr id="3" name="Subtitle 2">
            <a:extLst>
              <a:ext uri="{FF2B5EF4-FFF2-40B4-BE49-F238E27FC236}">
                <a16:creationId xmlns:a16="http://schemas.microsoft.com/office/drawing/2014/main" id="{E3E9907A-7730-4334-AD85-881D82911121}"/>
              </a:ext>
            </a:extLst>
          </p:cNvPr>
          <p:cNvSpPr>
            <a:spLocks noGrp="1"/>
          </p:cNvSpPr>
          <p:nvPr>
            <p:ph type="subTitle" idx="1"/>
          </p:nvPr>
        </p:nvSpPr>
        <p:spPr/>
        <p:txBody>
          <a:bodyPr/>
          <a:lstStyle/>
          <a:p>
            <a:pPr algn="ctr"/>
            <a:r>
              <a:rPr lang="en-GB" dirty="0"/>
              <a:t>By Nicola Davies, </a:t>
            </a:r>
          </a:p>
        </p:txBody>
      </p:sp>
    </p:spTree>
    <p:extLst>
      <p:ext uri="{BB962C8B-B14F-4D97-AF65-F5344CB8AC3E}">
        <p14:creationId xmlns:p14="http://schemas.microsoft.com/office/powerpoint/2010/main" val="1193308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5C93CCF-0F5A-47AC-AAB6-E39B385F9954}"/>
              </a:ext>
            </a:extLst>
          </p:cNvPr>
          <p:cNvSpPr>
            <a:spLocks noGrp="1"/>
          </p:cNvSpPr>
          <p:nvPr>
            <p:ph type="title"/>
          </p:nvPr>
        </p:nvSpPr>
        <p:spPr>
          <a:xfrm>
            <a:off x="440635" y="5532437"/>
            <a:ext cx="10515600" cy="1325563"/>
          </a:xfrm>
        </p:spPr>
        <p:txBody>
          <a:bodyPr>
            <a:normAutofit/>
          </a:bodyPr>
          <a:lstStyle/>
          <a:p>
            <a:pPr>
              <a:lnSpc>
                <a:spcPct val="107000"/>
              </a:lnSpc>
              <a:spcAft>
                <a:spcPts val="800"/>
              </a:spcAft>
            </a:pPr>
            <a:r>
              <a:rPr lang="en-GB" sz="18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https://2jc18v1irh0441xjkl3blrt4-wpengine.netdna-ssl.com/wp-content/uploads/2013/11/starving-children-africa-35.gif</a:t>
            </a:r>
            <a:br>
              <a:rPr lang="en-GB" sz="1800" dirty="0">
                <a:latin typeface="Calibri" panose="020F0502020204030204" pitchFamily="34" charset="0"/>
                <a:ea typeface="Calibri" panose="020F0502020204030204" pitchFamily="34" charset="0"/>
                <a:cs typeface="Times New Roman" panose="02020603050405020304" pitchFamily="18" charset="0"/>
              </a:rPr>
            </a:br>
            <a:endParaRPr lang="en-GB" sz="1800" dirty="0"/>
          </a:p>
        </p:txBody>
      </p:sp>
      <p:pic>
        <p:nvPicPr>
          <p:cNvPr id="5" name="Content Placeholder 4">
            <a:extLst>
              <a:ext uri="{FF2B5EF4-FFF2-40B4-BE49-F238E27FC236}">
                <a16:creationId xmlns:a16="http://schemas.microsoft.com/office/drawing/2014/main" id="{15759CE3-392B-4824-81FF-DE054321C4A3}"/>
              </a:ext>
            </a:extLst>
          </p:cNvPr>
          <p:cNvPicPr>
            <a:picLocks noGrp="1" noChangeAspect="1"/>
          </p:cNvPicPr>
          <p:nvPr>
            <p:ph idx="1"/>
          </p:nvPr>
        </p:nvPicPr>
        <p:blipFill>
          <a:blip r:embed="rId3"/>
          <a:stretch>
            <a:fillRect/>
          </a:stretch>
        </p:blipFill>
        <p:spPr>
          <a:xfrm>
            <a:off x="2027960" y="162624"/>
            <a:ext cx="8136079" cy="5369813"/>
          </a:xfrm>
        </p:spPr>
      </p:pic>
    </p:spTree>
    <p:extLst>
      <p:ext uri="{BB962C8B-B14F-4D97-AF65-F5344CB8AC3E}">
        <p14:creationId xmlns:p14="http://schemas.microsoft.com/office/powerpoint/2010/main" val="2722742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43BF5-D074-4B55-946C-C0F3BFBC1976}"/>
              </a:ext>
            </a:extLst>
          </p:cNvPr>
          <p:cNvSpPr>
            <a:spLocks noGrp="1"/>
          </p:cNvSpPr>
          <p:nvPr>
            <p:ph type="title"/>
          </p:nvPr>
        </p:nvSpPr>
        <p:spPr>
          <a:xfrm>
            <a:off x="1091418" y="5468092"/>
            <a:ext cx="10515600" cy="1325563"/>
          </a:xfrm>
        </p:spPr>
        <p:txBody>
          <a:bodyPr>
            <a:normAutofit/>
          </a:bodyPr>
          <a:lstStyle/>
          <a:p>
            <a:r>
              <a:rPr lang="en-GB" sz="1800" u="sng" dirty="0">
                <a:hlinkClick r:id="rId2"/>
              </a:rPr>
              <a:t>http://www.ox.ac.uk/sites/files/oxford/styles/ow_medium_feature/public/field/field_image_main/Rich%20Man%20Poor%20Man%202.jpg?itok=fWhLpQ4C</a:t>
            </a:r>
            <a:br>
              <a:rPr lang="en-GB" dirty="0"/>
            </a:br>
            <a:endParaRPr lang="en-GB" dirty="0"/>
          </a:p>
        </p:txBody>
      </p:sp>
      <p:pic>
        <p:nvPicPr>
          <p:cNvPr id="4" name="Content Placeholder 3">
            <a:extLst>
              <a:ext uri="{FF2B5EF4-FFF2-40B4-BE49-F238E27FC236}">
                <a16:creationId xmlns:a16="http://schemas.microsoft.com/office/drawing/2014/main" id="{D6C88031-8BB1-496D-A7BB-2E1B700FA7FB}"/>
              </a:ext>
            </a:extLst>
          </p:cNvPr>
          <p:cNvPicPr>
            <a:picLocks noGrp="1" noChangeAspect="1"/>
          </p:cNvPicPr>
          <p:nvPr>
            <p:ph idx="1"/>
          </p:nvPr>
        </p:nvPicPr>
        <p:blipFill>
          <a:blip r:embed="rId3"/>
          <a:stretch>
            <a:fillRect/>
          </a:stretch>
        </p:blipFill>
        <p:spPr>
          <a:xfrm>
            <a:off x="1458832" y="489576"/>
            <a:ext cx="9274336" cy="4449707"/>
          </a:xfrm>
          <a:prstGeom prst="rect">
            <a:avLst/>
          </a:prstGeom>
        </p:spPr>
      </p:pic>
    </p:spTree>
    <p:extLst>
      <p:ext uri="{BB962C8B-B14F-4D97-AF65-F5344CB8AC3E}">
        <p14:creationId xmlns:p14="http://schemas.microsoft.com/office/powerpoint/2010/main" val="340442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B735F-C7BD-43F6-BC3A-0C863C459053}"/>
              </a:ext>
            </a:extLst>
          </p:cNvPr>
          <p:cNvSpPr>
            <a:spLocks noGrp="1"/>
          </p:cNvSpPr>
          <p:nvPr>
            <p:ph type="title"/>
          </p:nvPr>
        </p:nvSpPr>
        <p:spPr/>
        <p:txBody>
          <a:bodyPr/>
          <a:lstStyle/>
          <a:p>
            <a:pPr algn="ctr"/>
            <a:r>
              <a:rPr lang="en-GB" dirty="0">
                <a:solidFill>
                  <a:schemeClr val="tx1"/>
                </a:solidFill>
              </a:rPr>
              <a:t>What is Poverty ?</a:t>
            </a:r>
          </a:p>
        </p:txBody>
      </p:sp>
      <p:sp>
        <p:nvSpPr>
          <p:cNvPr id="3" name="Content Placeholder 2">
            <a:extLst>
              <a:ext uri="{FF2B5EF4-FFF2-40B4-BE49-F238E27FC236}">
                <a16:creationId xmlns:a16="http://schemas.microsoft.com/office/drawing/2014/main" id="{7BEAAA28-3E49-498E-8C85-B8F702819DEA}"/>
              </a:ext>
            </a:extLst>
          </p:cNvPr>
          <p:cNvSpPr>
            <a:spLocks noGrp="1"/>
          </p:cNvSpPr>
          <p:nvPr>
            <p:ph idx="1"/>
          </p:nvPr>
        </p:nvSpPr>
        <p:spPr/>
        <p:txBody>
          <a:bodyPr>
            <a:normAutofit/>
          </a:bodyPr>
          <a:lstStyle/>
          <a:p>
            <a:pPr marL="0" indent="0" algn="ctr">
              <a:buNone/>
            </a:pPr>
            <a:r>
              <a:rPr lang="en-GB" sz="3200" dirty="0"/>
              <a:t>‘Individuals, families and groups in the population, can be said to be in poverty, when they lack resources to obtain the type of diet, participate in the activities and have the living conditions and amenities which are customary, or at least widely encouraged and approved, in the societies in which they belong’.</a:t>
            </a:r>
            <a:endParaRPr lang="en-GB" dirty="0"/>
          </a:p>
          <a:p>
            <a:pPr algn="ctr"/>
            <a:endParaRPr lang="en-GB" sz="3200" dirty="0"/>
          </a:p>
          <a:p>
            <a:pPr marL="0" indent="0" algn="ctr">
              <a:buNone/>
            </a:pPr>
            <a:r>
              <a:rPr lang="en-GB" sz="2000" dirty="0"/>
              <a:t>                                                                                                                                                   P Townsend 1979</a:t>
            </a:r>
          </a:p>
        </p:txBody>
      </p:sp>
    </p:spTree>
    <p:extLst>
      <p:ext uri="{BB962C8B-B14F-4D97-AF65-F5344CB8AC3E}">
        <p14:creationId xmlns:p14="http://schemas.microsoft.com/office/powerpoint/2010/main" val="2344455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9CE87-7664-441F-A15E-FA932BA76766}"/>
              </a:ext>
            </a:extLst>
          </p:cNvPr>
          <p:cNvSpPr>
            <a:spLocks noGrp="1"/>
          </p:cNvSpPr>
          <p:nvPr>
            <p:ph type="title"/>
          </p:nvPr>
        </p:nvSpPr>
        <p:spPr>
          <a:xfrm>
            <a:off x="7604760" y="5332456"/>
            <a:ext cx="10515600" cy="1325563"/>
          </a:xfrm>
        </p:spPr>
        <p:txBody>
          <a:bodyPr>
            <a:normAutofit/>
          </a:bodyPr>
          <a:lstStyle/>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hlinkClick r:id="rId2"/>
              </a:rPr>
              <a:t>https://www.jrf.org.uk/our-work/what-is-poverty</a:t>
            </a:r>
            <a:r>
              <a:rPr lang="en-GB" sz="1600" dirty="0">
                <a:latin typeface="Calibri" panose="020F0502020204030204" pitchFamily="34" charset="0"/>
                <a:ea typeface="Calibri" panose="020F0502020204030204" pitchFamily="34" charset="0"/>
                <a:cs typeface="Times New Roman" panose="02020603050405020304" pitchFamily="18" charset="0"/>
              </a:rPr>
              <a:t> </a:t>
            </a:r>
            <a:br>
              <a:rPr lang="en-GB" sz="1200" dirty="0">
                <a:latin typeface="Calibri" panose="020F0502020204030204" pitchFamily="34" charset="0"/>
                <a:ea typeface="Calibri" panose="020F0502020204030204" pitchFamily="34" charset="0"/>
                <a:cs typeface="Times New Roman" panose="02020603050405020304" pitchFamily="18" charset="0"/>
              </a:rPr>
            </a:br>
            <a:endParaRPr lang="en-GB" sz="1200" dirty="0"/>
          </a:p>
        </p:txBody>
      </p:sp>
      <p:pic>
        <p:nvPicPr>
          <p:cNvPr id="4" name="Content Placeholder 3">
            <a:extLst>
              <a:ext uri="{FF2B5EF4-FFF2-40B4-BE49-F238E27FC236}">
                <a16:creationId xmlns:a16="http://schemas.microsoft.com/office/drawing/2014/main" id="{88B466B0-5E12-4565-942E-5AF1E5CF4444}"/>
              </a:ext>
            </a:extLst>
          </p:cNvPr>
          <p:cNvPicPr>
            <a:picLocks noGrp="1" noChangeAspect="1"/>
          </p:cNvPicPr>
          <p:nvPr>
            <p:ph idx="1"/>
          </p:nvPr>
        </p:nvPicPr>
        <p:blipFill>
          <a:blip r:embed="rId3"/>
          <a:stretch>
            <a:fillRect/>
          </a:stretch>
        </p:blipFill>
        <p:spPr>
          <a:xfrm>
            <a:off x="1964742" y="309489"/>
            <a:ext cx="9389058" cy="4684541"/>
          </a:xfrm>
          <a:prstGeom prst="rect">
            <a:avLst/>
          </a:prstGeom>
        </p:spPr>
      </p:pic>
    </p:spTree>
    <p:extLst>
      <p:ext uri="{BB962C8B-B14F-4D97-AF65-F5344CB8AC3E}">
        <p14:creationId xmlns:p14="http://schemas.microsoft.com/office/powerpoint/2010/main" val="2270365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01BD1-4172-403B-B1D7-877BD745B442}"/>
              </a:ext>
            </a:extLst>
          </p:cNvPr>
          <p:cNvSpPr>
            <a:spLocks noGrp="1"/>
          </p:cNvSpPr>
          <p:nvPr>
            <p:ph type="title"/>
          </p:nvPr>
        </p:nvSpPr>
        <p:spPr/>
        <p:txBody>
          <a:bodyPr/>
          <a:lstStyle/>
          <a:p>
            <a:pPr algn="ctr"/>
            <a:r>
              <a:rPr lang="en-GB" dirty="0">
                <a:solidFill>
                  <a:schemeClr val="tx1"/>
                </a:solidFill>
              </a:rPr>
              <a:t>Absolute Poverty</a:t>
            </a:r>
          </a:p>
        </p:txBody>
      </p:sp>
      <p:sp>
        <p:nvSpPr>
          <p:cNvPr id="3" name="Content Placeholder 2">
            <a:extLst>
              <a:ext uri="{FF2B5EF4-FFF2-40B4-BE49-F238E27FC236}">
                <a16:creationId xmlns:a16="http://schemas.microsoft.com/office/drawing/2014/main" id="{564A6E3E-4087-4E33-B343-BA26060B1774}"/>
              </a:ext>
            </a:extLst>
          </p:cNvPr>
          <p:cNvSpPr>
            <a:spLocks noGrp="1"/>
          </p:cNvSpPr>
          <p:nvPr>
            <p:ph idx="1"/>
          </p:nvPr>
        </p:nvSpPr>
        <p:spPr/>
        <p:txBody>
          <a:bodyPr>
            <a:noAutofit/>
          </a:bodyPr>
          <a:lstStyle/>
          <a:p>
            <a:pPr marL="457200" lvl="1" indent="0" algn="ctr">
              <a:buNone/>
            </a:pPr>
            <a:r>
              <a:rPr lang="en-GB" sz="3200" dirty="0"/>
              <a:t>‘A condition characterised by severe deprivation of basic human needs, including food, safe drinking water, sanitation facilities, health, shelter, education and information. It depends not only on income but also on access to services’. </a:t>
            </a:r>
          </a:p>
          <a:p>
            <a:pPr marL="0" indent="0" algn="just">
              <a:buNone/>
            </a:pPr>
            <a:endParaRPr lang="en-GB" dirty="0"/>
          </a:p>
          <a:p>
            <a:pPr marL="0" indent="0" algn="just">
              <a:buNone/>
            </a:pPr>
            <a:endParaRPr lang="en-GB" dirty="0"/>
          </a:p>
          <a:p>
            <a:pPr marL="0" indent="0" algn="just">
              <a:buNone/>
            </a:pPr>
            <a:r>
              <a:rPr lang="en-GB" sz="1600" dirty="0"/>
              <a:t>                                                                                                                                                                                                 Mack 2016</a:t>
            </a:r>
          </a:p>
        </p:txBody>
      </p:sp>
    </p:spTree>
    <p:extLst>
      <p:ext uri="{BB962C8B-B14F-4D97-AF65-F5344CB8AC3E}">
        <p14:creationId xmlns:p14="http://schemas.microsoft.com/office/powerpoint/2010/main" val="3208281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02312-5EE0-444C-80D8-01241A0F82DA}"/>
              </a:ext>
            </a:extLst>
          </p:cNvPr>
          <p:cNvSpPr>
            <a:spLocks noGrp="1"/>
          </p:cNvSpPr>
          <p:nvPr>
            <p:ph type="title"/>
          </p:nvPr>
        </p:nvSpPr>
        <p:spPr>
          <a:xfrm>
            <a:off x="838200" y="5401359"/>
            <a:ext cx="10515600" cy="1325563"/>
          </a:xfrm>
        </p:spPr>
        <p:txBody>
          <a:bodyPr>
            <a:normAutofit/>
          </a:bodyPr>
          <a:lstStyle/>
          <a:p>
            <a:pPr algn="r">
              <a:lnSpc>
                <a:spcPct val="107000"/>
              </a:lnSpc>
              <a:spcAft>
                <a:spcPts val="800"/>
              </a:spcAft>
            </a:pP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http://pembrokeshire-herald.com/wp-content/uploads/2015/02/Homelessness-373x270.jpg</a:t>
            </a:r>
            <a:br>
              <a:rPr lang="en-GB" sz="1600" dirty="0">
                <a:latin typeface="Calibri" panose="020F0502020204030204" pitchFamily="34" charset="0"/>
                <a:ea typeface="Calibri" panose="020F0502020204030204" pitchFamily="34" charset="0"/>
                <a:cs typeface="Times New Roman" panose="02020603050405020304" pitchFamily="18" charset="0"/>
              </a:rPr>
            </a:br>
            <a:endParaRPr lang="en-GB" sz="1600" dirty="0"/>
          </a:p>
        </p:txBody>
      </p:sp>
      <p:pic>
        <p:nvPicPr>
          <p:cNvPr id="4" name="Content Placeholder 3">
            <a:extLst>
              <a:ext uri="{FF2B5EF4-FFF2-40B4-BE49-F238E27FC236}">
                <a16:creationId xmlns:a16="http://schemas.microsoft.com/office/drawing/2014/main" id="{AC0705F7-9507-4D86-8D18-A472F344A41D}"/>
              </a:ext>
            </a:extLst>
          </p:cNvPr>
          <p:cNvPicPr>
            <a:picLocks noGrp="1" noChangeAspect="1"/>
          </p:cNvPicPr>
          <p:nvPr>
            <p:ph idx="1"/>
          </p:nvPr>
        </p:nvPicPr>
        <p:blipFill>
          <a:blip r:embed="rId3"/>
          <a:stretch>
            <a:fillRect/>
          </a:stretch>
        </p:blipFill>
        <p:spPr>
          <a:xfrm>
            <a:off x="2898024" y="943510"/>
            <a:ext cx="5697336" cy="4123972"/>
          </a:xfrm>
          <a:prstGeom prst="rect">
            <a:avLst/>
          </a:prstGeom>
        </p:spPr>
      </p:pic>
    </p:spTree>
    <p:extLst>
      <p:ext uri="{BB962C8B-B14F-4D97-AF65-F5344CB8AC3E}">
        <p14:creationId xmlns:p14="http://schemas.microsoft.com/office/powerpoint/2010/main" val="1874435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6251F-6409-4A47-9686-72DC4EB1878C}"/>
              </a:ext>
            </a:extLst>
          </p:cNvPr>
          <p:cNvSpPr>
            <a:spLocks noGrp="1"/>
          </p:cNvSpPr>
          <p:nvPr>
            <p:ph type="title"/>
          </p:nvPr>
        </p:nvSpPr>
        <p:spPr>
          <a:xfrm>
            <a:off x="1275167" y="5232005"/>
            <a:ext cx="10515600" cy="1325563"/>
          </a:xfrm>
        </p:spPr>
        <p:txBody>
          <a:bodyPr>
            <a:normAutofit/>
          </a:bodyPr>
          <a:lstStyle/>
          <a:p>
            <a:pPr algn="r"/>
            <a:r>
              <a:rPr lang="en-GB" sz="1800" dirty="0">
                <a:hlinkClick r:id="rId2"/>
              </a:rPr>
              <a:t>https://www.walesonline.co.uk/news/politics/warning-wales-could-see-biggest-13845675</a:t>
            </a:r>
            <a:r>
              <a:rPr lang="en-GB" sz="1800" dirty="0"/>
              <a:t> </a:t>
            </a:r>
          </a:p>
        </p:txBody>
      </p:sp>
      <p:pic>
        <p:nvPicPr>
          <p:cNvPr id="6" name="Content Placeholder 5">
            <a:extLst>
              <a:ext uri="{FF2B5EF4-FFF2-40B4-BE49-F238E27FC236}">
                <a16:creationId xmlns:a16="http://schemas.microsoft.com/office/drawing/2014/main" id="{62C09FDC-CD9A-4952-9BBB-1661912296FA}"/>
              </a:ext>
            </a:extLst>
          </p:cNvPr>
          <p:cNvPicPr>
            <a:picLocks noGrp="1" noChangeAspect="1"/>
          </p:cNvPicPr>
          <p:nvPr>
            <p:ph idx="1"/>
          </p:nvPr>
        </p:nvPicPr>
        <p:blipFill rotWithShape="1">
          <a:blip r:embed="rId3"/>
          <a:srcRect l="9213" t="24341" r="32365" b="10919"/>
          <a:stretch/>
        </p:blipFill>
        <p:spPr>
          <a:xfrm>
            <a:off x="1770490" y="0"/>
            <a:ext cx="8261406" cy="5151930"/>
          </a:xfrm>
          <a:prstGeom prst="rect">
            <a:avLst/>
          </a:prstGeom>
        </p:spPr>
      </p:pic>
    </p:spTree>
    <p:extLst>
      <p:ext uri="{BB962C8B-B14F-4D97-AF65-F5344CB8AC3E}">
        <p14:creationId xmlns:p14="http://schemas.microsoft.com/office/powerpoint/2010/main" val="966182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AEEA7-5866-4E7C-9925-047F7C03FADC}"/>
              </a:ext>
            </a:extLst>
          </p:cNvPr>
          <p:cNvSpPr>
            <a:spLocks noGrp="1"/>
          </p:cNvSpPr>
          <p:nvPr>
            <p:ph type="title"/>
          </p:nvPr>
        </p:nvSpPr>
        <p:spPr/>
        <p:txBody>
          <a:bodyPr>
            <a:normAutofit/>
          </a:bodyPr>
          <a:lstStyle/>
          <a:p>
            <a:pPr algn="ctr"/>
            <a:r>
              <a:rPr lang="en-GB" sz="3200" dirty="0">
                <a:solidFill>
                  <a:schemeClr val="tx1"/>
                </a:solidFill>
              </a:rPr>
              <a:t>Some causes of poverty in the UK </a:t>
            </a:r>
          </a:p>
        </p:txBody>
      </p:sp>
      <p:sp>
        <p:nvSpPr>
          <p:cNvPr id="3" name="Content Placeholder 2">
            <a:extLst>
              <a:ext uri="{FF2B5EF4-FFF2-40B4-BE49-F238E27FC236}">
                <a16:creationId xmlns:a16="http://schemas.microsoft.com/office/drawing/2014/main" id="{2328D228-AD6E-4F85-A16E-B4575DB17749}"/>
              </a:ext>
            </a:extLst>
          </p:cNvPr>
          <p:cNvSpPr>
            <a:spLocks noGrp="1"/>
          </p:cNvSpPr>
          <p:nvPr>
            <p:ph idx="1"/>
          </p:nvPr>
        </p:nvSpPr>
        <p:spPr>
          <a:xfrm>
            <a:off x="677334" y="2173842"/>
            <a:ext cx="8596668" cy="3749880"/>
          </a:xfrm>
        </p:spPr>
        <p:txBody>
          <a:bodyPr>
            <a:normAutofit fontScale="85000" lnSpcReduction="10000"/>
          </a:bodyPr>
          <a:lstStyle/>
          <a:p>
            <a:pPr>
              <a:buFont typeface="Wingdings" panose="05000000000000000000" pitchFamily="2" charset="2"/>
              <a:buChar char="§"/>
            </a:pPr>
            <a:r>
              <a:rPr lang="en-GB" sz="2800" dirty="0"/>
              <a:t> Unemployment and low paid jobs </a:t>
            </a:r>
          </a:p>
          <a:p>
            <a:pPr>
              <a:buFont typeface="Wingdings" panose="05000000000000000000" pitchFamily="2" charset="2"/>
              <a:buChar char="§"/>
            </a:pPr>
            <a:r>
              <a:rPr lang="en-GB" sz="2800" dirty="0"/>
              <a:t> Low level of education and skills</a:t>
            </a:r>
          </a:p>
          <a:p>
            <a:pPr>
              <a:buFont typeface="Wingdings" panose="05000000000000000000" pitchFamily="2" charset="2"/>
              <a:buChar char="§"/>
            </a:pPr>
            <a:r>
              <a:rPr lang="en-GB" sz="2800" dirty="0"/>
              <a:t> An effective benefit system</a:t>
            </a:r>
          </a:p>
          <a:p>
            <a:pPr>
              <a:buFont typeface="Wingdings" panose="05000000000000000000" pitchFamily="2" charset="2"/>
              <a:buChar char="§"/>
            </a:pPr>
            <a:r>
              <a:rPr lang="en-GB" sz="2800" dirty="0"/>
              <a:t> High costs </a:t>
            </a:r>
          </a:p>
          <a:p>
            <a:pPr>
              <a:buFont typeface="Wingdings" panose="05000000000000000000" pitchFamily="2" charset="2"/>
              <a:buChar char="§"/>
            </a:pPr>
            <a:r>
              <a:rPr lang="en-GB" sz="2800" dirty="0"/>
              <a:t> Discrimination </a:t>
            </a:r>
          </a:p>
          <a:p>
            <a:pPr>
              <a:buFont typeface="Wingdings" panose="05000000000000000000" pitchFamily="2" charset="2"/>
              <a:buChar char="§"/>
            </a:pPr>
            <a:r>
              <a:rPr lang="en-GB" sz="2800" dirty="0"/>
              <a:t> Relationships</a:t>
            </a:r>
          </a:p>
          <a:p>
            <a:pPr>
              <a:buFont typeface="Wingdings" panose="05000000000000000000" pitchFamily="2" charset="2"/>
              <a:buChar char="§"/>
            </a:pPr>
            <a:r>
              <a:rPr lang="en-GB" sz="2800" dirty="0"/>
              <a:t> Abuse and trauma </a:t>
            </a:r>
          </a:p>
          <a:p>
            <a:pPr marL="0" indent="0">
              <a:buNone/>
            </a:pPr>
            <a:r>
              <a:rPr lang="en-GB" dirty="0"/>
              <a:t>                                                                      Joseph Rowntree Foundation</a:t>
            </a:r>
          </a:p>
          <a:p>
            <a:pPr marL="0" indent="0">
              <a:buNone/>
            </a:pPr>
            <a:r>
              <a:rPr lang="en-GB" dirty="0"/>
              <a:t> </a:t>
            </a:r>
          </a:p>
          <a:p>
            <a:pPr>
              <a:buFont typeface="Wingdings" panose="05000000000000000000" pitchFamily="2" charset="2"/>
              <a:buChar char="§"/>
            </a:pPr>
            <a:endParaRPr lang="en-GB" sz="2800" dirty="0"/>
          </a:p>
        </p:txBody>
      </p:sp>
    </p:spTree>
    <p:extLst>
      <p:ext uri="{BB962C8B-B14F-4D97-AF65-F5344CB8AC3E}">
        <p14:creationId xmlns:p14="http://schemas.microsoft.com/office/powerpoint/2010/main" val="3513955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A6988-5819-4712-8749-46509B9340FF}"/>
              </a:ext>
            </a:extLst>
          </p:cNvPr>
          <p:cNvSpPr>
            <a:spLocks noGrp="1"/>
          </p:cNvSpPr>
          <p:nvPr>
            <p:ph type="title"/>
          </p:nvPr>
        </p:nvSpPr>
        <p:spPr/>
        <p:txBody>
          <a:bodyPr/>
          <a:lstStyle/>
          <a:p>
            <a:pPr algn="ctr"/>
            <a:r>
              <a:rPr lang="en-GB" dirty="0"/>
              <a:t>Relative Poverty</a:t>
            </a:r>
          </a:p>
        </p:txBody>
      </p:sp>
      <p:sp>
        <p:nvSpPr>
          <p:cNvPr id="3" name="Content Placeholder 2">
            <a:extLst>
              <a:ext uri="{FF2B5EF4-FFF2-40B4-BE49-F238E27FC236}">
                <a16:creationId xmlns:a16="http://schemas.microsoft.com/office/drawing/2014/main" id="{42C002AC-A362-41F2-B282-9DB9FA67E46E}"/>
              </a:ext>
            </a:extLst>
          </p:cNvPr>
          <p:cNvSpPr>
            <a:spLocks noGrp="1"/>
          </p:cNvSpPr>
          <p:nvPr>
            <p:ph idx="1"/>
          </p:nvPr>
        </p:nvSpPr>
        <p:spPr/>
        <p:txBody>
          <a:bodyPr>
            <a:normAutofit/>
          </a:bodyPr>
          <a:lstStyle/>
          <a:p>
            <a:pPr marL="0" indent="0" algn="ctr">
              <a:buNone/>
            </a:pPr>
            <a:r>
              <a:rPr lang="en-GB" sz="2400" dirty="0"/>
              <a:t> </a:t>
            </a:r>
            <a:r>
              <a:rPr lang="en-GB" sz="3600" dirty="0"/>
              <a:t>‘ Is when households receive 50% less than the average household income, so they do have some money, but still not enough money to afford anything above the basics’.</a:t>
            </a:r>
          </a:p>
          <a:p>
            <a:pPr marL="0" indent="0" algn="ctr">
              <a:buNone/>
            </a:pPr>
            <a:endParaRPr lang="en-GB" sz="3600" dirty="0"/>
          </a:p>
          <a:p>
            <a:pPr marL="0" indent="0" algn="ctr">
              <a:buNone/>
            </a:pPr>
            <a:endParaRPr lang="en-GB" sz="1600" dirty="0"/>
          </a:p>
          <a:p>
            <a:pPr marL="0" indent="0" algn="ctr">
              <a:buNone/>
            </a:pPr>
            <a:endParaRPr lang="en-GB" sz="1600" dirty="0"/>
          </a:p>
          <a:p>
            <a:pPr marL="0" indent="0" algn="ctr">
              <a:buNone/>
            </a:pPr>
            <a:r>
              <a:rPr lang="en-GB" sz="1800" dirty="0"/>
              <a:t>                                                                                                                                               Habitat for Humanity 2018</a:t>
            </a:r>
          </a:p>
        </p:txBody>
      </p:sp>
    </p:spTree>
    <p:extLst>
      <p:ext uri="{BB962C8B-B14F-4D97-AF65-F5344CB8AC3E}">
        <p14:creationId xmlns:p14="http://schemas.microsoft.com/office/powerpoint/2010/main" val="3312732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3C46-EF0C-434C-A4EE-887C20BFF46F}"/>
              </a:ext>
            </a:extLst>
          </p:cNvPr>
          <p:cNvSpPr>
            <a:spLocks noGrp="1"/>
          </p:cNvSpPr>
          <p:nvPr>
            <p:ph type="title"/>
          </p:nvPr>
        </p:nvSpPr>
        <p:spPr/>
        <p:txBody>
          <a:bodyPr>
            <a:normAutofit/>
          </a:bodyPr>
          <a:lstStyle/>
          <a:p>
            <a:pPr algn="ctr"/>
            <a:r>
              <a:rPr lang="en-GB" dirty="0">
                <a:solidFill>
                  <a:schemeClr val="tx1"/>
                </a:solidFill>
              </a:rPr>
              <a:t>Relative Poverty</a:t>
            </a:r>
          </a:p>
        </p:txBody>
      </p:sp>
      <p:sp>
        <p:nvSpPr>
          <p:cNvPr id="3" name="Content Placeholder 2">
            <a:extLst>
              <a:ext uri="{FF2B5EF4-FFF2-40B4-BE49-F238E27FC236}">
                <a16:creationId xmlns:a16="http://schemas.microsoft.com/office/drawing/2014/main" id="{FABCFDFD-45B3-4386-A75F-4550C31CEBC0}"/>
              </a:ext>
            </a:extLst>
          </p:cNvPr>
          <p:cNvSpPr>
            <a:spLocks noGrp="1"/>
          </p:cNvSpPr>
          <p:nvPr>
            <p:ph idx="1"/>
          </p:nvPr>
        </p:nvSpPr>
        <p:spPr/>
        <p:txBody>
          <a:bodyPr>
            <a:normAutofit/>
          </a:bodyPr>
          <a:lstStyle/>
          <a:p>
            <a:pPr>
              <a:buFont typeface="Wingdings" panose="05000000000000000000" pitchFamily="2" charset="2"/>
              <a:buChar char="§"/>
            </a:pPr>
            <a:r>
              <a:rPr lang="en-GB" sz="2400" dirty="0"/>
              <a:t>Deprived lifestyle </a:t>
            </a:r>
          </a:p>
          <a:p>
            <a:pPr>
              <a:buFont typeface="Wingdings" panose="05000000000000000000" pitchFamily="2" charset="2"/>
              <a:buChar char="§"/>
            </a:pPr>
            <a:r>
              <a:rPr lang="en-GB" sz="2400"/>
              <a:t>Poverty in </a:t>
            </a:r>
            <a:r>
              <a:rPr lang="en-GB" sz="2400" dirty="0"/>
              <a:t>health care </a:t>
            </a:r>
          </a:p>
          <a:p>
            <a:pPr>
              <a:buFont typeface="Wingdings" panose="05000000000000000000" pitchFamily="2" charset="2"/>
              <a:buChar char="§"/>
            </a:pPr>
            <a:r>
              <a:rPr lang="en-GB" sz="2400" dirty="0"/>
              <a:t>Poverty in school </a:t>
            </a:r>
          </a:p>
          <a:p>
            <a:pPr>
              <a:buFont typeface="Wingdings" panose="05000000000000000000" pitchFamily="2" charset="2"/>
              <a:buChar char="§"/>
            </a:pPr>
            <a:r>
              <a:rPr lang="en-GB" sz="2400" dirty="0"/>
              <a:t>Poverty at work</a:t>
            </a:r>
          </a:p>
          <a:p>
            <a:pPr>
              <a:buFont typeface="Wingdings" panose="05000000000000000000" pitchFamily="2" charset="2"/>
              <a:buChar char="§"/>
            </a:pPr>
            <a:r>
              <a:rPr lang="en-GB" sz="2400" dirty="0"/>
              <a:t>Personal factors</a:t>
            </a:r>
          </a:p>
          <a:p>
            <a:pPr>
              <a:buFont typeface="Wingdings" panose="05000000000000000000" pitchFamily="2" charset="2"/>
              <a:buChar char="§"/>
            </a:pPr>
            <a:endParaRPr lang="en-GB" dirty="0"/>
          </a:p>
          <a:p>
            <a:pPr marL="0" indent="0">
              <a:buNone/>
            </a:pPr>
            <a:r>
              <a:rPr lang="en-GB" dirty="0"/>
              <a:t>                                                                                               Browne (2017)</a:t>
            </a:r>
          </a:p>
          <a:p>
            <a:pPr>
              <a:buFont typeface="Wingdings" panose="05000000000000000000" pitchFamily="2" charset="2"/>
              <a:buChar char="§"/>
            </a:pPr>
            <a:endParaRPr lang="en-GB"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3502282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28197B-1602-41BE-9EFD-FF5406EEB50F}"/>
              </a:ext>
            </a:extLst>
          </p:cNvPr>
          <p:cNvSpPr>
            <a:spLocks noGrp="1"/>
          </p:cNvSpPr>
          <p:nvPr>
            <p:ph type="title"/>
          </p:nvPr>
        </p:nvSpPr>
        <p:spPr>
          <a:xfrm>
            <a:off x="839788" y="457200"/>
            <a:ext cx="3932237" cy="682052"/>
          </a:xfrm>
        </p:spPr>
        <p:txBody>
          <a:bodyPr/>
          <a:lstStyle/>
          <a:p>
            <a:pPr algn="ctr"/>
            <a:r>
              <a:rPr lang="en-GB" dirty="0"/>
              <a:t>Improving Poverty</a:t>
            </a:r>
          </a:p>
        </p:txBody>
      </p:sp>
      <p:pic>
        <p:nvPicPr>
          <p:cNvPr id="7" name="Picture Placeholder 6">
            <a:extLst>
              <a:ext uri="{FF2B5EF4-FFF2-40B4-BE49-F238E27FC236}">
                <a16:creationId xmlns:a16="http://schemas.microsoft.com/office/drawing/2014/main" id="{D40A2F18-9E39-41CD-A5F9-C8062F5A6638}"/>
              </a:ext>
            </a:extLst>
          </p:cNvPr>
          <p:cNvPicPr>
            <a:picLocks noGrp="1" noChangeAspect="1"/>
          </p:cNvPicPr>
          <p:nvPr>
            <p:ph type="pic" idx="1"/>
          </p:nvPr>
        </p:nvPicPr>
        <p:blipFill>
          <a:blip r:embed="rId2"/>
          <a:srcRect l="4905" r="4905"/>
          <a:stretch>
            <a:fillRect/>
          </a:stretch>
        </p:blipFill>
        <p:spPr>
          <a:prstGeom prst="rect">
            <a:avLst/>
          </a:prstGeom>
        </p:spPr>
      </p:pic>
      <p:sp>
        <p:nvSpPr>
          <p:cNvPr id="6" name="Text Placeholder 5">
            <a:extLst>
              <a:ext uri="{FF2B5EF4-FFF2-40B4-BE49-F238E27FC236}">
                <a16:creationId xmlns:a16="http://schemas.microsoft.com/office/drawing/2014/main" id="{4C3BDE8F-B123-45F6-931B-E2782EFDE72B}"/>
              </a:ext>
            </a:extLst>
          </p:cNvPr>
          <p:cNvSpPr>
            <a:spLocks noGrp="1"/>
          </p:cNvSpPr>
          <p:nvPr>
            <p:ph type="body" sz="half" idx="2"/>
          </p:nvPr>
        </p:nvSpPr>
        <p:spPr/>
        <p:txBody>
          <a:bodyPr>
            <a:normAutofit/>
          </a:bodyPr>
          <a:lstStyle/>
          <a:p>
            <a:pPr algn="ctr"/>
            <a:r>
              <a:rPr lang="en-GB" sz="2400" dirty="0"/>
              <a:t>Free Childcare for 3-4 year olds</a:t>
            </a:r>
          </a:p>
          <a:p>
            <a:pPr algn="ctr"/>
            <a:r>
              <a:rPr lang="en-GB" sz="2400" dirty="0"/>
              <a:t>Working parents</a:t>
            </a:r>
          </a:p>
          <a:p>
            <a:pPr algn="ctr"/>
            <a:r>
              <a:rPr lang="en-GB" sz="2400" dirty="0"/>
              <a:t>30 hours free Education and Childcare</a:t>
            </a:r>
          </a:p>
          <a:p>
            <a:pPr algn="ctr"/>
            <a:r>
              <a:rPr lang="en-GB" sz="2400" dirty="0"/>
              <a:t>From the Welsh Government</a:t>
            </a:r>
          </a:p>
          <a:p>
            <a:pPr algn="ctr"/>
            <a:endParaRPr lang="en-GB" sz="2400" dirty="0"/>
          </a:p>
          <a:p>
            <a:endParaRPr lang="en-GB" sz="1200" dirty="0"/>
          </a:p>
        </p:txBody>
      </p:sp>
      <p:pic>
        <p:nvPicPr>
          <p:cNvPr id="2" name="Picture 1">
            <a:extLst>
              <a:ext uri="{FF2B5EF4-FFF2-40B4-BE49-F238E27FC236}">
                <a16:creationId xmlns:a16="http://schemas.microsoft.com/office/drawing/2014/main" id="{98B184F2-865A-487C-84A7-8563D79687F5}"/>
              </a:ext>
            </a:extLst>
          </p:cNvPr>
          <p:cNvPicPr>
            <a:picLocks noChangeAspect="1"/>
          </p:cNvPicPr>
          <p:nvPr/>
        </p:nvPicPr>
        <p:blipFill>
          <a:blip r:embed="rId3"/>
          <a:stretch>
            <a:fillRect/>
          </a:stretch>
        </p:blipFill>
        <p:spPr>
          <a:xfrm>
            <a:off x="6096000" y="5868988"/>
            <a:ext cx="5733835" cy="286513"/>
          </a:xfrm>
          <a:prstGeom prst="rect">
            <a:avLst/>
          </a:prstGeom>
        </p:spPr>
      </p:pic>
    </p:spTree>
    <p:extLst>
      <p:ext uri="{BB962C8B-B14F-4D97-AF65-F5344CB8AC3E}">
        <p14:creationId xmlns:p14="http://schemas.microsoft.com/office/powerpoint/2010/main" val="460731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AC0502A-CA8D-43CF-84A4-2B4248520571}"/>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53B9C2CC-B9B0-47A2-95A6-850C5C1D88D4}"/>
              </a:ext>
            </a:extLst>
          </p:cNvPr>
          <p:cNvSpPr>
            <a:spLocks noGrp="1"/>
          </p:cNvSpPr>
          <p:nvPr>
            <p:ph type="body" idx="1"/>
          </p:nvPr>
        </p:nvSpPr>
        <p:spPr/>
        <p:txBody>
          <a:bodyPr/>
          <a:lstStyle/>
          <a:p>
            <a:endParaRPr lang="en-GB"/>
          </a:p>
        </p:txBody>
      </p:sp>
      <p:pic>
        <p:nvPicPr>
          <p:cNvPr id="5" name="Content Placeholder 4">
            <a:extLst>
              <a:ext uri="{FF2B5EF4-FFF2-40B4-BE49-F238E27FC236}">
                <a16:creationId xmlns:a16="http://schemas.microsoft.com/office/drawing/2014/main" id="{9A8AC4CF-0EAE-40EF-A103-FCB44642D0D1}"/>
              </a:ext>
            </a:extLst>
          </p:cNvPr>
          <p:cNvPicPr>
            <a:picLocks noGrp="1" noChangeAspect="1"/>
          </p:cNvPicPr>
          <p:nvPr>
            <p:ph sz="half" idx="2"/>
          </p:nvPr>
        </p:nvPicPr>
        <p:blipFill>
          <a:blip r:embed="rId2"/>
          <a:stretch>
            <a:fillRect/>
          </a:stretch>
        </p:blipFill>
        <p:spPr>
          <a:xfrm>
            <a:off x="2720667" y="316498"/>
            <a:ext cx="6043127" cy="5873165"/>
          </a:xfrm>
        </p:spPr>
      </p:pic>
      <p:sp>
        <p:nvSpPr>
          <p:cNvPr id="6" name="Text Placeholder 5">
            <a:extLst>
              <a:ext uri="{FF2B5EF4-FFF2-40B4-BE49-F238E27FC236}">
                <a16:creationId xmlns:a16="http://schemas.microsoft.com/office/drawing/2014/main" id="{975BA1EF-07AF-4F6C-A949-AB035B77EF1F}"/>
              </a:ext>
            </a:extLst>
          </p:cNvPr>
          <p:cNvSpPr>
            <a:spLocks noGrp="1"/>
          </p:cNvSpPr>
          <p:nvPr>
            <p:ph type="body" sz="quarter" idx="3"/>
          </p:nvPr>
        </p:nvSpPr>
        <p:spPr/>
        <p:txBody>
          <a:bodyPr/>
          <a:lstStyle/>
          <a:p>
            <a:endParaRPr lang="en-GB"/>
          </a:p>
        </p:txBody>
      </p:sp>
      <p:sp>
        <p:nvSpPr>
          <p:cNvPr id="7" name="Content Placeholder 6">
            <a:extLst>
              <a:ext uri="{FF2B5EF4-FFF2-40B4-BE49-F238E27FC236}">
                <a16:creationId xmlns:a16="http://schemas.microsoft.com/office/drawing/2014/main" id="{C2363D5D-531B-4E58-824D-F1CB79E2443D}"/>
              </a:ext>
            </a:extLst>
          </p:cNvPr>
          <p:cNvSpPr>
            <a:spLocks noGrp="1"/>
          </p:cNvSpPr>
          <p:nvPr>
            <p:ph sz="quarter" idx="4"/>
          </p:nvPr>
        </p:nvSpPr>
        <p:spPr/>
        <p:txBody>
          <a:bodyPr/>
          <a:lstStyle/>
          <a:p>
            <a:endParaRPr lang="en-GB"/>
          </a:p>
        </p:txBody>
      </p:sp>
    </p:spTree>
    <p:extLst>
      <p:ext uri="{BB962C8B-B14F-4D97-AF65-F5344CB8AC3E}">
        <p14:creationId xmlns:p14="http://schemas.microsoft.com/office/powerpoint/2010/main" val="38774191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F7ADC-BC89-4561-AFCA-E5314FFC9561}"/>
              </a:ext>
            </a:extLst>
          </p:cNvPr>
          <p:cNvSpPr>
            <a:spLocks noGrp="1"/>
          </p:cNvSpPr>
          <p:nvPr>
            <p:ph type="title"/>
          </p:nvPr>
        </p:nvSpPr>
        <p:spPr/>
        <p:txBody>
          <a:bodyPr/>
          <a:lstStyle/>
          <a:p>
            <a:pPr algn="ctr"/>
            <a:r>
              <a:rPr lang="en-GB" dirty="0">
                <a:solidFill>
                  <a:schemeClr val="tx1"/>
                </a:solidFill>
              </a:rPr>
              <a:t>Universal credit </a:t>
            </a:r>
          </a:p>
        </p:txBody>
      </p:sp>
      <p:sp>
        <p:nvSpPr>
          <p:cNvPr id="3" name="Content Placeholder 2">
            <a:extLst>
              <a:ext uri="{FF2B5EF4-FFF2-40B4-BE49-F238E27FC236}">
                <a16:creationId xmlns:a16="http://schemas.microsoft.com/office/drawing/2014/main" id="{AA1A3B43-5ECF-40E3-AFF9-69A7C2F03B19}"/>
              </a:ext>
            </a:extLst>
          </p:cNvPr>
          <p:cNvSpPr>
            <a:spLocks noGrp="1"/>
          </p:cNvSpPr>
          <p:nvPr>
            <p:ph idx="1"/>
          </p:nvPr>
        </p:nvSpPr>
        <p:spPr/>
        <p:txBody>
          <a:bodyPr>
            <a:normAutofit/>
          </a:bodyPr>
          <a:lstStyle/>
          <a:p>
            <a:pPr marL="0" indent="0" algn="ctr">
              <a:buNone/>
            </a:pPr>
            <a:r>
              <a:rPr lang="en-GB" sz="3200" dirty="0"/>
              <a:t>‘ The Universal Credit program will increase the number of people in work by around 200,000, and bring a £34billion return over 12 years’.</a:t>
            </a:r>
          </a:p>
          <a:p>
            <a:pPr marL="0" indent="0" algn="ctr">
              <a:buNone/>
            </a:pPr>
            <a:endParaRPr lang="en-GB" sz="3200" dirty="0"/>
          </a:p>
          <a:p>
            <a:pPr marL="0" indent="0" algn="ctr">
              <a:buNone/>
            </a:pPr>
            <a:endParaRPr lang="en-GB" sz="3200" dirty="0"/>
          </a:p>
          <a:p>
            <a:pPr marL="0" indent="0" algn="ctr">
              <a:buNone/>
            </a:pPr>
            <a:endParaRPr lang="en-GB" sz="1200" dirty="0"/>
          </a:p>
          <a:p>
            <a:pPr marL="0" indent="0" algn="ctr">
              <a:buNone/>
            </a:pPr>
            <a:r>
              <a:rPr lang="en-GB" dirty="0"/>
              <a:t>                                     DWP Universal Credit program full business case study </a:t>
            </a:r>
          </a:p>
          <a:p>
            <a:pPr algn="ctr"/>
            <a:endParaRPr lang="en-GB" dirty="0"/>
          </a:p>
        </p:txBody>
      </p:sp>
    </p:spTree>
    <p:extLst>
      <p:ext uri="{BB962C8B-B14F-4D97-AF65-F5344CB8AC3E}">
        <p14:creationId xmlns:p14="http://schemas.microsoft.com/office/powerpoint/2010/main" val="30046291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1694-C865-4E93-8468-BEA1A41EEE9E}"/>
              </a:ext>
            </a:extLst>
          </p:cNvPr>
          <p:cNvSpPr>
            <a:spLocks noGrp="1"/>
          </p:cNvSpPr>
          <p:nvPr>
            <p:ph type="title"/>
          </p:nvPr>
        </p:nvSpPr>
        <p:spPr>
          <a:xfrm>
            <a:off x="0" y="6281530"/>
            <a:ext cx="10515600" cy="557628"/>
          </a:xfrm>
        </p:spPr>
        <p:txBody>
          <a:bodyPr>
            <a:normAutofit/>
          </a:bodyPr>
          <a:lstStyle/>
          <a:p>
            <a:pPr algn="r"/>
            <a:r>
              <a:rPr lang="en-GB" sz="1800" dirty="0"/>
              <a:t>Children in Wales 2018</a:t>
            </a:r>
          </a:p>
        </p:txBody>
      </p:sp>
      <p:pic>
        <p:nvPicPr>
          <p:cNvPr id="4" name="Content Placeholder 3">
            <a:extLst>
              <a:ext uri="{FF2B5EF4-FFF2-40B4-BE49-F238E27FC236}">
                <a16:creationId xmlns:a16="http://schemas.microsoft.com/office/drawing/2014/main" id="{A8C272AE-74F5-4142-B97B-15EEBFC67DA2}"/>
              </a:ext>
            </a:extLst>
          </p:cNvPr>
          <p:cNvPicPr>
            <a:picLocks noGrp="1" noChangeAspect="1"/>
          </p:cNvPicPr>
          <p:nvPr>
            <p:ph idx="1"/>
          </p:nvPr>
        </p:nvPicPr>
        <p:blipFill rotWithShape="1">
          <a:blip r:embed="rId2"/>
          <a:srcRect l="28043" t="25129" r="29657" b="26427"/>
          <a:stretch/>
        </p:blipFill>
        <p:spPr>
          <a:xfrm>
            <a:off x="298777" y="322979"/>
            <a:ext cx="5598940" cy="3608442"/>
          </a:xfrm>
          <a:prstGeom prst="rect">
            <a:avLst/>
          </a:prstGeom>
        </p:spPr>
      </p:pic>
      <p:pic>
        <p:nvPicPr>
          <p:cNvPr id="3" name="Picture 2">
            <a:extLst>
              <a:ext uri="{FF2B5EF4-FFF2-40B4-BE49-F238E27FC236}">
                <a16:creationId xmlns:a16="http://schemas.microsoft.com/office/drawing/2014/main" id="{C477324A-816F-4082-A524-D03604B663CA}"/>
              </a:ext>
            </a:extLst>
          </p:cNvPr>
          <p:cNvPicPr>
            <a:picLocks noChangeAspect="1"/>
          </p:cNvPicPr>
          <p:nvPr/>
        </p:nvPicPr>
        <p:blipFill>
          <a:blip r:embed="rId3"/>
          <a:stretch>
            <a:fillRect/>
          </a:stretch>
        </p:blipFill>
        <p:spPr>
          <a:xfrm>
            <a:off x="5897717" y="2023979"/>
            <a:ext cx="6479814" cy="3608442"/>
          </a:xfrm>
          <a:prstGeom prst="rect">
            <a:avLst/>
          </a:prstGeom>
        </p:spPr>
      </p:pic>
    </p:spTree>
    <p:extLst>
      <p:ext uri="{BB962C8B-B14F-4D97-AF65-F5344CB8AC3E}">
        <p14:creationId xmlns:p14="http://schemas.microsoft.com/office/powerpoint/2010/main" val="29836156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2EAE0-642B-48E4-8F40-0D899D34F9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D759704-356B-4314-BF77-6E7EFC31A60D}"/>
              </a:ext>
            </a:extLst>
          </p:cNvPr>
          <p:cNvSpPr>
            <a:spLocks noGrp="1"/>
          </p:cNvSpPr>
          <p:nvPr>
            <p:ph idx="1"/>
          </p:nvPr>
        </p:nvSpPr>
        <p:spPr/>
        <p:txBody>
          <a:bodyPr/>
          <a:lstStyle/>
          <a:p>
            <a:endParaRPr lang="en-GB" dirty="0"/>
          </a:p>
          <a:p>
            <a:endParaRPr lang="en-GB" dirty="0"/>
          </a:p>
          <a:p>
            <a:endParaRPr lang="en-GB" dirty="0"/>
          </a:p>
        </p:txBody>
      </p:sp>
      <p:pic>
        <p:nvPicPr>
          <p:cNvPr id="8" name="Picture 7">
            <a:extLst>
              <a:ext uri="{FF2B5EF4-FFF2-40B4-BE49-F238E27FC236}">
                <a16:creationId xmlns:a16="http://schemas.microsoft.com/office/drawing/2014/main" id="{FAC68720-348A-49A0-B23E-0E67B7E96058}"/>
              </a:ext>
            </a:extLst>
          </p:cNvPr>
          <p:cNvPicPr>
            <a:picLocks noChangeAspect="1"/>
          </p:cNvPicPr>
          <p:nvPr/>
        </p:nvPicPr>
        <p:blipFill>
          <a:blip r:embed="rId2"/>
          <a:stretch>
            <a:fillRect/>
          </a:stretch>
        </p:blipFill>
        <p:spPr>
          <a:xfrm>
            <a:off x="2300614" y="1224513"/>
            <a:ext cx="7366109" cy="4892662"/>
          </a:xfrm>
          <a:prstGeom prst="rect">
            <a:avLst/>
          </a:prstGeom>
        </p:spPr>
      </p:pic>
    </p:spTree>
    <p:extLst>
      <p:ext uri="{BB962C8B-B14F-4D97-AF65-F5344CB8AC3E}">
        <p14:creationId xmlns:p14="http://schemas.microsoft.com/office/powerpoint/2010/main" val="7381868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B343A-2D3B-4009-AC10-DD64B9515CB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3842B4D-6390-4AD5-87E6-5C0D4CDDE0C7}"/>
              </a:ext>
            </a:extLst>
          </p:cNvPr>
          <p:cNvSpPr>
            <a:spLocks noGrp="1"/>
          </p:cNvSpPr>
          <p:nvPr>
            <p:ph idx="1"/>
          </p:nvPr>
        </p:nvSpPr>
        <p:spPr/>
        <p:txBody>
          <a:bodyPr/>
          <a:lstStyle/>
          <a:p>
            <a:endParaRPr lang="en-GB" dirty="0"/>
          </a:p>
          <a:p>
            <a:endParaRPr lang="en-GB" dirty="0"/>
          </a:p>
        </p:txBody>
      </p:sp>
      <p:pic>
        <p:nvPicPr>
          <p:cNvPr id="4" name="Picture 3">
            <a:extLst>
              <a:ext uri="{FF2B5EF4-FFF2-40B4-BE49-F238E27FC236}">
                <a16:creationId xmlns:a16="http://schemas.microsoft.com/office/drawing/2014/main" id="{F57ECB30-2684-49EA-AA1F-FA9DADA9A699}"/>
              </a:ext>
            </a:extLst>
          </p:cNvPr>
          <p:cNvPicPr>
            <a:picLocks noChangeAspect="1"/>
          </p:cNvPicPr>
          <p:nvPr/>
        </p:nvPicPr>
        <p:blipFill>
          <a:blip r:embed="rId2"/>
          <a:stretch>
            <a:fillRect/>
          </a:stretch>
        </p:blipFill>
        <p:spPr>
          <a:xfrm>
            <a:off x="2042024" y="0"/>
            <a:ext cx="7335877" cy="6492875"/>
          </a:xfrm>
          <a:prstGeom prst="rect">
            <a:avLst/>
          </a:prstGeom>
        </p:spPr>
      </p:pic>
    </p:spTree>
    <p:extLst>
      <p:ext uri="{BB962C8B-B14F-4D97-AF65-F5344CB8AC3E}">
        <p14:creationId xmlns:p14="http://schemas.microsoft.com/office/powerpoint/2010/main" val="10571830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BAE5A-AE4E-42F2-B552-8E1D7261E98C}"/>
              </a:ext>
            </a:extLst>
          </p:cNvPr>
          <p:cNvSpPr>
            <a:spLocks noGrp="1"/>
          </p:cNvSpPr>
          <p:nvPr>
            <p:ph type="title"/>
          </p:nvPr>
        </p:nvSpPr>
        <p:spPr/>
        <p:txBody>
          <a:bodyPr>
            <a:normAutofit/>
          </a:bodyPr>
          <a:lstStyle/>
          <a:p>
            <a:r>
              <a:rPr lang="en-GB" sz="2000" dirty="0"/>
              <a:t>                                                                               References </a:t>
            </a:r>
          </a:p>
        </p:txBody>
      </p:sp>
      <p:pic>
        <p:nvPicPr>
          <p:cNvPr id="4" name="Content Placeholder 3">
            <a:extLst>
              <a:ext uri="{FF2B5EF4-FFF2-40B4-BE49-F238E27FC236}">
                <a16:creationId xmlns:a16="http://schemas.microsoft.com/office/drawing/2014/main" id="{6ACCC2CB-EEEC-4AC1-9116-A7DF15060D7A}"/>
              </a:ext>
            </a:extLst>
          </p:cNvPr>
          <p:cNvPicPr>
            <a:picLocks noGrp="1" noChangeAspect="1"/>
          </p:cNvPicPr>
          <p:nvPr>
            <p:ph idx="1"/>
          </p:nvPr>
        </p:nvPicPr>
        <p:blipFill>
          <a:blip r:embed="rId2"/>
          <a:stretch>
            <a:fillRect/>
          </a:stretch>
        </p:blipFill>
        <p:spPr>
          <a:xfrm>
            <a:off x="838200" y="1995293"/>
            <a:ext cx="9243639" cy="2417879"/>
          </a:xfrm>
          <a:prstGeom prst="rect">
            <a:avLst/>
          </a:prstGeom>
        </p:spPr>
      </p:pic>
    </p:spTree>
    <p:extLst>
      <p:ext uri="{BB962C8B-B14F-4D97-AF65-F5344CB8AC3E}">
        <p14:creationId xmlns:p14="http://schemas.microsoft.com/office/powerpoint/2010/main" val="24803025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9303</TotalTime>
  <Words>415</Words>
  <Application>Microsoft Office PowerPoint</Application>
  <PresentationFormat>Widescreen</PresentationFormat>
  <Paragraphs>54</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Wingdings</vt:lpstr>
      <vt:lpstr>Office Theme</vt:lpstr>
      <vt:lpstr>Discuss the concept of Welfare, Wellbeing, or Poverty, referring to theory, policy and practice. </vt:lpstr>
      <vt:lpstr>https://2jc18v1irh0441xjkl3blrt4-wpengine.netdna-ssl.com/wp-content/uploads/2013/11/starving-children-africa-35.gif </vt:lpstr>
      <vt:lpstr>http://www.ox.ac.uk/sites/files/oxford/styles/ow_medium_feature/public/field/field_image_main/Rich%20Man%20Poor%20Man%202.jpg?itok=fWhLpQ4C </vt:lpstr>
      <vt:lpstr>What is Poverty ?</vt:lpstr>
      <vt:lpstr>https://www.jrf.org.uk/our-work/what-is-poverty  </vt:lpstr>
      <vt:lpstr>Absolute Poverty</vt:lpstr>
      <vt:lpstr>http://pembrokeshire-herald.com/wp-content/uploads/2015/02/Homelessness-373x270.jpg </vt:lpstr>
      <vt:lpstr>https://www.walesonline.co.uk/news/politics/warning-wales-could-see-biggest-13845675 </vt:lpstr>
      <vt:lpstr>Some causes of poverty in the UK </vt:lpstr>
      <vt:lpstr>Relative Poverty</vt:lpstr>
      <vt:lpstr>Relative Poverty</vt:lpstr>
      <vt:lpstr>Improving Poverty</vt:lpstr>
      <vt:lpstr>PowerPoint Presentation</vt:lpstr>
      <vt:lpstr>Universal credit </vt:lpstr>
      <vt:lpstr>Children in Wales 2018</vt:lpstr>
      <vt:lpstr>PowerPoint Presentation</vt:lpstr>
      <vt:lpstr>PowerPoint Presentation</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Discuss the concept of poverty, referring to theory, policy and practice.</dc:title>
  <dc:creator>Nicola Davies</dc:creator>
  <cp:lastModifiedBy>Nicola Davies</cp:lastModifiedBy>
  <cp:revision>72</cp:revision>
  <cp:lastPrinted>2019-01-01T13:30:25Z</cp:lastPrinted>
  <dcterms:created xsi:type="dcterms:W3CDTF">2018-12-16T18:12:08Z</dcterms:created>
  <dcterms:modified xsi:type="dcterms:W3CDTF">2019-01-05T14:22:26Z</dcterms:modified>
</cp:coreProperties>
</file>