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Lst>
  <p:notesMasterIdLst>
    <p:notesMasterId r:id="rId22"/>
  </p:notesMasterIdLst>
  <p:sldIdLst>
    <p:sldId id="462" r:id="rId11"/>
    <p:sldId id="459" r:id="rId12"/>
    <p:sldId id="324" r:id="rId13"/>
    <p:sldId id="456" r:id="rId14"/>
    <p:sldId id="457" r:id="rId15"/>
    <p:sldId id="460" r:id="rId16"/>
    <p:sldId id="463" r:id="rId17"/>
    <p:sldId id="461" r:id="rId18"/>
    <p:sldId id="466" r:id="rId19"/>
    <p:sldId id="464" r:id="rId20"/>
    <p:sldId id="4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8AD8"/>
    <a:srgbClr val="FFFD78"/>
    <a:srgbClr val="73FB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99" autoAdjust="0"/>
    <p:restoredTop sz="91615" autoAdjust="0"/>
  </p:normalViewPr>
  <p:slideViewPr>
    <p:cSldViewPr snapToGrid="0">
      <p:cViewPr varScale="1">
        <p:scale>
          <a:sx n="102" d="100"/>
          <a:sy n="102" d="100"/>
        </p:scale>
        <p:origin x="100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 Target="slides/slide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10/11/2023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11/10/23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10/11/2023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10/11/2023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10/11/2023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10/11/2023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0.xml.rels><?xml version="1.0" encoding="UTF-8" standalone="yes"?>
<Relationships xmlns="http://schemas.openxmlformats.org/package/2006/relationships"><Relationship Id="rId3" Type="http://schemas.openxmlformats.org/officeDocument/2006/relationships/hyperlink" Target="https://news.marriott.com/news/2021/07/28/marriott-international-launches-enhanced-human-trafficking-awareness-training" TargetMode="External"/><Relationship Id="rId2" Type="http://schemas.openxmlformats.org/officeDocument/2006/relationships/hyperlink" Target="https://bstrategyhub.com/marriott-swot-analysis/" TargetMode="External"/><Relationship Id="rId1" Type="http://schemas.openxmlformats.org/officeDocument/2006/relationships/slideLayout" Target="../slideLayouts/slideLayout52.xml"/><Relationship Id="rId6" Type="http://schemas.openxmlformats.org/officeDocument/2006/relationships/hyperlink" Target="https://serve360.marriott.com/wp-contact/uploads/2019/05/sustainability-policy.2.pdf" TargetMode="External"/><Relationship Id="rId5" Type="http://schemas.openxmlformats.org/officeDocument/2006/relationships/hyperlink" Target="https://pestleanalysis.com/pestle-analysis-of-marriott/" TargetMode="External"/><Relationship Id="rId4" Type="http://schemas.openxmlformats.org/officeDocument/2006/relationships/hyperlink" Target="https://www.marriott.com/culture-and-values/core-values.mi"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services.marriott.com/wp-content/uploads/2019/02/serve-360.2025-Goals-Dec-14.pdf" TargetMode="External"/><Relationship Id="rId2" Type="http://schemas.openxmlformats.org/officeDocument/2006/relationships/hyperlink" Target="https://www.activesustainability.com/sustainable-development-what-is-sustainability" TargetMode="External"/><Relationship Id="rId1" Type="http://schemas.openxmlformats.org/officeDocument/2006/relationships/slideLayout" Target="../slideLayouts/slideLayout52.xml"/><Relationship Id="rId5" Type="http://schemas.openxmlformats.org/officeDocument/2006/relationships/hyperlink" Target="https://www.hotelplanner.com/Hotels/284569/Reservations-London-Marriott-Hotel-County-Hall-London-Westminster-Bridge-Rd-SE17PB#HotelName" TargetMode="External"/><Relationship Id="rId4" Type="http://schemas.openxmlformats.org/officeDocument/2006/relationships/hyperlink" Target="https://commons.wikimedia.org/wiki/File:Marriott_Logo.sv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F5959-6BBE-DFD8-E4E7-7FF698916A71}"/>
              </a:ext>
            </a:extLst>
          </p:cNvPr>
          <p:cNvSpPr>
            <a:spLocks noGrp="1"/>
          </p:cNvSpPr>
          <p:nvPr>
            <p:ph type="title"/>
          </p:nvPr>
        </p:nvSpPr>
        <p:spPr>
          <a:xfrm>
            <a:off x="0" y="112734"/>
            <a:ext cx="11974881" cy="5561555"/>
          </a:xfrm>
        </p:spPr>
        <p:txBody>
          <a:bodyPr>
            <a:noAutofit/>
          </a:bodyPr>
          <a:lstStyle/>
          <a:p>
            <a:pPr algn="ctr">
              <a:lnSpc>
                <a:spcPct val="100000"/>
              </a:lnSpc>
            </a:pPr>
            <a:r>
              <a:rPr lang="en-US" sz="1200" dirty="0">
                <a:solidFill>
                  <a:schemeClr val="accent4">
                    <a:lumMod val="60000"/>
                    <a:lumOff val="40000"/>
                  </a:schemeClr>
                </a:solidFill>
              </a:rPr>
              <a:t>INTERNATIONAL HOTEL MANAGEMENT</a:t>
            </a:r>
            <a:br>
              <a:rPr lang="en-US" sz="1200" dirty="0">
                <a:solidFill>
                  <a:schemeClr val="accent4">
                    <a:lumMod val="60000"/>
                    <a:lumOff val="40000"/>
                  </a:schemeClr>
                </a:solidFill>
              </a:rPr>
            </a:br>
            <a:br>
              <a:rPr lang="en-US" sz="1200" dirty="0">
                <a:solidFill>
                  <a:schemeClr val="accent4">
                    <a:lumMod val="60000"/>
                    <a:lumOff val="40000"/>
                  </a:schemeClr>
                </a:solidFill>
              </a:rPr>
            </a:br>
            <a:br>
              <a:rPr lang="en-US" sz="1200" dirty="0">
                <a:solidFill>
                  <a:schemeClr val="accent4">
                    <a:lumMod val="60000"/>
                    <a:lumOff val="40000"/>
                  </a:schemeClr>
                </a:solidFill>
              </a:rPr>
            </a:br>
            <a:r>
              <a:rPr lang="en-US" sz="1200" dirty="0">
                <a:solidFill>
                  <a:schemeClr val="accent4">
                    <a:lumMod val="60000"/>
                    <a:lumOff val="40000"/>
                  </a:schemeClr>
                </a:solidFill>
              </a:rPr>
              <a:t>CONTEMPORARY THEMES</a:t>
            </a:r>
            <a:br>
              <a:rPr lang="en-US" sz="1200" dirty="0">
                <a:solidFill>
                  <a:schemeClr val="accent4">
                    <a:lumMod val="60000"/>
                    <a:lumOff val="40000"/>
                  </a:schemeClr>
                </a:solidFill>
              </a:rPr>
            </a:br>
            <a:br>
              <a:rPr lang="en-US" sz="1200" dirty="0">
                <a:solidFill>
                  <a:schemeClr val="accent4">
                    <a:lumMod val="60000"/>
                    <a:lumOff val="40000"/>
                  </a:schemeClr>
                </a:solidFill>
              </a:rPr>
            </a:br>
            <a:br>
              <a:rPr lang="en-US" sz="1200" dirty="0">
                <a:solidFill>
                  <a:schemeClr val="accent4">
                    <a:lumMod val="60000"/>
                    <a:lumOff val="40000"/>
                  </a:schemeClr>
                </a:solidFill>
              </a:rPr>
            </a:br>
            <a:br>
              <a:rPr lang="en-US" sz="1200" dirty="0">
                <a:solidFill>
                  <a:schemeClr val="accent4">
                    <a:lumMod val="60000"/>
                    <a:lumOff val="40000"/>
                  </a:schemeClr>
                </a:solidFill>
              </a:rPr>
            </a:br>
            <a:r>
              <a:rPr lang="en-US" sz="1200" dirty="0">
                <a:solidFill>
                  <a:schemeClr val="accent4">
                    <a:lumMod val="60000"/>
                    <a:lumOff val="40000"/>
                  </a:schemeClr>
                </a:solidFill>
              </a:rPr>
              <a:t>CONFERENCE PRESENTATION FOR MARRIOTT HOTELS CHAIN</a:t>
            </a:r>
            <a:br>
              <a:rPr lang="en-US" sz="1200" dirty="0">
                <a:solidFill>
                  <a:schemeClr val="accent4">
                    <a:lumMod val="60000"/>
                    <a:lumOff val="40000"/>
                  </a:schemeClr>
                </a:solidFill>
              </a:rPr>
            </a:br>
            <a:br>
              <a:rPr lang="en-US" sz="1200" dirty="0">
                <a:solidFill>
                  <a:schemeClr val="accent4">
                    <a:lumMod val="60000"/>
                    <a:lumOff val="40000"/>
                  </a:schemeClr>
                </a:solidFill>
              </a:rPr>
            </a:br>
            <a:br>
              <a:rPr lang="en-US" sz="1200" dirty="0">
                <a:solidFill>
                  <a:schemeClr val="accent4">
                    <a:lumMod val="60000"/>
                    <a:lumOff val="40000"/>
                  </a:schemeClr>
                </a:solidFill>
              </a:rPr>
            </a:br>
            <a:br>
              <a:rPr lang="en-US" sz="1200" dirty="0">
                <a:solidFill>
                  <a:schemeClr val="accent4">
                    <a:lumMod val="60000"/>
                    <a:lumOff val="40000"/>
                  </a:schemeClr>
                </a:solidFill>
              </a:rPr>
            </a:br>
            <a:br>
              <a:rPr lang="en-US" sz="1200" dirty="0">
                <a:solidFill>
                  <a:schemeClr val="accent4">
                    <a:lumMod val="60000"/>
                    <a:lumOff val="40000"/>
                  </a:schemeClr>
                </a:solidFill>
              </a:rPr>
            </a:br>
            <a:r>
              <a:rPr lang="en-US" sz="1200" dirty="0">
                <a:solidFill>
                  <a:schemeClr val="accent4">
                    <a:lumMod val="60000"/>
                    <a:lumOff val="40000"/>
                  </a:schemeClr>
                </a:solidFill>
              </a:rPr>
              <a:t>MODULE CODE: BMIH6001</a:t>
            </a:r>
            <a:br>
              <a:rPr lang="en-US" sz="1200" dirty="0">
                <a:solidFill>
                  <a:schemeClr val="accent4">
                    <a:lumMod val="60000"/>
                    <a:lumOff val="40000"/>
                  </a:schemeClr>
                </a:solidFill>
              </a:rPr>
            </a:br>
            <a:br>
              <a:rPr lang="en-US" sz="1200" dirty="0">
                <a:solidFill>
                  <a:schemeClr val="accent4">
                    <a:lumMod val="60000"/>
                    <a:lumOff val="40000"/>
                  </a:schemeClr>
                </a:solidFill>
              </a:rPr>
            </a:br>
            <a:br>
              <a:rPr lang="en-US" sz="1200" dirty="0">
                <a:solidFill>
                  <a:schemeClr val="accent4">
                    <a:lumMod val="60000"/>
                    <a:lumOff val="40000"/>
                  </a:schemeClr>
                </a:solidFill>
              </a:rPr>
            </a:br>
            <a:br>
              <a:rPr lang="en-US" sz="1200" dirty="0">
                <a:solidFill>
                  <a:schemeClr val="accent4">
                    <a:lumMod val="60000"/>
                    <a:lumOff val="40000"/>
                  </a:schemeClr>
                </a:solidFill>
              </a:rPr>
            </a:br>
            <a:r>
              <a:rPr lang="en-US" sz="1200" dirty="0">
                <a:solidFill>
                  <a:schemeClr val="accent4">
                    <a:lumMod val="60000"/>
                    <a:lumOff val="40000"/>
                  </a:schemeClr>
                </a:solidFill>
              </a:rPr>
              <a:t>LECTURER: GIULIA CHIFARI</a:t>
            </a:r>
            <a:br>
              <a:rPr lang="en-US" sz="1200" dirty="0">
                <a:solidFill>
                  <a:schemeClr val="accent4">
                    <a:lumMod val="60000"/>
                    <a:lumOff val="40000"/>
                  </a:schemeClr>
                </a:solidFill>
              </a:rPr>
            </a:br>
            <a:r>
              <a:rPr lang="en-US" sz="1200" dirty="0">
                <a:solidFill>
                  <a:schemeClr val="accent4">
                    <a:lumMod val="60000"/>
                    <a:lumOff val="40000"/>
                  </a:schemeClr>
                </a:solidFill>
              </a:rPr>
              <a:t>LOLA VILLARD </a:t>
            </a:r>
            <a:br>
              <a:rPr lang="en-US" sz="1200" dirty="0">
                <a:solidFill>
                  <a:schemeClr val="accent4">
                    <a:lumMod val="60000"/>
                    <a:lumOff val="40000"/>
                  </a:schemeClr>
                </a:solidFill>
              </a:rPr>
            </a:br>
            <a:br>
              <a:rPr lang="en-US" sz="1200" dirty="0">
                <a:solidFill>
                  <a:schemeClr val="accent4">
                    <a:lumMod val="60000"/>
                    <a:lumOff val="40000"/>
                  </a:schemeClr>
                </a:solidFill>
              </a:rPr>
            </a:br>
            <a:br>
              <a:rPr lang="en-US" sz="1200" dirty="0">
                <a:solidFill>
                  <a:schemeClr val="accent4">
                    <a:lumMod val="60000"/>
                    <a:lumOff val="40000"/>
                  </a:schemeClr>
                </a:solidFill>
              </a:rPr>
            </a:br>
            <a:br>
              <a:rPr lang="en-US" sz="1200" dirty="0">
                <a:solidFill>
                  <a:schemeClr val="accent4">
                    <a:lumMod val="60000"/>
                    <a:lumOff val="40000"/>
                  </a:schemeClr>
                </a:solidFill>
              </a:rPr>
            </a:br>
            <a:r>
              <a:rPr lang="en-US" sz="1200" dirty="0">
                <a:solidFill>
                  <a:schemeClr val="accent4">
                    <a:lumMod val="60000"/>
                    <a:lumOff val="40000"/>
                  </a:schemeClr>
                </a:solidFill>
              </a:rPr>
              <a:t>STUDENT: ALEXANDRA ATOFANEI </a:t>
            </a:r>
            <a:br>
              <a:rPr lang="en-US" sz="1200" dirty="0">
                <a:solidFill>
                  <a:schemeClr val="accent4">
                    <a:lumMod val="60000"/>
                    <a:lumOff val="40000"/>
                  </a:schemeClr>
                </a:solidFill>
              </a:rPr>
            </a:br>
            <a:br>
              <a:rPr lang="en-US" sz="1200" dirty="0">
                <a:solidFill>
                  <a:schemeClr val="accent4">
                    <a:lumMod val="60000"/>
                    <a:lumOff val="40000"/>
                  </a:schemeClr>
                </a:solidFill>
              </a:rPr>
            </a:br>
            <a:r>
              <a:rPr lang="en-US" sz="1200" dirty="0">
                <a:solidFill>
                  <a:schemeClr val="accent4">
                    <a:lumMod val="60000"/>
                    <a:lumOff val="40000"/>
                  </a:schemeClr>
                </a:solidFill>
              </a:rPr>
              <a:t>STUDENT NUMBER: 2017051</a:t>
            </a:r>
            <a:br>
              <a:rPr lang="en-US" sz="1200" dirty="0">
                <a:solidFill>
                  <a:schemeClr val="accent4">
                    <a:lumMod val="60000"/>
                    <a:lumOff val="40000"/>
                  </a:schemeClr>
                </a:solidFill>
              </a:rPr>
            </a:br>
            <a:endParaRPr lang="en-US" sz="1200" dirty="0">
              <a:solidFill>
                <a:schemeClr val="accent4">
                  <a:lumMod val="60000"/>
                  <a:lumOff val="40000"/>
                </a:schemeClr>
              </a:solidFill>
            </a:endParaRPr>
          </a:p>
        </p:txBody>
      </p:sp>
    </p:spTree>
    <p:extLst>
      <p:ext uri="{BB962C8B-B14F-4D97-AF65-F5344CB8AC3E}">
        <p14:creationId xmlns:p14="http://schemas.microsoft.com/office/powerpoint/2010/main" val="253454525"/>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C1B3A-0C64-872F-852E-C7945B11E308}"/>
              </a:ext>
            </a:extLst>
          </p:cNvPr>
          <p:cNvSpPr>
            <a:spLocks noGrp="1"/>
          </p:cNvSpPr>
          <p:nvPr>
            <p:ph type="title"/>
          </p:nvPr>
        </p:nvSpPr>
        <p:spPr>
          <a:xfrm>
            <a:off x="0" y="0"/>
            <a:ext cx="11987407" cy="5711867"/>
          </a:xfrm>
        </p:spPr>
        <p:txBody>
          <a:bodyPr>
            <a:normAutofit/>
          </a:bodyPr>
          <a:lstStyle/>
          <a:p>
            <a:pPr algn="ctr"/>
            <a:r>
              <a:rPr lang="en-US" sz="1200" dirty="0">
                <a:solidFill>
                  <a:srgbClr val="FFFF00"/>
                </a:solidFill>
              </a:rPr>
              <a:t>This presentation will have in the central discussion the Marriott hotel as a brand and the role of sustainability within the hotel.</a:t>
            </a:r>
            <a:br>
              <a:rPr lang="en-US" sz="1200" dirty="0">
                <a:solidFill>
                  <a:srgbClr val="FFFF00"/>
                </a:solidFill>
              </a:rPr>
            </a:br>
            <a:br>
              <a:rPr lang="en-US" sz="1200" dirty="0">
                <a:solidFill>
                  <a:srgbClr val="FFFF00"/>
                </a:solidFill>
              </a:rPr>
            </a:br>
            <a:r>
              <a:rPr lang="en-US" sz="1200" dirty="0">
                <a:solidFill>
                  <a:srgbClr val="FFFF00"/>
                </a:solidFill>
              </a:rPr>
              <a:t>Marriott international begins as an A &amp; W Root Beer franchise in Washington , D.C in May 1927 , and was founded by J. Willard and Alice Sheets Marriott. The business was named Hot Shoppers (Our Story of Innovation, </a:t>
            </a:r>
            <a:r>
              <a:rPr lang="en-US" sz="1200" dirty="0" err="1">
                <a:solidFill>
                  <a:srgbClr val="FFFF00"/>
                </a:solidFill>
              </a:rPr>
              <a:t>nd</a:t>
            </a:r>
            <a:r>
              <a:rPr lang="en-US" sz="1200" dirty="0">
                <a:solidFill>
                  <a:srgbClr val="FFFF00"/>
                </a:solidFill>
              </a:rPr>
              <a:t>).</a:t>
            </a:r>
            <a:br>
              <a:rPr lang="en-US" sz="1200" dirty="0">
                <a:solidFill>
                  <a:srgbClr val="FFFF00"/>
                </a:solidFill>
              </a:rPr>
            </a:br>
            <a:r>
              <a:rPr lang="en-US" sz="1200" dirty="0">
                <a:solidFill>
                  <a:srgbClr val="FFFF00"/>
                </a:solidFill>
              </a:rPr>
              <a:t>      </a:t>
            </a:r>
            <a:br>
              <a:rPr lang="en-US" sz="1200" dirty="0">
                <a:solidFill>
                  <a:srgbClr val="FFFF00"/>
                </a:solidFill>
              </a:rPr>
            </a:br>
            <a:r>
              <a:rPr lang="en-US" sz="1200" dirty="0">
                <a:solidFill>
                  <a:srgbClr val="FFFF00"/>
                </a:solidFill>
              </a:rPr>
              <a:t>Sustainability is involved with protecting the planet, promoting social development ,halting climate without exposing life on Earth. The idea showed up for the first time in the Brundtland Report published in 1987 ( What is Sustainability, </a:t>
            </a:r>
            <a:r>
              <a:rPr lang="en-US" sz="1200" dirty="0" err="1">
                <a:solidFill>
                  <a:srgbClr val="FFFF00"/>
                </a:solidFill>
              </a:rPr>
              <a:t>nd</a:t>
            </a:r>
            <a:r>
              <a:rPr lang="en-US" sz="1200" dirty="0">
                <a:solidFill>
                  <a:srgbClr val="FFFF00"/>
                </a:solidFill>
              </a:rPr>
              <a:t>).</a:t>
            </a:r>
            <a:br>
              <a:rPr lang="en-US" sz="1200" dirty="0">
                <a:solidFill>
                  <a:srgbClr val="FFFF00"/>
                </a:solidFill>
              </a:rPr>
            </a:br>
            <a:br>
              <a:rPr lang="en-US" sz="1200" dirty="0">
                <a:solidFill>
                  <a:srgbClr val="FFFF00"/>
                </a:solidFill>
              </a:rPr>
            </a:br>
            <a:r>
              <a:rPr lang="en-US" sz="1200" dirty="0">
                <a:solidFill>
                  <a:srgbClr val="FFFF00"/>
                </a:solidFill>
              </a:rPr>
              <a:t>Han </a:t>
            </a:r>
            <a:r>
              <a:rPr lang="en-US" sz="1200" dirty="0" err="1">
                <a:solidFill>
                  <a:srgbClr val="FFFF00"/>
                </a:solidFill>
              </a:rPr>
              <a:t>et.al</a:t>
            </a:r>
            <a:r>
              <a:rPr lang="en-US" sz="1200" dirty="0">
                <a:solidFill>
                  <a:srgbClr val="FFFF00"/>
                </a:solidFill>
              </a:rPr>
              <a:t> (2011) cite that hotel guest would prefer green hotel instead of non-green hotel due to their eco-friendly attitudes and as to express their intention is preventing the environment.</a:t>
            </a:r>
            <a:br>
              <a:rPr lang="en-US" sz="1200" dirty="0">
                <a:solidFill>
                  <a:srgbClr val="FFFF00"/>
                </a:solidFill>
              </a:rPr>
            </a:br>
            <a:br>
              <a:rPr lang="en-US" sz="1200" dirty="0">
                <a:solidFill>
                  <a:srgbClr val="FFFF00"/>
                </a:solidFill>
              </a:rPr>
            </a:br>
            <a:r>
              <a:rPr lang="en-US" sz="1200" dirty="0">
                <a:solidFill>
                  <a:srgbClr val="FFFF00"/>
                </a:solidFill>
              </a:rPr>
              <a:t>The staff awareness play an important role In the </a:t>
            </a:r>
            <a:r>
              <a:rPr lang="en-US" sz="1200" dirty="0" err="1">
                <a:solidFill>
                  <a:srgbClr val="FFFF00"/>
                </a:solidFill>
              </a:rPr>
              <a:t>sustainabilty</a:t>
            </a:r>
            <a:r>
              <a:rPr lang="en-US" sz="1200" dirty="0">
                <a:solidFill>
                  <a:srgbClr val="FFFF00"/>
                </a:solidFill>
              </a:rPr>
              <a:t> side</a:t>
            </a:r>
            <a:br>
              <a:rPr lang="en-US" sz="1200" dirty="0">
                <a:solidFill>
                  <a:srgbClr val="FFFF00"/>
                </a:solidFill>
              </a:rPr>
            </a:br>
            <a:r>
              <a:rPr lang="en-US" sz="1200" dirty="0">
                <a:solidFill>
                  <a:srgbClr val="FFFF00"/>
                </a:solidFill>
              </a:rPr>
              <a:t> and is relating also with training and education.</a:t>
            </a:r>
            <a:br>
              <a:rPr lang="en-US" sz="1200" dirty="0">
                <a:solidFill>
                  <a:srgbClr val="FFFF00"/>
                </a:solidFill>
              </a:rPr>
            </a:br>
            <a:br>
              <a:rPr lang="en-US" sz="1200" dirty="0">
                <a:solidFill>
                  <a:srgbClr val="FFFF00"/>
                </a:solidFill>
              </a:rPr>
            </a:br>
            <a:endParaRPr lang="en-US" sz="1200" dirty="0">
              <a:solidFill>
                <a:srgbClr val="FFFF00"/>
              </a:solidFill>
            </a:endParaRPr>
          </a:p>
        </p:txBody>
      </p:sp>
      <p:pic>
        <p:nvPicPr>
          <p:cNvPr id="4" name="Picture 3" descr="A logo on a black background&#10;&#10;Description automatically generated">
            <a:extLst>
              <a:ext uri="{FF2B5EF4-FFF2-40B4-BE49-F238E27FC236}">
                <a16:creationId xmlns:a16="http://schemas.microsoft.com/office/drawing/2014/main" id="{73E3ABFF-3047-A528-E9AA-512FC8F8FF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593" y="3241894"/>
            <a:ext cx="4571622" cy="2357242"/>
          </a:xfrm>
          <a:prstGeom prst="rect">
            <a:avLst/>
          </a:prstGeom>
        </p:spPr>
      </p:pic>
    </p:spTree>
    <p:extLst>
      <p:ext uri="{BB962C8B-B14F-4D97-AF65-F5344CB8AC3E}">
        <p14:creationId xmlns:p14="http://schemas.microsoft.com/office/powerpoint/2010/main" val="38069040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387121" y="551145"/>
            <a:ext cx="10744199" cy="4848221"/>
          </a:xfrm>
        </p:spPr>
        <p:txBody>
          <a:bodyPr>
            <a:normAutofit/>
          </a:bodyPr>
          <a:lstStyle/>
          <a:p>
            <a:r>
              <a:rPr lang="en-GB" sz="1200" dirty="0">
                <a:solidFill>
                  <a:srgbClr val="73FB79"/>
                </a:solidFill>
              </a:rPr>
              <a:t>This presentation will have in the central structure 2 essentials </a:t>
            </a:r>
            <a:r>
              <a:rPr lang="en-GB" sz="1200" dirty="0" err="1">
                <a:solidFill>
                  <a:srgbClr val="73FB79"/>
                </a:solidFill>
              </a:rPr>
              <a:t>theories.This</a:t>
            </a:r>
            <a:r>
              <a:rPr lang="en-GB" sz="1200" dirty="0">
                <a:solidFill>
                  <a:srgbClr val="73FB79"/>
                </a:solidFill>
              </a:rPr>
              <a:t> are: Pestle and Swot Analysis.</a:t>
            </a:r>
            <a:br>
              <a:rPr lang="en-GB" sz="1200" dirty="0">
                <a:solidFill>
                  <a:srgbClr val="73FB79"/>
                </a:solidFill>
              </a:rPr>
            </a:br>
            <a:br>
              <a:rPr lang="en-GB" sz="1200" dirty="0">
                <a:solidFill>
                  <a:srgbClr val="73FB79"/>
                </a:solidFill>
              </a:rPr>
            </a:br>
            <a:br>
              <a:rPr lang="en-GB" sz="1200" dirty="0">
                <a:solidFill>
                  <a:srgbClr val="73FB79"/>
                </a:solidFill>
              </a:rPr>
            </a:br>
            <a:br>
              <a:rPr lang="en-GB" sz="1200" dirty="0">
                <a:solidFill>
                  <a:srgbClr val="73FB79"/>
                </a:solidFill>
              </a:rPr>
            </a:br>
            <a:br>
              <a:rPr lang="en-GB" sz="1200" dirty="0">
                <a:solidFill>
                  <a:srgbClr val="73FB79"/>
                </a:solidFill>
              </a:rPr>
            </a:br>
            <a:br>
              <a:rPr lang="en-GB" sz="1200" dirty="0">
                <a:solidFill>
                  <a:srgbClr val="73FB79"/>
                </a:solidFill>
              </a:rPr>
            </a:br>
            <a:br>
              <a:rPr lang="en-GB" sz="1200" dirty="0">
                <a:solidFill>
                  <a:srgbClr val="73FB79"/>
                </a:solidFill>
              </a:rPr>
            </a:br>
            <a:r>
              <a:rPr lang="en-GB" sz="1200" dirty="0">
                <a:solidFill>
                  <a:srgbClr val="73FB79"/>
                </a:solidFill>
              </a:rPr>
              <a:t>The Pestle Analysis consists of 6 key external factors which are ( Political, Economic, Sociological, </a:t>
            </a:r>
            <a:r>
              <a:rPr lang="en-GB" sz="1200" dirty="0" err="1">
                <a:solidFill>
                  <a:srgbClr val="73FB79"/>
                </a:solidFill>
              </a:rPr>
              <a:t>Technological,Legal</a:t>
            </a:r>
            <a:r>
              <a:rPr lang="en-GB" sz="1200" dirty="0">
                <a:solidFill>
                  <a:srgbClr val="73FB79"/>
                </a:solidFill>
              </a:rPr>
              <a:t> and Environmental).</a:t>
            </a:r>
            <a:br>
              <a:rPr lang="en-GB" sz="1200" dirty="0">
                <a:solidFill>
                  <a:srgbClr val="73FB79"/>
                </a:solidFill>
              </a:rPr>
            </a:br>
            <a:r>
              <a:rPr lang="en-GB" sz="1200" dirty="0">
                <a:solidFill>
                  <a:srgbClr val="73FB79"/>
                </a:solidFill>
              </a:rPr>
              <a:t>Marriott hotel is an international brand, one of the biggest in the world and operates around 4200 hotels in 79 countries and territories and works under 19 different brands. Starting with the political factor, this is related to the danger of terrorism , the economic factor is based on the relation with the high exchange rate for US dollar overseas which disappointed </a:t>
            </a:r>
            <a:r>
              <a:rPr lang="en-GB" sz="1200" dirty="0" err="1">
                <a:solidFill>
                  <a:srgbClr val="73FB79"/>
                </a:solidFill>
              </a:rPr>
              <a:t>americans</a:t>
            </a:r>
            <a:r>
              <a:rPr lang="en-GB" sz="1200" dirty="0">
                <a:solidFill>
                  <a:srgbClr val="73FB79"/>
                </a:solidFill>
              </a:rPr>
              <a:t> from travelling. The social and cultural factors which affect Marriott are the issues with increase numbers of Chinese and Asian travellers. Regarding the </a:t>
            </a:r>
            <a:r>
              <a:rPr lang="en-GB" sz="1200" dirty="0" err="1">
                <a:solidFill>
                  <a:srgbClr val="73FB79"/>
                </a:solidFill>
              </a:rPr>
              <a:t>techonolgical</a:t>
            </a:r>
            <a:r>
              <a:rPr lang="en-GB" sz="1200" dirty="0">
                <a:solidFill>
                  <a:srgbClr val="73FB79"/>
                </a:solidFill>
              </a:rPr>
              <a:t> factors, Marriott have an impact in the form of online rental  such as Airbnb. From the legal side, Marriott hotel will impact for future business related with Airbnb ( Pestle Analysis of Marriott </a:t>
            </a:r>
            <a:r>
              <a:rPr lang="en-GB" sz="1200" dirty="0" err="1">
                <a:solidFill>
                  <a:srgbClr val="73FB79"/>
                </a:solidFill>
              </a:rPr>
              <a:t>International,nd</a:t>
            </a:r>
            <a:r>
              <a:rPr lang="en-GB" sz="1200" dirty="0">
                <a:solidFill>
                  <a:srgbClr val="73FB79"/>
                </a:solidFill>
              </a:rPr>
              <a:t>).</a:t>
            </a: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134E9-FDC4-6C57-C531-B87C7E4A4220}"/>
              </a:ext>
            </a:extLst>
          </p:cNvPr>
          <p:cNvSpPr>
            <a:spLocks noGrp="1"/>
          </p:cNvSpPr>
          <p:nvPr>
            <p:ph type="title"/>
          </p:nvPr>
        </p:nvSpPr>
        <p:spPr>
          <a:xfrm>
            <a:off x="250521" y="1252604"/>
            <a:ext cx="11486367" cy="3682651"/>
          </a:xfrm>
        </p:spPr>
        <p:txBody>
          <a:bodyPr>
            <a:normAutofit/>
          </a:bodyPr>
          <a:lstStyle/>
          <a:p>
            <a:pPr algn="ctr"/>
            <a:r>
              <a:rPr lang="en-US" sz="1200" dirty="0">
                <a:solidFill>
                  <a:srgbClr val="FFC000"/>
                </a:solidFill>
              </a:rPr>
              <a:t>Swot Analysis is the second theory essential for the Marriott hotel and quite essential in order of promotion.</a:t>
            </a:r>
            <a:br>
              <a:rPr lang="en-US" sz="1200" dirty="0">
                <a:solidFill>
                  <a:srgbClr val="FFC000"/>
                </a:solidFill>
              </a:rPr>
            </a:br>
            <a:br>
              <a:rPr lang="en-US" sz="1200" dirty="0">
                <a:solidFill>
                  <a:srgbClr val="FFC000"/>
                </a:solidFill>
              </a:rPr>
            </a:br>
            <a:r>
              <a:rPr lang="en-US" sz="1200" dirty="0">
                <a:solidFill>
                  <a:srgbClr val="FFC000"/>
                </a:solidFill>
              </a:rPr>
              <a:t>Learned </a:t>
            </a:r>
            <a:r>
              <a:rPr lang="en-US" sz="1200" dirty="0" err="1">
                <a:solidFill>
                  <a:srgbClr val="FFC000"/>
                </a:solidFill>
              </a:rPr>
              <a:t>et.al</a:t>
            </a:r>
            <a:r>
              <a:rPr lang="en-US" sz="1200" dirty="0">
                <a:solidFill>
                  <a:srgbClr val="FFC000"/>
                </a:solidFill>
              </a:rPr>
              <a:t> ( 1969) cite that Swot Analysis is a key tool for addressing complex strategic situations by reducing the quantity of information to improve decision-making.</a:t>
            </a:r>
            <a:br>
              <a:rPr lang="en-US" sz="1200" dirty="0">
                <a:solidFill>
                  <a:srgbClr val="FFC000"/>
                </a:solidFill>
              </a:rPr>
            </a:br>
            <a:br>
              <a:rPr lang="en-US" sz="1200" dirty="0">
                <a:solidFill>
                  <a:srgbClr val="FFC000"/>
                </a:solidFill>
              </a:rPr>
            </a:br>
            <a:r>
              <a:rPr lang="en-US" sz="1200" dirty="0">
                <a:solidFill>
                  <a:srgbClr val="FFC000"/>
                </a:solidFill>
              </a:rPr>
              <a:t>Swot Analysis for Marriott hotel is starting with strengths which are the following: market leadership, excellent reputation, global presence, legal customers, strategic partnership and strict code of </a:t>
            </a:r>
            <a:r>
              <a:rPr lang="en-US" sz="1200" dirty="0" err="1">
                <a:solidFill>
                  <a:srgbClr val="FFC000"/>
                </a:solidFill>
              </a:rPr>
              <a:t>conduct.The</a:t>
            </a:r>
            <a:r>
              <a:rPr lang="en-US" sz="1200" dirty="0">
                <a:solidFill>
                  <a:srgbClr val="FFC000"/>
                </a:solidFill>
              </a:rPr>
              <a:t> second part are the weaknesses , which are: negative publicity, civil lawsuits, poor positioning and data protection. The next part of Swot are the opportunities , which are the following: diversity offering, </a:t>
            </a:r>
            <a:r>
              <a:rPr lang="en-US" sz="1200" dirty="0" err="1">
                <a:solidFill>
                  <a:srgbClr val="FFC000"/>
                </a:solidFill>
              </a:rPr>
              <a:t>shifthing</a:t>
            </a:r>
            <a:r>
              <a:rPr lang="en-US" sz="1200" dirty="0">
                <a:solidFill>
                  <a:srgbClr val="FFC000"/>
                </a:solidFill>
              </a:rPr>
              <a:t> demographics, and forces on emerging economies. The last part are the threats , which are: trade tension, global pandemic, looming recession and risk of terrorist attack ( Marriott Swot Analysis 2023, </a:t>
            </a:r>
            <a:r>
              <a:rPr lang="en-US" sz="1200" dirty="0" err="1">
                <a:solidFill>
                  <a:srgbClr val="FFC000"/>
                </a:solidFill>
              </a:rPr>
              <a:t>nd</a:t>
            </a:r>
            <a:r>
              <a:rPr lang="en-US" sz="1200" dirty="0">
                <a:solidFill>
                  <a:srgbClr val="FFC000"/>
                </a:solidFill>
              </a:rPr>
              <a:t>).</a:t>
            </a:r>
          </a:p>
        </p:txBody>
      </p:sp>
    </p:spTree>
    <p:extLst>
      <p:ext uri="{BB962C8B-B14F-4D97-AF65-F5344CB8AC3E}">
        <p14:creationId xmlns:p14="http://schemas.microsoft.com/office/powerpoint/2010/main" val="280944702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C8037-FA8B-1C18-3415-7D32823804A4}"/>
              </a:ext>
            </a:extLst>
          </p:cNvPr>
          <p:cNvSpPr>
            <a:spLocks noGrp="1"/>
          </p:cNvSpPr>
          <p:nvPr>
            <p:ph type="title"/>
          </p:nvPr>
        </p:nvSpPr>
        <p:spPr>
          <a:xfrm>
            <a:off x="112735" y="338203"/>
            <a:ext cx="11131320" cy="5398717"/>
          </a:xfrm>
        </p:spPr>
        <p:txBody>
          <a:bodyPr>
            <a:normAutofit/>
          </a:bodyPr>
          <a:lstStyle/>
          <a:p>
            <a:r>
              <a:rPr lang="en-US" sz="1200" dirty="0"/>
              <a:t>A very essential area to discuss for Marriott hotel with a strong connection with sustainability is the staff awareness which include an importance in the staff training and education. To be educated is crucial in the hotel industry especially for a brand well-known as Marriott.</a:t>
            </a:r>
            <a:br>
              <a:rPr lang="en-US" sz="1200" dirty="0"/>
            </a:br>
            <a:br>
              <a:rPr lang="en-US" sz="1200" dirty="0"/>
            </a:br>
            <a:r>
              <a:rPr lang="en-US" sz="1200" dirty="0"/>
              <a:t>According to Thakore (2013) , the core purpose of employee training is to build the required skills to effectively complete a specific job task.</a:t>
            </a:r>
            <a:br>
              <a:rPr lang="en-US" sz="1200" dirty="0"/>
            </a:br>
            <a:br>
              <a:rPr lang="en-US" sz="1200" dirty="0"/>
            </a:br>
            <a:r>
              <a:rPr lang="en-US" sz="1200" dirty="0"/>
              <a:t>One important training implemented in the Marriott hotel is Trafficking Awareness training. The aim of this course is to help the associates to recognize and respond to possible traffic situations. This new development will give guidance to action and continue to fight against multinational crime. Marriott hotels anti-trafficking efforts are part of its large sustainability and social impact </a:t>
            </a:r>
            <a:r>
              <a:rPr lang="en-US" sz="1200" dirty="0" err="1"/>
              <a:t>platform.Serve</a:t>
            </a:r>
            <a:r>
              <a:rPr lang="en-US" sz="1200" dirty="0"/>
              <a:t> 360 , Doing good in every direction , which direct the company’s commitment to making a positive sustainable impact wherever it does business ( Marriott hotels International Launches Enhanced Human Trafficking Awareness Training,  </a:t>
            </a:r>
            <a:r>
              <a:rPr lang="en-US" sz="1200" dirty="0" err="1"/>
              <a:t>nd</a:t>
            </a:r>
            <a:r>
              <a:rPr lang="en-US" sz="1200" dirty="0"/>
              <a:t>).</a:t>
            </a:r>
          </a:p>
        </p:txBody>
      </p:sp>
    </p:spTree>
    <p:extLst>
      <p:ext uri="{BB962C8B-B14F-4D97-AF65-F5344CB8AC3E}">
        <p14:creationId xmlns:p14="http://schemas.microsoft.com/office/powerpoint/2010/main" val="276243778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78EAB-6416-DEA4-5355-F41D41F2E3C2}"/>
              </a:ext>
            </a:extLst>
          </p:cNvPr>
          <p:cNvSpPr>
            <a:spLocks noGrp="1"/>
          </p:cNvSpPr>
          <p:nvPr>
            <p:ph type="title"/>
          </p:nvPr>
        </p:nvSpPr>
        <p:spPr>
          <a:xfrm>
            <a:off x="150312" y="0"/>
            <a:ext cx="12041687" cy="5711867"/>
          </a:xfrm>
        </p:spPr>
        <p:txBody>
          <a:bodyPr>
            <a:normAutofit/>
          </a:bodyPr>
          <a:lstStyle/>
          <a:p>
            <a:r>
              <a:rPr lang="en-US" sz="1200" dirty="0">
                <a:solidFill>
                  <a:srgbClr val="FFC000"/>
                </a:solidFill>
              </a:rPr>
              <a:t>Marriott create a policy about sustainability and the role of this policy is to be sustainable in business practices for the environment and communities , where their hotels are located to contribute to their long-term  services. Marriott is dedicated to concentrate and reporting the progress , operate sustainable hotels, educating and training , developing initiative sustainable and integrating sustainability throughout the supply chain (Sustainability hotel, </a:t>
            </a:r>
            <a:r>
              <a:rPr lang="en-US" sz="1200" dirty="0" err="1">
                <a:solidFill>
                  <a:srgbClr val="FFC000"/>
                </a:solidFill>
              </a:rPr>
              <a:t>nd</a:t>
            </a:r>
            <a:r>
              <a:rPr lang="en-US" sz="1200" dirty="0">
                <a:solidFill>
                  <a:srgbClr val="FFC000"/>
                </a:solidFill>
              </a:rPr>
              <a:t>).</a:t>
            </a:r>
            <a:br>
              <a:rPr lang="en-US" sz="1200" dirty="0">
                <a:solidFill>
                  <a:srgbClr val="FFC000"/>
                </a:solidFill>
              </a:rPr>
            </a:br>
            <a:br>
              <a:rPr lang="en-US" sz="1200" dirty="0">
                <a:solidFill>
                  <a:srgbClr val="FFC000"/>
                </a:solidFill>
              </a:rPr>
            </a:br>
            <a:r>
              <a:rPr lang="en-US" sz="1200" dirty="0">
                <a:solidFill>
                  <a:srgbClr val="FFC000"/>
                </a:solidFill>
              </a:rPr>
              <a:t>By 2025, Marriott hotels will have applied some sustainability and social impact </a:t>
            </a:r>
            <a:r>
              <a:rPr lang="en-US" sz="1200" dirty="0" err="1">
                <a:solidFill>
                  <a:srgbClr val="FFC000"/>
                </a:solidFill>
              </a:rPr>
              <a:t>goals.This</a:t>
            </a:r>
            <a:r>
              <a:rPr lang="en-US" sz="1200" dirty="0">
                <a:solidFill>
                  <a:srgbClr val="FFC000"/>
                </a:solidFill>
              </a:rPr>
              <a:t> will include Nurture Our World, Empower Though Opportunities and Sustain Responsibility Operations . The significant project will be, Welcome All and Advance Human Rights, which will include human trafficking awareness ( 2025, Sustainability and Social Impact Goals, </a:t>
            </a:r>
            <a:r>
              <a:rPr lang="en-US" sz="1200" dirty="0" err="1">
                <a:solidFill>
                  <a:srgbClr val="FFC000"/>
                </a:solidFill>
              </a:rPr>
              <a:t>nd</a:t>
            </a:r>
            <a:r>
              <a:rPr lang="en-US" sz="1200" dirty="0">
                <a:solidFill>
                  <a:srgbClr val="FFC000"/>
                </a:solidFill>
              </a:rPr>
              <a:t>).</a:t>
            </a:r>
          </a:p>
        </p:txBody>
      </p:sp>
    </p:spTree>
    <p:extLst>
      <p:ext uri="{BB962C8B-B14F-4D97-AF65-F5344CB8AC3E}">
        <p14:creationId xmlns:p14="http://schemas.microsoft.com/office/powerpoint/2010/main" val="4209682612"/>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2B8C362-6626-5A5F-25CF-6E3866FA5CCA}"/>
              </a:ext>
            </a:extLst>
          </p:cNvPr>
          <p:cNvSpPr>
            <a:spLocks noGrp="1"/>
          </p:cNvSpPr>
          <p:nvPr>
            <p:ph type="title"/>
          </p:nvPr>
        </p:nvSpPr>
        <p:spPr>
          <a:xfrm>
            <a:off x="838200" y="365125"/>
            <a:ext cx="10515600" cy="1325563"/>
          </a:xfrm>
        </p:spPr>
        <p:txBody>
          <a:bodyPr>
            <a:normAutofit/>
          </a:bodyPr>
          <a:lstStyle/>
          <a:p>
            <a:r>
              <a:rPr lang="en-GB" sz="1400" b="1" i="0" u="none" strike="noStrike" dirty="0">
                <a:solidFill>
                  <a:schemeClr val="accent4">
                    <a:lumMod val="60000"/>
                    <a:lumOff val="40000"/>
                  </a:schemeClr>
                </a:solidFill>
                <a:effectLst/>
                <a:latin typeface="Arial" panose="020B0604020202020204" pitchFamily="34" charset="0"/>
                <a:cs typeface="Arial" panose="020B0604020202020204" pitchFamily="34" charset="0"/>
              </a:rPr>
              <a:t>London Marriott Hotel County Hall</a:t>
            </a:r>
            <a:br>
              <a:rPr lang="en-GB" sz="1000" b="1" i="0" u="none" strike="noStrike" dirty="0">
                <a:solidFill>
                  <a:srgbClr val="1F3763"/>
                </a:solidFill>
                <a:effectLst/>
                <a:latin typeface="Montserrat" panose="020F0502020204030204" pitchFamily="34" charset="0"/>
              </a:rPr>
            </a:br>
            <a:endParaRPr lang="en-US" sz="2000" dirty="0">
              <a:latin typeface="Arial" panose="020B0604020202020204" pitchFamily="34" charset="0"/>
              <a:cs typeface="Arial" panose="020B0604020202020204" pitchFamily="34" charset="0"/>
            </a:endParaRPr>
          </a:p>
        </p:txBody>
      </p:sp>
      <p:pic>
        <p:nvPicPr>
          <p:cNvPr id="4" name="Picture 3" descr="A large building with a ferris wheel in the background&#10;&#10;Description automatically generated">
            <a:extLst>
              <a:ext uri="{FF2B5EF4-FFF2-40B4-BE49-F238E27FC236}">
                <a16:creationId xmlns:a16="http://schemas.microsoft.com/office/drawing/2014/main" id="{07FCB74C-68AE-3D3E-6C87-00DAAEB2FC60}"/>
              </a:ext>
            </a:extLst>
          </p:cNvPr>
          <p:cNvPicPr>
            <a:picLocks noChangeAspect="1"/>
          </p:cNvPicPr>
          <p:nvPr/>
        </p:nvPicPr>
        <p:blipFill rotWithShape="1">
          <a:blip r:embed="rId2">
            <a:extLst>
              <a:ext uri="{28A0092B-C50C-407E-A947-70E740481C1C}">
                <a14:useLocalDpi xmlns:a14="http://schemas.microsoft.com/office/drawing/2010/main" val="0"/>
              </a:ext>
            </a:extLst>
          </a:blip>
          <a:srcRect t="27560" b="10448"/>
          <a:stretch/>
        </p:blipFill>
        <p:spPr>
          <a:xfrm>
            <a:off x="727363" y="1437698"/>
            <a:ext cx="10515600" cy="4351338"/>
          </a:xfrm>
          <a:prstGeom prst="rect">
            <a:avLst/>
          </a:prstGeom>
          <a:noFill/>
        </p:spPr>
      </p:pic>
    </p:spTree>
    <p:extLst>
      <p:ext uri="{BB962C8B-B14F-4D97-AF65-F5344CB8AC3E}">
        <p14:creationId xmlns:p14="http://schemas.microsoft.com/office/powerpoint/2010/main" val="412857498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36613-2B36-F310-21CB-A191D4D4BE1D}"/>
              </a:ext>
            </a:extLst>
          </p:cNvPr>
          <p:cNvSpPr>
            <a:spLocks noGrp="1"/>
          </p:cNvSpPr>
          <p:nvPr>
            <p:ph type="title"/>
          </p:nvPr>
        </p:nvSpPr>
        <p:spPr>
          <a:xfrm>
            <a:off x="1" y="1"/>
            <a:ext cx="12191999" cy="5824602"/>
          </a:xfrm>
        </p:spPr>
        <p:txBody>
          <a:bodyPr>
            <a:normAutofit/>
          </a:bodyPr>
          <a:lstStyle/>
          <a:p>
            <a:r>
              <a:rPr lang="en-US" sz="1200" dirty="0">
                <a:solidFill>
                  <a:srgbClr val="FFFD78"/>
                </a:solidFill>
              </a:rPr>
              <a:t>Sustainability is vital for Marriott hotels and the employees are well directed to the importance of this aspect. As recommendations for this company will be the following :</a:t>
            </a:r>
            <a:br>
              <a:rPr lang="en-US" sz="1200" dirty="0">
                <a:solidFill>
                  <a:srgbClr val="FFFD78"/>
                </a:solidFill>
              </a:rPr>
            </a:br>
            <a:br>
              <a:rPr lang="en-US" sz="1200" dirty="0">
                <a:solidFill>
                  <a:srgbClr val="FFFD78"/>
                </a:solidFill>
              </a:rPr>
            </a:br>
            <a:r>
              <a:rPr lang="en-US" sz="1200" dirty="0">
                <a:solidFill>
                  <a:srgbClr val="FFFD78"/>
                </a:solidFill>
              </a:rPr>
              <a:t>-the continuation of well -trained staff within the industry and new projects to educate them;</a:t>
            </a:r>
            <a:br>
              <a:rPr lang="en-US" sz="1200" dirty="0">
                <a:solidFill>
                  <a:srgbClr val="FFFD78"/>
                </a:solidFill>
              </a:rPr>
            </a:br>
            <a:r>
              <a:rPr lang="en-US" sz="1200" dirty="0">
                <a:solidFill>
                  <a:srgbClr val="FFFD78"/>
                </a:solidFill>
              </a:rPr>
              <a:t>-the use of sensors for light in the hotel for the reduction of light consumption and care for environment;</a:t>
            </a:r>
            <a:br>
              <a:rPr lang="en-US" sz="1200" dirty="0">
                <a:solidFill>
                  <a:srgbClr val="FFFD78"/>
                </a:solidFill>
              </a:rPr>
            </a:br>
            <a:r>
              <a:rPr lang="en-US" sz="1200" dirty="0">
                <a:solidFill>
                  <a:srgbClr val="FFFD78"/>
                </a:solidFill>
              </a:rPr>
              <a:t>-the implementation of monthly tickets for food to give to the staff to support them financially in these crisis days;</a:t>
            </a:r>
            <a:br>
              <a:rPr lang="en-US" sz="1200" dirty="0">
                <a:solidFill>
                  <a:srgbClr val="FFFD78"/>
                </a:solidFill>
              </a:rPr>
            </a:br>
            <a:r>
              <a:rPr lang="en-US" sz="1200" dirty="0">
                <a:solidFill>
                  <a:srgbClr val="FFFD78"/>
                </a:solidFill>
              </a:rPr>
              <a:t>-the inauguration of a big laundry room ,where can be washed and dry the bedding and the clothes for the guests,  more quickly with less money and this will help in the reputation of the hotel to grow in the future and give them the best standards;</a:t>
            </a:r>
            <a:br>
              <a:rPr lang="en-US" sz="1200" dirty="0">
                <a:solidFill>
                  <a:srgbClr val="FFFD78"/>
                </a:solidFill>
              </a:rPr>
            </a:br>
            <a:r>
              <a:rPr lang="en-US" sz="1200" dirty="0">
                <a:solidFill>
                  <a:srgbClr val="FFFD78"/>
                </a:solidFill>
              </a:rPr>
              <a:t>-involve the staff in activities which involve sustainability and promote the way the hotel create this environment by online resources to help the guest to know more about their initiatives;</a:t>
            </a:r>
            <a:br>
              <a:rPr lang="en-US" sz="1200" dirty="0">
                <a:solidFill>
                  <a:srgbClr val="FFFD78"/>
                </a:solidFill>
              </a:rPr>
            </a:br>
            <a:r>
              <a:rPr lang="en-US" sz="1200" dirty="0">
                <a:solidFill>
                  <a:srgbClr val="FFFD78"/>
                </a:solidFill>
              </a:rPr>
              <a:t>-to promote more the staff within the workplace and to give them recompense such as: the staff of the month, the best colleague in the workplace, the most caring associate.</a:t>
            </a:r>
            <a:endParaRPr lang="en-US" sz="1200" dirty="0"/>
          </a:p>
        </p:txBody>
      </p:sp>
    </p:spTree>
    <p:extLst>
      <p:ext uri="{BB962C8B-B14F-4D97-AF65-F5344CB8AC3E}">
        <p14:creationId xmlns:p14="http://schemas.microsoft.com/office/powerpoint/2010/main" val="1774240223"/>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7AF3D-DB5F-DDF1-3097-4F555B910C6C}"/>
              </a:ext>
            </a:extLst>
          </p:cNvPr>
          <p:cNvSpPr>
            <a:spLocks noGrp="1"/>
          </p:cNvSpPr>
          <p:nvPr>
            <p:ph type="title"/>
          </p:nvPr>
        </p:nvSpPr>
        <p:spPr/>
        <p:txBody>
          <a:bodyPr>
            <a:normAutofit/>
          </a:bodyPr>
          <a:lstStyle/>
          <a:p>
            <a:r>
              <a:rPr lang="en-US" sz="1200" dirty="0">
                <a:solidFill>
                  <a:srgbClr val="FF8AD8"/>
                </a:solidFill>
              </a:rPr>
              <a:t>The way the staff are trained and look after is very important within the hotel industry. Marriott hotels are very good in the way they are looking after the staff and the company in general.</a:t>
            </a:r>
            <a:br>
              <a:rPr lang="en-US" sz="1200" dirty="0">
                <a:solidFill>
                  <a:srgbClr val="FF8AD8"/>
                </a:solidFill>
              </a:rPr>
            </a:br>
            <a:br>
              <a:rPr lang="en-US" sz="1200" dirty="0">
                <a:solidFill>
                  <a:srgbClr val="FF8AD8"/>
                </a:solidFill>
              </a:rPr>
            </a:br>
            <a:r>
              <a:rPr lang="en-US" sz="1200" dirty="0">
                <a:solidFill>
                  <a:srgbClr val="FF8AD8"/>
                </a:solidFill>
              </a:rPr>
              <a:t>In the industry, the staff play an essential role and they can be the source of success for the hospitality. In the same time, is not just about the training , but also in recruitment side, to be well orientated who is involved in the team, the type of person and how can help the company to grow. The reputation, in the most cases is reassured by a good team, with good communication skills, multitasking qualities and  caring for people and looking after their needs and comfort. This  things are crucial and everyone in charge of recruitment must be aware about this, to employ people which can give something good for the hotel, people who like this job they are the one who have more opportunities to have a very good career in the hospitality and this thing can be seen from the first face to face interview. But, sometimes especially because of the Brexit issues and Covid 19 pandemic is hard to find the right people for the hospitality job how was before and what is essential is to train and create knowledge on people.</a:t>
            </a:r>
          </a:p>
        </p:txBody>
      </p:sp>
    </p:spTree>
    <p:extLst>
      <p:ext uri="{BB962C8B-B14F-4D97-AF65-F5344CB8AC3E}">
        <p14:creationId xmlns:p14="http://schemas.microsoft.com/office/powerpoint/2010/main" val="3362384941"/>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34435-19F6-4508-F3A1-3F5DAA73CDD8}"/>
              </a:ext>
            </a:extLst>
          </p:cNvPr>
          <p:cNvSpPr>
            <a:spLocks noGrp="1"/>
          </p:cNvSpPr>
          <p:nvPr>
            <p:ph type="title"/>
          </p:nvPr>
        </p:nvSpPr>
        <p:spPr>
          <a:xfrm>
            <a:off x="0" y="0"/>
            <a:ext cx="12191999" cy="6278671"/>
          </a:xfrm>
        </p:spPr>
        <p:txBody>
          <a:bodyPr>
            <a:normAutofit fontScale="90000"/>
          </a:bodyPr>
          <a:lstStyle/>
          <a:p>
            <a:pPr>
              <a:lnSpc>
                <a:spcPct val="150000"/>
              </a:lnSpc>
            </a:pPr>
            <a:r>
              <a:rPr lang="en-US" sz="1400" dirty="0"/>
              <a:t>References:</a:t>
            </a: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GB" sz="1400" kern="100" dirty="0">
                <a:ea typeface="Calibri" panose="020F0502020204030204" pitchFamily="34" charset="0"/>
              </a:rPr>
            </a:br>
            <a:br>
              <a:rPr lang="en-US" sz="1400" dirty="0"/>
            </a:br>
            <a:r>
              <a:rPr lang="en-US" sz="1400" dirty="0"/>
              <a:t>References:</a:t>
            </a:r>
            <a:br>
              <a:rPr lang="en-US" sz="2000" dirty="0"/>
            </a:br>
            <a:br>
              <a:rPr lang="en-GB" sz="2000" kern="100" dirty="0">
                <a:ea typeface="Calibri" panose="020F0502020204030204" pitchFamily="34" charset="0"/>
              </a:rPr>
            </a:br>
            <a:r>
              <a:rPr lang="en-US" sz="1300" dirty="0"/>
              <a:t>1. </a:t>
            </a:r>
            <a:r>
              <a:rPr lang="en-GB" sz="1300" kern="100" dirty="0">
                <a:ea typeface="Calibri" panose="020F0502020204030204" pitchFamily="34" charset="0"/>
              </a:rPr>
              <a:t>Han, </a:t>
            </a:r>
            <a:r>
              <a:rPr lang="en-GB" sz="1300" kern="100" dirty="0" err="1">
                <a:ea typeface="Calibri" panose="020F0502020204030204" pitchFamily="34" charset="0"/>
              </a:rPr>
              <a:t>H.I.Hse,J.LEE</a:t>
            </a:r>
            <a:r>
              <a:rPr lang="en-GB" sz="1300" kern="100" dirty="0">
                <a:ea typeface="Calibri" panose="020F0502020204030204" pitchFamily="34" charset="0"/>
              </a:rPr>
              <a:t>&amp; </a:t>
            </a:r>
            <a:r>
              <a:rPr lang="en-GB" sz="1300" kern="100" dirty="0" err="1">
                <a:ea typeface="Calibri" panose="020F0502020204030204" pitchFamily="34" charset="0"/>
              </a:rPr>
              <a:t>C.Sheu</a:t>
            </a:r>
            <a:r>
              <a:rPr lang="en-GB" sz="1300" kern="100" dirty="0">
                <a:ea typeface="Calibri" panose="020F0502020204030204" pitchFamily="34" charset="0"/>
              </a:rPr>
              <a:t> (2011) .</a:t>
            </a:r>
            <a:r>
              <a:rPr lang="en-GB" sz="1300" i="1" kern="100" dirty="0">
                <a:ea typeface="Calibri" panose="020F0502020204030204" pitchFamily="34" charset="0"/>
              </a:rPr>
              <a:t>Are lodging customers ready to go green? </a:t>
            </a:r>
            <a:r>
              <a:rPr lang="en-GB" sz="1300" kern="100" dirty="0">
                <a:ea typeface="Calibri" panose="020F0502020204030204" pitchFamily="34" charset="0"/>
              </a:rPr>
              <a:t>An examination of attitudes, demographics, and eco-friendly intentions. International Journal of Hospitality Management, 30(2), 345-55</a:t>
            </a:r>
            <a:br>
              <a:rPr lang="en-GB" sz="1300" kern="100" dirty="0">
                <a:ea typeface="Calibri" panose="020F0502020204030204" pitchFamily="34" charset="0"/>
              </a:rPr>
            </a:br>
            <a:br>
              <a:rPr lang="en-GB" sz="1300" kern="100" dirty="0">
                <a:ea typeface="Calibri" panose="020F0502020204030204" pitchFamily="34" charset="0"/>
              </a:rPr>
            </a:br>
            <a:r>
              <a:rPr lang="en-GB" sz="1300" kern="100" dirty="0">
                <a:ea typeface="Calibri" panose="020F0502020204030204" pitchFamily="34" charset="0"/>
              </a:rPr>
              <a:t>2. Marriott Swot Analysis, 2023 [online], Available at: </a:t>
            </a:r>
            <a:r>
              <a:rPr lang="en-GB" sz="1300" u="sng" kern="100" dirty="0">
                <a:solidFill>
                  <a:srgbClr val="0563C1"/>
                </a:solidFill>
                <a:highlight>
                  <a:srgbClr val="FFFF00"/>
                </a:highlight>
                <a:ea typeface="Calibri" panose="020F0502020204030204" pitchFamily="34" charset="0"/>
                <a:hlinkClick r:id="rId2"/>
              </a:rPr>
              <a:t>https://bstrategyhub.com/marriott-swot-analysis</a:t>
            </a:r>
            <a:r>
              <a:rPr lang="en-GB" sz="1300" u="sng" kern="100" dirty="0">
                <a:solidFill>
                  <a:srgbClr val="0563C1"/>
                </a:solidFill>
                <a:ea typeface="Calibri" panose="020F0502020204030204" pitchFamily="34" charset="0"/>
                <a:hlinkClick r:id="rId2"/>
              </a:rPr>
              <a:t>/</a:t>
            </a:r>
            <a:r>
              <a:rPr lang="en-GB" sz="1300" kern="100" dirty="0">
                <a:ea typeface="Calibri" panose="020F0502020204030204" pitchFamily="34" charset="0"/>
              </a:rPr>
              <a:t>, Accessed on 11.10.2023.</a:t>
            </a:r>
            <a:br>
              <a:rPr lang="en-GB" sz="1300" kern="100" dirty="0">
                <a:ea typeface="Calibri" panose="020F0502020204030204" pitchFamily="34" charset="0"/>
              </a:rPr>
            </a:br>
            <a:br>
              <a:rPr lang="en-GB" sz="2000" kern="100" dirty="0">
                <a:latin typeface="Calibri" panose="020F0502020204030204" pitchFamily="34" charset="0"/>
                <a:ea typeface="Calibri" panose="020F0502020204030204" pitchFamily="34" charset="0"/>
                <a:cs typeface="Times New Roman" panose="02020603050405020304" pitchFamily="18" charset="0"/>
              </a:rPr>
            </a:br>
            <a:r>
              <a:rPr lang="en-US" sz="1400" dirty="0"/>
              <a:t>3. </a:t>
            </a:r>
            <a:r>
              <a:rPr lang="en-GB" sz="1400" kern="100" dirty="0">
                <a:ea typeface="Calibri" panose="020F0502020204030204" pitchFamily="34" charset="0"/>
              </a:rPr>
              <a:t>Marriott International Launches Enhanced Human Trafficking Awareness Training [online], Available at: </a:t>
            </a:r>
            <a:r>
              <a:rPr lang="en-GB" sz="1400" u="sng" kern="100" dirty="0">
                <a:solidFill>
                  <a:srgbClr val="0563C1"/>
                </a:solidFill>
                <a:highlight>
                  <a:srgbClr val="FFFF00"/>
                </a:highlight>
                <a:ea typeface="Calibri" panose="020F0502020204030204" pitchFamily="34" charset="0"/>
                <a:hlinkClick r:id="rId3"/>
              </a:rPr>
              <a:t>https://news.marriott.com/news/2021/07/28/marriott-international-launches-enhanced-human-trafficking-awareness-training</a:t>
            </a:r>
            <a:r>
              <a:rPr lang="en-GB" sz="1400" kern="100" dirty="0">
                <a:ea typeface="Calibri" panose="020F0502020204030204" pitchFamily="34" charset="0"/>
              </a:rPr>
              <a:t>, Accessed on 16.10.2023.</a:t>
            </a:r>
            <a:br>
              <a:rPr lang="en-GB" sz="1400" kern="100" dirty="0">
                <a:ea typeface="Calibri" panose="020F0502020204030204" pitchFamily="34" charset="0"/>
              </a:rPr>
            </a:br>
            <a:br>
              <a:rPr lang="en-GB" sz="1400" kern="100" dirty="0">
                <a:ea typeface="Calibri" panose="020F0502020204030204" pitchFamily="34" charset="0"/>
              </a:rPr>
            </a:br>
            <a:r>
              <a:rPr lang="en-GB" sz="1400" kern="100" dirty="0">
                <a:ea typeface="Calibri" panose="020F0502020204030204" pitchFamily="34" charset="0"/>
              </a:rPr>
              <a:t>4. Our Story of Innovation [online] , Available at: </a:t>
            </a:r>
            <a:r>
              <a:rPr lang="en-GB" sz="1400" u="sng" kern="100" dirty="0">
                <a:solidFill>
                  <a:srgbClr val="0563C1"/>
                </a:solidFill>
                <a:highlight>
                  <a:srgbClr val="FFFF00"/>
                </a:highlight>
                <a:ea typeface="Calibri" panose="020F0502020204030204" pitchFamily="34" charset="0"/>
                <a:hlinkClick r:id="rId4"/>
              </a:rPr>
              <a:t>https://www.marriott.com/culture-and-values/core-values.m</a:t>
            </a:r>
            <a:r>
              <a:rPr lang="en-GB" sz="1400" u="sng" kern="100" dirty="0">
                <a:solidFill>
                  <a:srgbClr val="0563C1"/>
                </a:solidFill>
                <a:ea typeface="Calibri" panose="020F0502020204030204" pitchFamily="34" charset="0"/>
                <a:hlinkClick r:id="rId4"/>
              </a:rPr>
              <a:t>i</a:t>
            </a:r>
            <a:r>
              <a:rPr lang="en-GB" sz="1400" kern="100" dirty="0">
                <a:ea typeface="Calibri" panose="020F0502020204030204" pitchFamily="34" charset="0"/>
              </a:rPr>
              <a:t>, Accessed on 27.10.23.</a:t>
            </a:r>
            <a:br>
              <a:rPr lang="en-GB" sz="1400" kern="100" dirty="0">
                <a:ea typeface="Calibri" panose="020F0502020204030204" pitchFamily="34" charset="0"/>
              </a:rPr>
            </a:br>
            <a:br>
              <a:rPr lang="en-GB" sz="1400" kern="100" dirty="0">
                <a:ea typeface="Calibri" panose="020F0502020204030204" pitchFamily="34" charset="0"/>
              </a:rPr>
            </a:br>
            <a:r>
              <a:rPr lang="en-GB" sz="1400" kern="100" dirty="0">
                <a:ea typeface="Calibri" panose="020F0502020204030204" pitchFamily="34" charset="0"/>
              </a:rPr>
              <a:t>5. Pestle Analysis of Marriott International,[online], Available at</a:t>
            </a:r>
            <a:r>
              <a:rPr lang="en-GB" sz="1400" kern="100" dirty="0">
                <a:highlight>
                  <a:srgbClr val="FFFF00"/>
                </a:highlight>
                <a:ea typeface="Calibri" panose="020F0502020204030204" pitchFamily="34" charset="0"/>
              </a:rPr>
              <a:t>: </a:t>
            </a:r>
            <a:r>
              <a:rPr lang="en-GB" sz="1400" u="sng" kern="100" dirty="0">
                <a:solidFill>
                  <a:srgbClr val="0563C1"/>
                </a:solidFill>
                <a:highlight>
                  <a:srgbClr val="FFFF00"/>
                </a:highlight>
                <a:ea typeface="Calibri" panose="020F0502020204030204" pitchFamily="34" charset="0"/>
                <a:hlinkClick r:id="rId5"/>
              </a:rPr>
              <a:t>https://pestleanalysis.com/pestle-analysis-of-marriott/</a:t>
            </a:r>
            <a:r>
              <a:rPr lang="en-GB" sz="1400" kern="100" dirty="0">
                <a:ea typeface="Calibri" panose="020F0502020204030204" pitchFamily="34" charset="0"/>
              </a:rPr>
              <a:t>, Accessed on 08.10.23.</a:t>
            </a:r>
            <a:br>
              <a:rPr lang="en-GB" sz="1400" kern="100" dirty="0">
                <a:ea typeface="Calibri" panose="020F0502020204030204" pitchFamily="34" charset="0"/>
              </a:rPr>
            </a:br>
            <a:br>
              <a:rPr lang="en-GB" sz="1400" kern="100" dirty="0">
                <a:ea typeface="Calibri" panose="020F0502020204030204" pitchFamily="34" charset="0"/>
              </a:rPr>
            </a:br>
            <a:r>
              <a:rPr lang="en-GB" sz="1400" kern="100" dirty="0">
                <a:ea typeface="Calibri" panose="020F0502020204030204" pitchFamily="34" charset="0"/>
              </a:rPr>
              <a:t>6. Sustainable hotel, [online], Available at</a:t>
            </a:r>
            <a:r>
              <a:rPr lang="en-GB" sz="1400" kern="100" dirty="0">
                <a:highlight>
                  <a:srgbClr val="FFFF00"/>
                </a:highlight>
                <a:ea typeface="Calibri" panose="020F0502020204030204" pitchFamily="34" charset="0"/>
              </a:rPr>
              <a:t>: </a:t>
            </a:r>
            <a:r>
              <a:rPr lang="en-GB" sz="1400" u="sng" kern="100" dirty="0">
                <a:solidFill>
                  <a:srgbClr val="0563C1"/>
                </a:solidFill>
                <a:highlight>
                  <a:srgbClr val="FFFF00"/>
                </a:highlight>
                <a:ea typeface="Calibri" panose="020F0502020204030204" pitchFamily="34" charset="0"/>
                <a:hlinkClick r:id="rId6"/>
              </a:rPr>
              <a:t>https://serve360.marriott.com/wp-contact/uploads/2019/05/sustainability-policy.2.pd</a:t>
            </a:r>
            <a:r>
              <a:rPr lang="en-GB" sz="1400" u="sng" kern="100" dirty="0">
                <a:solidFill>
                  <a:srgbClr val="0563C1"/>
                </a:solidFill>
                <a:ea typeface="Calibri" panose="020F0502020204030204" pitchFamily="34" charset="0"/>
                <a:hlinkClick r:id="rId6"/>
              </a:rPr>
              <a:t>f</a:t>
            </a:r>
            <a:r>
              <a:rPr lang="en-GB" sz="1400" kern="100" dirty="0">
                <a:ea typeface="Calibri" panose="020F0502020204030204" pitchFamily="34" charset="0"/>
              </a:rPr>
              <a:t>, Accessed on 25.10.2023.</a:t>
            </a:r>
            <a:br>
              <a:rPr lang="en-GB" sz="2000" kern="100" dirty="0">
                <a:latin typeface="Calibri" panose="020F0502020204030204" pitchFamily="34" charset="0"/>
                <a:ea typeface="Calibri" panose="020F0502020204030204" pitchFamily="34" charset="0"/>
                <a:cs typeface="Times New Roman" panose="02020603050405020304" pitchFamily="18" charset="0"/>
              </a:rPr>
            </a:br>
            <a:br>
              <a:rPr lang="en-GB" sz="1400" kern="100" dirty="0">
                <a:ea typeface="Calibri" panose="020F0502020204030204" pitchFamily="34" charset="0"/>
              </a:rPr>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br>
              <a:rPr lang="en-US" sz="1400" dirty="0"/>
            </a:br>
            <a:endParaRPr lang="en-US" sz="1400" dirty="0"/>
          </a:p>
        </p:txBody>
      </p:sp>
    </p:spTree>
    <p:extLst>
      <p:ext uri="{BB962C8B-B14F-4D97-AF65-F5344CB8AC3E}">
        <p14:creationId xmlns:p14="http://schemas.microsoft.com/office/powerpoint/2010/main" val="5174104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77709-CA66-A593-54D8-E1F56552B39C}"/>
              </a:ext>
            </a:extLst>
          </p:cNvPr>
          <p:cNvSpPr>
            <a:spLocks noGrp="1"/>
          </p:cNvSpPr>
          <p:nvPr>
            <p:ph type="title"/>
          </p:nvPr>
        </p:nvSpPr>
        <p:spPr/>
        <p:txBody>
          <a:bodyPr>
            <a:normAutofit/>
          </a:bodyPr>
          <a:lstStyle/>
          <a:p>
            <a:r>
              <a:rPr lang="en-GB" sz="1200" kern="100" dirty="0">
                <a:ea typeface="Calibri" panose="020F0502020204030204" pitchFamily="34" charset="0"/>
              </a:rPr>
              <a:t>7. Thakore, D (2013),</a:t>
            </a:r>
            <a:r>
              <a:rPr lang="en-GB" sz="1200" i="1" kern="100" dirty="0">
                <a:ea typeface="Calibri" panose="020F0502020204030204" pitchFamily="34" charset="0"/>
              </a:rPr>
              <a:t> Training – A strategic HRM Function. </a:t>
            </a:r>
            <a:r>
              <a:rPr lang="en-GB" sz="1200" kern="100" dirty="0">
                <a:ea typeface="Calibri" panose="020F0502020204030204" pitchFamily="34" charset="0"/>
              </a:rPr>
              <a:t>International Letters of Social and Humanistic Science, 11:84-90.</a:t>
            </a:r>
            <a:br>
              <a:rPr lang="en-GB" sz="1200" kern="100" dirty="0">
                <a:ea typeface="Calibri" panose="020F0502020204030204" pitchFamily="34" charset="0"/>
              </a:rPr>
            </a:br>
            <a:br>
              <a:rPr lang="en-GB" sz="1200" kern="100" dirty="0">
                <a:ea typeface="Calibri" panose="020F0502020204030204" pitchFamily="34" charset="0"/>
              </a:rPr>
            </a:br>
            <a:r>
              <a:rPr lang="en-GB" sz="1200" kern="100" dirty="0">
                <a:ea typeface="Calibri" panose="020F0502020204030204" pitchFamily="34" charset="0"/>
              </a:rPr>
              <a:t>8. What is sustainability? [online], Available at</a:t>
            </a:r>
            <a:r>
              <a:rPr lang="en-GB" sz="1200" kern="100" dirty="0">
                <a:highlight>
                  <a:srgbClr val="FFFF00"/>
                </a:highlight>
                <a:ea typeface="Calibri" panose="020F0502020204030204" pitchFamily="34" charset="0"/>
              </a:rPr>
              <a:t>: </a:t>
            </a:r>
            <a:r>
              <a:rPr lang="en-GB" sz="1200" u="sng" kern="100" dirty="0">
                <a:solidFill>
                  <a:srgbClr val="0563C1"/>
                </a:solidFill>
                <a:highlight>
                  <a:srgbClr val="FFFF00"/>
                </a:highlight>
                <a:ea typeface="Calibri" panose="020F0502020204030204" pitchFamily="34" charset="0"/>
                <a:hlinkClick r:id="rId2"/>
              </a:rPr>
              <a:t>https://www.activesustainability.com/sustainable-development-what-is-sustainability</a:t>
            </a:r>
            <a:r>
              <a:rPr lang="en-GB" sz="1200" kern="100" dirty="0">
                <a:ea typeface="Calibri" panose="020F0502020204030204" pitchFamily="34" charset="0"/>
              </a:rPr>
              <a:t>? Accessed on 07.10.2023.</a:t>
            </a:r>
            <a:br>
              <a:rPr lang="en-GB" sz="1200" kern="100" dirty="0">
                <a:ea typeface="Calibri" panose="020F0502020204030204" pitchFamily="34" charset="0"/>
              </a:rPr>
            </a:br>
            <a:br>
              <a:rPr lang="en-US" sz="1200" dirty="0"/>
            </a:br>
            <a:r>
              <a:rPr lang="en-US" sz="1200" dirty="0"/>
              <a:t>9. </a:t>
            </a:r>
            <a:r>
              <a:rPr lang="en-GB" sz="1200" kern="100" dirty="0">
                <a:ea typeface="Calibri" panose="020F0502020204030204" pitchFamily="34" charset="0"/>
              </a:rPr>
              <a:t> 2025, Sustainable and Social Impact Goals, [online], Available at: </a:t>
            </a:r>
            <a:r>
              <a:rPr lang="en-GB" sz="1200" u="sng" kern="100" dirty="0">
                <a:solidFill>
                  <a:srgbClr val="0563C1"/>
                </a:solidFill>
                <a:highlight>
                  <a:srgbClr val="FFFF00"/>
                </a:highlight>
                <a:ea typeface="Calibri" panose="020F0502020204030204" pitchFamily="34" charset="0"/>
                <a:hlinkClick r:id="rId3"/>
              </a:rPr>
              <a:t>https://services.marriott.com/wp-content/uploads/2019/02/serve-360.2025-Goals-Dec-14.pdf</a:t>
            </a:r>
            <a:r>
              <a:rPr lang="en-GB" sz="1200" kern="100" dirty="0">
                <a:ea typeface="Calibri" panose="020F0502020204030204" pitchFamily="34" charset="0"/>
              </a:rPr>
              <a:t>, Accessed on 25.10.23.</a:t>
            </a:r>
            <a:br>
              <a:rPr lang="en-GB" sz="1200" kern="100" dirty="0">
                <a:ea typeface="Calibri" panose="020F0502020204030204" pitchFamily="34" charset="0"/>
              </a:rPr>
            </a:br>
            <a:br>
              <a:rPr lang="en-GB" sz="1200" kern="100" dirty="0">
                <a:ea typeface="Calibri" panose="020F0502020204030204" pitchFamily="34" charset="0"/>
              </a:rPr>
            </a:br>
            <a:r>
              <a:rPr lang="en-GB" sz="1200" kern="100" dirty="0">
                <a:ea typeface="Calibri" panose="020F0502020204030204" pitchFamily="34" charset="0"/>
              </a:rPr>
              <a:t>10. </a:t>
            </a:r>
            <a:r>
              <a:rPr lang="en-GB" sz="1200" kern="100" dirty="0">
                <a:effectLst/>
                <a:ea typeface="Calibri" panose="020F0502020204030204" pitchFamily="34" charset="0"/>
              </a:rPr>
              <a:t>File: Marriott </a:t>
            </a:r>
            <a:r>
              <a:rPr lang="en-GB" sz="1200" kern="100" dirty="0" err="1">
                <a:effectLst/>
                <a:ea typeface="Calibri" panose="020F0502020204030204" pitchFamily="34" charset="0"/>
              </a:rPr>
              <a:t>Logo.svg</a:t>
            </a:r>
            <a:r>
              <a:rPr lang="en-GB" sz="1200" kern="100" dirty="0">
                <a:effectLst/>
                <a:ea typeface="Calibri" panose="020F0502020204030204" pitchFamily="34" charset="0"/>
              </a:rPr>
              <a:t>, [online picture], Available at</a:t>
            </a:r>
            <a:r>
              <a:rPr lang="en-GB" sz="1200" kern="100" dirty="0">
                <a:effectLst/>
                <a:highlight>
                  <a:srgbClr val="FFFF00"/>
                </a:highlight>
                <a:ea typeface="Calibri" panose="020F0502020204030204" pitchFamily="34" charset="0"/>
              </a:rPr>
              <a:t>: </a:t>
            </a:r>
            <a:r>
              <a:rPr lang="en-GB" sz="1200" u="sng" kern="100" dirty="0">
                <a:solidFill>
                  <a:srgbClr val="0563C1"/>
                </a:solidFill>
                <a:effectLst/>
                <a:highlight>
                  <a:srgbClr val="FFFF00"/>
                </a:highlight>
                <a:ea typeface="Calibri" panose="020F0502020204030204" pitchFamily="34" charset="0"/>
                <a:hlinkClick r:id="rId4"/>
              </a:rPr>
              <a:t>https://commons.wikimedia.org/wiki/File:Marriott_Logo.svg</a:t>
            </a:r>
            <a:r>
              <a:rPr lang="en-GB" sz="1200" kern="100" dirty="0">
                <a:effectLst/>
                <a:ea typeface="Calibri" panose="020F0502020204030204" pitchFamily="34" charset="0"/>
              </a:rPr>
              <a:t>, Accessed on 09.11.2023.</a:t>
            </a:r>
            <a:br>
              <a:rPr lang="en-GB" sz="1200" kern="100" dirty="0">
                <a:effectLst/>
                <a:ea typeface="Calibri" panose="020F0502020204030204" pitchFamily="34" charset="0"/>
              </a:rPr>
            </a:br>
            <a:br>
              <a:rPr lang="en-GB" sz="1200" kern="100" dirty="0">
                <a:effectLst/>
                <a:ea typeface="Calibri" panose="020F0502020204030204" pitchFamily="34" charset="0"/>
              </a:rPr>
            </a:br>
            <a:r>
              <a:rPr lang="en-GB" sz="1200" kern="100" dirty="0">
                <a:effectLst/>
                <a:ea typeface="Calibri" panose="020F0502020204030204" pitchFamily="34" charset="0"/>
              </a:rPr>
              <a:t>11. London Marriott Hotel County Hall, [online picture], Available at:  </a:t>
            </a:r>
            <a:r>
              <a:rPr lang="en-GB" sz="1200" kern="100" dirty="0">
                <a:effectLst/>
                <a:highlight>
                  <a:srgbClr val="FFFF00"/>
                </a:highlight>
                <a:ea typeface="Calibri" panose="020F0502020204030204" pitchFamily="34" charset="0"/>
                <a:hlinkClick r:id="rId5"/>
              </a:rPr>
              <a:t>https://www.hotelplanner.com/Hotels/284569/Reservations-London-Marriott-Hotel-County-Hall-London-Westminster-Bridge-Rd-SE17PB#HotelName</a:t>
            </a:r>
            <a:r>
              <a:rPr lang="en-GB" sz="1200" kern="100" dirty="0">
                <a:effectLst/>
                <a:ea typeface="Calibri" panose="020F0502020204030204" pitchFamily="34" charset="0"/>
              </a:rPr>
              <a:t>, Accessed on 10.11.2023.</a:t>
            </a:r>
            <a:br>
              <a:rPr lang="en-GB" sz="1200" kern="100" dirty="0">
                <a:effectLst/>
                <a:ea typeface="Calibri" panose="020F0502020204030204" pitchFamily="34" charset="0"/>
              </a:rPr>
            </a:br>
            <a:br>
              <a:rPr lang="en-GB" sz="1200" kern="100" dirty="0">
                <a:ea typeface="Calibri" panose="020F0502020204030204" pitchFamily="34" charset="0"/>
              </a:rPr>
            </a:br>
            <a:endParaRPr lang="en-US" sz="1200" dirty="0"/>
          </a:p>
        </p:txBody>
      </p:sp>
    </p:spTree>
    <p:extLst>
      <p:ext uri="{BB962C8B-B14F-4D97-AF65-F5344CB8AC3E}">
        <p14:creationId xmlns:p14="http://schemas.microsoft.com/office/powerpoint/2010/main" val="146738280"/>
      </p:ext>
    </p:extLst>
  </p:cSld>
  <p:clrMapOvr>
    <a:masterClrMapping/>
  </p:clrMapOvr>
  <p:transition spd="slow">
    <p:wipe/>
  </p:transition>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2.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204</TotalTime>
  <Words>1781</Words>
  <Application>Microsoft Macintosh PowerPoint</Application>
  <PresentationFormat>Widescreen</PresentationFormat>
  <Paragraphs>11</Paragraphs>
  <Slides>11</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11</vt:i4>
      </vt:variant>
    </vt:vector>
  </HeadingPairs>
  <TitlesOfParts>
    <vt:vector size="22" baseType="lpstr">
      <vt:lpstr>Arial</vt:lpstr>
      <vt:lpstr>Calibri</vt:lpstr>
      <vt:lpstr>Calibri Light</vt:lpstr>
      <vt:lpstr>Montserrat</vt:lpstr>
      <vt:lpstr>Title Slide 1</vt:lpstr>
      <vt:lpstr>Sub Title 1</vt:lpstr>
      <vt:lpstr>1_Text Break Info Slide 2</vt:lpstr>
      <vt:lpstr>1_Title Slide 1</vt:lpstr>
      <vt:lpstr>Text 1</vt:lpstr>
      <vt:lpstr>Theme1</vt:lpstr>
      <vt:lpstr>Theme4</vt:lpstr>
      <vt:lpstr>INTERNATIONAL HOTEL MANAGEMENT   CONTEMPORARY THEMES    CONFERENCE PRESENTATION FOR MARRIOTT HOTELS CHAIN     MODULE CODE: BMIH6001    LECTURER: GIULIA CHIFARI LOLA VILLARD     STUDENT: ALEXANDRA ATOFANEI   STUDENT NUMBER: 2017051 </vt:lpstr>
      <vt:lpstr>This presentation will have in the central discussion the Marriott hotel as a brand and the role of sustainability within the hotel.  Marriott international begins as an A &amp; W Root Beer franchise in Washington , D.C in May 1927 , and was founded by J. Willard and Alice Sheets Marriott. The business was named Hot Shoppers (Our Story of Innovation, nd).        Sustainability is involved with protecting the planet, promoting social development ,halting climate without exposing life on Earth. The idea showed up for the first time in the Brundtland Report published in 1987 ( What is Sustainability, nd).  Han et.al (2011) cite that hotel guest would prefer green hotel instead of non-green hotel due to their eco-friendly attitudes and as to express their intention is preventing the environment.  The staff awareness play an important role In the sustainabilty side  and is relating also with training and education.  </vt:lpstr>
      <vt:lpstr>This presentation will have in the central structure 2 essentials theories.This are: Pestle and Swot Analysis.       The Pestle Analysis consists of 6 key external factors which are ( Political, Economic, Sociological, Technological,Legal and Environmental). Marriott hotel is an international brand, one of the biggest in the world and operates around 4200 hotels in 79 countries and territories and works under 19 different brands. Starting with the political factor, this is related to the danger of terrorism , the economic factor is based on the relation with the high exchange rate for US dollar overseas which disappointed americans from travelling. The social and cultural factors which affect Marriott are the issues with increase numbers of Chinese and Asian travellers. Regarding the techonolgical factors, Marriott have an impact in the form of online rental  such as Airbnb. From the legal side, Marriott hotel will impact for future business related with Airbnb ( Pestle Analysis of Marriott International,nd).</vt:lpstr>
      <vt:lpstr>Swot Analysis is the second theory essential for the Marriott hotel and quite essential in order of promotion.  Learned et.al ( 1969) cite that Swot Analysis is a key tool for addressing complex strategic situations by reducing the quantity of information to improve decision-making.  Swot Analysis for Marriott hotel is starting with strengths which are the following: market leadership, excellent reputation, global presence, legal customers, strategic partnership and strict code of conduct.The second part are the weaknesses , which are: negative publicity, civil lawsuits, poor positioning and data protection. The next part of Swot are the opportunities , which are the following: diversity offering, shifthing demographics, and forces on emerging economies. The last part are the threats , which are: trade tension, global pandemic, looming recession and risk of terrorist attack ( Marriott Swot Analysis 2023, nd).</vt:lpstr>
      <vt:lpstr>A very essential area to discuss for Marriott hotel with a strong connection with sustainability is the staff awareness which include an importance in the staff training and education. To be educated is crucial in the hotel industry especially for a brand well-known as Marriott.  According to Thakore (2013) , the core purpose of employee training is to build the required skills to effectively complete a specific job task.  One important training implemented in the Marriott hotel is Trafficking Awareness training. The aim of this course is to help the associates to recognize and respond to possible traffic situations. This new development will give guidance to action and continue to fight against multinational crime. Marriott hotels anti-trafficking efforts are part of its large sustainability and social impact platform.Serve 360 , Doing good in every direction , which direct the company’s commitment to making a positive sustainable impact wherever it does business ( Marriott hotels International Launches Enhanced Human Trafficking Awareness Training,  nd).</vt:lpstr>
      <vt:lpstr>Marriott create a policy about sustainability and the role of this policy is to be sustainable in business practices for the environment and communities , where their hotels are located to contribute to their long-term  services. Marriott is dedicated to concentrate and reporting the progress , operate sustainable hotels, educating and training , developing initiative sustainable and integrating sustainability throughout the supply chain (Sustainability hotel, nd).  By 2025, Marriott hotels will have applied some sustainability and social impact goals.This will include Nurture Our World, Empower Though Opportunities and Sustain Responsibility Operations . The significant project will be, Welcome All and Advance Human Rights, which will include human trafficking awareness ( 2025, Sustainability and Social Impact Goals, nd).</vt:lpstr>
      <vt:lpstr>London Marriott Hotel County Hall </vt:lpstr>
      <vt:lpstr>Sustainability is vital for Marriott hotels and the employees are well directed to the importance of this aspect. As recommendations for this company will be the following :  -the continuation of well -trained staff within the industry and new projects to educate them; -the use of sensors for light in the hotel for the reduction of light consumption and care for environment; -the implementation of monthly tickets for food to give to the staff to support them financially in these crisis days; -the inauguration of a big laundry room ,where can be washed and dry the bedding and the clothes for the guests,  more quickly with less money and this will help in the reputation of the hotel to grow in the future and give them the best standards; -involve the staff in activities which involve sustainability and promote the way the hotel create this environment by online resources to help the guest to know more about their initiatives; -to promote more the staff within the workplace and to give them recompense such as: the staff of the month, the best colleague in the workplace, the most caring associate.</vt:lpstr>
      <vt:lpstr>The way the staff are trained and look after is very important within the hotel industry. Marriott hotels are very good in the way they are looking after the staff and the company in general.  In the industry, the staff play an essential role and they can be the source of success for the hospitality. In the same time, is not just about the training , but also in recruitment side, to be well orientated who is involved in the team, the type of person and how can help the company to grow. The reputation, in the most cases is reassured by a good team, with good communication skills, multitasking qualities and  caring for people and looking after their needs and comfort. This  things are crucial and everyone in charge of recruitment must be aware about this, to employ people which can give something good for the hotel, people who like this job they are the one who have more opportunities to have a very good career in the hospitality and this thing can be seen from the first face to face interview. But, sometimes especially because of the Brexit issues and Covid 19 pandemic is hard to find the right people for the hospitality job how was before and what is essential is to train and create knowledge on people.</vt:lpstr>
      <vt:lpstr>References:                 References:  1. Han, H.I.Hse,J.LEE&amp; C.Sheu (2011) .Are lodging customers ready to go green? An examination of attitudes, demographics, and eco-friendly intentions. International Journal of Hospitality Management, 30(2), 345-55  2. Marriott Swot Analysis, 2023 [online], Available at: https://bstrategyhub.com/marriott-swot-analysis/, Accessed on 11.10.2023.  3. Marriott International Launches Enhanced Human Trafficking Awareness Training [online], Available at: https://news.marriott.com/news/2021/07/28/marriott-international-launches-enhanced-human-trafficking-awareness-training, Accessed on 16.10.2023.  4. Our Story of Innovation [online] , Available at: https://www.marriott.com/culture-and-values/core-values.mi, Accessed on 27.10.23.  5. Pestle Analysis of Marriott International,[online], Available at: https://pestleanalysis.com/pestle-analysis-of-marriott/, Accessed on 08.10.23.  6. Sustainable hotel, [online], Available at: https://serve360.marriott.com/wp-contact/uploads/2019/05/sustainability-policy.2.pdf, Accessed on 25.10.2023.                      </vt:lpstr>
      <vt:lpstr>7. Thakore, D (2013), Training – A strategic HRM Function. International Letters of Social and Humanistic Science, 11:84-90.  8. What is sustainability? [online], Available at: https://www.activesustainability.com/sustainable-development-what-is-sustainability? Accessed on 07.10.2023.  9.  2025, Sustainable and Social Impact Goals, [online], Available at: https://services.marriott.com/wp-content/uploads/2019/02/serve-360.2025-Goals-Dec-14.pdf, Accessed on 25.10.23.  10. File: Marriott Logo.svg, [online picture], Available at: https://commons.wikimedia.org/wiki/File:Marriott_Logo.svg, Accessed on 09.11.2023.  11. London Marriott Hotel County Hall, [online picture], Available at:  https://www.hotelplanner.com/Hotels/284569/Reservations-London-Marriott-Hotel-County-Hall-London-Westminster-Bridge-Rd-SE17PB#HotelName, Accessed on 10.11.2023.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Alexandra Atofanei (2017051)</cp:lastModifiedBy>
  <cp:revision>20</cp:revision>
  <dcterms:created xsi:type="dcterms:W3CDTF">2023-01-31T21:01:37Z</dcterms:created>
  <dcterms:modified xsi:type="dcterms:W3CDTF">2023-11-10T23:21:22Z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