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283" r:id="rId2"/>
    <p:sldId id="259" r:id="rId3"/>
    <p:sldId id="274" r:id="rId4"/>
    <p:sldId id="262" r:id="rId5"/>
    <p:sldId id="266" r:id="rId6"/>
    <p:sldId id="275" r:id="rId7"/>
    <p:sldId id="280" r:id="rId8"/>
    <p:sldId id="268" r:id="rId9"/>
    <p:sldId id="276" r:id="rId10"/>
    <p:sldId id="269" r:id="rId11"/>
    <p:sldId id="278" r:id="rId12"/>
    <p:sldId id="271" r:id="rId13"/>
    <p:sldId id="281" r:id="rId14"/>
    <p:sldId id="270" r:id="rId15"/>
    <p:sldId id="277" r:id="rId16"/>
    <p:sldId id="263" r:id="rId17"/>
    <p:sldId id="282" r:id="rId18"/>
    <p:sldId id="264" r:id="rId19"/>
    <p:sldId id="26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4B69AC-915C-4D75-A927-58929B28B234}" v="44" dt="2022-04-06T14:36:39.429"/>
    <p1510:client id="{8A4C9285-8F96-72FC-0214-EFAB19DCF00F}" v="887" dt="2022-04-06T14:30:35.789"/>
    <p1510:client id="{A2938CDB-257B-E8D7-0579-BE021F4F0C69}" v="5" dt="2022-03-01T15:12:35.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3851"/>
    <p:restoredTop sz="94721"/>
  </p:normalViewPr>
  <p:slideViewPr>
    <p:cSldViewPr snapToGrid="0">
      <p:cViewPr varScale="1">
        <p:scale>
          <a:sx n="103" d="100"/>
          <a:sy n="103" d="100"/>
        </p:scale>
        <p:origin x="114" y="168"/>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20/11/2023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cribbr.com/category/methodology/"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cribbr.com/dissertation/theoretical-framework/" TargetMode="External"/><Relationship Id="rId4" Type="http://schemas.openxmlformats.org/officeDocument/2006/relationships/hyperlink" Target="https://www.scribbr.com/methodology/qualitative-quantitative-research/"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57250" lvl="1" indent="-457200">
              <a:lnSpc>
                <a:spcPct val="90000"/>
              </a:lnSpc>
              <a:spcBef>
                <a:spcPct val="20000"/>
              </a:spcBef>
              <a:buFont typeface="Courier New,monospace"/>
              <a:buChar char="•"/>
            </a:pPr>
            <a:r>
              <a:rPr lang="en-GB"/>
              <a:t>To find out what information already exists and who is saying what about your topic area</a:t>
            </a:r>
            <a:endParaRPr lang="en-US"/>
          </a:p>
          <a:p>
            <a:pPr marL="857250" lvl="1" indent="-457200">
              <a:lnSpc>
                <a:spcPct val="90000"/>
              </a:lnSpc>
              <a:spcBef>
                <a:spcPct val="20000"/>
              </a:spcBef>
              <a:buFont typeface="Courier New,monospace"/>
              <a:buChar char="•"/>
            </a:pPr>
            <a:r>
              <a:rPr lang="en-GB"/>
              <a:t>To identify gaps in the literature</a:t>
            </a:r>
            <a:endParaRPr lang="en-US"/>
          </a:p>
          <a:p>
            <a:pPr marL="857250" lvl="1" indent="-457200">
              <a:lnSpc>
                <a:spcPct val="90000"/>
              </a:lnSpc>
              <a:spcBef>
                <a:spcPct val="20000"/>
              </a:spcBef>
              <a:buFont typeface="Courier New,monospace"/>
              <a:buChar char="•"/>
            </a:pPr>
            <a:r>
              <a:rPr lang="en-GB"/>
              <a:t>To provide context for your research</a:t>
            </a:r>
            <a:endParaRPr lang="en-US"/>
          </a:p>
          <a:p>
            <a:pPr marL="857250" lvl="1" indent="-457200">
              <a:lnSpc>
                <a:spcPct val="90000"/>
              </a:lnSpc>
              <a:spcBef>
                <a:spcPct val="20000"/>
              </a:spcBef>
              <a:buFont typeface="Courier New,monospace"/>
              <a:buChar char="•"/>
            </a:pPr>
            <a:r>
              <a:rPr lang="en-GB"/>
              <a:t>To show that you have read widely and in depth</a:t>
            </a:r>
            <a:endParaRPr lang="en-US"/>
          </a:p>
          <a:p>
            <a:pPr marL="857250" lvl="1" indent="-457200">
              <a:lnSpc>
                <a:spcPct val="90000"/>
              </a:lnSpc>
              <a:spcBef>
                <a:spcPct val="20000"/>
              </a:spcBef>
              <a:buFont typeface="Courier New,monospace"/>
              <a:buChar char="•"/>
            </a:pPr>
            <a:r>
              <a:rPr lang="en-GB"/>
              <a:t>To show you have the skills to interpret and evaluate the literature</a:t>
            </a:r>
            <a:endParaRPr lang="en-GB">
              <a:ea typeface="Calibri"/>
              <a:cs typeface="Calibri"/>
            </a:endParaRPr>
          </a:p>
          <a:p>
            <a:pPr marL="857250" lvl="1" indent="-457200">
              <a:lnSpc>
                <a:spcPct val="90000"/>
              </a:lnSpc>
              <a:spcBef>
                <a:spcPct val="20000"/>
              </a:spcBef>
              <a:buFont typeface="Courier New,monospace"/>
              <a:buChar char="•"/>
            </a:pPr>
            <a:r>
              <a:rPr lang="en-GB">
                <a:ea typeface="Calibri"/>
                <a:cs typeface="Calibri"/>
              </a:rPr>
              <a:t>To identify major influential works</a:t>
            </a:r>
          </a:p>
          <a:p>
            <a:pPr marL="857250" lvl="1" indent="-457200">
              <a:lnSpc>
                <a:spcPct val="90000"/>
              </a:lnSpc>
              <a:spcBef>
                <a:spcPct val="20000"/>
              </a:spcBef>
              <a:buFont typeface="Courier New,monospace"/>
              <a:buChar char="•"/>
            </a:pPr>
            <a:r>
              <a:rPr lang="en-GB">
                <a:ea typeface="Calibri"/>
                <a:cs typeface="Calibri"/>
              </a:rPr>
              <a:t>To identify main methodologies and research techniques already used in the subject area</a:t>
            </a:r>
          </a:p>
          <a:p>
            <a:pPr marL="857250" lvl="1" indent="-457200">
              <a:lnSpc>
                <a:spcPct val="90000"/>
              </a:lnSpc>
              <a:spcBef>
                <a:spcPct val="20000"/>
              </a:spcBef>
              <a:buFont typeface="Courier New,monospace"/>
              <a:buChar char="•"/>
            </a:pPr>
            <a:r>
              <a:rPr lang="en-GB">
                <a:ea typeface="Calibri"/>
                <a:cs typeface="Calibri"/>
              </a:rPr>
              <a:t>To identify main ideas, conclusions and theories</a:t>
            </a:r>
          </a:p>
          <a:p>
            <a:pPr marL="857250" lvl="1" indent="-457200">
              <a:lnSpc>
                <a:spcPct val="90000"/>
              </a:lnSpc>
              <a:spcBef>
                <a:spcPct val="20000"/>
              </a:spcBef>
              <a:buFont typeface="Courier New,monospace"/>
              <a:buChar char="•"/>
            </a:pPr>
            <a:r>
              <a:rPr lang="en-GB">
                <a:ea typeface="Calibri"/>
                <a:cs typeface="Calibri"/>
              </a:rPr>
              <a:t>Show relationships between previous research and theories in the area</a:t>
            </a:r>
          </a:p>
          <a:p>
            <a:pPr marL="857250" lvl="1" indent="-457200">
              <a:lnSpc>
                <a:spcPct val="90000"/>
              </a:lnSpc>
              <a:spcBef>
                <a:spcPct val="20000"/>
              </a:spcBef>
              <a:buFont typeface="Courier New,monospace"/>
              <a:buChar char="•"/>
            </a:pPr>
            <a:endParaRPr lang="en-GB">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543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These are just some of the common problems encountered by students when they embark upon their literature reviews</a:t>
            </a:r>
          </a:p>
          <a:p>
            <a:endParaRPr lang="en-US">
              <a:ea typeface="Calibri"/>
              <a:cs typeface="Calibri"/>
            </a:endParaRPr>
          </a:p>
          <a:p>
            <a:pPr marL="171450" indent="-171450">
              <a:spcBef>
                <a:spcPct val="20000"/>
              </a:spcBef>
              <a:buFont typeface="Arial"/>
              <a:buChar char="•"/>
            </a:pPr>
            <a:r>
              <a:rPr lang="en-GB"/>
              <a:t>Where will you find appropriate and relevant literature? </a:t>
            </a:r>
            <a:endParaRPr lang="en-US"/>
          </a:p>
          <a:p>
            <a:pPr marL="171450" indent="-171450">
              <a:spcBef>
                <a:spcPct val="20000"/>
              </a:spcBef>
              <a:buFont typeface="Arial"/>
              <a:buChar char="•"/>
            </a:pPr>
            <a:r>
              <a:rPr lang="en-GB"/>
              <a:t>How to reference correctly</a:t>
            </a:r>
            <a:endParaRPr lang="en-US"/>
          </a:p>
          <a:p>
            <a:pPr marL="171450" indent="-171450">
              <a:spcBef>
                <a:spcPct val="20000"/>
              </a:spcBef>
              <a:buFont typeface="Arial"/>
              <a:buChar char="•"/>
            </a:pPr>
            <a:r>
              <a:rPr lang="en-GB"/>
              <a:t>How to review the literature</a:t>
            </a:r>
            <a:endParaRPr lang="en-US"/>
          </a:p>
          <a:p>
            <a:pPr marL="171450" indent="-171450">
              <a:spcBef>
                <a:spcPct val="20000"/>
              </a:spcBef>
              <a:buFont typeface="Arial"/>
              <a:buChar char="•"/>
            </a:pPr>
            <a:r>
              <a:rPr lang="en-GB"/>
              <a:t>How to structure the literature review chapter</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154204890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As you have already submitted your proposals you have already started on your literature review – so looking back on that research lets hear how you found your resources</a:t>
            </a:r>
          </a:p>
          <a:p>
            <a:endParaRPr lang="en-US" dirty="0">
              <a:ea typeface="Calibri"/>
              <a:cs typeface="Calibri"/>
            </a:endParaRPr>
          </a:p>
          <a:p>
            <a:endParaRPr lang="en-US" dirty="0">
              <a:ea typeface="Calibri"/>
              <a:cs typeface="Calibri"/>
            </a:endParaRPr>
          </a:p>
          <a:p>
            <a:r>
              <a:rPr lang="en-US" dirty="0">
                <a:ea typeface="Calibri"/>
                <a:cs typeface="Calibri"/>
              </a:rPr>
              <a:t>1. </a:t>
            </a:r>
            <a:r>
              <a:rPr lang="en-US" b="1" dirty="0">
                <a:ea typeface="Calibri"/>
                <a:cs typeface="Calibri"/>
              </a:rPr>
              <a:t>University Library </a:t>
            </a:r>
            <a:r>
              <a:rPr lang="en-US" dirty="0">
                <a:ea typeface="Calibri"/>
                <a:cs typeface="Calibri"/>
              </a:rPr>
              <a:t>– you have had a couple of inputs from Lisa Ellis , Academic Librarian.</a:t>
            </a:r>
          </a:p>
          <a:p>
            <a:r>
              <a:rPr lang="en-US" dirty="0">
                <a:ea typeface="Calibri"/>
                <a:cs typeface="Calibri"/>
              </a:rPr>
              <a:t>You can also visit the library on campus at anytime</a:t>
            </a:r>
          </a:p>
          <a:p>
            <a:endParaRPr lang="en-US" dirty="0">
              <a:ea typeface="Calibri"/>
              <a:cs typeface="Calibri"/>
            </a:endParaRPr>
          </a:p>
          <a:p>
            <a:r>
              <a:rPr lang="en-US" dirty="0">
                <a:ea typeface="Calibri"/>
                <a:cs typeface="Calibri"/>
              </a:rPr>
              <a:t>2.</a:t>
            </a:r>
            <a:r>
              <a:rPr lang="en-US" b="1" dirty="0">
                <a:ea typeface="Calibri"/>
                <a:cs typeface="Calibri"/>
              </a:rPr>
              <a:t> Google scholar</a:t>
            </a:r>
            <a:r>
              <a:rPr lang="en-US" dirty="0">
                <a:ea typeface="Calibri"/>
                <a:cs typeface="Calibri"/>
              </a:rPr>
              <a:t> – look at the abstract for articles – dismiss is not relevant to your topic/subject</a:t>
            </a:r>
          </a:p>
          <a:p>
            <a:endParaRPr lang="en-US" dirty="0">
              <a:ea typeface="Calibri"/>
              <a:cs typeface="Calibri"/>
            </a:endParaRPr>
          </a:p>
          <a:p>
            <a:r>
              <a:rPr lang="en-US" dirty="0">
                <a:ea typeface="Calibri"/>
                <a:cs typeface="Calibri"/>
              </a:rPr>
              <a:t>3. </a:t>
            </a:r>
            <a:r>
              <a:rPr lang="en-US" b="1" dirty="0">
                <a:ea typeface="Calibri"/>
                <a:cs typeface="Calibri"/>
              </a:rPr>
              <a:t>Snowballing </a:t>
            </a:r>
            <a:r>
              <a:rPr lang="en-US" dirty="0">
                <a:ea typeface="Calibri"/>
                <a:cs typeface="Calibri"/>
              </a:rPr>
              <a:t>– this is when a few core articles will lead you to others via reference lists /bibliographies which you can then explore  further. Note : you may find that as you explore they become dated and this is because they al build on each other</a:t>
            </a:r>
          </a:p>
          <a:p>
            <a:endParaRPr lang="en-US" dirty="0">
              <a:ea typeface="Calibri"/>
              <a:cs typeface="Calibri"/>
            </a:endParaRPr>
          </a:p>
          <a:p>
            <a:r>
              <a:rPr lang="en-US" dirty="0">
                <a:ea typeface="Calibri"/>
                <a:cs typeface="Calibri"/>
              </a:rPr>
              <a:t>4.</a:t>
            </a:r>
            <a:r>
              <a:rPr lang="en-US" b="1" dirty="0">
                <a:ea typeface="Calibri"/>
                <a:cs typeface="Calibri"/>
              </a:rPr>
              <a:t> Related dissertations </a:t>
            </a:r>
            <a:r>
              <a:rPr lang="en-US" dirty="0">
                <a:ea typeface="Calibri"/>
                <a:cs typeface="Calibri"/>
              </a:rPr>
              <a:t>– to your topic area – look for sources of information from these ( use </a:t>
            </a:r>
            <a:r>
              <a:rPr lang="en-US" dirty="0" err="1">
                <a:ea typeface="Calibri"/>
                <a:cs typeface="Calibri"/>
              </a:rPr>
              <a:t>Proquest</a:t>
            </a:r>
            <a:r>
              <a:rPr lang="en-US" dirty="0">
                <a:ea typeface="Calibri"/>
                <a:cs typeface="Calibri"/>
              </a:rPr>
              <a:t> via University library)</a:t>
            </a:r>
          </a:p>
          <a:p>
            <a:endParaRPr lang="en-US" dirty="0">
              <a:ea typeface="Calibri"/>
              <a:cs typeface="Calibri"/>
            </a:endParaRPr>
          </a:p>
          <a:p>
            <a:endParaRPr lang="en-US" dirty="0">
              <a:ea typeface="Calibri"/>
              <a:cs typeface="Calibri"/>
            </a:endParaRPr>
          </a:p>
          <a:p>
            <a:r>
              <a:rPr lang="en-US" dirty="0">
                <a:ea typeface="Calibri"/>
                <a:cs typeface="Calibri"/>
              </a:rPr>
              <a:t>Use your detective skills:</a:t>
            </a:r>
          </a:p>
          <a:p>
            <a:pPr marL="514350" indent="-514350">
              <a:spcBef>
                <a:spcPct val="20000"/>
              </a:spcBef>
              <a:buAutoNum type="arabicPeriod"/>
            </a:pPr>
            <a:r>
              <a:rPr lang="en-GB" dirty="0"/>
              <a:t>Questions that need answers ( research objectives)</a:t>
            </a:r>
            <a:endParaRPr lang="en-US" dirty="0"/>
          </a:p>
          <a:p>
            <a:pPr marL="514350" indent="-514350">
              <a:spcBef>
                <a:spcPct val="20000"/>
              </a:spcBef>
              <a:buAutoNum type="arabicPeriod"/>
            </a:pPr>
            <a:r>
              <a:rPr lang="en-GB" dirty="0"/>
              <a:t>Clues are in literature sources</a:t>
            </a:r>
            <a:endParaRPr lang="en-US" dirty="0"/>
          </a:p>
          <a:p>
            <a:pPr marL="514350" indent="-514350">
              <a:spcBef>
                <a:spcPct val="20000"/>
              </a:spcBef>
              <a:buAutoNum type="arabicPeriod"/>
            </a:pPr>
            <a:r>
              <a:rPr lang="en-GB" dirty="0"/>
              <a:t>Discard any information that is irrelevant</a:t>
            </a:r>
            <a:endParaRPr lang="en-US" dirty="0"/>
          </a:p>
          <a:p>
            <a:pPr marL="514350" indent="-514350">
              <a:spcBef>
                <a:spcPct val="20000"/>
              </a:spcBef>
              <a:buAutoNum type="arabicPeriod"/>
            </a:pPr>
            <a:r>
              <a:rPr lang="en-GB" dirty="0"/>
              <a:t>Follow up any leads to other sources</a:t>
            </a:r>
            <a:endParaRPr lang="en-US" dirty="0"/>
          </a:p>
          <a:p>
            <a:pPr marL="514350" indent="-514350">
              <a:spcBef>
                <a:spcPct val="20000"/>
              </a:spcBef>
              <a:buAutoNum type="arabicPeriod"/>
            </a:pPr>
            <a:r>
              <a:rPr lang="en-GB" dirty="0"/>
              <a:t>Construct your ‘case’ on the evidence that you have found from your sources</a:t>
            </a:r>
            <a:endParaRPr lang="en-US" dirty="0"/>
          </a:p>
          <a:p>
            <a:pPr marL="514350" indent="-514350">
              <a:spcBef>
                <a:spcPct val="20000"/>
              </a:spcBef>
              <a:buAutoNum type="arabicPeriod"/>
            </a:pPr>
            <a:r>
              <a:rPr lang="en-GB" dirty="0"/>
              <a:t>Lay down the facts as you see them ( i.e. present the results of your review highlight your main findings and implications on your work)</a:t>
            </a:r>
            <a:endParaRPr lang="en-US"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8909436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Log, Catalogue and review</a:t>
            </a:r>
          </a:p>
          <a:p>
            <a:endParaRPr lang="en-US">
              <a:ea typeface="Calibri"/>
              <a:cs typeface="Calibri"/>
            </a:endParaRPr>
          </a:p>
          <a:p>
            <a:r>
              <a:rPr lang="en-US" b="1">
                <a:ea typeface="Calibri"/>
                <a:cs typeface="Calibri"/>
              </a:rPr>
              <a:t>a. Log</a:t>
            </a:r>
          </a:p>
          <a:p>
            <a:r>
              <a:rPr lang="en-US">
                <a:ea typeface="Calibri"/>
                <a:cs typeface="Calibri"/>
              </a:rPr>
              <a:t>This is all about logging all the reference material as you go along</a:t>
            </a:r>
          </a:p>
          <a:p>
            <a:r>
              <a:rPr lang="en-US">
                <a:ea typeface="Calibri"/>
                <a:cs typeface="Calibri"/>
              </a:rPr>
              <a:t>There are many different reference management </a:t>
            </a:r>
            <a:r>
              <a:rPr lang="en-US" err="1">
                <a:ea typeface="Calibri"/>
                <a:cs typeface="Calibri"/>
              </a:rPr>
              <a:t>programmes</a:t>
            </a:r>
            <a:r>
              <a:rPr lang="en-US">
                <a:ea typeface="Calibri"/>
                <a:cs typeface="Calibri"/>
              </a:rPr>
              <a:t> available online or you can just use an old fashioned spreadsheet/word document</a:t>
            </a:r>
          </a:p>
          <a:p>
            <a:r>
              <a:rPr lang="en-US">
                <a:ea typeface="Calibri"/>
                <a:cs typeface="Calibri"/>
              </a:rPr>
              <a:t>DON'T FORGET – it must comply with UWTSD HArvard reference system</a:t>
            </a:r>
          </a:p>
          <a:p>
            <a:endParaRPr lang="en-US">
              <a:ea typeface="Calibri"/>
              <a:cs typeface="Calibri"/>
            </a:endParaRPr>
          </a:p>
          <a:p>
            <a:r>
              <a:rPr lang="en-US" b="1">
                <a:ea typeface="Calibri"/>
                <a:cs typeface="Calibri"/>
              </a:rPr>
              <a:t>b. Catalogue</a:t>
            </a:r>
          </a:p>
          <a:p>
            <a:r>
              <a:rPr lang="en-US">
                <a:ea typeface="Calibri"/>
                <a:cs typeface="Calibri"/>
              </a:rPr>
              <a:t>This is all about cataloguing all your literature - arguments, relevant quotations etc. This will assist you in locating information quickly and accurately. Again </a:t>
            </a:r>
            <a:r>
              <a:rPr lang="en-US" err="1">
                <a:ea typeface="Calibri"/>
                <a:cs typeface="Calibri"/>
              </a:rPr>
              <a:t>thik</a:t>
            </a:r>
            <a:r>
              <a:rPr lang="en-US">
                <a:ea typeface="Calibri"/>
                <a:cs typeface="Calibri"/>
              </a:rPr>
              <a:t> of how you will do this – notebook or excel spreadsheet ( excel spreadsheet will allow you to filter information quickly and easily).</a:t>
            </a:r>
          </a:p>
          <a:p>
            <a:endParaRPr lang="en-US" b="1">
              <a:ea typeface="Calibri"/>
              <a:cs typeface="Calibri"/>
            </a:endParaRPr>
          </a:p>
          <a:p>
            <a:r>
              <a:rPr lang="en-US" b="1">
                <a:ea typeface="Calibri"/>
                <a:cs typeface="Calibri"/>
              </a:rPr>
              <a:t>c. Digest and review</a:t>
            </a:r>
          </a:p>
          <a:p>
            <a:r>
              <a:rPr lang="en-US">
                <a:ea typeface="Calibri"/>
                <a:cs typeface="Calibri"/>
              </a:rPr>
              <a:t>Having logged and catalogued – step back and think about how it all fits together – look at who agrees/disagrees with each others points, how do different authors respond to the same points, what is the current research how does it differ from previous findings etc. How are you now going to combine it all together.</a:t>
            </a:r>
          </a:p>
          <a:p>
            <a:r>
              <a:rPr lang="en-US">
                <a:ea typeface="Calibri"/>
                <a:cs typeface="Calibri"/>
              </a:rPr>
              <a:t>Use visuals like a mind-map to help you visualise how you will bring it together into a narrative</a:t>
            </a:r>
          </a:p>
          <a:p>
            <a:r>
              <a:rPr lang="en-US">
                <a:ea typeface="Calibri"/>
                <a:cs typeface="Calibri"/>
              </a:rPr>
              <a:t>Zoom out/take a step back now and again and think about where everything fits in</a:t>
            </a:r>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3139422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When reviewing the literature , what kind of questions should you be considering as you are reading through and making notes</a:t>
            </a:r>
          </a:p>
          <a:p>
            <a:endParaRPr lang="en-US">
              <a:ea typeface="Calibri"/>
              <a:cs typeface="Calibri"/>
            </a:endParaRPr>
          </a:p>
          <a:p>
            <a:r>
              <a:rPr lang="en-US">
                <a:ea typeface="Calibri"/>
                <a:cs typeface="Calibri"/>
              </a:rPr>
              <a:t>Some suggestions:</a:t>
            </a:r>
          </a:p>
          <a:p>
            <a:pPr marL="171450" indent="-171450">
              <a:spcBef>
                <a:spcPct val="20000"/>
              </a:spcBef>
              <a:buFont typeface="Arial,Sans-Serif"/>
              <a:buChar char="•"/>
            </a:pPr>
            <a:r>
              <a:rPr lang="en-GB"/>
              <a:t>What question or problem is the author addressing?</a:t>
            </a:r>
            <a:endParaRPr lang="en-US"/>
          </a:p>
          <a:p>
            <a:pPr marL="171450" indent="-171450">
              <a:spcBef>
                <a:spcPct val="20000"/>
              </a:spcBef>
              <a:buFont typeface="Arial,Sans-Serif"/>
              <a:buChar char="•"/>
            </a:pPr>
            <a:r>
              <a:rPr lang="en-GB"/>
              <a:t>What are the key concepts and how are they defined?</a:t>
            </a:r>
            <a:endParaRPr lang="en-US"/>
          </a:p>
          <a:p>
            <a:pPr marL="171450" indent="-171450">
              <a:spcBef>
                <a:spcPct val="20000"/>
              </a:spcBef>
              <a:buFont typeface="Arial,Sans-Serif"/>
              <a:buChar char="•"/>
            </a:pPr>
            <a:r>
              <a:rPr lang="en-GB"/>
              <a:t>What are the key theories, models and methods? Does the research use established frameworks or take an innovative approach?</a:t>
            </a:r>
            <a:endParaRPr lang="en-US"/>
          </a:p>
          <a:p>
            <a:pPr marL="171450" indent="-171450">
              <a:spcBef>
                <a:spcPct val="20000"/>
              </a:spcBef>
              <a:buFont typeface="Arial,Sans-Serif"/>
              <a:buChar char="•"/>
            </a:pPr>
            <a:r>
              <a:rPr lang="en-GB"/>
              <a:t>What are the results and conclusions of the study?</a:t>
            </a:r>
            <a:endParaRPr lang="en-US"/>
          </a:p>
          <a:p>
            <a:pPr marL="171450" indent="-171450">
              <a:spcBef>
                <a:spcPct val="20000"/>
              </a:spcBef>
              <a:buFont typeface="Arial,Sans-Serif"/>
              <a:buChar char="•"/>
            </a:pPr>
            <a:r>
              <a:rPr lang="en-GB"/>
              <a:t>How does the publication relate to other literature in the field? Does it confirm, add to, or challenge established knowledge?</a:t>
            </a:r>
            <a:endParaRPr lang="en-US"/>
          </a:p>
          <a:p>
            <a:pPr marL="171450" indent="-171450">
              <a:spcBef>
                <a:spcPct val="20000"/>
              </a:spcBef>
              <a:buFont typeface="Arial,Sans-Serif"/>
              <a:buChar char="•"/>
            </a:pPr>
            <a:r>
              <a:rPr lang="en-GB"/>
              <a:t>How does the publication contribute to your understanding of the topic? What are its key insights and arguments?</a:t>
            </a:r>
            <a:endParaRPr lang="en-US"/>
          </a:p>
          <a:p>
            <a:pPr marL="171450" indent="-171450">
              <a:spcBef>
                <a:spcPct val="20000"/>
              </a:spcBef>
              <a:buFont typeface="Arial,Sans-Serif"/>
              <a:buChar char="•"/>
            </a:pPr>
            <a:r>
              <a:rPr lang="en-GB"/>
              <a:t>What are the strengths and weaknesses of the research</a:t>
            </a:r>
            <a:endParaRPr lang="en-US"/>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94900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which ways do you think you could structure your literature review? </a:t>
            </a:r>
            <a:br>
              <a:rPr lang="en-US" dirty="0">
                <a:ea typeface="Calibri"/>
                <a:cs typeface="Calibri"/>
              </a:rPr>
            </a:br>
            <a:br>
              <a:rPr lang="en-US" dirty="0">
                <a:ea typeface="Calibri"/>
                <a:cs typeface="Calibri"/>
              </a:rPr>
            </a:br>
            <a:r>
              <a:rPr lang="en-US" dirty="0">
                <a:ea typeface="Calibri"/>
                <a:cs typeface="Calibri"/>
              </a:rPr>
              <a:t>https://</a:t>
            </a:r>
            <a:r>
              <a:rPr lang="en-US" dirty="0" err="1">
                <a:ea typeface="Calibri"/>
                <a:cs typeface="Calibri"/>
              </a:rPr>
              <a:t>www.scribbr.co.uk</a:t>
            </a:r>
            <a:r>
              <a:rPr lang="en-US" dirty="0">
                <a:ea typeface="Calibri"/>
                <a:cs typeface="Calibri"/>
              </a:rPr>
              <a:t>/thesis-dissertation/literature-review/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978791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GB" b="1" dirty="0">
                <a:cs typeface="Calibri"/>
              </a:rPr>
              <a:t>4  ways that you can structure your literature review</a:t>
            </a:r>
            <a:endParaRPr lang="en-GB" b="1" dirty="0"/>
          </a:p>
          <a:p>
            <a:pPr>
              <a:spcBef>
                <a:spcPct val="20000"/>
              </a:spcBef>
            </a:pPr>
            <a:r>
              <a:rPr lang="en-GB" b="1" dirty="0"/>
              <a:t>1. Chronological</a:t>
            </a:r>
            <a:endParaRPr lang="en-GB" dirty="0">
              <a:cs typeface="Calibri" panose="020F0502020204030204"/>
            </a:endParaRPr>
          </a:p>
          <a:p>
            <a:pPr marL="285750" indent="-285750">
              <a:spcBef>
                <a:spcPct val="20000"/>
              </a:spcBef>
              <a:buFont typeface="Arial"/>
              <a:buChar char="•"/>
            </a:pPr>
            <a:r>
              <a:rPr lang="en-GB" dirty="0"/>
              <a:t>The simplest approach is to trace the development of the topic over time. However, if you choose this strategy, be careful to avoid simply listing and summarizing sources in order.</a:t>
            </a:r>
            <a:endParaRPr lang="en-US" dirty="0"/>
          </a:p>
          <a:p>
            <a:pPr marL="285750" indent="-285750">
              <a:spcBef>
                <a:spcPct val="20000"/>
              </a:spcBef>
              <a:buFont typeface="Arial"/>
              <a:buChar char="•"/>
            </a:pPr>
            <a:r>
              <a:rPr lang="en-GB" dirty="0"/>
              <a:t>Try to </a:t>
            </a:r>
            <a:r>
              <a:rPr lang="en-GB" dirty="0" err="1"/>
              <a:t>analyze</a:t>
            </a:r>
            <a:r>
              <a:rPr lang="en-GB" dirty="0"/>
              <a:t> patterns, turning points and key debates that have shaped the direction of the field. Give your interpretation of how and why certain developments occurred.</a:t>
            </a:r>
            <a:endParaRPr lang="en-US" dirty="0"/>
          </a:p>
          <a:p>
            <a:pPr marL="285750" indent="-285750">
              <a:spcBef>
                <a:spcPct val="20000"/>
              </a:spcBef>
              <a:buFont typeface="Arial"/>
              <a:buChar char="•"/>
            </a:pPr>
            <a:endParaRPr lang="en-GB" dirty="0"/>
          </a:p>
          <a:p>
            <a:pPr>
              <a:spcBef>
                <a:spcPct val="20000"/>
              </a:spcBef>
            </a:pPr>
            <a:r>
              <a:rPr lang="en-GB" b="1" dirty="0"/>
              <a:t>2. Thematic</a:t>
            </a:r>
            <a:endParaRPr lang="en-GB" dirty="0">
              <a:cs typeface="Calibri" panose="020F0502020204030204"/>
            </a:endParaRPr>
          </a:p>
          <a:p>
            <a:pPr marL="285750" indent="-285750">
              <a:spcBef>
                <a:spcPct val="20000"/>
              </a:spcBef>
              <a:buFont typeface="Arial"/>
              <a:buChar char="•"/>
            </a:pPr>
            <a:r>
              <a:rPr lang="en-GB" dirty="0"/>
              <a:t>If you have found some recurring central themes, you can organize your literature review into subsections that address different aspects of the topic.</a:t>
            </a:r>
            <a:endParaRPr lang="en-US" dirty="0"/>
          </a:p>
          <a:p>
            <a:pPr marL="285750" indent="-285750">
              <a:spcBef>
                <a:spcPct val="20000"/>
              </a:spcBef>
              <a:buFont typeface="Arial"/>
              <a:buChar char="•"/>
            </a:pPr>
            <a:r>
              <a:rPr lang="en-GB" dirty="0"/>
              <a:t>For example, if you are reviewing literature about inequalities in migrant health outcomes, key themes might include healthcare policy, language barriers, cultural attitudes, legal status, and economic access.</a:t>
            </a:r>
            <a:endParaRPr lang="en-US" dirty="0"/>
          </a:p>
          <a:p>
            <a:pPr marL="285750" indent="-285750">
              <a:spcBef>
                <a:spcPct val="20000"/>
              </a:spcBef>
              <a:buFont typeface="Arial"/>
              <a:buChar char="•"/>
            </a:pPr>
            <a:endParaRPr lang="en-GB" dirty="0"/>
          </a:p>
          <a:p>
            <a:pPr>
              <a:spcBef>
                <a:spcPct val="20000"/>
              </a:spcBef>
            </a:pPr>
            <a:r>
              <a:rPr lang="en-GB" b="1" dirty="0"/>
              <a:t>3. Methodological</a:t>
            </a:r>
            <a:endParaRPr lang="en-US" dirty="0">
              <a:cs typeface="Calibri" panose="020F0502020204030204"/>
            </a:endParaRPr>
          </a:p>
          <a:p>
            <a:pPr marL="285750" indent="-285750">
              <a:spcBef>
                <a:spcPct val="20000"/>
              </a:spcBef>
              <a:buFont typeface="Arial"/>
              <a:buChar char="•"/>
            </a:pPr>
            <a:r>
              <a:rPr lang="en-GB" dirty="0"/>
              <a:t>If you draw your sources from different disciplines or fields that use a variety of </a:t>
            </a:r>
            <a:r>
              <a:rPr lang="en-GB" dirty="0">
                <a:hlinkClick r:id="rId3"/>
              </a:rPr>
              <a:t>research methods</a:t>
            </a:r>
            <a:r>
              <a:rPr lang="en-GB" dirty="0"/>
              <a:t>, you might want to compare the results and conclusions that emerge from different approaches. For example:</a:t>
            </a:r>
            <a:endParaRPr lang="en-US" dirty="0"/>
          </a:p>
          <a:p>
            <a:pPr marL="285750" indent="-285750">
              <a:spcBef>
                <a:spcPct val="20000"/>
              </a:spcBef>
              <a:buFont typeface="Arial,Sans-Serif"/>
              <a:buChar char="•"/>
            </a:pPr>
            <a:r>
              <a:rPr lang="en-GB" dirty="0"/>
              <a:t>Look at what results have emerged in</a:t>
            </a:r>
            <a:r>
              <a:rPr lang="en-GB" dirty="0">
                <a:hlinkClick r:id="rId4"/>
              </a:rPr>
              <a:t> qualitative versus quantitative research</a:t>
            </a:r>
            <a:endParaRPr lang="en-GB" dirty="0"/>
          </a:p>
          <a:p>
            <a:pPr marL="285750" indent="-285750">
              <a:spcBef>
                <a:spcPct val="20000"/>
              </a:spcBef>
              <a:buFont typeface="Arial,Sans-Serif"/>
              <a:buChar char="•"/>
            </a:pPr>
            <a:r>
              <a:rPr lang="en-GB" dirty="0"/>
              <a:t>Discuss how the topic has been approached by empirical versus theoretical scholarship</a:t>
            </a:r>
            <a:endParaRPr lang="en-US" dirty="0"/>
          </a:p>
          <a:p>
            <a:pPr marL="285750" indent="-285750">
              <a:spcBef>
                <a:spcPct val="20000"/>
              </a:spcBef>
              <a:buFont typeface="Arial,Sans-Serif"/>
              <a:buChar char="•"/>
            </a:pPr>
            <a:r>
              <a:rPr lang="en-GB" dirty="0"/>
              <a:t>Divide the literature into sociological, historical, and cultural sources</a:t>
            </a:r>
            <a:endParaRPr lang="en-US" dirty="0"/>
          </a:p>
          <a:p>
            <a:pPr marL="285750" indent="-285750">
              <a:spcBef>
                <a:spcPct val="20000"/>
              </a:spcBef>
              <a:buFont typeface="Arial,Sans-Serif"/>
              <a:buChar char="•"/>
            </a:pPr>
            <a:endParaRPr lang="en-GB" dirty="0"/>
          </a:p>
          <a:p>
            <a:pPr>
              <a:spcBef>
                <a:spcPct val="20000"/>
              </a:spcBef>
            </a:pPr>
            <a:r>
              <a:rPr lang="en-GB" b="1" dirty="0"/>
              <a:t>4. Theoretical</a:t>
            </a:r>
            <a:endParaRPr lang="en-GB" dirty="0">
              <a:cs typeface="Calibri" panose="020F0502020204030204"/>
            </a:endParaRPr>
          </a:p>
          <a:p>
            <a:pPr marL="285750" indent="-285750">
              <a:spcBef>
                <a:spcPct val="20000"/>
              </a:spcBef>
              <a:buFont typeface="Arial,Sans-Serif"/>
              <a:buChar char="•"/>
            </a:pPr>
            <a:r>
              <a:rPr lang="en-GB" dirty="0"/>
              <a:t>A literature review is often the foundation for a </a:t>
            </a:r>
            <a:r>
              <a:rPr lang="en-GB" dirty="0">
                <a:hlinkClick r:id="rId5"/>
              </a:rPr>
              <a:t>theoretical framework</a:t>
            </a:r>
            <a:r>
              <a:rPr lang="en-GB" dirty="0"/>
              <a:t>. You can use it to discuss various theories, models, and definitions of key concepts.</a:t>
            </a:r>
            <a:endParaRPr lang="en-US" dirty="0"/>
          </a:p>
          <a:p>
            <a:pPr marL="285750" indent="-285750">
              <a:spcBef>
                <a:spcPct val="20000"/>
              </a:spcBef>
              <a:buFont typeface="Arial,Sans-Serif"/>
              <a:buChar char="•"/>
            </a:pPr>
            <a:r>
              <a:rPr lang="en-GB" dirty="0"/>
              <a:t>You might argue for the relevance of a specific theoretical approach, or combine various theoretical concepts to create a framework for your research.</a:t>
            </a:r>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0744467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ea typeface="Calibri"/>
                <a:cs typeface="Calibri"/>
              </a:rPr>
              <a:t>a. Outlining</a:t>
            </a:r>
          </a:p>
          <a:p>
            <a:endParaRPr lang="en-US">
              <a:ea typeface="Calibri"/>
              <a:cs typeface="Calibri"/>
            </a:endParaRPr>
          </a:p>
          <a:p>
            <a:r>
              <a:rPr lang="en-US">
                <a:ea typeface="Calibri"/>
                <a:cs typeface="Calibri"/>
              </a:rPr>
              <a:t>Plan it first - this is not set in stone but is there to assist you</a:t>
            </a:r>
          </a:p>
          <a:p>
            <a:r>
              <a:rPr lang="en-US">
                <a:ea typeface="Calibri"/>
                <a:cs typeface="Calibri"/>
              </a:rPr>
              <a:t>Structural options – on previous slide 4 structural options mentioned</a:t>
            </a:r>
          </a:p>
          <a:p>
            <a:r>
              <a:rPr lang="en-US">
                <a:ea typeface="Calibri"/>
                <a:cs typeface="Calibri"/>
              </a:rPr>
              <a:t>Which will you chose?</a:t>
            </a:r>
          </a:p>
          <a:p>
            <a:endParaRPr lang="en-US">
              <a:ea typeface="Calibri"/>
              <a:cs typeface="Calibri"/>
            </a:endParaRPr>
          </a:p>
          <a:p>
            <a:r>
              <a:rPr lang="en-US" b="1">
                <a:ea typeface="Calibri"/>
                <a:cs typeface="Calibri"/>
              </a:rPr>
              <a:t>b. writing up</a:t>
            </a:r>
          </a:p>
          <a:p>
            <a:r>
              <a:rPr lang="en-US">
                <a:ea typeface="Calibri"/>
                <a:cs typeface="Calibri"/>
              </a:rPr>
              <a:t>Do drafts – perfection is not the objective at this time so don't aim for it, just get rough content down</a:t>
            </a:r>
          </a:p>
          <a:p>
            <a:r>
              <a:rPr lang="en-US">
                <a:ea typeface="Calibri"/>
                <a:cs typeface="Calibri"/>
              </a:rPr>
              <a:t>Step away and go back to it and then tweak it so that you are happier with it</a:t>
            </a:r>
          </a:p>
          <a:p>
            <a:r>
              <a:rPr lang="en-US">
                <a:ea typeface="Calibri"/>
                <a:cs typeface="Calibri"/>
              </a:rPr>
              <a:t>Get someone else to read it and give you feedback – then edit again if needed</a:t>
            </a:r>
          </a:p>
          <a:p>
            <a:r>
              <a:rPr lang="en-US">
                <a:ea typeface="Calibri"/>
                <a:cs typeface="Calibri"/>
              </a:rPr>
              <a:t>Send draft in for formative feedback from supervisor </a:t>
            </a:r>
          </a:p>
          <a:p>
            <a:r>
              <a:rPr lang="en-US">
                <a:ea typeface="Calibri"/>
                <a:cs typeface="Calibri"/>
              </a:rPr>
              <a:t>Listen to the feedback and act on it </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131386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What do you think are the features of a GOOD literature review?</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465475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Put yourself in the shoes of your marker for a minute – what kind of things do you think a student should avoid doing or presenting in their written work?</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13497864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list is not exhaustive , but can include things like:</a:t>
            </a:r>
          </a:p>
          <a:p>
            <a:pPr marL="171450" indent="-171450">
              <a:lnSpc>
                <a:spcPct val="90000"/>
              </a:lnSpc>
              <a:spcBef>
                <a:spcPct val="20000"/>
              </a:spcBef>
              <a:buFont typeface="Arial"/>
              <a:buChar char="•"/>
            </a:pPr>
            <a:r>
              <a:rPr lang="en-GB" dirty="0"/>
              <a:t>Irrelevant rambling – stay focused</a:t>
            </a:r>
            <a:endParaRPr lang="en-US" dirty="0"/>
          </a:p>
          <a:p>
            <a:pPr marL="171450" indent="-171450">
              <a:lnSpc>
                <a:spcPct val="90000"/>
              </a:lnSpc>
              <a:spcBef>
                <a:spcPct val="20000"/>
              </a:spcBef>
              <a:buFont typeface="Arial"/>
              <a:buChar char="•"/>
            </a:pPr>
            <a:r>
              <a:rPr lang="en-GB" dirty="0">
                <a:ea typeface="Calibri"/>
                <a:cs typeface="Calibri"/>
              </a:rPr>
              <a:t>No structure - Ideas</a:t>
            </a:r>
            <a:r>
              <a:rPr lang="en-GB" dirty="0"/>
              <a:t> presented in no order – difficult to follow argument/discussions</a:t>
            </a:r>
            <a:endParaRPr lang="en-US" dirty="0">
              <a:ea typeface="Calibri" panose="020F0502020204030204"/>
              <a:cs typeface="Calibri" panose="020F0502020204030204"/>
            </a:endParaRPr>
          </a:p>
          <a:p>
            <a:pPr marL="171450" indent="-171450">
              <a:lnSpc>
                <a:spcPct val="90000"/>
              </a:lnSpc>
              <a:spcBef>
                <a:spcPct val="20000"/>
              </a:spcBef>
              <a:buFont typeface="Arial"/>
              <a:buChar char="•"/>
            </a:pPr>
            <a:r>
              <a:rPr lang="en-GB" dirty="0"/>
              <a:t>Too descriptive – no opinion, no support</a:t>
            </a:r>
            <a:endParaRPr lang="en-US" dirty="0"/>
          </a:p>
          <a:p>
            <a:pPr marL="171450" indent="-171450">
              <a:lnSpc>
                <a:spcPct val="90000"/>
              </a:lnSpc>
              <a:spcBef>
                <a:spcPct val="20000"/>
              </a:spcBef>
              <a:buFont typeface="Arial"/>
              <a:buChar char="•"/>
            </a:pPr>
            <a:r>
              <a:rPr lang="en-GB" dirty="0">
                <a:ea typeface="Calibri"/>
                <a:cs typeface="Calibri"/>
              </a:rPr>
              <a:t>Lack of knowledge</a:t>
            </a:r>
            <a:endParaRPr lang="en-GB" dirty="0"/>
          </a:p>
          <a:p>
            <a:pPr marL="171450" indent="-171450">
              <a:lnSpc>
                <a:spcPct val="90000"/>
              </a:lnSpc>
              <a:spcBef>
                <a:spcPct val="20000"/>
              </a:spcBef>
              <a:buFont typeface="Arial"/>
              <a:buChar char="•"/>
            </a:pPr>
            <a:r>
              <a:rPr lang="en-GB" dirty="0"/>
              <a:t>Ends abruptly, without highlighting any main findings</a:t>
            </a:r>
            <a:endParaRPr lang="en-US" dirty="0"/>
          </a:p>
          <a:p>
            <a:pPr marL="171450" indent="-171450">
              <a:lnSpc>
                <a:spcPct val="90000"/>
              </a:lnSpc>
              <a:spcBef>
                <a:spcPct val="20000"/>
              </a:spcBef>
              <a:buFont typeface="Arial"/>
              <a:buChar char="•"/>
            </a:pPr>
            <a:r>
              <a:rPr lang="en-GB" dirty="0"/>
              <a:t>Limited sources used – mainly websites</a:t>
            </a:r>
          </a:p>
          <a:p>
            <a:pPr marL="171450" indent="-171450">
              <a:lnSpc>
                <a:spcPct val="90000"/>
              </a:lnSpc>
              <a:spcBef>
                <a:spcPct val="20000"/>
              </a:spcBef>
              <a:buFont typeface="Arial"/>
              <a:buChar char="•"/>
            </a:pPr>
            <a:r>
              <a:rPr lang="en-GB" dirty="0">
                <a:ea typeface="Calibri"/>
                <a:cs typeface="Calibri"/>
              </a:rPr>
              <a:t>Copy/pasting and no referencing</a:t>
            </a:r>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3201925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20/11/2023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20/11/2023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20/11/2023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20/11/2023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20/11/2023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20/11/2023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20/11/2023</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hyperlink" Target="https://www.scribbr.co.uk/thesis-dissertation/literature-review/#collect-select-literature" TargetMode="External"/><Relationship Id="rId7" Type="http://schemas.openxmlformats.org/officeDocument/2006/relationships/hyperlink" Target="https://www.scribbr.co.uk/thesis-dissertation/literature-review/#write"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hyperlink" Target="https://www.scribbr.co.uk/thesis-dissertation/literature-review/#structure" TargetMode="External"/><Relationship Id="rId5" Type="http://schemas.openxmlformats.org/officeDocument/2006/relationships/hyperlink" Target="https://www.scribbr.co.uk/thesis-dissertation/literature-review/#connections-themes" TargetMode="External"/><Relationship Id="rId4" Type="http://schemas.openxmlformats.org/officeDocument/2006/relationships/hyperlink" Target="https://www.scribbr.co.uk/thesis-dissertation/literature-review/#evaluate"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scribbr.co.uk/thesis-dissertation/literature-review/"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47059" cy="2248822"/>
          </a:xfrm>
        </p:spPr>
        <p:txBody>
          <a:bodyPr anchor="t">
            <a:normAutofit fontScale="90000"/>
          </a:bodyPr>
          <a:lstStyle/>
          <a:p>
            <a:r>
              <a:rPr lang="en-US" sz="3600" dirty="0">
                <a:solidFill>
                  <a:schemeClr val="tx2"/>
                </a:solidFill>
                <a:latin typeface="Bahnschrift" panose="020F0502020204030204" pitchFamily="34" charset="0"/>
              </a:rPr>
              <a:t>BMPL6008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Independent Project</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Literature Review Workshop</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Mike Durke</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95916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711200" y="1758822"/>
            <a:ext cx="5384800" cy="3989040"/>
          </a:xfrm>
        </p:spPr>
        <p:txBody>
          <a:bodyPr>
            <a:normAutofit lnSpcReduction="10000"/>
          </a:bodyPr>
          <a:lstStyle/>
          <a:p>
            <a:r>
              <a:rPr lang="en-GB" dirty="0"/>
              <a:t>Explain the term ‘literature review’</a:t>
            </a:r>
          </a:p>
          <a:p>
            <a:r>
              <a:rPr lang="en-GB" dirty="0"/>
              <a:t>Identify the common problems that may be accounted when beginning to write a literature review and how to overcome them</a:t>
            </a:r>
          </a:p>
          <a:p>
            <a:r>
              <a:rPr lang="en-GB" dirty="0"/>
              <a:t>Outline the good/bad features of literature review writing</a:t>
            </a:r>
          </a:p>
          <a:p>
            <a:endParaRPr lang="en-GB" dirty="0"/>
          </a:p>
        </p:txBody>
      </p:sp>
      <p:pic>
        <p:nvPicPr>
          <p:cNvPr id="8" name="Picture 7">
            <a:extLst>
              <a:ext uri="{FF2B5EF4-FFF2-40B4-BE49-F238E27FC236}">
                <a16:creationId xmlns:a16="http://schemas.microsoft.com/office/drawing/2014/main" id="{7E97821C-B480-4061-B26F-1CC0E03CFB94}"/>
              </a:ext>
            </a:extLst>
          </p:cNvPr>
          <p:cNvPicPr>
            <a:picLocks noChangeAspect="1"/>
          </p:cNvPicPr>
          <p:nvPr/>
        </p:nvPicPr>
        <p:blipFill>
          <a:blip r:embed="rId2"/>
          <a:stretch>
            <a:fillRect/>
          </a:stretch>
        </p:blipFill>
        <p:spPr>
          <a:xfrm>
            <a:off x="6096000" y="1758821"/>
            <a:ext cx="5921448" cy="3989041"/>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29C10-D87A-B9F5-7781-CF5A9F38459E}"/>
              </a:ext>
            </a:extLst>
          </p:cNvPr>
          <p:cNvSpPr>
            <a:spLocks noGrp="1"/>
          </p:cNvSpPr>
          <p:nvPr>
            <p:ph type="title"/>
          </p:nvPr>
        </p:nvSpPr>
        <p:spPr>
          <a:xfrm>
            <a:off x="609600" y="274638"/>
            <a:ext cx="10972800" cy="1143000"/>
          </a:xfrm>
          <a:solidFill>
            <a:schemeClr val="accent3"/>
          </a:solidFill>
        </p:spPr>
        <p:txBody>
          <a:bodyPr anchor="ctr">
            <a:normAutofit/>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5CC47C9-B776-EEEC-32FF-ADD7E7EAF114}"/>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buNone/>
            </a:pPr>
            <a:endParaRPr lang="en-GB" dirty="0"/>
          </a:p>
          <a:p>
            <a:pPr marL="0" indent="0">
              <a:buNone/>
            </a:pPr>
            <a:r>
              <a:rPr lang="en-GB" b="1" dirty="0"/>
              <a:t>WHY </a:t>
            </a:r>
            <a:r>
              <a:rPr lang="en-GB" dirty="0"/>
              <a:t>do you need to undertake a literature review?</a:t>
            </a:r>
          </a:p>
          <a:p>
            <a:pPr marL="0" indent="0">
              <a:buNone/>
            </a:pPr>
            <a:endParaRPr lang="en-GB" dirty="0"/>
          </a:p>
          <a:p>
            <a:pPr marL="0" indent="0">
              <a:buNone/>
            </a:pPr>
            <a:r>
              <a:rPr lang="en-GB" dirty="0"/>
              <a:t>&amp;</a:t>
            </a:r>
          </a:p>
          <a:p>
            <a:pPr marL="0" indent="0">
              <a:buNone/>
            </a:pPr>
            <a:endParaRPr lang="en-GB" dirty="0"/>
          </a:p>
          <a:p>
            <a:pPr marL="0" indent="0">
              <a:buNone/>
            </a:pPr>
            <a:r>
              <a:rPr lang="en-GB" b="1" dirty="0"/>
              <a:t>HOW</a:t>
            </a:r>
            <a:r>
              <a:rPr lang="en-GB" dirty="0"/>
              <a:t> to write your literature review…</a:t>
            </a:r>
          </a:p>
        </p:txBody>
      </p:sp>
      <p:pic>
        <p:nvPicPr>
          <p:cNvPr id="1026" name="Picture 2" descr="How to Write a Stellar Literature Review | Grammarly Blog">
            <a:extLst>
              <a:ext uri="{FF2B5EF4-FFF2-40B4-BE49-F238E27FC236}">
                <a16:creationId xmlns:a16="http://schemas.microsoft.com/office/drawing/2014/main" id="{A56C9D76-F73E-55DD-2AD4-2AE167BB94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83400" y="2387599"/>
            <a:ext cx="3911600" cy="32016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8506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609600" y="274638"/>
            <a:ext cx="10972800" cy="1143000"/>
          </a:xfrm>
          <a:solidFill>
            <a:srgbClr val="92D050"/>
          </a:solidFill>
        </p:spPr>
        <p:txBody>
          <a:bodyPr anchor="ctr">
            <a:normAutofit/>
          </a:bodyPr>
          <a:lstStyle/>
          <a:p>
            <a:r>
              <a:rPr lang="en-GB" b="1" dirty="0">
                <a:solidFill>
                  <a:schemeClr val="bg1"/>
                </a:solidFill>
              </a:rPr>
              <a:t>Literature Review - ‘WHY?'</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sz="half" idx="1"/>
          </p:nvPr>
        </p:nvSpPr>
        <p:spPr>
          <a:xfrm>
            <a:off x="609600" y="2025075"/>
            <a:ext cx="6598722" cy="3386680"/>
          </a:xfrm>
        </p:spPr>
        <p:txBody>
          <a:bodyPr vert="horz" lIns="91440" tIns="45720" rIns="91440" bIns="45720" rtlCol="0">
            <a:normAutofit lnSpcReduction="10000"/>
          </a:bodyPr>
          <a:lstStyle/>
          <a:p>
            <a:pPr marL="0" indent="0">
              <a:lnSpc>
                <a:spcPct val="90000"/>
              </a:lnSpc>
              <a:buNone/>
            </a:pPr>
            <a:endParaRPr lang="en-GB" sz="1800" dirty="0"/>
          </a:p>
          <a:p>
            <a:pPr marL="857250" lvl="1" indent="-457200">
              <a:lnSpc>
                <a:spcPct val="90000"/>
              </a:lnSpc>
              <a:buFont typeface="Courier New" panose="02070309020205020404" pitchFamily="49" charset="0"/>
              <a:buChar char="o"/>
            </a:pPr>
            <a:r>
              <a:rPr lang="en-GB" sz="2600" dirty="0"/>
              <a:t>To find out who is saying what about your topic area</a:t>
            </a:r>
          </a:p>
          <a:p>
            <a:pPr marL="857250" lvl="1" indent="-457200">
              <a:lnSpc>
                <a:spcPct val="90000"/>
              </a:lnSpc>
              <a:buFont typeface="Courier New" panose="02070309020205020404" pitchFamily="49" charset="0"/>
              <a:buChar char="o"/>
            </a:pPr>
            <a:r>
              <a:rPr lang="en-GB" sz="2600" dirty="0"/>
              <a:t>To identify gaps in the literature</a:t>
            </a:r>
          </a:p>
          <a:p>
            <a:pPr marL="857250" lvl="1" indent="-457200">
              <a:lnSpc>
                <a:spcPct val="90000"/>
              </a:lnSpc>
              <a:buFont typeface="Courier New" panose="02070309020205020404" pitchFamily="49" charset="0"/>
              <a:buChar char="o"/>
            </a:pPr>
            <a:r>
              <a:rPr lang="en-GB" sz="2600" dirty="0"/>
              <a:t>To provide context for your research</a:t>
            </a:r>
          </a:p>
          <a:p>
            <a:pPr marL="857250" lvl="1" indent="-457200">
              <a:lnSpc>
                <a:spcPct val="90000"/>
              </a:lnSpc>
              <a:buFont typeface="Courier New" panose="02070309020205020404" pitchFamily="49" charset="0"/>
              <a:buChar char="o"/>
            </a:pPr>
            <a:r>
              <a:rPr lang="en-GB" sz="2600" dirty="0"/>
              <a:t>To show that you have read widely and in depth</a:t>
            </a:r>
          </a:p>
          <a:p>
            <a:pPr marL="857250" lvl="1" indent="-457200">
              <a:lnSpc>
                <a:spcPct val="90000"/>
              </a:lnSpc>
              <a:buFont typeface="Courier New" panose="02070309020205020404" pitchFamily="49" charset="0"/>
              <a:buChar char="o"/>
            </a:pPr>
            <a:r>
              <a:rPr lang="en-GB" sz="2600" dirty="0"/>
              <a:t>To show you have the skills to interpret and evaluate the literature</a:t>
            </a:r>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marL="400050" lvl="1" indent="0">
              <a:lnSpc>
                <a:spcPct val="90000"/>
              </a:lnSpc>
              <a:buNone/>
            </a:pPr>
            <a:endParaRPr lang="en-GB" sz="1800" dirty="0"/>
          </a:p>
          <a:p>
            <a:pPr>
              <a:lnSpc>
                <a:spcPct val="90000"/>
              </a:lnSpc>
            </a:pPr>
            <a:endParaRPr lang="en-GB" sz="1800" dirty="0"/>
          </a:p>
        </p:txBody>
      </p:sp>
      <p:pic>
        <p:nvPicPr>
          <p:cNvPr id="3074" name="Picture 2" descr="The literature review : Supporting Research">
            <a:extLst>
              <a:ext uri="{FF2B5EF4-FFF2-40B4-BE49-F238E27FC236}">
                <a16:creationId xmlns:a16="http://schemas.microsoft.com/office/drawing/2014/main" id="{941F674F-0C64-903D-49B0-B701CCCF2A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312371" y="2523722"/>
            <a:ext cx="4400658" cy="1810556"/>
          </a:xfrm>
          <a:prstGeom prst="rect">
            <a:avLst/>
          </a:prstGeom>
          <a:solidFill>
            <a:srgbClr val="FFFFFF"/>
          </a:solidFill>
        </p:spPr>
      </p:pic>
      <p:sp>
        <p:nvSpPr>
          <p:cNvPr id="6" name="TextBox 5">
            <a:extLst>
              <a:ext uri="{FF2B5EF4-FFF2-40B4-BE49-F238E27FC236}">
                <a16:creationId xmlns:a16="http://schemas.microsoft.com/office/drawing/2014/main" id="{37FA3DDF-F5C9-4FEC-90F7-E31B623E0286}"/>
              </a:ext>
            </a:extLst>
          </p:cNvPr>
          <p:cNvSpPr txBox="1"/>
          <p:nvPr/>
        </p:nvSpPr>
        <p:spPr>
          <a:xfrm>
            <a:off x="2544924" y="5617643"/>
            <a:ext cx="7728079" cy="646331"/>
          </a:xfrm>
          <a:prstGeom prst="rect">
            <a:avLst/>
          </a:prstGeom>
          <a:noFill/>
        </p:spPr>
        <p:txBody>
          <a:bodyPr wrap="square">
            <a:spAutoFit/>
          </a:bodyPr>
          <a:lstStyle/>
          <a:p>
            <a:r>
              <a:rPr lang="en-GB" dirty="0"/>
              <a:t>“…review of literature should demonstrate that ‘the writer has studied existing work in the field with insight…” (Haywood and Wragg, 1982.p2)</a:t>
            </a:r>
          </a:p>
        </p:txBody>
      </p:sp>
    </p:spTree>
    <p:extLst>
      <p:ext uri="{BB962C8B-B14F-4D97-AF65-F5344CB8AC3E}">
        <p14:creationId xmlns:p14="http://schemas.microsoft.com/office/powerpoint/2010/main" val="3451093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DEBB6-6173-49FA-8CB8-162FD9235CCE}"/>
              </a:ext>
            </a:extLst>
          </p:cNvPr>
          <p:cNvSpPr>
            <a:spLocks noGrp="1"/>
          </p:cNvSpPr>
          <p:nvPr>
            <p:ph type="title"/>
          </p:nvPr>
        </p:nvSpPr>
        <p:spPr>
          <a:xfrm>
            <a:off x="609600" y="274638"/>
            <a:ext cx="10972800" cy="1143000"/>
          </a:xfrm>
          <a:solidFill>
            <a:schemeClr val="accent3"/>
          </a:solidFill>
        </p:spPr>
        <p:txBody>
          <a:bodyPr anchor="ctr">
            <a:normAutofit/>
          </a:bodyPr>
          <a:lstStyle/>
          <a:p>
            <a:pPr>
              <a:lnSpc>
                <a:spcPct val="90000"/>
              </a:lnSpc>
            </a:pPr>
            <a:r>
              <a:rPr lang="en-GB" sz="3700" b="1" dirty="0">
                <a:solidFill>
                  <a:schemeClr val="bg1"/>
                </a:solidFill>
              </a:rPr>
              <a:t>Starting your literature review – common problems</a:t>
            </a:r>
          </a:p>
        </p:txBody>
      </p:sp>
      <p:sp>
        <p:nvSpPr>
          <p:cNvPr id="3" name="Content Placeholder 2">
            <a:extLst>
              <a:ext uri="{FF2B5EF4-FFF2-40B4-BE49-F238E27FC236}">
                <a16:creationId xmlns:a16="http://schemas.microsoft.com/office/drawing/2014/main" id="{10E6881C-20D2-4CFE-ABA8-E24969530039}"/>
              </a:ext>
            </a:extLst>
          </p:cNvPr>
          <p:cNvSpPr>
            <a:spLocks noGrp="1"/>
          </p:cNvSpPr>
          <p:nvPr>
            <p:ph sz="half" idx="1"/>
          </p:nvPr>
        </p:nvSpPr>
        <p:spPr>
          <a:xfrm>
            <a:off x="609600" y="1942708"/>
            <a:ext cx="5384800" cy="3989040"/>
          </a:xfrm>
        </p:spPr>
        <p:txBody>
          <a:bodyPr vert="horz" lIns="91440" tIns="45720" rIns="91440" bIns="45720" rtlCol="0">
            <a:normAutofit/>
          </a:bodyPr>
          <a:lstStyle/>
          <a:p>
            <a:r>
              <a:rPr lang="en-GB" dirty="0"/>
              <a:t>Where will you find appropriate and relevant literature? </a:t>
            </a:r>
            <a:endParaRPr lang="en-US" dirty="0"/>
          </a:p>
          <a:p>
            <a:r>
              <a:rPr lang="en-GB" dirty="0"/>
              <a:t>How to reference correctly</a:t>
            </a:r>
          </a:p>
          <a:p>
            <a:r>
              <a:rPr lang="en-GB" dirty="0"/>
              <a:t>How to review the literature</a:t>
            </a:r>
          </a:p>
          <a:p>
            <a:r>
              <a:rPr lang="en-GB" dirty="0"/>
              <a:t>How to structure the literature review chapter</a:t>
            </a:r>
          </a:p>
        </p:txBody>
      </p:sp>
      <p:pic>
        <p:nvPicPr>
          <p:cNvPr id="4098" name="Picture 2" descr="The process of writing a literature review - Learn HQ">
            <a:extLst>
              <a:ext uri="{FF2B5EF4-FFF2-40B4-BE49-F238E27FC236}">
                <a16:creationId xmlns:a16="http://schemas.microsoft.com/office/drawing/2014/main" id="{8A36654A-B942-E8BF-A1A1-93FDC80BC3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8976" y="1600201"/>
            <a:ext cx="4653280" cy="46740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979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B05F1-C81D-53E1-DCDF-AA00407FD04A}"/>
              </a:ext>
            </a:extLst>
          </p:cNvPr>
          <p:cNvSpPr>
            <a:spLocks noGrp="1"/>
          </p:cNvSpPr>
          <p:nvPr>
            <p:ph type="title"/>
          </p:nvPr>
        </p:nvSpPr>
        <p:spPr>
          <a:xfrm>
            <a:off x="609600" y="274638"/>
            <a:ext cx="10972800" cy="1774890"/>
          </a:xfrm>
          <a:solidFill>
            <a:schemeClr val="accent3"/>
          </a:solidFill>
        </p:spPr>
        <p:txBody>
          <a:bodyPr anchor="ctr">
            <a:normAutofit/>
          </a:bodyPr>
          <a:lstStyle/>
          <a:p>
            <a:r>
              <a:rPr lang="en-GB" dirty="0">
                <a:solidFill>
                  <a:schemeClr val="bg1"/>
                </a:solidFill>
              </a:rPr>
              <a:t>The 'How' of writing a Literature review</a:t>
            </a:r>
          </a:p>
        </p:txBody>
      </p:sp>
      <p:pic>
        <p:nvPicPr>
          <p:cNvPr id="5124" name="Picture 4" descr="3D Crossword Start Reading on White Background Stock Illustration -  Illustration of inspiration, cloud: 91601837">
            <a:extLst>
              <a:ext uri="{FF2B5EF4-FFF2-40B4-BE49-F238E27FC236}">
                <a16:creationId xmlns:a16="http://schemas.microsoft.com/office/drawing/2014/main" id="{5A3916F1-F708-2AEE-81E9-C9955CBBC7B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88980" y="2049528"/>
            <a:ext cx="5344668" cy="40602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9820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09B4B4-379A-854B-2B8A-C85447FCCFA4}"/>
              </a:ext>
            </a:extLst>
          </p:cNvPr>
          <p:cNvSpPr>
            <a:spLocks noGrp="1"/>
          </p:cNvSpPr>
          <p:nvPr>
            <p:ph type="title"/>
          </p:nvPr>
        </p:nvSpPr>
        <p:spPr>
          <a:xfrm>
            <a:off x="609600" y="274638"/>
            <a:ext cx="10972800" cy="1143000"/>
          </a:xfrm>
          <a:solidFill>
            <a:srgbClr val="92D050"/>
          </a:solidFill>
        </p:spPr>
        <p:txBody>
          <a:bodyPr anchor="ctr">
            <a:normAutofit/>
          </a:bodyPr>
          <a:lstStyle/>
          <a:p>
            <a:r>
              <a:rPr lang="en-GB"/>
              <a:t>Where do you find resources?</a:t>
            </a:r>
          </a:p>
        </p:txBody>
      </p:sp>
      <p:pic>
        <p:nvPicPr>
          <p:cNvPr id="4" name="Picture 3" descr="Magnifying glass and question mark">
            <a:extLst>
              <a:ext uri="{FF2B5EF4-FFF2-40B4-BE49-F238E27FC236}">
                <a16:creationId xmlns:a16="http://schemas.microsoft.com/office/drawing/2014/main" id="{CD7E3DB6-6C9E-0F1E-063C-04771D929D98}"/>
              </a:ext>
            </a:extLst>
          </p:cNvPr>
          <p:cNvPicPr>
            <a:picLocks noChangeAspect="1"/>
          </p:cNvPicPr>
          <p:nvPr/>
        </p:nvPicPr>
        <p:blipFill rotWithShape="1">
          <a:blip r:embed="rId2"/>
          <a:srcRect t="23032" b="13506"/>
          <a:stretch/>
        </p:blipFill>
        <p:spPr>
          <a:xfrm>
            <a:off x="609600" y="1600201"/>
            <a:ext cx="10972800" cy="3917032"/>
          </a:xfrm>
          <a:prstGeom prst="rect">
            <a:avLst/>
          </a:prstGeom>
          <a:noFill/>
        </p:spPr>
      </p:pic>
    </p:spTree>
    <p:extLst>
      <p:ext uri="{BB962C8B-B14F-4D97-AF65-F5344CB8AC3E}">
        <p14:creationId xmlns:p14="http://schemas.microsoft.com/office/powerpoint/2010/main" val="2229950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9B736-1AFF-4B03-ABA5-4A8BB14F2637}"/>
              </a:ext>
            </a:extLst>
          </p:cNvPr>
          <p:cNvSpPr>
            <a:spLocks noGrp="1"/>
          </p:cNvSpPr>
          <p:nvPr>
            <p:ph type="title"/>
          </p:nvPr>
        </p:nvSpPr>
        <p:spPr>
          <a:xfrm>
            <a:off x="609600" y="186033"/>
            <a:ext cx="10972800" cy="1089838"/>
          </a:xfrm>
          <a:solidFill>
            <a:schemeClr val="accent3"/>
          </a:solidFill>
        </p:spPr>
        <p:txBody>
          <a:bodyPr>
            <a:normAutofit fontScale="90000"/>
          </a:bodyPr>
          <a:lstStyle/>
          <a:p>
            <a:br>
              <a:rPr lang="en-GB" sz="3600" dirty="0">
                <a:solidFill>
                  <a:schemeClr val="bg1"/>
                </a:solidFill>
              </a:rPr>
            </a:br>
            <a:r>
              <a:rPr lang="en-GB" sz="3600" b="1" dirty="0">
                <a:solidFill>
                  <a:schemeClr val="bg1"/>
                </a:solidFill>
              </a:rPr>
              <a:t>1. How to find your resources </a:t>
            </a:r>
            <a:br>
              <a:rPr lang="en-GB" dirty="0">
                <a:solidFill>
                  <a:srgbClr val="0070C0"/>
                </a:solidFill>
              </a:rPr>
            </a:br>
            <a:endParaRPr lang="en-GB" dirty="0"/>
          </a:p>
        </p:txBody>
      </p:sp>
      <p:sp>
        <p:nvSpPr>
          <p:cNvPr id="3" name="Content Placeholder 2">
            <a:extLst>
              <a:ext uri="{FF2B5EF4-FFF2-40B4-BE49-F238E27FC236}">
                <a16:creationId xmlns:a16="http://schemas.microsoft.com/office/drawing/2014/main" id="{8B111716-3034-4E79-A97B-9F80860C3CD1}"/>
              </a:ext>
            </a:extLst>
          </p:cNvPr>
          <p:cNvSpPr>
            <a:spLocks noGrp="1"/>
          </p:cNvSpPr>
          <p:nvPr>
            <p:ph sz="half" idx="1"/>
          </p:nvPr>
        </p:nvSpPr>
        <p:spPr/>
        <p:txBody>
          <a:bodyPr vert="horz" lIns="91440" tIns="45720" rIns="91440" bIns="45720" rtlCol="0" anchor="t">
            <a:normAutofit fontScale="77500" lnSpcReduction="20000"/>
          </a:bodyPr>
          <a:lstStyle/>
          <a:p>
            <a:pPr marL="0" indent="0" algn="ctr">
              <a:buNone/>
            </a:pPr>
            <a:r>
              <a:rPr lang="en-GB" sz="3400" b="1" dirty="0">
                <a:solidFill>
                  <a:srgbClr val="0070C0"/>
                </a:solidFill>
              </a:rPr>
              <a:t>Go and look for it!</a:t>
            </a:r>
            <a:br>
              <a:rPr lang="en-GB" sz="3400" b="1" dirty="0">
                <a:solidFill>
                  <a:srgbClr val="0070C0"/>
                </a:solidFill>
              </a:rPr>
            </a:br>
            <a:endParaRPr lang="en-US" sz="3400" dirty="0">
              <a:solidFill>
                <a:srgbClr val="0070C0"/>
              </a:solidFill>
            </a:endParaRPr>
          </a:p>
          <a:p>
            <a:pPr marL="0" indent="0">
              <a:buNone/>
            </a:pPr>
            <a:r>
              <a:rPr lang="en-GB" sz="3400" dirty="0"/>
              <a:t>4 methods of finding resources:</a:t>
            </a:r>
          </a:p>
          <a:p>
            <a:pPr marL="0" indent="0">
              <a:buNone/>
            </a:pPr>
            <a:r>
              <a:rPr lang="en-GB" sz="3400" dirty="0"/>
              <a:t>1. University Library</a:t>
            </a:r>
          </a:p>
          <a:p>
            <a:pPr marL="0" indent="0">
              <a:buNone/>
            </a:pPr>
            <a:r>
              <a:rPr lang="en-GB" sz="3400" dirty="0"/>
              <a:t>2. Google scholar</a:t>
            </a:r>
          </a:p>
          <a:p>
            <a:pPr marL="0" indent="0">
              <a:buNone/>
            </a:pPr>
            <a:r>
              <a:rPr lang="en-GB" sz="3400" dirty="0"/>
              <a:t>3. 'Snowballing'</a:t>
            </a:r>
          </a:p>
          <a:p>
            <a:pPr marL="0" indent="0">
              <a:buNone/>
            </a:pPr>
            <a:r>
              <a:rPr lang="en-GB" sz="3400" dirty="0"/>
              <a:t>4. Related dissertations</a:t>
            </a:r>
          </a:p>
          <a:p>
            <a:endParaRPr lang="en-GB" dirty="0"/>
          </a:p>
        </p:txBody>
      </p:sp>
      <p:sp>
        <p:nvSpPr>
          <p:cNvPr id="4" name="Content Placeholder 3">
            <a:extLst>
              <a:ext uri="{FF2B5EF4-FFF2-40B4-BE49-F238E27FC236}">
                <a16:creationId xmlns:a16="http://schemas.microsoft.com/office/drawing/2014/main" id="{75056C04-059C-45A7-9438-E29046016883}"/>
              </a:ext>
            </a:extLst>
          </p:cNvPr>
          <p:cNvSpPr>
            <a:spLocks noGrp="1"/>
          </p:cNvSpPr>
          <p:nvPr>
            <p:ph sz="half" idx="2"/>
          </p:nvPr>
        </p:nvSpPr>
        <p:spPr>
          <a:xfrm>
            <a:off x="6197599" y="1600201"/>
            <a:ext cx="5493657" cy="4847252"/>
          </a:xfrm>
        </p:spPr>
        <p:txBody>
          <a:bodyPr>
            <a:normAutofit fontScale="77500" lnSpcReduction="20000"/>
          </a:bodyPr>
          <a:lstStyle/>
          <a:p>
            <a:pPr marL="0" indent="0">
              <a:buNone/>
            </a:pPr>
            <a:r>
              <a:rPr lang="en-GB" dirty="0"/>
              <a:t>Just like a Detective Constable…</a:t>
            </a:r>
            <a:br>
              <a:rPr lang="en-GB" dirty="0"/>
            </a:br>
            <a:endParaRPr lang="en-GB" dirty="0"/>
          </a:p>
          <a:p>
            <a:pPr marL="514350" indent="-514350">
              <a:buAutoNum type="arabicPeriod"/>
            </a:pPr>
            <a:r>
              <a:rPr lang="en-GB" dirty="0"/>
              <a:t>Questions that need answers  (research objectives)</a:t>
            </a:r>
          </a:p>
          <a:p>
            <a:pPr marL="514350" indent="-514350">
              <a:buAutoNum type="arabicPeriod"/>
            </a:pPr>
            <a:r>
              <a:rPr lang="en-GB" dirty="0"/>
              <a:t>Clues are in literature sources</a:t>
            </a:r>
          </a:p>
          <a:p>
            <a:pPr marL="514350" indent="-514350">
              <a:buAutoNum type="arabicPeriod"/>
            </a:pPr>
            <a:r>
              <a:rPr lang="en-GB" dirty="0"/>
              <a:t>Discard any information that is irrelevant</a:t>
            </a:r>
          </a:p>
          <a:p>
            <a:pPr marL="514350" indent="-514350">
              <a:buAutoNum type="arabicPeriod"/>
            </a:pPr>
            <a:r>
              <a:rPr lang="en-GB" dirty="0"/>
              <a:t>Follow up any leads to other sources</a:t>
            </a:r>
          </a:p>
          <a:p>
            <a:pPr marL="514350" indent="-514350">
              <a:buAutoNum type="arabicPeriod"/>
            </a:pPr>
            <a:r>
              <a:rPr lang="en-GB" dirty="0"/>
              <a:t>Construct your ‘case’ on the evidence that you have found from your sources</a:t>
            </a:r>
          </a:p>
          <a:p>
            <a:pPr marL="514350" indent="-514350">
              <a:buAutoNum type="arabicPeriod"/>
            </a:pPr>
            <a:r>
              <a:rPr lang="en-GB" dirty="0"/>
              <a:t>Lay down the facts as you see them ( i.e. present the results of your review highlight your main findings and implications on your work)</a:t>
            </a:r>
          </a:p>
        </p:txBody>
      </p:sp>
      <p:pic>
        <p:nvPicPr>
          <p:cNvPr id="6146" name="Picture 2" descr="Library and Learning Resources | University of Wales Trinity Saint David">
            <a:extLst>
              <a:ext uri="{FF2B5EF4-FFF2-40B4-BE49-F238E27FC236}">
                <a16:creationId xmlns:a16="http://schemas.microsoft.com/office/drawing/2014/main" id="{2806788B-AB0F-EB99-1C1A-85FE6028D2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3270" y="4489657"/>
            <a:ext cx="2974003" cy="21991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563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4">
                                            <p:txEl>
                                              <p:pRg st="0" end="0"/>
                                            </p:txEl>
                                          </p:spTgt>
                                        </p:tgtEl>
                                        <p:attrNameLst>
                                          <p:attrName>style.visibility</p:attrName>
                                        </p:attrNameLst>
                                      </p:cBhvr>
                                      <p:to>
                                        <p:strVal val="visible"/>
                                      </p:to>
                                    </p:set>
                                    <p:animEffect transition="in" filter="fade">
                                      <p:cBhvr>
                                        <p:cTn id="49" dur="1000"/>
                                        <p:tgtEl>
                                          <p:spTgt spid="4">
                                            <p:txEl>
                                              <p:pRg st="0" end="0"/>
                                            </p:txEl>
                                          </p:spTgt>
                                        </p:tgtEl>
                                      </p:cBhvr>
                                    </p:animEffect>
                                    <p:anim calcmode="lin" valueType="num">
                                      <p:cBhvr>
                                        <p:cTn id="50"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0" end="0"/>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1" end="1"/>
                                            </p:txEl>
                                          </p:spTgt>
                                        </p:tgtEl>
                                        <p:attrNameLst>
                                          <p:attrName>style.visibility</p:attrName>
                                        </p:attrNameLst>
                                      </p:cBhvr>
                                      <p:to>
                                        <p:strVal val="visible"/>
                                      </p:to>
                                    </p:set>
                                    <p:animEffect transition="in" filter="fade">
                                      <p:cBhvr>
                                        <p:cTn id="54" dur="1000"/>
                                        <p:tgtEl>
                                          <p:spTgt spid="4">
                                            <p:txEl>
                                              <p:pRg st="1" end="1"/>
                                            </p:txEl>
                                          </p:spTgt>
                                        </p:tgtEl>
                                      </p:cBhvr>
                                    </p:animEffect>
                                    <p:anim calcmode="lin" valueType="num">
                                      <p:cBhvr>
                                        <p:cTn id="5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2" end="2"/>
                                            </p:txEl>
                                          </p:spTgt>
                                        </p:tgtEl>
                                        <p:attrNameLst>
                                          <p:attrName>style.visibility</p:attrName>
                                        </p:attrNameLst>
                                      </p:cBhvr>
                                      <p:to>
                                        <p:strVal val="visible"/>
                                      </p:to>
                                    </p:set>
                                    <p:animEffect transition="in" filter="fade">
                                      <p:cBhvr>
                                        <p:cTn id="59" dur="1000"/>
                                        <p:tgtEl>
                                          <p:spTgt spid="4">
                                            <p:txEl>
                                              <p:pRg st="2" end="2"/>
                                            </p:txEl>
                                          </p:spTgt>
                                        </p:tgtEl>
                                      </p:cBhvr>
                                    </p:animEffect>
                                    <p:anim calcmode="lin" valueType="num">
                                      <p:cBhvr>
                                        <p:cTn id="6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62" presetID="42" presetClass="entr" presetSubtype="0" fill="hold" nodeType="withEffect">
                                  <p:stCondLst>
                                    <p:cond delay="0"/>
                                  </p:stCondLst>
                                  <p:childTnLst>
                                    <p:set>
                                      <p:cBhvr>
                                        <p:cTn id="63" dur="1" fill="hold">
                                          <p:stCondLst>
                                            <p:cond delay="0"/>
                                          </p:stCondLst>
                                        </p:cTn>
                                        <p:tgtEl>
                                          <p:spTgt spid="4">
                                            <p:txEl>
                                              <p:pRg st="3" end="3"/>
                                            </p:txEl>
                                          </p:spTgt>
                                        </p:tgtEl>
                                        <p:attrNameLst>
                                          <p:attrName>style.visibility</p:attrName>
                                        </p:attrNameLst>
                                      </p:cBhvr>
                                      <p:to>
                                        <p:strVal val="visible"/>
                                      </p:to>
                                    </p:set>
                                    <p:animEffect transition="in" filter="fade">
                                      <p:cBhvr>
                                        <p:cTn id="64" dur="1000"/>
                                        <p:tgtEl>
                                          <p:spTgt spid="4">
                                            <p:txEl>
                                              <p:pRg st="3" end="3"/>
                                            </p:txEl>
                                          </p:spTgt>
                                        </p:tgtEl>
                                      </p:cBhvr>
                                    </p:animEffect>
                                    <p:anim calcmode="lin" valueType="num">
                                      <p:cBhvr>
                                        <p:cTn id="6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6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67" presetID="42" presetClass="entr" presetSubtype="0" fill="hold" nodeType="withEffect">
                                  <p:stCondLst>
                                    <p:cond delay="0"/>
                                  </p:stCondLst>
                                  <p:childTnLst>
                                    <p:set>
                                      <p:cBhvr>
                                        <p:cTn id="68" dur="1" fill="hold">
                                          <p:stCondLst>
                                            <p:cond delay="0"/>
                                          </p:stCondLst>
                                        </p:cTn>
                                        <p:tgtEl>
                                          <p:spTgt spid="4">
                                            <p:txEl>
                                              <p:pRg st="4" end="4"/>
                                            </p:txEl>
                                          </p:spTgt>
                                        </p:tgtEl>
                                        <p:attrNameLst>
                                          <p:attrName>style.visibility</p:attrName>
                                        </p:attrNameLst>
                                      </p:cBhvr>
                                      <p:to>
                                        <p:strVal val="visible"/>
                                      </p:to>
                                    </p:set>
                                    <p:animEffect transition="in" filter="fade">
                                      <p:cBhvr>
                                        <p:cTn id="69" dur="1000"/>
                                        <p:tgtEl>
                                          <p:spTgt spid="4">
                                            <p:txEl>
                                              <p:pRg st="4" end="4"/>
                                            </p:txEl>
                                          </p:spTgt>
                                        </p:tgtEl>
                                      </p:cBhvr>
                                    </p:animEffect>
                                    <p:anim calcmode="lin" valueType="num">
                                      <p:cBhvr>
                                        <p:cTn id="7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7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72" presetID="42" presetClass="entr" presetSubtype="0" fill="hold" nodeType="withEffect">
                                  <p:stCondLst>
                                    <p:cond delay="0"/>
                                  </p:stCondLst>
                                  <p:childTnLst>
                                    <p:set>
                                      <p:cBhvr>
                                        <p:cTn id="73" dur="1" fill="hold">
                                          <p:stCondLst>
                                            <p:cond delay="0"/>
                                          </p:stCondLst>
                                        </p:cTn>
                                        <p:tgtEl>
                                          <p:spTgt spid="4">
                                            <p:txEl>
                                              <p:pRg st="5" end="5"/>
                                            </p:txEl>
                                          </p:spTgt>
                                        </p:tgtEl>
                                        <p:attrNameLst>
                                          <p:attrName>style.visibility</p:attrName>
                                        </p:attrNameLst>
                                      </p:cBhvr>
                                      <p:to>
                                        <p:strVal val="visible"/>
                                      </p:to>
                                    </p:set>
                                    <p:animEffect transition="in" filter="fade">
                                      <p:cBhvr>
                                        <p:cTn id="74" dur="1000"/>
                                        <p:tgtEl>
                                          <p:spTgt spid="4">
                                            <p:txEl>
                                              <p:pRg st="5" end="5"/>
                                            </p:txEl>
                                          </p:spTgt>
                                        </p:tgtEl>
                                      </p:cBhvr>
                                    </p:animEffect>
                                    <p:anim calcmode="lin" valueType="num">
                                      <p:cBhvr>
                                        <p:cTn id="7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7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77" presetID="42" presetClass="entr" presetSubtype="0" fill="hold" nodeType="withEffect">
                                  <p:stCondLst>
                                    <p:cond delay="0"/>
                                  </p:stCondLst>
                                  <p:childTnLst>
                                    <p:set>
                                      <p:cBhvr>
                                        <p:cTn id="78" dur="1" fill="hold">
                                          <p:stCondLst>
                                            <p:cond delay="0"/>
                                          </p:stCondLst>
                                        </p:cTn>
                                        <p:tgtEl>
                                          <p:spTgt spid="4">
                                            <p:txEl>
                                              <p:pRg st="6" end="6"/>
                                            </p:txEl>
                                          </p:spTgt>
                                        </p:tgtEl>
                                        <p:attrNameLst>
                                          <p:attrName>style.visibility</p:attrName>
                                        </p:attrNameLst>
                                      </p:cBhvr>
                                      <p:to>
                                        <p:strVal val="visible"/>
                                      </p:to>
                                    </p:set>
                                    <p:animEffect transition="in" filter="fade">
                                      <p:cBhvr>
                                        <p:cTn id="79" dur="1000"/>
                                        <p:tgtEl>
                                          <p:spTgt spid="4">
                                            <p:txEl>
                                              <p:pRg st="6" end="6"/>
                                            </p:txEl>
                                          </p:spTgt>
                                        </p:tgtEl>
                                      </p:cBhvr>
                                    </p:animEffect>
                                    <p:anim calcmode="lin" valueType="num">
                                      <p:cBhvr>
                                        <p:cTn id="8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8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BE5B1-94F8-F79D-2B01-92260BBBA717}"/>
              </a:ext>
            </a:extLst>
          </p:cNvPr>
          <p:cNvSpPr>
            <a:spLocks noGrp="1"/>
          </p:cNvSpPr>
          <p:nvPr>
            <p:ph type="title"/>
          </p:nvPr>
        </p:nvSpPr>
        <p:spPr>
          <a:solidFill>
            <a:schemeClr val="accent3"/>
          </a:solidFill>
        </p:spPr>
        <p:txBody>
          <a:bodyPr/>
          <a:lstStyle/>
          <a:p>
            <a:r>
              <a:rPr lang="en-GB" dirty="0">
                <a:solidFill>
                  <a:schemeClr val="bg1"/>
                </a:solidFill>
              </a:rPr>
              <a:t>2. Log, Catalogue and Review </a:t>
            </a:r>
          </a:p>
        </p:txBody>
      </p:sp>
      <p:sp>
        <p:nvSpPr>
          <p:cNvPr id="3" name="Content Placeholder 2">
            <a:extLst>
              <a:ext uri="{FF2B5EF4-FFF2-40B4-BE49-F238E27FC236}">
                <a16:creationId xmlns:a16="http://schemas.microsoft.com/office/drawing/2014/main" id="{807DDB61-171E-89B4-8D4F-255C6E9B9E0B}"/>
              </a:ext>
            </a:extLst>
          </p:cNvPr>
          <p:cNvSpPr>
            <a:spLocks noGrp="1"/>
          </p:cNvSpPr>
          <p:nvPr>
            <p:ph sz="half" idx="1"/>
          </p:nvPr>
        </p:nvSpPr>
        <p:spPr>
          <a:xfrm>
            <a:off x="609600" y="1600201"/>
            <a:ext cx="5384800" cy="1827087"/>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a. Log</a:t>
            </a:r>
          </a:p>
          <a:p>
            <a:pPr marL="0" indent="0">
              <a:buNone/>
            </a:pPr>
            <a:r>
              <a:rPr lang="en-GB" dirty="0"/>
              <a:t>Logging all the reference information – why?</a:t>
            </a:r>
          </a:p>
        </p:txBody>
      </p:sp>
      <p:sp>
        <p:nvSpPr>
          <p:cNvPr id="4" name="Content Placeholder 3">
            <a:extLst>
              <a:ext uri="{FF2B5EF4-FFF2-40B4-BE49-F238E27FC236}">
                <a16:creationId xmlns:a16="http://schemas.microsoft.com/office/drawing/2014/main" id="{5A01556D-8ACD-4D02-04A2-7486AEA18E38}"/>
              </a:ext>
            </a:extLst>
          </p:cNvPr>
          <p:cNvSpPr>
            <a:spLocks noGrp="1"/>
          </p:cNvSpPr>
          <p:nvPr>
            <p:ph sz="half" idx="2"/>
          </p:nvPr>
        </p:nvSpPr>
        <p:spPr>
          <a:xfrm>
            <a:off x="6197600" y="1600201"/>
            <a:ext cx="5384800" cy="1827088"/>
          </a:xfrm>
          <a:solidFill>
            <a:schemeClr val="accent3">
              <a:lumMod val="40000"/>
              <a:lumOff val="60000"/>
            </a:schemeClr>
          </a:solidFill>
        </p:spPr>
        <p:txBody>
          <a:bodyPr vert="horz" lIns="91440" tIns="45720" rIns="91440" bIns="45720" rtlCol="0" anchor="t">
            <a:normAutofit lnSpcReduction="10000"/>
          </a:bodyPr>
          <a:lstStyle/>
          <a:p>
            <a:pPr marL="0" indent="0">
              <a:buNone/>
            </a:pPr>
            <a:r>
              <a:rPr lang="en-GB" b="1" dirty="0"/>
              <a:t>b. Catalogue</a:t>
            </a:r>
            <a:endParaRPr lang="en-US" b="1" dirty="0"/>
          </a:p>
          <a:p>
            <a:pPr marL="0" indent="0">
              <a:buNone/>
            </a:pPr>
            <a:r>
              <a:rPr lang="en-GB" dirty="0"/>
              <a:t>Catalogue all your literature – assist in remembering who said what/where etc – why?</a:t>
            </a:r>
          </a:p>
        </p:txBody>
      </p:sp>
      <p:sp>
        <p:nvSpPr>
          <p:cNvPr id="5" name="Rectangle 4">
            <a:extLst>
              <a:ext uri="{FF2B5EF4-FFF2-40B4-BE49-F238E27FC236}">
                <a16:creationId xmlns:a16="http://schemas.microsoft.com/office/drawing/2014/main" id="{84E97E43-0FE7-537D-E1B0-D35D7B872378}"/>
              </a:ext>
            </a:extLst>
          </p:cNvPr>
          <p:cNvSpPr/>
          <p:nvPr/>
        </p:nvSpPr>
        <p:spPr>
          <a:xfrm>
            <a:off x="609600" y="3845478"/>
            <a:ext cx="6016254" cy="1851836"/>
          </a:xfrm>
          <a:prstGeom prst="rect">
            <a:avLst/>
          </a:prstGeom>
          <a:solidFill>
            <a:schemeClr val="accent3">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dirty="0">
                <a:solidFill>
                  <a:schemeClr val="tx1"/>
                </a:solidFill>
              </a:rPr>
              <a:t>c. Review &amp; Digest</a:t>
            </a:r>
          </a:p>
          <a:p>
            <a:r>
              <a:rPr lang="en-GB" sz="2400" dirty="0">
                <a:solidFill>
                  <a:schemeClr val="tx1"/>
                </a:solidFill>
              </a:rPr>
              <a:t>How it all fits together</a:t>
            </a:r>
          </a:p>
          <a:p>
            <a:r>
              <a:rPr lang="en-GB" sz="2400" dirty="0">
                <a:solidFill>
                  <a:schemeClr val="tx1"/>
                </a:solidFill>
              </a:rPr>
              <a:t>How you will combine it all into narrative</a:t>
            </a:r>
          </a:p>
          <a:p>
            <a:r>
              <a:rPr lang="en-GB" sz="2400" dirty="0">
                <a:solidFill>
                  <a:schemeClr val="tx1"/>
                </a:solidFill>
              </a:rPr>
              <a:t>Mind-map – why? </a:t>
            </a:r>
          </a:p>
          <a:p>
            <a:pPr algn="ctr"/>
            <a:endParaRPr lang="en-GB" dirty="0"/>
          </a:p>
        </p:txBody>
      </p:sp>
      <p:pic>
        <p:nvPicPr>
          <p:cNvPr id="1026" name="Picture 2" descr="Benefits of Mind Mapping - MindMapper">
            <a:extLst>
              <a:ext uri="{FF2B5EF4-FFF2-40B4-BE49-F238E27FC236}">
                <a16:creationId xmlns:a16="http://schemas.microsoft.com/office/drawing/2014/main" id="{DEB369C3-EAEC-714C-B014-72C9BDDDBE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2876" y="3845478"/>
            <a:ext cx="3606800" cy="2247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8828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C97E1-EADB-42EB-838C-6AFF0663F1BC}"/>
              </a:ext>
            </a:extLst>
          </p:cNvPr>
          <p:cNvSpPr>
            <a:spLocks noGrp="1"/>
          </p:cNvSpPr>
          <p:nvPr>
            <p:ph type="title"/>
          </p:nvPr>
        </p:nvSpPr>
        <p:spPr>
          <a:xfrm>
            <a:off x="167197" y="241435"/>
            <a:ext cx="10972800" cy="1358766"/>
          </a:xfrm>
          <a:solidFill>
            <a:srgbClr val="92D050"/>
          </a:solidFill>
        </p:spPr>
        <p:txBody>
          <a:bodyPr/>
          <a:lstStyle/>
          <a:p>
            <a:r>
              <a:rPr lang="en-GB" dirty="0">
                <a:solidFill>
                  <a:schemeClr val="bg1"/>
                </a:solidFill>
              </a:rPr>
              <a:t>Referencing &amp; Reviewing Literature</a:t>
            </a:r>
            <a:endParaRPr lang="en-GB" dirty="0"/>
          </a:p>
        </p:txBody>
      </p:sp>
      <p:sp>
        <p:nvSpPr>
          <p:cNvPr id="3" name="Content Placeholder 2">
            <a:extLst>
              <a:ext uri="{FF2B5EF4-FFF2-40B4-BE49-F238E27FC236}">
                <a16:creationId xmlns:a16="http://schemas.microsoft.com/office/drawing/2014/main" id="{4EF48B10-0F82-4100-A629-EC7C92D1D0F6}"/>
              </a:ext>
            </a:extLst>
          </p:cNvPr>
          <p:cNvSpPr>
            <a:spLocks noGrp="1"/>
          </p:cNvSpPr>
          <p:nvPr>
            <p:ph sz="half" idx="1"/>
          </p:nvPr>
        </p:nvSpPr>
        <p:spPr>
          <a:xfrm>
            <a:off x="609600" y="1925455"/>
            <a:ext cx="5384800" cy="3663786"/>
          </a:xfrm>
        </p:spPr>
        <p:txBody>
          <a:bodyPr>
            <a:normAutofit lnSpcReduction="10000"/>
          </a:bodyPr>
          <a:lstStyle/>
          <a:p>
            <a:r>
              <a:rPr lang="en-GB" b="1" dirty="0">
                <a:solidFill>
                  <a:srgbClr val="0070C0"/>
                </a:solidFill>
              </a:rPr>
              <a:t>How to reference correctly</a:t>
            </a:r>
          </a:p>
          <a:p>
            <a:pPr marL="0" indent="0">
              <a:buNone/>
            </a:pPr>
            <a:endParaRPr lang="en-GB" dirty="0"/>
          </a:p>
          <a:p>
            <a:pPr lvl="1">
              <a:buFont typeface="Courier New" panose="02070309020205020404" pitchFamily="49" charset="0"/>
              <a:buChar char="o"/>
            </a:pPr>
            <a:r>
              <a:rPr lang="en-GB" dirty="0"/>
              <a:t>Harvard Referencing</a:t>
            </a:r>
          </a:p>
          <a:p>
            <a:pPr lvl="1">
              <a:buFont typeface="Courier New" panose="02070309020205020404" pitchFamily="49" charset="0"/>
              <a:buChar char="o"/>
            </a:pPr>
            <a:r>
              <a:rPr lang="en-GB" dirty="0"/>
              <a:t>Keep a record of everything you read/reference from the start</a:t>
            </a:r>
          </a:p>
          <a:p>
            <a:pPr lvl="1">
              <a:buFont typeface="Courier New" panose="02070309020205020404" pitchFamily="49" charset="0"/>
              <a:buChar char="o"/>
            </a:pPr>
            <a:r>
              <a:rPr lang="en-GB" dirty="0"/>
              <a:t> Make a table! </a:t>
            </a:r>
          </a:p>
        </p:txBody>
      </p:sp>
      <p:sp>
        <p:nvSpPr>
          <p:cNvPr id="4" name="Content Placeholder 3">
            <a:extLst>
              <a:ext uri="{FF2B5EF4-FFF2-40B4-BE49-F238E27FC236}">
                <a16:creationId xmlns:a16="http://schemas.microsoft.com/office/drawing/2014/main" id="{4B1CA0CB-51E3-4AE0-A442-C4EF8AEA51B6}"/>
              </a:ext>
            </a:extLst>
          </p:cNvPr>
          <p:cNvSpPr>
            <a:spLocks noGrp="1"/>
          </p:cNvSpPr>
          <p:nvPr>
            <p:ph sz="half" idx="2"/>
          </p:nvPr>
        </p:nvSpPr>
        <p:spPr>
          <a:xfrm>
            <a:off x="6197600" y="1925453"/>
            <a:ext cx="5384800" cy="3663787"/>
          </a:xfrm>
        </p:spPr>
        <p:txBody>
          <a:bodyPr>
            <a:normAutofit lnSpcReduction="10000"/>
          </a:bodyPr>
          <a:lstStyle/>
          <a:p>
            <a:r>
              <a:rPr lang="en-GB" b="1" dirty="0">
                <a:solidFill>
                  <a:srgbClr val="0070C0"/>
                </a:solidFill>
              </a:rPr>
              <a:t>How to review the literature</a:t>
            </a:r>
          </a:p>
          <a:p>
            <a:pPr marL="0" indent="0">
              <a:buNone/>
            </a:pPr>
            <a:endParaRPr lang="en-GB" dirty="0"/>
          </a:p>
          <a:p>
            <a:pPr>
              <a:buFont typeface="Courier New" panose="02070309020205020404" pitchFamily="49" charset="0"/>
              <a:buChar char="o"/>
            </a:pPr>
            <a:r>
              <a:rPr lang="en-GB" dirty="0"/>
              <a:t>Read widely</a:t>
            </a:r>
          </a:p>
          <a:p>
            <a:pPr>
              <a:buFont typeface="Courier New" panose="02070309020205020404" pitchFamily="49" charset="0"/>
              <a:buChar char="o"/>
            </a:pPr>
            <a:r>
              <a:rPr lang="en-GB" i="1" dirty="0"/>
              <a:t>‘Critically evaluate’ </a:t>
            </a:r>
            <a:r>
              <a:rPr lang="en-GB" dirty="0"/>
              <a:t>what you read</a:t>
            </a:r>
          </a:p>
          <a:p>
            <a:pPr>
              <a:buFont typeface="Courier New" panose="02070309020205020404" pitchFamily="49" charset="0"/>
              <a:buChar char="o"/>
            </a:pPr>
            <a:r>
              <a:rPr lang="en-GB" dirty="0"/>
              <a:t>Identify themes, gaps, trends, patterns</a:t>
            </a:r>
          </a:p>
          <a:p>
            <a:pPr>
              <a:buFont typeface="Courier New" panose="02070309020205020404" pitchFamily="49" charset="0"/>
              <a:buChar char="o"/>
            </a:pPr>
            <a:r>
              <a:rPr lang="en-GB" dirty="0"/>
              <a:t>Make notes</a:t>
            </a:r>
          </a:p>
          <a:p>
            <a:pPr>
              <a:buFont typeface="Courier New" panose="02070309020205020404" pitchFamily="49" charset="0"/>
              <a:buChar char="o"/>
            </a:pPr>
            <a:endParaRPr lang="en-GB" dirty="0"/>
          </a:p>
        </p:txBody>
      </p:sp>
      <p:graphicFrame>
        <p:nvGraphicFramePr>
          <p:cNvPr id="5" name="Table 5">
            <a:extLst>
              <a:ext uri="{FF2B5EF4-FFF2-40B4-BE49-F238E27FC236}">
                <a16:creationId xmlns:a16="http://schemas.microsoft.com/office/drawing/2014/main" id="{D801669A-6681-F6F1-822D-B74FA233775A}"/>
              </a:ext>
            </a:extLst>
          </p:cNvPr>
          <p:cNvGraphicFramePr>
            <a:graphicFrameLocks noGrp="1"/>
          </p:cNvGraphicFramePr>
          <p:nvPr>
            <p:extLst>
              <p:ext uri="{D42A27DB-BD31-4B8C-83A1-F6EECF244321}">
                <p14:modId xmlns:p14="http://schemas.microsoft.com/office/powerpoint/2010/main" val="3688868869"/>
              </p:ext>
            </p:extLst>
          </p:nvPr>
        </p:nvGraphicFramePr>
        <p:xfrm>
          <a:off x="609600" y="4932545"/>
          <a:ext cx="5384802" cy="1112520"/>
        </p:xfrm>
        <a:graphic>
          <a:graphicData uri="http://schemas.openxmlformats.org/drawingml/2006/table">
            <a:tbl>
              <a:tblPr firstRow="1" bandRow="1">
                <a:tableStyleId>{5C22544A-7EE6-4342-B048-85BDC9FD1C3A}</a:tableStyleId>
              </a:tblPr>
              <a:tblGrid>
                <a:gridCol w="1794934">
                  <a:extLst>
                    <a:ext uri="{9D8B030D-6E8A-4147-A177-3AD203B41FA5}">
                      <a16:colId xmlns:a16="http://schemas.microsoft.com/office/drawing/2014/main" val="3506751941"/>
                    </a:ext>
                  </a:extLst>
                </a:gridCol>
                <a:gridCol w="1794934">
                  <a:extLst>
                    <a:ext uri="{9D8B030D-6E8A-4147-A177-3AD203B41FA5}">
                      <a16:colId xmlns:a16="http://schemas.microsoft.com/office/drawing/2014/main" val="3198770614"/>
                    </a:ext>
                  </a:extLst>
                </a:gridCol>
                <a:gridCol w="1794934">
                  <a:extLst>
                    <a:ext uri="{9D8B030D-6E8A-4147-A177-3AD203B41FA5}">
                      <a16:colId xmlns:a16="http://schemas.microsoft.com/office/drawing/2014/main" val="1417250863"/>
                    </a:ext>
                  </a:extLst>
                </a:gridCol>
              </a:tblGrid>
              <a:tr h="370840">
                <a:tc>
                  <a:txBody>
                    <a:bodyPr/>
                    <a:lstStyle/>
                    <a:p>
                      <a:r>
                        <a:rPr lang="en-US" dirty="0"/>
                        <a:t>Source?</a:t>
                      </a:r>
                    </a:p>
                  </a:txBody>
                  <a:tcPr/>
                </a:tc>
                <a:tc>
                  <a:txBody>
                    <a:bodyPr/>
                    <a:lstStyle/>
                    <a:p>
                      <a:r>
                        <a:rPr lang="en-US" dirty="0"/>
                        <a:t>Where?</a:t>
                      </a:r>
                    </a:p>
                  </a:txBody>
                  <a:tcPr/>
                </a:tc>
                <a:tc>
                  <a:txBody>
                    <a:bodyPr/>
                    <a:lstStyle/>
                    <a:p>
                      <a:r>
                        <a:rPr lang="en-US" dirty="0"/>
                        <a:t>Citation?</a:t>
                      </a:r>
                    </a:p>
                  </a:txBody>
                  <a:tcPr/>
                </a:tc>
                <a:extLst>
                  <a:ext uri="{0D108BD9-81ED-4DB2-BD59-A6C34878D82A}">
                    <a16:rowId xmlns:a16="http://schemas.microsoft.com/office/drawing/2014/main" val="4179561447"/>
                  </a:ext>
                </a:extLst>
              </a:tr>
              <a:tr h="370840">
                <a:tc>
                  <a:txBody>
                    <a:bodyPr/>
                    <a:lstStyle/>
                    <a:p>
                      <a:endParaRPr lang="en-US"/>
                    </a:p>
                  </a:txBody>
                  <a:tcPr/>
                </a:tc>
                <a:tc>
                  <a:txBody>
                    <a:bodyPr/>
                    <a:lstStyle/>
                    <a:p>
                      <a:endParaRPr lang="en-US"/>
                    </a:p>
                  </a:txBody>
                  <a:tcPr/>
                </a:tc>
                <a:tc>
                  <a:txBody>
                    <a:bodyPr/>
                    <a:lstStyle/>
                    <a:p>
                      <a:endParaRPr lang="en-US"/>
                    </a:p>
                  </a:txBody>
                  <a:tcPr/>
                </a:tc>
                <a:extLst>
                  <a:ext uri="{0D108BD9-81ED-4DB2-BD59-A6C34878D82A}">
                    <a16:rowId xmlns:a16="http://schemas.microsoft.com/office/drawing/2014/main" val="166440584"/>
                  </a:ext>
                </a:extLst>
              </a:tr>
              <a:tr h="370840">
                <a:tc>
                  <a:txBody>
                    <a:bodyPr/>
                    <a:lstStyle/>
                    <a:p>
                      <a:endParaRPr lang="en-US"/>
                    </a:p>
                  </a:txBody>
                  <a:tcPr/>
                </a:tc>
                <a:tc>
                  <a:txBody>
                    <a:bodyPr/>
                    <a:lstStyle/>
                    <a:p>
                      <a:endParaRPr lang="en-US"/>
                    </a:p>
                  </a:txBody>
                  <a:tcPr/>
                </a:tc>
                <a:tc>
                  <a:txBody>
                    <a:bodyPr/>
                    <a:lstStyle/>
                    <a:p>
                      <a:endParaRPr lang="en-US" dirty="0"/>
                    </a:p>
                  </a:txBody>
                  <a:tcPr/>
                </a:tc>
                <a:extLst>
                  <a:ext uri="{0D108BD9-81ED-4DB2-BD59-A6C34878D82A}">
                    <a16:rowId xmlns:a16="http://schemas.microsoft.com/office/drawing/2014/main" val="1238890985"/>
                  </a:ext>
                </a:extLst>
              </a:tr>
            </a:tbl>
          </a:graphicData>
        </a:graphic>
      </p:graphicFrame>
      <p:pic>
        <p:nvPicPr>
          <p:cNvPr id="7" name="Picture 6" descr="Text&#10;&#10;Description automatically generated">
            <a:extLst>
              <a:ext uri="{FF2B5EF4-FFF2-40B4-BE49-F238E27FC236}">
                <a16:creationId xmlns:a16="http://schemas.microsoft.com/office/drawing/2014/main" id="{E1081B8C-7379-A950-7A49-9629CC349D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295154">
            <a:off x="9561845" y="4884602"/>
            <a:ext cx="1201459" cy="1641563"/>
          </a:xfrm>
          <a:prstGeom prst="rect">
            <a:avLst/>
          </a:prstGeom>
        </p:spPr>
      </p:pic>
    </p:spTree>
    <p:extLst>
      <p:ext uri="{BB962C8B-B14F-4D97-AF65-F5344CB8AC3E}">
        <p14:creationId xmlns:p14="http://schemas.microsoft.com/office/powerpoint/2010/main" val="77577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1585DA-10DB-AD35-FF3B-BFB63A19EB68}"/>
              </a:ext>
            </a:extLst>
          </p:cNvPr>
          <p:cNvSpPr>
            <a:spLocks noGrp="1"/>
          </p:cNvSpPr>
          <p:nvPr>
            <p:ph type="title"/>
          </p:nvPr>
        </p:nvSpPr>
        <p:spPr>
          <a:xfrm>
            <a:off x="513348" y="142871"/>
            <a:ext cx="10972800" cy="1143000"/>
          </a:xfrm>
          <a:solidFill>
            <a:srgbClr val="92D050"/>
          </a:solidFill>
        </p:spPr>
        <p:txBody>
          <a:bodyPr anchor="ctr">
            <a:normAutofit/>
          </a:bodyPr>
          <a:lstStyle/>
          <a:p>
            <a:pPr>
              <a:lnSpc>
                <a:spcPct val="90000"/>
              </a:lnSpc>
            </a:pPr>
            <a:r>
              <a:rPr lang="en-GB" sz="2800" dirty="0">
                <a:solidFill>
                  <a:schemeClr val="bg1"/>
                </a:solidFill>
              </a:rPr>
              <a:t>When reviewing the literature , what kind of questions should you be considering as you are reading and making notes?</a:t>
            </a:r>
          </a:p>
        </p:txBody>
      </p:sp>
      <p:sp>
        <p:nvSpPr>
          <p:cNvPr id="3" name="TextBox 2">
            <a:extLst>
              <a:ext uri="{FF2B5EF4-FFF2-40B4-BE49-F238E27FC236}">
                <a16:creationId xmlns:a16="http://schemas.microsoft.com/office/drawing/2014/main" id="{F97D294A-7E81-C06F-4E08-F2763C7B2D9C}"/>
              </a:ext>
            </a:extLst>
          </p:cNvPr>
          <p:cNvSpPr txBox="1"/>
          <p:nvPr/>
        </p:nvSpPr>
        <p:spPr>
          <a:xfrm>
            <a:off x="5197642" y="1617044"/>
            <a:ext cx="5072514" cy="4801314"/>
          </a:xfrm>
          <a:prstGeom prst="rect">
            <a:avLst/>
          </a:prstGeom>
          <a:noFill/>
        </p:spPr>
        <p:txBody>
          <a:bodyPr wrap="square" rtlCol="0">
            <a:spAutoFit/>
          </a:bodyPr>
          <a:lstStyle/>
          <a:p>
            <a:r>
              <a:rPr lang="en-US" b="1" u="sng" dirty="0"/>
              <a:t>Remember</a:t>
            </a:r>
          </a:p>
          <a:p>
            <a:endParaRPr lang="en-US" dirty="0"/>
          </a:p>
          <a:p>
            <a:pPr marL="285750" indent="-285750">
              <a:buFont typeface="Arial" panose="020B0604020202020204" pitchFamily="34" charset="0"/>
              <a:buChar char="•"/>
            </a:pPr>
            <a:r>
              <a:rPr lang="en-US" sz="2400" dirty="0"/>
              <a:t>Your objectives help meet your overall aim…</a:t>
            </a:r>
          </a:p>
          <a:p>
            <a:endParaRPr lang="en-US" sz="2400" dirty="0"/>
          </a:p>
          <a:p>
            <a:pPr marL="285750" indent="-285750">
              <a:buFont typeface="Arial" panose="020B0604020202020204" pitchFamily="34" charset="0"/>
              <a:buChar char="•"/>
            </a:pPr>
            <a:r>
              <a:rPr lang="en-US" sz="2400" dirty="0"/>
              <a:t>Your LR should link to your objectives…</a:t>
            </a:r>
          </a:p>
          <a:p>
            <a:endParaRPr lang="en-US" sz="2400" dirty="0"/>
          </a:p>
          <a:p>
            <a:pPr marL="285750" indent="-285750">
              <a:buFont typeface="Arial" panose="020B0604020202020204" pitchFamily="34" charset="0"/>
              <a:buChar char="•"/>
            </a:pPr>
            <a:r>
              <a:rPr lang="en-US" sz="2400" dirty="0"/>
              <a:t>There should be a flow through your project – what does this mean? </a:t>
            </a:r>
          </a:p>
          <a:p>
            <a:pPr marL="285750" indent="-285750">
              <a:buFont typeface="Arial" panose="020B0604020202020204" pitchFamily="34" charset="0"/>
              <a:buChar char="•"/>
            </a:pPr>
            <a:endParaRPr lang="en-US" dirty="0"/>
          </a:p>
          <a:p>
            <a:endParaRPr lang="en-US" dirty="0"/>
          </a:p>
          <a:p>
            <a:endParaRPr lang="en-US" dirty="0"/>
          </a:p>
        </p:txBody>
      </p:sp>
      <p:pic>
        <p:nvPicPr>
          <p:cNvPr id="2050" name="Picture 2" descr="What Should I Avoid When Trying to Get More Links?">
            <a:extLst>
              <a:ext uri="{FF2B5EF4-FFF2-40B4-BE49-F238E27FC236}">
                <a16:creationId xmlns:a16="http://schemas.microsoft.com/office/drawing/2014/main" id="{272ADA3A-F384-4808-96A5-55B550CC5B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3212" y="2687415"/>
            <a:ext cx="3797300" cy="2133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9367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72A5E-BE99-41BF-B0E9-F75BCE2ACA8F}"/>
              </a:ext>
            </a:extLst>
          </p:cNvPr>
          <p:cNvSpPr>
            <a:spLocks noGrp="1"/>
          </p:cNvSpPr>
          <p:nvPr>
            <p:ph type="title"/>
          </p:nvPr>
        </p:nvSpPr>
        <p:spPr>
          <a:solidFill>
            <a:srgbClr val="92D050"/>
          </a:solidFill>
        </p:spPr>
        <p:txBody>
          <a:bodyPr/>
          <a:lstStyle/>
          <a:p>
            <a:pPr algn="l"/>
            <a:r>
              <a:rPr lang="en-GB" dirty="0">
                <a:solidFill>
                  <a:schemeClr val="bg1"/>
                </a:solidFill>
              </a:rPr>
              <a:t>Reviewing the literature</a:t>
            </a:r>
          </a:p>
        </p:txBody>
      </p:sp>
      <p:sp>
        <p:nvSpPr>
          <p:cNvPr id="3" name="Content Placeholder 2">
            <a:extLst>
              <a:ext uri="{FF2B5EF4-FFF2-40B4-BE49-F238E27FC236}">
                <a16:creationId xmlns:a16="http://schemas.microsoft.com/office/drawing/2014/main" id="{E7F732D7-B0A7-46E8-A046-7D7E63D1586C}"/>
              </a:ext>
            </a:extLst>
          </p:cNvPr>
          <p:cNvSpPr>
            <a:spLocks noGrp="1"/>
          </p:cNvSpPr>
          <p:nvPr>
            <p:ph idx="1"/>
          </p:nvPr>
        </p:nvSpPr>
        <p:spPr>
          <a:xfrm>
            <a:off x="609600" y="2822609"/>
            <a:ext cx="10972800" cy="3917032"/>
          </a:xfrm>
        </p:spPr>
        <p:txBody>
          <a:bodyPr>
            <a:normAutofit fontScale="70000" lnSpcReduction="20000"/>
          </a:bodyPr>
          <a:lstStyle/>
          <a:p>
            <a:pPr algn="l">
              <a:buFont typeface="Arial" panose="020B0604020202020204" pitchFamily="34" charset="0"/>
              <a:buChar char="•"/>
            </a:pPr>
            <a:r>
              <a:rPr lang="en-GB" b="0" i="0" dirty="0">
                <a:solidFill>
                  <a:srgbClr val="0D405F"/>
                </a:solidFill>
                <a:effectLst/>
                <a:latin typeface="Inter"/>
              </a:rPr>
              <a:t>What question or problem is the author addressing?</a:t>
            </a:r>
          </a:p>
          <a:p>
            <a:pPr algn="l">
              <a:buFont typeface="Arial" panose="020B0604020202020204" pitchFamily="34" charset="0"/>
              <a:buChar char="•"/>
            </a:pPr>
            <a:r>
              <a:rPr lang="en-GB" b="0" i="0" dirty="0">
                <a:solidFill>
                  <a:srgbClr val="0D405F"/>
                </a:solidFill>
                <a:effectLst/>
                <a:latin typeface="Inter"/>
              </a:rPr>
              <a:t>What are the key concepts and how are they defined?</a:t>
            </a:r>
          </a:p>
          <a:p>
            <a:pPr algn="l">
              <a:buFont typeface="Arial" panose="020B0604020202020204" pitchFamily="34" charset="0"/>
              <a:buChar char="•"/>
            </a:pPr>
            <a:r>
              <a:rPr lang="en-GB" b="0" i="0" dirty="0">
                <a:solidFill>
                  <a:srgbClr val="0D405F"/>
                </a:solidFill>
                <a:effectLst/>
                <a:latin typeface="Inter"/>
              </a:rPr>
              <a:t>What are the key theories, models and methods? Does the research use established frameworks or take an innovative approach?</a:t>
            </a:r>
          </a:p>
          <a:p>
            <a:pPr algn="l">
              <a:buFont typeface="Arial" panose="020B0604020202020204" pitchFamily="34" charset="0"/>
              <a:buChar char="•"/>
            </a:pPr>
            <a:r>
              <a:rPr lang="en-GB" b="0" i="0" dirty="0">
                <a:solidFill>
                  <a:srgbClr val="0D405F"/>
                </a:solidFill>
                <a:effectLst/>
                <a:latin typeface="Inter"/>
              </a:rPr>
              <a:t>What are the results and conclusions of the study?</a:t>
            </a:r>
          </a:p>
          <a:p>
            <a:pPr algn="l">
              <a:buFont typeface="Arial" panose="020B0604020202020204" pitchFamily="34" charset="0"/>
              <a:buChar char="•"/>
            </a:pPr>
            <a:r>
              <a:rPr lang="en-GB" b="0" i="0" dirty="0">
                <a:solidFill>
                  <a:srgbClr val="0D405F"/>
                </a:solidFill>
                <a:effectLst/>
                <a:latin typeface="Inter"/>
              </a:rPr>
              <a:t>How does the publication relate to other literature in the field? Does it confirm, add to, or challenge established knowledge?</a:t>
            </a:r>
          </a:p>
          <a:p>
            <a:pPr algn="l">
              <a:buFont typeface="Arial" panose="020B0604020202020204" pitchFamily="34" charset="0"/>
              <a:buChar char="•"/>
            </a:pPr>
            <a:r>
              <a:rPr lang="en-GB" b="0" i="0" dirty="0">
                <a:solidFill>
                  <a:srgbClr val="0D405F"/>
                </a:solidFill>
                <a:effectLst/>
                <a:latin typeface="Inter"/>
              </a:rPr>
              <a:t>How does the publication contribute to your understanding of the topic? What are its key insights and arguments?</a:t>
            </a:r>
          </a:p>
          <a:p>
            <a:pPr algn="l">
              <a:buFont typeface="Arial" panose="020B0604020202020204" pitchFamily="34" charset="0"/>
              <a:buChar char="•"/>
            </a:pPr>
            <a:r>
              <a:rPr lang="en-GB" b="0" i="0" dirty="0">
                <a:solidFill>
                  <a:srgbClr val="0D405F"/>
                </a:solidFill>
                <a:effectLst/>
                <a:latin typeface="Inter"/>
              </a:rPr>
              <a:t>What are the strengths and weaknesses of the research</a:t>
            </a:r>
          </a:p>
          <a:p>
            <a:pPr marL="0" indent="0" algn="r">
              <a:buNone/>
            </a:pPr>
            <a:r>
              <a:rPr lang="en-GB" dirty="0">
                <a:solidFill>
                  <a:srgbClr val="0D405F"/>
                </a:solidFill>
                <a:latin typeface="Inter"/>
              </a:rPr>
              <a:t>(</a:t>
            </a:r>
            <a:r>
              <a:rPr lang="en-GB" dirty="0" err="1">
                <a:solidFill>
                  <a:srgbClr val="0D405F"/>
                </a:solidFill>
                <a:latin typeface="Inter"/>
              </a:rPr>
              <a:t>Scribbr</a:t>
            </a:r>
            <a:r>
              <a:rPr lang="en-GB" dirty="0">
                <a:solidFill>
                  <a:srgbClr val="0D405F"/>
                </a:solidFill>
                <a:latin typeface="Inter"/>
              </a:rPr>
              <a:t>, 2022)</a:t>
            </a:r>
            <a:endParaRPr lang="en-GB" b="0" i="0" dirty="0">
              <a:solidFill>
                <a:srgbClr val="0D405F"/>
              </a:solidFill>
              <a:effectLst/>
              <a:latin typeface="Inter"/>
            </a:endParaRPr>
          </a:p>
          <a:p>
            <a:endParaRPr lang="en-GB" dirty="0"/>
          </a:p>
        </p:txBody>
      </p:sp>
      <p:pic>
        <p:nvPicPr>
          <p:cNvPr id="3074" name="Picture 2" descr="Flat vector illustration of group of people doing discussion. Suitable for  design element of business forum, political debate, and discuss current  issues activity. 4413151 Vector Art at Vecteezy">
            <a:extLst>
              <a:ext uri="{FF2B5EF4-FFF2-40B4-BE49-F238E27FC236}">
                <a16:creationId xmlns:a16="http://schemas.microsoft.com/office/drawing/2014/main" id="{BE173BE4-E2A2-2525-60D3-8D3D66634C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69200" y="691574"/>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898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E413E-1874-49CD-F642-5E67D1F91610}"/>
              </a:ext>
            </a:extLst>
          </p:cNvPr>
          <p:cNvSpPr>
            <a:spLocks noGrp="1"/>
          </p:cNvSpPr>
          <p:nvPr>
            <p:ph type="title"/>
          </p:nvPr>
        </p:nvSpPr>
        <p:spPr>
          <a:xfrm>
            <a:off x="609600" y="274638"/>
            <a:ext cx="10972800" cy="1143000"/>
          </a:xfrm>
          <a:solidFill>
            <a:srgbClr val="92D050"/>
          </a:solidFill>
        </p:spPr>
        <p:txBody>
          <a:bodyPr vert="horz" lIns="91440" tIns="45720" rIns="91440" bIns="45720" rtlCol="0" anchor="ctr">
            <a:normAutofit/>
          </a:bodyPr>
          <a:lstStyle/>
          <a:p>
            <a:r>
              <a:rPr lang="en-GB" dirty="0">
                <a:solidFill>
                  <a:schemeClr val="bg1"/>
                </a:solidFill>
              </a:rPr>
              <a:t>How to structure your literature review?</a:t>
            </a:r>
          </a:p>
        </p:txBody>
      </p:sp>
      <p:sp>
        <p:nvSpPr>
          <p:cNvPr id="4" name="TextBox 3">
            <a:extLst>
              <a:ext uri="{FF2B5EF4-FFF2-40B4-BE49-F238E27FC236}">
                <a16:creationId xmlns:a16="http://schemas.microsoft.com/office/drawing/2014/main" id="{E0702FF8-5983-C0A2-558F-3D216271E1B9}"/>
              </a:ext>
            </a:extLst>
          </p:cNvPr>
          <p:cNvSpPr txBox="1"/>
          <p:nvPr/>
        </p:nvSpPr>
        <p:spPr>
          <a:xfrm>
            <a:off x="609600" y="1600201"/>
            <a:ext cx="5384800" cy="3989040"/>
          </a:xfrm>
          <a:prstGeom prst="rect">
            <a:avLst/>
          </a:prstGeom>
        </p:spPr>
        <p:txBody>
          <a:bodyPr vert="horz" lIns="91440" tIns="45720" rIns="91440" bIns="45720" rtlCol="0">
            <a:normAutofit/>
          </a:bodyPr>
          <a:lstStyle/>
          <a:p>
            <a:pPr>
              <a:spcBef>
                <a:spcPct val="20000"/>
              </a:spcBef>
              <a:buFont typeface="Arial" pitchFamily="34" charset="0"/>
            </a:pPr>
            <a:r>
              <a:rPr lang="en-GB" sz="2800" b="0" i="0" dirty="0">
                <a:effectLst/>
              </a:rPr>
              <a:t>There are five key steps to writing a literature review:</a:t>
            </a:r>
          </a:p>
          <a:p>
            <a:pPr>
              <a:spcBef>
                <a:spcPct val="20000"/>
              </a:spcBef>
              <a:buFont typeface="Arial" pitchFamily="34" charset="0"/>
              <a:buAutoNum type="arabicPeriod"/>
            </a:pPr>
            <a:r>
              <a:rPr lang="en-GB" sz="2800" b="1" i="0" u="none" strike="noStrike" dirty="0">
                <a:effectLst/>
                <a:hlinkClick r:id="rId3"/>
              </a:rPr>
              <a:t>Search</a:t>
            </a:r>
            <a:r>
              <a:rPr lang="en-GB" sz="2800" b="0" i="0" u="none" strike="noStrike" dirty="0">
                <a:effectLst/>
                <a:hlinkClick r:id="rId3"/>
              </a:rPr>
              <a:t> for relevant literature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4"/>
              </a:rPr>
              <a:t>Evaluate</a:t>
            </a:r>
            <a:r>
              <a:rPr lang="en-GB" sz="2800" b="0" i="0" u="none" strike="noStrike" dirty="0">
                <a:effectLst/>
                <a:hlinkClick r:id="rId4"/>
              </a:rPr>
              <a:t> sources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5"/>
              </a:rPr>
              <a:t>Identify</a:t>
            </a:r>
            <a:r>
              <a:rPr lang="en-GB" sz="2800" b="0" i="0" u="none" strike="noStrike" dirty="0">
                <a:effectLst/>
                <a:hlinkClick r:id="rId5"/>
              </a:rPr>
              <a:t> themes, debates and gaps</a:t>
            </a:r>
            <a:endParaRPr lang="en-GB" sz="2800" b="0" i="0" dirty="0">
              <a:effectLst/>
            </a:endParaRPr>
          </a:p>
          <a:p>
            <a:pPr>
              <a:spcBef>
                <a:spcPct val="20000"/>
              </a:spcBef>
              <a:buFont typeface="Arial" pitchFamily="34" charset="0"/>
              <a:buAutoNum type="arabicPeriod"/>
            </a:pPr>
            <a:r>
              <a:rPr lang="en-GB" sz="2800" b="1" i="0" u="none" strike="noStrike" dirty="0">
                <a:effectLst/>
                <a:hlinkClick r:id="rId6"/>
              </a:rPr>
              <a:t>Outline</a:t>
            </a:r>
            <a:r>
              <a:rPr lang="en-GB" sz="2800" b="0" i="0" u="none" strike="noStrike" dirty="0">
                <a:effectLst/>
                <a:hlinkClick r:id="rId6"/>
              </a:rPr>
              <a:t> the structure</a:t>
            </a:r>
            <a:endParaRPr lang="en-GB" sz="2800" b="0" i="0" dirty="0">
              <a:effectLst/>
            </a:endParaRPr>
          </a:p>
          <a:p>
            <a:pPr>
              <a:spcBef>
                <a:spcPct val="20000"/>
              </a:spcBef>
              <a:buFont typeface="Arial" pitchFamily="34" charset="0"/>
              <a:buAutoNum type="arabicPeriod"/>
            </a:pPr>
            <a:r>
              <a:rPr lang="en-GB" sz="2800" b="1" i="0" u="none" strike="noStrike" dirty="0">
                <a:effectLst/>
                <a:hlinkClick r:id="rId7"/>
              </a:rPr>
              <a:t>Write</a:t>
            </a:r>
            <a:r>
              <a:rPr lang="en-GB" sz="2800" b="0" i="0" u="none" strike="noStrike" dirty="0">
                <a:effectLst/>
                <a:hlinkClick r:id="rId7"/>
              </a:rPr>
              <a:t> your literature review</a:t>
            </a:r>
            <a:endParaRPr lang="en-GB" sz="2800" b="0" i="0" dirty="0">
              <a:effectLst/>
            </a:endParaRPr>
          </a:p>
        </p:txBody>
      </p:sp>
      <p:pic>
        <p:nvPicPr>
          <p:cNvPr id="6" name="Picture 5" descr="Graphical user interface, text, application, chat or text message&#10;&#10;Description automatically generated">
            <a:extLst>
              <a:ext uri="{FF2B5EF4-FFF2-40B4-BE49-F238E27FC236}">
                <a16:creationId xmlns:a16="http://schemas.microsoft.com/office/drawing/2014/main" id="{D83F0FB5-7B30-0AC1-274B-515D25381D6D}"/>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6367969" y="1856233"/>
            <a:ext cx="5214431" cy="3989040"/>
          </a:xfrm>
          <a:prstGeom prst="rect">
            <a:avLst/>
          </a:prstGeom>
          <a:noFill/>
        </p:spPr>
      </p:pic>
    </p:spTree>
    <p:extLst>
      <p:ext uri="{BB962C8B-B14F-4D97-AF65-F5344CB8AC3E}">
        <p14:creationId xmlns:p14="http://schemas.microsoft.com/office/powerpoint/2010/main" val="3715423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92F6-CB89-4734-9081-ADC0D0E397F6}"/>
              </a:ext>
            </a:extLst>
          </p:cNvPr>
          <p:cNvSpPr>
            <a:spLocks noGrp="1"/>
          </p:cNvSpPr>
          <p:nvPr>
            <p:ph type="title"/>
          </p:nvPr>
        </p:nvSpPr>
        <p:spPr>
          <a:xfrm>
            <a:off x="609600" y="274638"/>
            <a:ext cx="10972800" cy="1143000"/>
          </a:xfrm>
          <a:solidFill>
            <a:srgbClr val="92D050"/>
          </a:solidFill>
        </p:spPr>
        <p:txBody>
          <a:bodyPr anchor="ctr">
            <a:normAutofit/>
          </a:bodyPr>
          <a:lstStyle/>
          <a:p>
            <a:r>
              <a:rPr lang="en-GB" dirty="0">
                <a:solidFill>
                  <a:schemeClr val="bg1"/>
                </a:solidFill>
              </a:rPr>
              <a:t>3. How to structure your literature review</a:t>
            </a:r>
          </a:p>
        </p:txBody>
      </p:sp>
      <p:sp>
        <p:nvSpPr>
          <p:cNvPr id="5" name="Content Placeholder 4">
            <a:extLst>
              <a:ext uri="{FF2B5EF4-FFF2-40B4-BE49-F238E27FC236}">
                <a16:creationId xmlns:a16="http://schemas.microsoft.com/office/drawing/2014/main" id="{255D66C9-A2C5-42DD-910C-F74F279F6BBB}"/>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600" b="1" dirty="0"/>
              <a:t>4 ways to structure your literature review</a:t>
            </a:r>
            <a:endParaRPr lang="en-US" sz="2600" dirty="0"/>
          </a:p>
          <a:p>
            <a:pPr marL="0" indent="0">
              <a:lnSpc>
                <a:spcPct val="90000"/>
              </a:lnSpc>
              <a:buNone/>
            </a:pPr>
            <a:endParaRPr lang="en-GB" sz="2600" b="1" dirty="0"/>
          </a:p>
          <a:p>
            <a:pPr marL="0" indent="0">
              <a:lnSpc>
                <a:spcPct val="90000"/>
              </a:lnSpc>
              <a:buNone/>
            </a:pPr>
            <a:r>
              <a:rPr lang="en-GB" sz="2600" b="1" dirty="0"/>
              <a:t>1. Chronological</a:t>
            </a:r>
          </a:p>
          <a:p>
            <a:pPr marL="0" indent="0">
              <a:lnSpc>
                <a:spcPct val="90000"/>
              </a:lnSpc>
              <a:buNone/>
            </a:pPr>
            <a:r>
              <a:rPr lang="en-GB" sz="2600" b="1" dirty="0">
                <a:highlight>
                  <a:srgbClr val="00FF00"/>
                </a:highlight>
              </a:rPr>
              <a:t>2. Thematic</a:t>
            </a:r>
          </a:p>
          <a:p>
            <a:pPr marL="0" indent="0">
              <a:lnSpc>
                <a:spcPct val="90000"/>
              </a:lnSpc>
              <a:buNone/>
            </a:pPr>
            <a:r>
              <a:rPr lang="en-GB" sz="2600" b="1" dirty="0"/>
              <a:t>3. Methodological</a:t>
            </a:r>
          </a:p>
          <a:p>
            <a:pPr marL="0" indent="0">
              <a:lnSpc>
                <a:spcPct val="90000"/>
              </a:lnSpc>
              <a:buNone/>
            </a:pPr>
            <a:r>
              <a:rPr lang="en-GB" sz="2600" b="1" dirty="0"/>
              <a:t>4. Theoretical</a:t>
            </a:r>
          </a:p>
          <a:p>
            <a:pPr>
              <a:lnSpc>
                <a:spcPct val="90000"/>
              </a:lnSpc>
            </a:pPr>
            <a:endParaRPr lang="en-GB" sz="2600" dirty="0"/>
          </a:p>
          <a:p>
            <a:pPr marL="0" indent="0">
              <a:lnSpc>
                <a:spcPct val="90000"/>
              </a:lnSpc>
              <a:buNone/>
            </a:pPr>
            <a:r>
              <a:rPr lang="en-GB" sz="2600" b="0" i="0" dirty="0">
                <a:effectLst/>
              </a:rPr>
              <a:t>(Source: </a:t>
            </a:r>
            <a:r>
              <a:rPr lang="en-GB" sz="2600" b="0" i="0" dirty="0" err="1">
                <a:effectLst/>
              </a:rPr>
              <a:t>Scribbr</a:t>
            </a:r>
            <a:r>
              <a:rPr lang="en-GB" sz="2600" b="0" i="0" dirty="0">
                <a:effectLst/>
              </a:rPr>
              <a:t>, 2022)</a:t>
            </a:r>
          </a:p>
          <a:p>
            <a:pPr>
              <a:lnSpc>
                <a:spcPct val="90000"/>
              </a:lnSpc>
            </a:pPr>
            <a:endParaRPr lang="en-GB" sz="2600" dirty="0"/>
          </a:p>
        </p:txBody>
      </p:sp>
      <p:pic>
        <p:nvPicPr>
          <p:cNvPr id="8194" name="Picture 2" descr="Information - Simple English Wikipedia, the free encyclopedia">
            <a:extLst>
              <a:ext uri="{FF2B5EF4-FFF2-40B4-BE49-F238E27FC236}">
                <a16:creationId xmlns:a16="http://schemas.microsoft.com/office/drawing/2014/main" id="{52A312BD-9082-D996-D69B-F8CD969192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4418" y="2165971"/>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0428B0-24E4-2B1D-BFC1-9C74D99901F9}"/>
              </a:ext>
            </a:extLst>
          </p:cNvPr>
          <p:cNvSpPr txBox="1"/>
          <p:nvPr/>
        </p:nvSpPr>
        <p:spPr>
          <a:xfrm>
            <a:off x="6613236" y="5700077"/>
            <a:ext cx="6548582" cy="369332"/>
          </a:xfrm>
          <a:prstGeom prst="rect">
            <a:avLst/>
          </a:prstGeom>
          <a:noFill/>
        </p:spPr>
        <p:txBody>
          <a:bodyPr wrap="square" rtlCol="0">
            <a:spAutoFit/>
          </a:bodyPr>
          <a:lstStyle/>
          <a:p>
            <a:r>
              <a:rPr lang="en-US" dirty="0"/>
              <a:t>Click </a:t>
            </a:r>
            <a:r>
              <a:rPr lang="en-US" b="1" u="sng" dirty="0">
                <a:hlinkClick r:id="rId4"/>
              </a:rPr>
              <a:t>here</a:t>
            </a:r>
            <a:r>
              <a:rPr lang="en-US" b="1" u="sng" dirty="0"/>
              <a:t> </a:t>
            </a:r>
            <a:r>
              <a:rPr lang="en-US" dirty="0"/>
              <a:t> to read about each one in more detail</a:t>
            </a:r>
          </a:p>
        </p:txBody>
      </p:sp>
    </p:spTree>
    <p:extLst>
      <p:ext uri="{BB962C8B-B14F-4D97-AF65-F5344CB8AC3E}">
        <p14:creationId xmlns:p14="http://schemas.microsoft.com/office/powerpoint/2010/main" val="21821491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52CD5-5D1B-01B4-118A-7DFFB6C2645F}"/>
              </a:ext>
            </a:extLst>
          </p:cNvPr>
          <p:cNvSpPr>
            <a:spLocks noGrp="1"/>
          </p:cNvSpPr>
          <p:nvPr>
            <p:ph type="title"/>
          </p:nvPr>
        </p:nvSpPr>
        <p:spPr>
          <a:xfrm>
            <a:off x="368968" y="120504"/>
            <a:ext cx="10972800" cy="1143000"/>
          </a:xfrm>
          <a:solidFill>
            <a:srgbClr val="92D050"/>
          </a:solidFill>
        </p:spPr>
        <p:txBody>
          <a:bodyPr/>
          <a:lstStyle/>
          <a:p>
            <a:r>
              <a:rPr lang="en-GB" dirty="0"/>
              <a:t>Outlining and Writing Up</a:t>
            </a:r>
          </a:p>
        </p:txBody>
      </p:sp>
      <p:sp>
        <p:nvSpPr>
          <p:cNvPr id="3" name="Content Placeholder 2">
            <a:extLst>
              <a:ext uri="{FF2B5EF4-FFF2-40B4-BE49-F238E27FC236}">
                <a16:creationId xmlns:a16="http://schemas.microsoft.com/office/drawing/2014/main" id="{3186A518-F0C4-9734-D59A-6E30C263B37A}"/>
              </a:ext>
            </a:extLst>
          </p:cNvPr>
          <p:cNvSpPr>
            <a:spLocks noGrp="1"/>
          </p:cNvSpPr>
          <p:nvPr>
            <p:ph sz="half" idx="1"/>
          </p:nvPr>
        </p:nvSpPr>
        <p:spPr>
          <a:xfrm>
            <a:off x="609599" y="1432814"/>
            <a:ext cx="3719033" cy="2287830"/>
          </a:xfrm>
          <a:solidFill>
            <a:schemeClr val="accent3">
              <a:lumMod val="40000"/>
              <a:lumOff val="60000"/>
            </a:schemeClr>
          </a:solidFill>
        </p:spPr>
        <p:txBody>
          <a:bodyPr vert="horz" lIns="91440" tIns="45720" rIns="91440" bIns="45720" rtlCol="0" anchor="t">
            <a:normAutofit/>
          </a:bodyPr>
          <a:lstStyle/>
          <a:p>
            <a:pPr marL="0" indent="0" algn="ctr">
              <a:buNone/>
            </a:pPr>
            <a:r>
              <a:rPr lang="en-GB" b="1">
                <a:solidFill>
                  <a:srgbClr val="0070C0"/>
                </a:solidFill>
              </a:rPr>
              <a:t>a. Outlining</a:t>
            </a:r>
            <a:endParaRPr lang="en-US" b="1">
              <a:solidFill>
                <a:srgbClr val="0070C0"/>
              </a:solidFill>
            </a:endParaRPr>
          </a:p>
          <a:p>
            <a:pPr marL="457200" indent="-457200"/>
            <a:r>
              <a:rPr lang="en-GB"/>
              <a:t>Plan it!</a:t>
            </a:r>
          </a:p>
          <a:p>
            <a:pPr marL="457200" indent="-457200"/>
            <a:r>
              <a:rPr lang="en-GB"/>
              <a:t>Structural options</a:t>
            </a:r>
          </a:p>
        </p:txBody>
      </p:sp>
      <p:sp>
        <p:nvSpPr>
          <p:cNvPr id="4" name="Content Placeholder 3">
            <a:extLst>
              <a:ext uri="{FF2B5EF4-FFF2-40B4-BE49-F238E27FC236}">
                <a16:creationId xmlns:a16="http://schemas.microsoft.com/office/drawing/2014/main" id="{0D61E801-A196-F0EE-F8D5-11BCC1EA335D}"/>
              </a:ext>
            </a:extLst>
          </p:cNvPr>
          <p:cNvSpPr>
            <a:spLocks noGrp="1"/>
          </p:cNvSpPr>
          <p:nvPr>
            <p:ph sz="half" idx="2"/>
          </p:nvPr>
        </p:nvSpPr>
        <p:spPr>
          <a:xfrm>
            <a:off x="2318488" y="3841865"/>
            <a:ext cx="4020289" cy="2075181"/>
          </a:xfrm>
          <a:solidFill>
            <a:schemeClr val="accent3">
              <a:lumMod val="40000"/>
              <a:lumOff val="60000"/>
            </a:schemeClr>
          </a:solidFill>
        </p:spPr>
        <p:txBody>
          <a:bodyPr vert="horz" lIns="91440" tIns="45720" rIns="91440" bIns="45720" rtlCol="0" anchor="t">
            <a:normAutofit/>
          </a:bodyPr>
          <a:lstStyle/>
          <a:p>
            <a:pPr marL="0" indent="0" algn="ctr">
              <a:buNone/>
            </a:pPr>
            <a:r>
              <a:rPr lang="en-GB" b="1" dirty="0">
                <a:solidFill>
                  <a:srgbClr val="0070C0"/>
                </a:solidFill>
              </a:rPr>
              <a:t>b. Writing up</a:t>
            </a:r>
            <a:endParaRPr lang="en-US" dirty="0"/>
          </a:p>
          <a:p>
            <a:pPr marL="457200" indent="-457200"/>
            <a:r>
              <a:rPr lang="en-GB" dirty="0"/>
              <a:t>Drafts</a:t>
            </a:r>
          </a:p>
          <a:p>
            <a:pPr marL="457200" indent="-457200"/>
            <a:r>
              <a:rPr lang="en-GB" dirty="0"/>
              <a:t>Supervisor feedback</a:t>
            </a:r>
          </a:p>
        </p:txBody>
      </p:sp>
      <p:pic>
        <p:nvPicPr>
          <p:cNvPr id="9218" name="Picture 2" descr="Planning icon 2 - Tilos Americas">
            <a:extLst>
              <a:ext uri="{FF2B5EF4-FFF2-40B4-BE49-F238E27FC236}">
                <a16:creationId xmlns:a16="http://schemas.microsoft.com/office/drawing/2014/main" id="{2C56B012-F3DD-E435-06FE-2BE759FEB4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5835" y="1712068"/>
            <a:ext cx="4739532" cy="47395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569835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10972800" cy="1143000"/>
          </a:xfrm>
          <a:solidFill>
            <a:srgbClr val="92D050"/>
          </a:solidFill>
        </p:spPr>
        <p:txBody>
          <a:bodyPr anchor="ctr">
            <a:normAutofit/>
          </a:bodyPr>
          <a:lstStyle/>
          <a:p>
            <a:pPr>
              <a:lnSpc>
                <a:spcPct val="90000"/>
              </a:lnSpc>
            </a:pPr>
            <a:br>
              <a:rPr lang="en-GB" sz="3700" b="1" dirty="0"/>
            </a:br>
            <a:r>
              <a:rPr lang="en-GB" sz="3700" b="1" dirty="0">
                <a:solidFill>
                  <a:schemeClr val="bg1"/>
                </a:solidFill>
              </a:rPr>
              <a:t>Features of a good literature review</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sz="half" idx="2"/>
          </p:nvPr>
        </p:nvSpPr>
        <p:spPr>
          <a:xfrm>
            <a:off x="4221915" y="1751357"/>
            <a:ext cx="7229858" cy="3989040"/>
          </a:xfrm>
        </p:spPr>
        <p:txBody>
          <a:bodyPr>
            <a:normAutofit/>
          </a:bodyPr>
          <a:lstStyle/>
          <a:p>
            <a:pPr>
              <a:lnSpc>
                <a:spcPct val="90000"/>
              </a:lnSpc>
            </a:pPr>
            <a:r>
              <a:rPr lang="en-GB" sz="2200" dirty="0"/>
              <a:t>Lays out what research has been done by others which is relevant to your research aim/objectives</a:t>
            </a:r>
            <a:br>
              <a:rPr lang="en-GB" sz="2200" dirty="0"/>
            </a:br>
            <a:endParaRPr lang="en-GB" sz="2200" dirty="0"/>
          </a:p>
          <a:p>
            <a:pPr>
              <a:lnSpc>
                <a:spcPct val="90000"/>
              </a:lnSpc>
            </a:pPr>
            <a:r>
              <a:rPr lang="en-GB" sz="2200" dirty="0"/>
              <a:t>Presents work of others in a clear, interesting and progressive manner ( to build up a logical picture)</a:t>
            </a:r>
            <a:br>
              <a:rPr lang="en-GB" sz="2200" dirty="0"/>
            </a:br>
            <a:endParaRPr lang="en-GB" sz="2200" dirty="0"/>
          </a:p>
          <a:p>
            <a:pPr>
              <a:lnSpc>
                <a:spcPct val="90000"/>
              </a:lnSpc>
            </a:pPr>
            <a:r>
              <a:rPr lang="en-GB" sz="2200" dirty="0"/>
              <a:t>Provides evidence of in-depth critical evaluation</a:t>
            </a:r>
            <a:br>
              <a:rPr lang="en-GB" sz="2200" dirty="0"/>
            </a:br>
            <a:endParaRPr lang="en-GB" sz="2200" dirty="0"/>
          </a:p>
          <a:p>
            <a:pPr>
              <a:lnSpc>
                <a:spcPct val="90000"/>
              </a:lnSpc>
            </a:pPr>
            <a:r>
              <a:rPr lang="en-GB" sz="2200" dirty="0"/>
              <a:t>Highlights important/emerging issues</a:t>
            </a:r>
            <a:br>
              <a:rPr lang="en-GB" sz="2200" dirty="0"/>
            </a:br>
            <a:endParaRPr lang="en-GB" sz="2200" dirty="0"/>
          </a:p>
          <a:p>
            <a:pPr>
              <a:lnSpc>
                <a:spcPct val="90000"/>
              </a:lnSpc>
            </a:pPr>
            <a:r>
              <a:rPr lang="en-GB" sz="2200" dirty="0"/>
              <a:t>Cites a variety of relevant and appropriate sources properly</a:t>
            </a:r>
          </a:p>
        </p:txBody>
      </p:sp>
      <p:pic>
        <p:nvPicPr>
          <p:cNvPr id="10244" name="Picture 4" descr="Tick Writing Yes - Free vector graphic on Pixabay">
            <a:extLst>
              <a:ext uri="{FF2B5EF4-FFF2-40B4-BE49-F238E27FC236}">
                <a16:creationId xmlns:a16="http://schemas.microsoft.com/office/drawing/2014/main" id="{6202DEA8-6377-C6BE-519F-46226B4632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674" y="1965961"/>
            <a:ext cx="2654300" cy="3060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823A2A-EFF0-4994-99BD-E94224597075}"/>
              </a:ext>
            </a:extLst>
          </p:cNvPr>
          <p:cNvSpPr>
            <a:spLocks noGrp="1"/>
          </p:cNvSpPr>
          <p:nvPr>
            <p:ph type="title"/>
          </p:nvPr>
        </p:nvSpPr>
        <p:spPr>
          <a:xfrm>
            <a:off x="609600" y="274638"/>
            <a:ext cx="10972800" cy="1506036"/>
          </a:xfrm>
          <a:solidFill>
            <a:srgbClr val="92D050"/>
          </a:solidFill>
        </p:spPr>
        <p:txBody>
          <a:bodyPr>
            <a:normAutofit/>
          </a:bodyPr>
          <a:lstStyle/>
          <a:p>
            <a:r>
              <a:rPr lang="en-GB" dirty="0">
                <a:solidFill>
                  <a:schemeClr val="bg1"/>
                </a:solidFill>
              </a:rPr>
              <a:t>Features of a 'bad' literature review – what to avoid in your writing</a:t>
            </a:r>
          </a:p>
        </p:txBody>
      </p:sp>
      <p:pic>
        <p:nvPicPr>
          <p:cNvPr id="4098" name="Picture 2" descr="Buzzwords and Why You Should Generally Avoid Them in Your Writing">
            <a:extLst>
              <a:ext uri="{FF2B5EF4-FFF2-40B4-BE49-F238E27FC236}">
                <a16:creationId xmlns:a16="http://schemas.microsoft.com/office/drawing/2014/main" id="{E5288049-32B0-F2A5-34EC-849B1A83F1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31890" y="2375500"/>
            <a:ext cx="5638577" cy="34381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38912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xfrm>
            <a:off x="609600" y="274638"/>
            <a:ext cx="10972800" cy="1367550"/>
          </a:xfrm>
          <a:solidFill>
            <a:srgbClr val="92D050"/>
          </a:solidFill>
        </p:spPr>
        <p:txBody>
          <a:bodyPr anchor="ctr">
            <a:normAutofit/>
          </a:bodyPr>
          <a:lstStyle/>
          <a:p>
            <a:r>
              <a:rPr lang="en-GB" dirty="0">
                <a:solidFill>
                  <a:schemeClr val="bg1"/>
                </a:solidFill>
              </a:rPr>
              <a:t>Avoid…</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a:xfrm>
            <a:off x="609600" y="1804275"/>
            <a:ext cx="5384800" cy="3989040"/>
          </a:xfrm>
        </p:spPr>
        <p:txBody>
          <a:bodyPr>
            <a:normAutofit fontScale="92500" lnSpcReduction="10000"/>
          </a:bodyPr>
          <a:lstStyle/>
          <a:p>
            <a:pPr>
              <a:lnSpc>
                <a:spcPct val="90000"/>
              </a:lnSpc>
            </a:pPr>
            <a:r>
              <a:rPr lang="en-GB" sz="2400" dirty="0"/>
              <a:t>Irrelevant rambling – stay focused</a:t>
            </a:r>
          </a:p>
          <a:p>
            <a:pPr marL="0" indent="0">
              <a:lnSpc>
                <a:spcPct val="90000"/>
              </a:lnSpc>
              <a:buNone/>
            </a:pPr>
            <a:endParaRPr lang="en-GB" sz="2400" dirty="0"/>
          </a:p>
          <a:p>
            <a:pPr>
              <a:lnSpc>
                <a:spcPct val="90000"/>
              </a:lnSpc>
            </a:pPr>
            <a:r>
              <a:rPr lang="en-GB" sz="2400" dirty="0"/>
              <a:t>Ideas presented in no order – difficult to follow argument/discussions</a:t>
            </a:r>
          </a:p>
          <a:p>
            <a:pPr marL="0" indent="0">
              <a:lnSpc>
                <a:spcPct val="90000"/>
              </a:lnSpc>
              <a:buNone/>
            </a:pPr>
            <a:endParaRPr lang="en-GB" sz="2400" dirty="0"/>
          </a:p>
          <a:p>
            <a:pPr>
              <a:lnSpc>
                <a:spcPct val="90000"/>
              </a:lnSpc>
            </a:pPr>
            <a:r>
              <a:rPr lang="en-GB" sz="2400" dirty="0"/>
              <a:t>Too descriptive – no opinion, no support</a:t>
            </a:r>
          </a:p>
          <a:p>
            <a:pPr marL="0" indent="0">
              <a:lnSpc>
                <a:spcPct val="90000"/>
              </a:lnSpc>
              <a:buNone/>
            </a:pPr>
            <a:endParaRPr lang="en-GB" sz="2400" dirty="0"/>
          </a:p>
          <a:p>
            <a:pPr>
              <a:lnSpc>
                <a:spcPct val="90000"/>
              </a:lnSpc>
            </a:pPr>
            <a:r>
              <a:rPr lang="en-GB" sz="2400" dirty="0"/>
              <a:t>Ends abruptly, without highlighting any main findings</a:t>
            </a:r>
          </a:p>
          <a:p>
            <a:pPr marL="0" indent="0">
              <a:lnSpc>
                <a:spcPct val="90000"/>
              </a:lnSpc>
              <a:buNone/>
            </a:pPr>
            <a:endParaRPr lang="en-GB" sz="2400" dirty="0"/>
          </a:p>
          <a:p>
            <a:pPr>
              <a:lnSpc>
                <a:spcPct val="90000"/>
              </a:lnSpc>
            </a:pPr>
            <a:r>
              <a:rPr lang="en-GB" sz="2400" dirty="0"/>
              <a:t>Limited sources used – mainly websites</a:t>
            </a:r>
          </a:p>
        </p:txBody>
      </p:sp>
      <p:pic>
        <p:nvPicPr>
          <p:cNvPr id="11266" name="Picture 2" descr="Tips to remember - Harvard Health">
            <a:extLst>
              <a:ext uri="{FF2B5EF4-FFF2-40B4-BE49-F238E27FC236}">
                <a16:creationId xmlns:a16="http://schemas.microsoft.com/office/drawing/2014/main" id="{66BC4F94-0517-5AD3-83E5-3565A4ED56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82513" y="2268628"/>
            <a:ext cx="4880431" cy="32066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a:solidFill>
                  <a:schemeClr val="bg1"/>
                </a:solidFill>
              </a:rPr>
              <a:t>Questions</a:t>
            </a:r>
            <a:r>
              <a:rPr lang="en-GB" b="1" dirty="0">
                <a:solidFill>
                  <a:schemeClr val="bg1"/>
                </a:solidFill>
              </a:rPr>
              <a:t>?</a:t>
            </a:r>
          </a:p>
        </p:txBody>
      </p:sp>
      <p:pic>
        <p:nvPicPr>
          <p:cNvPr id="12290" name="Picture 2" descr="Question Marks - The Origins... - Creativelix.com ⦿ Expressing Concerns">
            <a:extLst>
              <a:ext uri="{FF2B5EF4-FFF2-40B4-BE49-F238E27FC236}">
                <a16:creationId xmlns:a16="http://schemas.microsoft.com/office/drawing/2014/main" id="{BA0CEBB7-354D-6F25-4893-5B59BCEF51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30308" y="2266950"/>
            <a:ext cx="5131383" cy="34023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TotalTime>
  <Words>2041</Words>
  <Application>Microsoft Office PowerPoint</Application>
  <PresentationFormat>Widescreen</PresentationFormat>
  <Paragraphs>239</Paragraphs>
  <Slides>19</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19</vt:i4>
      </vt:variant>
    </vt:vector>
  </HeadingPairs>
  <TitlesOfParts>
    <vt:vector size="28" baseType="lpstr">
      <vt:lpstr>Arial</vt:lpstr>
      <vt:lpstr>Arial,Sans-Serif</vt:lpstr>
      <vt:lpstr>Bahnschrift</vt:lpstr>
      <vt:lpstr>Calibri</vt:lpstr>
      <vt:lpstr>Courier New</vt:lpstr>
      <vt:lpstr>Courier New,monospace</vt:lpstr>
      <vt:lpstr>Inter</vt:lpstr>
      <vt:lpstr>Myriad Pro</vt:lpstr>
      <vt:lpstr>Theme1.thmx first page pp</vt:lpstr>
      <vt:lpstr>BMPL6008  Independent Project Literature Review Workshop Mike Durke </vt:lpstr>
      <vt:lpstr>Aims</vt:lpstr>
      <vt:lpstr>Literature Review</vt:lpstr>
      <vt:lpstr>Literature Review - ‘WHY?'</vt:lpstr>
      <vt:lpstr>Starting your literature review – common problems</vt:lpstr>
      <vt:lpstr>The 'How' of writing a Literature review</vt:lpstr>
      <vt:lpstr>Where do you find resources?</vt:lpstr>
      <vt:lpstr> 1. How to find your resources  </vt:lpstr>
      <vt:lpstr>2. Log, Catalogue and Review </vt:lpstr>
      <vt:lpstr>Referencing &amp; Reviewing Literature</vt:lpstr>
      <vt:lpstr>When reviewing the literature , what kind of questions should you be considering as you are reading and making notes?</vt:lpstr>
      <vt:lpstr>Reviewing the literature</vt:lpstr>
      <vt:lpstr>How to structure your literature review?</vt:lpstr>
      <vt:lpstr>3. How to structure your literature review</vt:lpstr>
      <vt:lpstr>Outlining and Writing Up</vt:lpstr>
      <vt:lpstr> Features of a good literature review</vt:lpstr>
      <vt:lpstr>Features of a 'bad' literature review – what to avoid in your writing</vt:lpstr>
      <vt:lpstr>Avoid…</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Mike Durke</cp:lastModifiedBy>
  <cp:revision>8</cp:revision>
  <dcterms:created xsi:type="dcterms:W3CDTF">2021-10-13T07:56:41Z</dcterms:created>
  <dcterms:modified xsi:type="dcterms:W3CDTF">2023-11-20T08:17:55Z</dcterms:modified>
</cp:coreProperties>
</file>