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8" r:id="rId5"/>
  </p:sldMasterIdLst>
  <p:notesMasterIdLst>
    <p:notesMasterId r:id="rId44"/>
  </p:notesMasterIdLst>
  <p:sldIdLst>
    <p:sldId id="266" r:id="rId6"/>
    <p:sldId id="273" r:id="rId7"/>
    <p:sldId id="272" r:id="rId8"/>
    <p:sldId id="269" r:id="rId9"/>
    <p:sldId id="270" r:id="rId10"/>
    <p:sldId id="271" r:id="rId11"/>
    <p:sldId id="278" r:id="rId12"/>
    <p:sldId id="256" r:id="rId13"/>
    <p:sldId id="289" r:id="rId14"/>
    <p:sldId id="275" r:id="rId15"/>
    <p:sldId id="308" r:id="rId16"/>
    <p:sldId id="309" r:id="rId17"/>
    <p:sldId id="310" r:id="rId18"/>
    <p:sldId id="283" r:id="rId19"/>
    <p:sldId id="281" r:id="rId20"/>
    <p:sldId id="285" r:id="rId21"/>
    <p:sldId id="286" r:id="rId22"/>
    <p:sldId id="287" r:id="rId23"/>
    <p:sldId id="257" r:id="rId24"/>
    <p:sldId id="258" r:id="rId25"/>
    <p:sldId id="263" r:id="rId26"/>
    <p:sldId id="260" r:id="rId27"/>
    <p:sldId id="293" r:id="rId28"/>
    <p:sldId id="302" r:id="rId29"/>
    <p:sldId id="300" r:id="rId30"/>
    <p:sldId id="296" r:id="rId31"/>
    <p:sldId id="299" r:id="rId32"/>
    <p:sldId id="298" r:id="rId33"/>
    <p:sldId id="304" r:id="rId34"/>
    <p:sldId id="307" r:id="rId35"/>
    <p:sldId id="305" r:id="rId36"/>
    <p:sldId id="303" r:id="rId37"/>
    <p:sldId id="297" r:id="rId38"/>
    <p:sldId id="301" r:id="rId39"/>
    <p:sldId id="295" r:id="rId40"/>
    <p:sldId id="291" r:id="rId41"/>
    <p:sldId id="282" r:id="rId42"/>
    <p:sldId id="284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818F7F-435A-4BD5-8B04-C27E151BBF1A}" v="25" dt="2026-09-14T12:32:00.7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1" autoAdjust="0"/>
    <p:restoredTop sz="89492" autoAdjust="0"/>
  </p:normalViewPr>
  <p:slideViewPr>
    <p:cSldViewPr snapToGrid="0">
      <p:cViewPr varScale="1">
        <p:scale>
          <a:sx n="77" d="100"/>
          <a:sy n="77" d="100"/>
        </p:scale>
        <p:origin x="53" y="1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custSel addSld delSld modSld">
      <pc:chgData name="Stalin Jacob Wilson Packia Dhas" userId="050d7d71-3621-4503-95e8-1c9a9d962492" providerId="ADAL" clId="{3FBC77E1-FE42-4F9E-B4B2-3759F3328945}" dt="2026-09-14T12:32:00.745" v="558"/>
      <pc:docMkLst>
        <pc:docMk/>
      </pc:docMkLst>
      <pc:sldChg chg="modSp mod">
        <pc:chgData name="Stalin Jacob Wilson Packia Dhas" userId="050d7d71-3621-4503-95e8-1c9a9d962492" providerId="ADAL" clId="{3FBC77E1-FE42-4F9E-B4B2-3759F3328945}" dt="2026-09-13T21:46:34.692" v="17" actId="20577"/>
        <pc:sldMkLst>
          <pc:docMk/>
          <pc:sldMk cId="3306915068" sldId="256"/>
        </pc:sldMkLst>
        <pc:spChg chg="mod">
          <ac:chgData name="Stalin Jacob Wilson Packia Dhas" userId="050d7d71-3621-4503-95e8-1c9a9d962492" providerId="ADAL" clId="{3FBC77E1-FE42-4F9E-B4B2-3759F3328945}" dt="2026-09-13T21:46:34.692" v="17" actId="20577"/>
          <ac:spMkLst>
            <pc:docMk/>
            <pc:sldMk cId="3306915068" sldId="256"/>
            <ac:spMk id="3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3T21:42:25.477" v="3" actId="20577"/>
        <pc:sldMkLst>
          <pc:docMk/>
          <pc:sldMk cId="3986525193" sldId="266"/>
        </pc:sldMkLst>
        <pc:spChg chg="mod">
          <ac:chgData name="Stalin Jacob Wilson Packia Dhas" userId="050d7d71-3621-4503-95e8-1c9a9d962492" providerId="ADAL" clId="{3FBC77E1-FE42-4F9E-B4B2-3759F3328945}" dt="2026-09-13T21:42:25.477" v="3" actId="20577"/>
          <ac:spMkLst>
            <pc:docMk/>
            <pc:sldMk cId="3986525193" sldId="266"/>
            <ac:spMk id="2" creationId="{E1C7EAB8-6FCF-4D69-AE3E-78B1E4AEEA57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4T12:32:00.745" v="558"/>
        <pc:sldMkLst>
          <pc:docMk/>
          <pc:sldMk cId="1860834215" sldId="270"/>
        </pc:sldMkLst>
        <pc:spChg chg="mod">
          <ac:chgData name="Stalin Jacob Wilson Packia Dhas" userId="050d7d71-3621-4503-95e8-1c9a9d962492" providerId="ADAL" clId="{3FBC77E1-FE42-4F9E-B4B2-3759F3328945}" dt="2026-09-14T12:32:00.745" v="558"/>
          <ac:spMkLst>
            <pc:docMk/>
            <pc:sldMk cId="1860834215" sldId="270"/>
            <ac:spMk id="3" creationId="{67B865FA-66C9-78B2-06B8-9528E6ED9B31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4T12:30:23.710" v="555"/>
        <pc:sldMkLst>
          <pc:docMk/>
          <pc:sldMk cId="541762669" sldId="273"/>
        </pc:sldMkLst>
        <pc:graphicFrameChg chg="mod modGraphic">
          <ac:chgData name="Stalin Jacob Wilson Packia Dhas" userId="050d7d71-3621-4503-95e8-1c9a9d962492" providerId="ADAL" clId="{3FBC77E1-FE42-4F9E-B4B2-3759F3328945}" dt="2026-09-14T12:30:23.710" v="555"/>
          <ac:graphicFrameMkLst>
            <pc:docMk/>
            <pc:sldMk cId="541762669" sldId="273"/>
            <ac:graphicFrameMk id="5" creationId="{E106F1A2-6FA8-D482-27BB-4CCEC1E863B4}"/>
          </ac:graphicFrameMkLst>
        </pc:graphicFrameChg>
      </pc:sldChg>
      <pc:sldChg chg="modSp mod">
        <pc:chgData name="Stalin Jacob Wilson Packia Dhas" userId="050d7d71-3621-4503-95e8-1c9a9d962492" providerId="ADAL" clId="{3FBC77E1-FE42-4F9E-B4B2-3759F3328945}" dt="2026-09-13T21:46:39.884" v="19" actId="20577"/>
        <pc:sldMkLst>
          <pc:docMk/>
          <pc:sldMk cId="1378145833" sldId="275"/>
        </pc:sldMkLst>
        <pc:spChg chg="mod">
          <ac:chgData name="Stalin Jacob Wilson Packia Dhas" userId="050d7d71-3621-4503-95e8-1c9a9d962492" providerId="ADAL" clId="{3FBC77E1-FE42-4F9E-B4B2-3759F3328945}" dt="2026-09-13T21:46:39.884" v="19" actId="20577"/>
          <ac:spMkLst>
            <pc:docMk/>
            <pc:sldMk cId="1378145833" sldId="275"/>
            <ac:spMk id="37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4T10:55:00.826" v="515" actId="20577"/>
        <pc:sldMkLst>
          <pc:docMk/>
          <pc:sldMk cId="2614003866" sldId="282"/>
        </pc:sldMkLst>
        <pc:spChg chg="mod">
          <ac:chgData name="Stalin Jacob Wilson Packia Dhas" userId="050d7d71-3621-4503-95e8-1c9a9d962492" providerId="ADAL" clId="{3FBC77E1-FE42-4F9E-B4B2-3759F3328945}" dt="2026-09-14T10:55:00.826" v="515" actId="20577"/>
          <ac:spMkLst>
            <pc:docMk/>
            <pc:sldMk cId="2614003866" sldId="282"/>
            <ac:spMk id="3" creationId="{B5298AFA-376E-F894-75A4-7E489A22FED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3T22:19:05.088" v="455" actId="20577"/>
        <pc:sldMkLst>
          <pc:docMk/>
          <pc:sldMk cId="1627323841" sldId="283"/>
        </pc:sldMkLst>
        <pc:spChg chg="mod">
          <ac:chgData name="Stalin Jacob Wilson Packia Dhas" userId="050d7d71-3621-4503-95e8-1c9a9d962492" providerId="ADAL" clId="{3FBC77E1-FE42-4F9E-B4B2-3759F3328945}" dt="2026-09-13T22:10:30.831" v="370" actId="20577"/>
          <ac:spMkLst>
            <pc:docMk/>
            <pc:sldMk cId="1627323841" sldId="283"/>
            <ac:spMk id="12" creationId="{CDA1B377-F434-B886-F4D5-B18FA78B1D72}"/>
          </ac:spMkLst>
        </pc:spChg>
        <pc:spChg chg="mod">
          <ac:chgData name="Stalin Jacob Wilson Packia Dhas" userId="050d7d71-3621-4503-95e8-1c9a9d962492" providerId="ADAL" clId="{3FBC77E1-FE42-4F9E-B4B2-3759F3328945}" dt="2026-09-13T22:18:43.911" v="451" actId="20577"/>
          <ac:spMkLst>
            <pc:docMk/>
            <pc:sldMk cId="1627323841" sldId="283"/>
            <ac:spMk id="14" creationId="{94B9603D-93C0-474F-E2A5-BD5325B364C0}"/>
          </ac:spMkLst>
        </pc:spChg>
        <pc:spChg chg="mod">
          <ac:chgData name="Stalin Jacob Wilson Packia Dhas" userId="050d7d71-3621-4503-95e8-1c9a9d962492" providerId="ADAL" clId="{3FBC77E1-FE42-4F9E-B4B2-3759F3328945}" dt="2026-09-13T22:19:05.088" v="455" actId="20577"/>
          <ac:spMkLst>
            <pc:docMk/>
            <pc:sldMk cId="1627323841" sldId="283"/>
            <ac:spMk id="15" creationId="{97494459-AE1B-C8E7-E4CB-ADD595730A31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3T22:20:43.751" v="467" actId="20577"/>
        <pc:sldMkLst>
          <pc:docMk/>
          <pc:sldMk cId="2287353536" sldId="285"/>
        </pc:sldMkLst>
        <pc:graphicFrameChg chg="modGraphic">
          <ac:chgData name="Stalin Jacob Wilson Packia Dhas" userId="050d7d71-3621-4503-95e8-1c9a9d962492" providerId="ADAL" clId="{3FBC77E1-FE42-4F9E-B4B2-3759F3328945}" dt="2026-09-13T22:20:43.751" v="467" actId="20577"/>
          <ac:graphicFrameMkLst>
            <pc:docMk/>
            <pc:sldMk cId="2287353536" sldId="285"/>
            <ac:graphicFrameMk id="4" creationId="{E11F3E64-F87C-3C06-DF2C-230B890DE52E}"/>
          </ac:graphicFrameMkLst>
        </pc:graphicFrameChg>
      </pc:sldChg>
      <pc:sldChg chg="modSp mod">
        <pc:chgData name="Stalin Jacob Wilson Packia Dhas" userId="050d7d71-3621-4503-95e8-1c9a9d962492" providerId="ADAL" clId="{3FBC77E1-FE42-4F9E-B4B2-3759F3328945}" dt="2026-09-13T22:23:39.054" v="493" actId="20577"/>
        <pc:sldMkLst>
          <pc:docMk/>
          <pc:sldMk cId="1325087521" sldId="286"/>
        </pc:sldMkLst>
        <pc:graphicFrameChg chg="modGraphic">
          <ac:chgData name="Stalin Jacob Wilson Packia Dhas" userId="050d7d71-3621-4503-95e8-1c9a9d962492" providerId="ADAL" clId="{3FBC77E1-FE42-4F9E-B4B2-3759F3328945}" dt="2026-09-13T22:23:39.054" v="493" actId="20577"/>
          <ac:graphicFrameMkLst>
            <pc:docMk/>
            <pc:sldMk cId="1325087521" sldId="286"/>
            <ac:graphicFrameMk id="4" creationId="{E11F3E64-F87C-3C06-DF2C-230B890DE52E}"/>
          </ac:graphicFrameMkLst>
        </pc:graphicFrameChg>
      </pc:sldChg>
      <pc:sldChg chg="modSp mod">
        <pc:chgData name="Stalin Jacob Wilson Packia Dhas" userId="050d7d71-3621-4503-95e8-1c9a9d962492" providerId="ADAL" clId="{3FBC77E1-FE42-4F9E-B4B2-3759F3328945}" dt="2026-09-13T22:23:56.157" v="495" actId="20577"/>
        <pc:sldMkLst>
          <pc:docMk/>
          <pc:sldMk cId="878930377" sldId="287"/>
        </pc:sldMkLst>
        <pc:spChg chg="mod">
          <ac:chgData name="Stalin Jacob Wilson Packia Dhas" userId="050d7d71-3621-4503-95e8-1c9a9d962492" providerId="ADAL" clId="{3FBC77E1-FE42-4F9E-B4B2-3759F3328945}" dt="2026-09-13T22:23:56.157" v="495" actId="20577"/>
          <ac:spMkLst>
            <pc:docMk/>
            <pc:sldMk cId="878930377" sldId="287"/>
            <ac:spMk id="2" creationId="{AE17CB71-26C9-262A-4395-B4DD6F5ACF93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3T21:43:22.015" v="14" actId="20577"/>
        <pc:sldMkLst>
          <pc:docMk/>
          <pc:sldMk cId="481566949" sldId="289"/>
        </pc:sldMkLst>
        <pc:spChg chg="mod">
          <ac:chgData name="Stalin Jacob Wilson Packia Dhas" userId="050d7d71-3621-4503-95e8-1c9a9d962492" providerId="ADAL" clId="{3FBC77E1-FE42-4F9E-B4B2-3759F3328945}" dt="2026-09-13T21:43:22.015" v="14" actId="20577"/>
          <ac:spMkLst>
            <pc:docMk/>
            <pc:sldMk cId="481566949" sldId="289"/>
            <ac:spMk id="3" creationId="{B5298AFA-376E-F894-75A4-7E489A22FED0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9-13T22:24:57.272" v="500" actId="20577"/>
        <pc:sldMkLst>
          <pc:docMk/>
          <pc:sldMk cId="414647896" sldId="291"/>
        </pc:sldMkLst>
        <pc:spChg chg="mod">
          <ac:chgData name="Stalin Jacob Wilson Packia Dhas" userId="050d7d71-3621-4503-95e8-1c9a9d962492" providerId="ADAL" clId="{3FBC77E1-FE42-4F9E-B4B2-3759F3328945}" dt="2026-09-13T22:24:57.272" v="500" actId="20577"/>
          <ac:spMkLst>
            <pc:docMk/>
            <pc:sldMk cId="414647896" sldId="291"/>
            <ac:spMk id="3" creationId="{B5298AFA-376E-F894-75A4-7E489A22FED0}"/>
          </ac:spMkLst>
        </pc:spChg>
      </pc:sldChg>
      <pc:sldChg chg="del">
        <pc:chgData name="Stalin Jacob Wilson Packia Dhas" userId="050d7d71-3621-4503-95e8-1c9a9d962492" providerId="ADAL" clId="{3FBC77E1-FE42-4F9E-B4B2-3759F3328945}" dt="2026-09-14T12:17:43.539" v="552" actId="47"/>
        <pc:sldMkLst>
          <pc:docMk/>
          <pc:sldMk cId="837705982" sldId="306"/>
        </pc:sldMkLst>
      </pc:sldChg>
      <pc:sldChg chg="modSp add mod">
        <pc:chgData name="Stalin Jacob Wilson Packia Dhas" userId="050d7d71-3621-4503-95e8-1c9a9d962492" providerId="ADAL" clId="{3FBC77E1-FE42-4F9E-B4B2-3759F3328945}" dt="2026-09-13T21:56:44.915" v="179" actId="20577"/>
        <pc:sldMkLst>
          <pc:docMk/>
          <pc:sldMk cId="738541081" sldId="309"/>
        </pc:sldMkLst>
        <pc:spChg chg="mod">
          <ac:chgData name="Stalin Jacob Wilson Packia Dhas" userId="050d7d71-3621-4503-95e8-1c9a9d962492" providerId="ADAL" clId="{3FBC77E1-FE42-4F9E-B4B2-3759F3328945}" dt="2026-09-13T21:51:23.219" v="118" actId="20577"/>
          <ac:spMkLst>
            <pc:docMk/>
            <pc:sldMk cId="738541081" sldId="309"/>
            <ac:spMk id="2" creationId="{D9A2307E-C5C9-A04A-663E-75BD0CE6ADF7}"/>
          </ac:spMkLst>
        </pc:spChg>
        <pc:spChg chg="mod">
          <ac:chgData name="Stalin Jacob Wilson Packia Dhas" userId="050d7d71-3621-4503-95e8-1c9a9d962492" providerId="ADAL" clId="{3FBC77E1-FE42-4F9E-B4B2-3759F3328945}" dt="2026-09-13T21:51:26.327" v="124" actId="20577"/>
          <ac:spMkLst>
            <pc:docMk/>
            <pc:sldMk cId="738541081" sldId="309"/>
            <ac:spMk id="16" creationId="{73DC53D2-8C79-ED60-53EA-B5E224A4BDFF}"/>
          </ac:spMkLst>
        </pc:spChg>
        <pc:spChg chg="mod">
          <ac:chgData name="Stalin Jacob Wilson Packia Dhas" userId="050d7d71-3621-4503-95e8-1c9a9d962492" providerId="ADAL" clId="{3FBC77E1-FE42-4F9E-B4B2-3759F3328945}" dt="2026-09-13T21:50:56.257" v="95" actId="20577"/>
          <ac:spMkLst>
            <pc:docMk/>
            <pc:sldMk cId="738541081" sldId="309"/>
            <ac:spMk id="29" creationId="{1FFE8DFF-6463-5100-51C0-4EADCAA68D7A}"/>
          </ac:spMkLst>
        </pc:spChg>
        <pc:spChg chg="mod">
          <ac:chgData name="Stalin Jacob Wilson Packia Dhas" userId="050d7d71-3621-4503-95e8-1c9a9d962492" providerId="ADAL" clId="{3FBC77E1-FE42-4F9E-B4B2-3759F3328945}" dt="2026-09-13T21:51:20.322" v="112" actId="20577"/>
          <ac:spMkLst>
            <pc:docMk/>
            <pc:sldMk cId="738541081" sldId="309"/>
            <ac:spMk id="33" creationId="{4489F815-9EF4-DBC2-D52A-CAE463DFE873}"/>
          </ac:spMkLst>
        </pc:spChg>
        <pc:spChg chg="mod">
          <ac:chgData name="Stalin Jacob Wilson Packia Dhas" userId="050d7d71-3621-4503-95e8-1c9a9d962492" providerId="ADAL" clId="{3FBC77E1-FE42-4F9E-B4B2-3759F3328945}" dt="2026-09-13T21:54:46.159" v="139" actId="122"/>
          <ac:spMkLst>
            <pc:docMk/>
            <pc:sldMk cId="738541081" sldId="309"/>
            <ac:spMk id="34" creationId="{8714812B-D809-4E9E-FF38-2A512CFF2129}"/>
          </ac:spMkLst>
        </pc:spChg>
        <pc:spChg chg="mod">
          <ac:chgData name="Stalin Jacob Wilson Packia Dhas" userId="050d7d71-3621-4503-95e8-1c9a9d962492" providerId="ADAL" clId="{3FBC77E1-FE42-4F9E-B4B2-3759F3328945}" dt="2026-09-13T21:51:53.499" v="136" actId="20577"/>
          <ac:spMkLst>
            <pc:docMk/>
            <pc:sldMk cId="738541081" sldId="309"/>
            <ac:spMk id="36" creationId="{7B721AD6-0DE3-5E09-2D3F-1C1BD66E35DE}"/>
          </ac:spMkLst>
        </pc:spChg>
        <pc:spChg chg="mod">
          <ac:chgData name="Stalin Jacob Wilson Packia Dhas" userId="050d7d71-3621-4503-95e8-1c9a9d962492" providerId="ADAL" clId="{3FBC77E1-FE42-4F9E-B4B2-3759F3328945}" dt="2026-09-13T21:56:44.915" v="179" actId="20577"/>
          <ac:spMkLst>
            <pc:docMk/>
            <pc:sldMk cId="738541081" sldId="309"/>
            <ac:spMk id="37" creationId="{8D691C60-9DDE-D4D8-3DF8-F8C4CE9E822F}"/>
          </ac:spMkLst>
        </pc:spChg>
        <pc:spChg chg="mod">
          <ac:chgData name="Stalin Jacob Wilson Packia Dhas" userId="050d7d71-3621-4503-95e8-1c9a9d962492" providerId="ADAL" clId="{3FBC77E1-FE42-4F9E-B4B2-3759F3328945}" dt="2026-09-13T21:51:29.237" v="130" actId="20577"/>
          <ac:spMkLst>
            <pc:docMk/>
            <pc:sldMk cId="738541081" sldId="309"/>
            <ac:spMk id="44" creationId="{455651B1-AC95-1F5A-D6C9-3200C755FA5E}"/>
          </ac:spMkLst>
        </pc:spChg>
        <pc:spChg chg="mod">
          <ac:chgData name="Stalin Jacob Wilson Packia Dhas" userId="050d7d71-3621-4503-95e8-1c9a9d962492" providerId="ADAL" clId="{3FBC77E1-FE42-4F9E-B4B2-3759F3328945}" dt="2026-09-13T21:54:55.375" v="141" actId="20577"/>
          <ac:spMkLst>
            <pc:docMk/>
            <pc:sldMk cId="738541081" sldId="309"/>
            <ac:spMk id="74" creationId="{3A17CD0F-BC89-64E4-D032-1944BF7F0DD9}"/>
          </ac:spMkLst>
        </pc:spChg>
        <pc:spChg chg="mod">
          <ac:chgData name="Stalin Jacob Wilson Packia Dhas" userId="050d7d71-3621-4503-95e8-1c9a9d962492" providerId="ADAL" clId="{3FBC77E1-FE42-4F9E-B4B2-3759F3328945}" dt="2026-09-13T21:49:53.262" v="69" actId="20577"/>
          <ac:spMkLst>
            <pc:docMk/>
            <pc:sldMk cId="738541081" sldId="309"/>
            <ac:spMk id="75" creationId="{B978A352-9593-F2B6-ECBB-7C0B17B6199F}"/>
          </ac:spMkLst>
        </pc:spChg>
        <pc:spChg chg="mod">
          <ac:chgData name="Stalin Jacob Wilson Packia Dhas" userId="050d7d71-3621-4503-95e8-1c9a9d962492" providerId="ADAL" clId="{3FBC77E1-FE42-4F9E-B4B2-3759F3328945}" dt="2026-09-13T21:49:36.895" v="62" actId="207"/>
          <ac:spMkLst>
            <pc:docMk/>
            <pc:sldMk cId="738541081" sldId="309"/>
            <ac:spMk id="77" creationId="{79FA5667-65FE-A6B5-E146-28220E0891D6}"/>
          </ac:spMkLst>
        </pc:spChg>
        <pc:spChg chg="mod">
          <ac:chgData name="Stalin Jacob Wilson Packia Dhas" userId="050d7d71-3621-4503-95e8-1c9a9d962492" providerId="ADAL" clId="{3FBC77E1-FE42-4F9E-B4B2-3759F3328945}" dt="2026-09-13T21:50:32.154" v="89" actId="20577"/>
          <ac:spMkLst>
            <pc:docMk/>
            <pc:sldMk cId="738541081" sldId="309"/>
            <ac:spMk id="78" creationId="{729EF398-4F57-9CDF-AD86-E473A322956B}"/>
          </ac:spMkLst>
        </pc:spChg>
        <pc:spChg chg="mod">
          <ac:chgData name="Stalin Jacob Wilson Packia Dhas" userId="050d7d71-3621-4503-95e8-1c9a9d962492" providerId="ADAL" clId="{3FBC77E1-FE42-4F9E-B4B2-3759F3328945}" dt="2026-09-13T21:49:02.129" v="44" actId="20577"/>
          <ac:spMkLst>
            <pc:docMk/>
            <pc:sldMk cId="738541081" sldId="309"/>
            <ac:spMk id="79" creationId="{F9846F09-E2CA-DAAF-171D-5CEAFA114A98}"/>
          </ac:spMkLst>
        </pc:spChg>
        <pc:cxnChg chg="mod">
          <ac:chgData name="Stalin Jacob Wilson Packia Dhas" userId="050d7d71-3621-4503-95e8-1c9a9d962492" providerId="ADAL" clId="{3FBC77E1-FE42-4F9E-B4B2-3759F3328945}" dt="2026-09-13T21:51:18.061" v="106" actId="14100"/>
          <ac:cxnSpMkLst>
            <pc:docMk/>
            <pc:sldMk cId="738541081" sldId="309"/>
            <ac:cxnSpMk id="10" creationId="{CADE57BA-175B-E924-425A-B84CF9B82900}"/>
          </ac:cxnSpMkLst>
        </pc:cxnChg>
        <pc:cxnChg chg="mod">
          <ac:chgData name="Stalin Jacob Wilson Packia Dhas" userId="050d7d71-3621-4503-95e8-1c9a9d962492" providerId="ADAL" clId="{3FBC77E1-FE42-4F9E-B4B2-3759F3328945}" dt="2026-09-13T21:50:56.257" v="95" actId="20577"/>
          <ac:cxnSpMkLst>
            <pc:docMk/>
            <pc:sldMk cId="738541081" sldId="309"/>
            <ac:cxnSpMk id="20" creationId="{D05F18DA-A15C-1535-C607-382301F9D9FC}"/>
          </ac:cxnSpMkLst>
        </pc:cxnChg>
        <pc:cxnChg chg="mod">
          <ac:chgData name="Stalin Jacob Wilson Packia Dhas" userId="050d7d71-3621-4503-95e8-1c9a9d962492" providerId="ADAL" clId="{3FBC77E1-FE42-4F9E-B4B2-3759F3328945}" dt="2026-09-13T21:51:18.061" v="106" actId="14100"/>
          <ac:cxnSpMkLst>
            <pc:docMk/>
            <pc:sldMk cId="738541081" sldId="309"/>
            <ac:cxnSpMk id="22" creationId="{40A840A2-F06C-60D1-F490-64F3A0F50D2C}"/>
          </ac:cxnSpMkLst>
        </pc:cxnChg>
        <pc:cxnChg chg="mod">
          <ac:chgData name="Stalin Jacob Wilson Packia Dhas" userId="050d7d71-3621-4503-95e8-1c9a9d962492" providerId="ADAL" clId="{3FBC77E1-FE42-4F9E-B4B2-3759F3328945}" dt="2026-09-13T21:51:20.322" v="112" actId="20577"/>
          <ac:cxnSpMkLst>
            <pc:docMk/>
            <pc:sldMk cId="738541081" sldId="309"/>
            <ac:cxnSpMk id="39" creationId="{4857E756-0F43-02E1-D45C-EADDA6D97F6A}"/>
          </ac:cxnSpMkLst>
        </pc:cxnChg>
        <pc:cxnChg chg="mod">
          <ac:chgData name="Stalin Jacob Wilson Packia Dhas" userId="050d7d71-3621-4503-95e8-1c9a9d962492" providerId="ADAL" clId="{3FBC77E1-FE42-4F9E-B4B2-3759F3328945}" dt="2026-09-13T21:50:56.257" v="95" actId="20577"/>
          <ac:cxnSpMkLst>
            <pc:docMk/>
            <pc:sldMk cId="738541081" sldId="309"/>
            <ac:cxnSpMk id="47" creationId="{823530AB-AB58-1418-9D6D-2990D9C2C3BF}"/>
          </ac:cxnSpMkLst>
        </pc:cxnChg>
        <pc:cxnChg chg="mod">
          <ac:chgData name="Stalin Jacob Wilson Packia Dhas" userId="050d7d71-3621-4503-95e8-1c9a9d962492" providerId="ADAL" clId="{3FBC77E1-FE42-4F9E-B4B2-3759F3328945}" dt="2026-09-13T21:51:29.237" v="130" actId="20577"/>
          <ac:cxnSpMkLst>
            <pc:docMk/>
            <pc:sldMk cId="738541081" sldId="309"/>
            <ac:cxnSpMk id="49" creationId="{F1A0AF3C-DBF5-AAF2-0E20-AE482F2CCFE5}"/>
          </ac:cxnSpMkLst>
        </pc:cxnChg>
        <pc:cxnChg chg="mod">
          <ac:chgData name="Stalin Jacob Wilson Packia Dhas" userId="050d7d71-3621-4503-95e8-1c9a9d962492" providerId="ADAL" clId="{3FBC77E1-FE42-4F9E-B4B2-3759F3328945}" dt="2026-09-13T21:51:26.327" v="124" actId="20577"/>
          <ac:cxnSpMkLst>
            <pc:docMk/>
            <pc:sldMk cId="738541081" sldId="309"/>
            <ac:cxnSpMk id="51" creationId="{0186E085-8C4E-2B46-C775-A4E581CBBD38}"/>
          </ac:cxnSpMkLst>
        </pc:cxnChg>
        <pc:cxnChg chg="mod">
          <ac:chgData name="Stalin Jacob Wilson Packia Dhas" userId="050d7d71-3621-4503-95e8-1c9a9d962492" providerId="ADAL" clId="{3FBC77E1-FE42-4F9E-B4B2-3759F3328945}" dt="2026-09-13T21:51:23.219" v="118" actId="20577"/>
          <ac:cxnSpMkLst>
            <pc:docMk/>
            <pc:sldMk cId="738541081" sldId="309"/>
            <ac:cxnSpMk id="65" creationId="{AF95B4C5-AC18-A855-5F23-C64528376FFB}"/>
          </ac:cxnSpMkLst>
        </pc:cxnChg>
        <pc:cxnChg chg="mod">
          <ac:chgData name="Stalin Jacob Wilson Packia Dhas" userId="050d7d71-3621-4503-95e8-1c9a9d962492" providerId="ADAL" clId="{3FBC77E1-FE42-4F9E-B4B2-3759F3328945}" dt="2026-09-13T21:51:53.499" v="136" actId="20577"/>
          <ac:cxnSpMkLst>
            <pc:docMk/>
            <pc:sldMk cId="738541081" sldId="309"/>
            <ac:cxnSpMk id="85" creationId="{B14D5124-7C07-52CF-C625-B78C8131ED08}"/>
          </ac:cxnSpMkLst>
        </pc:cxnChg>
        <pc:cxnChg chg="mod">
          <ac:chgData name="Stalin Jacob Wilson Packia Dhas" userId="050d7d71-3621-4503-95e8-1c9a9d962492" providerId="ADAL" clId="{3FBC77E1-FE42-4F9E-B4B2-3759F3328945}" dt="2026-09-13T21:50:56.257" v="95" actId="20577"/>
          <ac:cxnSpMkLst>
            <pc:docMk/>
            <pc:sldMk cId="738541081" sldId="309"/>
            <ac:cxnSpMk id="86" creationId="{E4CEB881-0406-F9FA-F027-6BA2CD7B019A}"/>
          </ac:cxnSpMkLst>
        </pc:cxnChg>
        <pc:cxnChg chg="mod">
          <ac:chgData name="Stalin Jacob Wilson Packia Dhas" userId="050d7d71-3621-4503-95e8-1c9a9d962492" providerId="ADAL" clId="{3FBC77E1-FE42-4F9E-B4B2-3759F3328945}" dt="2026-09-13T21:51:53.499" v="136" actId="20577"/>
          <ac:cxnSpMkLst>
            <pc:docMk/>
            <pc:sldMk cId="738541081" sldId="309"/>
            <ac:cxnSpMk id="90" creationId="{9838CF3D-C096-E53B-B92E-F3B56C7A79FC}"/>
          </ac:cxnSpMkLst>
        </pc:cxnChg>
        <pc:cxnChg chg="mod">
          <ac:chgData name="Stalin Jacob Wilson Packia Dhas" userId="050d7d71-3621-4503-95e8-1c9a9d962492" providerId="ADAL" clId="{3FBC77E1-FE42-4F9E-B4B2-3759F3328945}" dt="2026-09-13T21:51:18.061" v="106" actId="14100"/>
          <ac:cxnSpMkLst>
            <pc:docMk/>
            <pc:sldMk cId="738541081" sldId="309"/>
            <ac:cxnSpMk id="93" creationId="{B1C67EFE-158C-1893-0694-C1F66904419B}"/>
          </ac:cxnSpMkLst>
        </pc:cxnChg>
        <pc:cxnChg chg="mod">
          <ac:chgData name="Stalin Jacob Wilson Packia Dhas" userId="050d7d71-3621-4503-95e8-1c9a9d962492" providerId="ADAL" clId="{3FBC77E1-FE42-4F9E-B4B2-3759F3328945}" dt="2026-09-13T21:51:29.237" v="130" actId="20577"/>
          <ac:cxnSpMkLst>
            <pc:docMk/>
            <pc:sldMk cId="738541081" sldId="309"/>
            <ac:cxnSpMk id="117" creationId="{33DA4F50-1449-2155-3ECD-C34A214117A7}"/>
          </ac:cxnSpMkLst>
        </pc:cxnChg>
      </pc:sldChg>
      <pc:sldChg chg="modSp add mod">
        <pc:chgData name="Stalin Jacob Wilson Packia Dhas" userId="050d7d71-3621-4503-95e8-1c9a9d962492" providerId="ADAL" clId="{3FBC77E1-FE42-4F9E-B4B2-3759F3328945}" dt="2026-09-13T22:00:27.662" v="306" actId="20577"/>
        <pc:sldMkLst>
          <pc:docMk/>
          <pc:sldMk cId="3703727922" sldId="310"/>
        </pc:sldMkLst>
        <pc:spChg chg="mod">
          <ac:chgData name="Stalin Jacob Wilson Packia Dhas" userId="050d7d71-3621-4503-95e8-1c9a9d962492" providerId="ADAL" clId="{3FBC77E1-FE42-4F9E-B4B2-3759F3328945}" dt="2026-09-13T21:56:00.980" v="158" actId="20577"/>
          <ac:spMkLst>
            <pc:docMk/>
            <pc:sldMk cId="3703727922" sldId="310"/>
            <ac:spMk id="2" creationId="{4213CF36-9961-952C-2086-CC5A512262FF}"/>
          </ac:spMkLst>
        </pc:spChg>
        <pc:spChg chg="mod">
          <ac:chgData name="Stalin Jacob Wilson Packia Dhas" userId="050d7d71-3621-4503-95e8-1c9a9d962492" providerId="ADAL" clId="{3FBC77E1-FE42-4F9E-B4B2-3759F3328945}" dt="2026-09-13T22:00:27.662" v="306" actId="20577"/>
          <ac:spMkLst>
            <pc:docMk/>
            <pc:sldMk cId="3703727922" sldId="310"/>
            <ac:spMk id="3" creationId="{2EE3A7F9-8F67-DB57-508E-CC16256DE624}"/>
          </ac:spMkLst>
        </pc:spChg>
      </pc:sldChg>
      <pc:sldChg chg="add del">
        <pc:chgData name="Stalin Jacob Wilson Packia Dhas" userId="050d7d71-3621-4503-95e8-1c9a9d962492" providerId="ADAL" clId="{3FBC77E1-FE42-4F9E-B4B2-3759F3328945}" dt="2026-09-14T10:39:04.292" v="508" actId="47"/>
        <pc:sldMkLst>
          <pc:docMk/>
          <pc:sldMk cId="3761834687" sldId="311"/>
        </pc:sldMkLst>
      </pc:sldChg>
      <pc:sldChg chg="modSp add del mod">
        <pc:chgData name="Stalin Jacob Wilson Packia Dhas" userId="050d7d71-3621-4503-95e8-1c9a9d962492" providerId="ADAL" clId="{3FBC77E1-FE42-4F9E-B4B2-3759F3328945}" dt="2026-09-14T10:39:05.562" v="509" actId="47"/>
        <pc:sldMkLst>
          <pc:docMk/>
          <pc:sldMk cId="2870022504" sldId="312"/>
        </pc:sldMkLst>
        <pc:spChg chg="mod">
          <ac:chgData name="Stalin Jacob Wilson Packia Dhas" userId="050d7d71-3621-4503-95e8-1c9a9d962492" providerId="ADAL" clId="{3FBC77E1-FE42-4F9E-B4B2-3759F3328945}" dt="2026-09-14T10:38:23.432" v="507" actId="20577"/>
          <ac:spMkLst>
            <pc:docMk/>
            <pc:sldMk cId="2870022504" sldId="312"/>
            <ac:spMk id="3" creationId="{B5298AFA-376E-F894-75A4-7E489A22FED0}"/>
          </ac:spMkLst>
        </pc:spChg>
      </pc:sldChg>
      <pc:sldChg chg="add del">
        <pc:chgData name="Stalin Jacob Wilson Packia Dhas" userId="050d7d71-3621-4503-95e8-1c9a9d962492" providerId="ADAL" clId="{3FBC77E1-FE42-4F9E-B4B2-3759F3328945}" dt="2026-09-14T10:39:07.249" v="510" actId="47"/>
        <pc:sldMkLst>
          <pc:docMk/>
          <pc:sldMk cId="3254132515" sldId="31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A3DB9B-ACFD-4E04-846F-6F4F97EC019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BFDB60C-54BD-4586-85A2-828BDA92C4B9}">
      <dgm:prSet phldrT="[Text]"/>
      <dgm:spPr/>
      <dgm:t>
        <a:bodyPr/>
        <a:lstStyle/>
        <a:p>
          <a:r>
            <a:rPr lang="en-GB" dirty="0"/>
            <a:t>Faculty of Applied Computing and Arts</a:t>
          </a:r>
        </a:p>
        <a:p>
          <a:r>
            <a:rPr lang="en-GB" dirty="0"/>
            <a:t>(Academic Director- Kapilan Radhakrishnan)</a:t>
          </a:r>
        </a:p>
      </dgm:t>
    </dgm:pt>
    <dgm:pt modelId="{4DED9A74-E790-4DD6-9266-C69807B2E6D4}" type="parTrans" cxnId="{CAD2A8B6-1D1F-49BC-9717-7C2600A6F11D}">
      <dgm:prSet/>
      <dgm:spPr/>
      <dgm:t>
        <a:bodyPr/>
        <a:lstStyle/>
        <a:p>
          <a:endParaRPr lang="en-GB"/>
        </a:p>
      </dgm:t>
    </dgm:pt>
    <dgm:pt modelId="{0EB4FDC2-9AF6-4490-A194-6602D03EA954}" type="sibTrans" cxnId="{CAD2A8B6-1D1F-49BC-9717-7C2600A6F11D}">
      <dgm:prSet/>
      <dgm:spPr/>
      <dgm:t>
        <a:bodyPr/>
        <a:lstStyle/>
        <a:p>
          <a:endParaRPr lang="en-GB"/>
        </a:p>
      </dgm:t>
    </dgm:pt>
    <dgm:pt modelId="{4B91F7F8-C7AD-42C8-A545-56D51E062D56}">
      <dgm:prSet phldrT="[Text]"/>
      <dgm:spPr/>
      <dgm:t>
        <a:bodyPr/>
        <a:lstStyle/>
        <a:p>
          <a:r>
            <a:rPr lang="en-GB" dirty="0"/>
            <a:t>Steve Mosey</a:t>
          </a:r>
        </a:p>
      </dgm:t>
    </dgm:pt>
    <dgm:pt modelId="{C360DD5A-58C2-4BB3-89E6-3DEBAC8EBD8A}" type="sibTrans" cxnId="{22F41327-DB09-46F2-942C-1BB14E9E7E8B}">
      <dgm:prSet/>
      <dgm:spPr/>
      <dgm:t>
        <a:bodyPr/>
        <a:lstStyle/>
        <a:p>
          <a:endParaRPr lang="en-GB"/>
        </a:p>
      </dgm:t>
    </dgm:pt>
    <dgm:pt modelId="{7D4A4299-8ADC-44FA-9C55-69878DD830A4}" type="parTrans" cxnId="{22F41327-DB09-46F2-942C-1BB14E9E7E8B}">
      <dgm:prSet/>
      <dgm:spPr/>
      <dgm:t>
        <a:bodyPr/>
        <a:lstStyle/>
        <a:p>
          <a:endParaRPr lang="en-GB"/>
        </a:p>
      </dgm:t>
    </dgm:pt>
    <dgm:pt modelId="{A4E0A3B2-7C42-4BB2-8156-8AD826AFCEE9}">
      <dgm:prSet phldrT="[Text]"/>
      <dgm:spPr/>
      <dgm:t>
        <a:bodyPr/>
        <a:lstStyle/>
        <a:p>
          <a:r>
            <a:rPr lang="en-GB" dirty="0"/>
            <a:t>Stalin Jacob (Programme Manager)</a:t>
          </a:r>
        </a:p>
      </dgm:t>
    </dgm:pt>
    <dgm:pt modelId="{C80D4933-E3E2-49A8-AB51-E62E85BADA3C}" type="sibTrans" cxnId="{490123D2-C750-4DC5-832D-8A105F8D3130}">
      <dgm:prSet/>
      <dgm:spPr/>
      <dgm:t>
        <a:bodyPr/>
        <a:lstStyle/>
        <a:p>
          <a:endParaRPr lang="en-GB"/>
        </a:p>
      </dgm:t>
    </dgm:pt>
    <dgm:pt modelId="{3FD98C69-33F7-428D-AE47-610690CA5C01}" type="parTrans" cxnId="{490123D2-C750-4DC5-832D-8A105F8D3130}">
      <dgm:prSet/>
      <dgm:spPr/>
      <dgm:t>
        <a:bodyPr/>
        <a:lstStyle/>
        <a:p>
          <a:endParaRPr lang="en-GB"/>
        </a:p>
      </dgm:t>
    </dgm:pt>
    <dgm:pt modelId="{35C1CAAB-85B5-453F-9305-24511C78BD21}">
      <dgm:prSet phldrT="[Text]"/>
      <dgm:spPr/>
      <dgm:t>
        <a:bodyPr/>
        <a:lstStyle/>
        <a:p>
          <a:r>
            <a:rPr lang="en-GB" dirty="0"/>
            <a:t>Jenifer Rosita</a:t>
          </a:r>
        </a:p>
      </dgm:t>
    </dgm:pt>
    <dgm:pt modelId="{B2BFF10C-3330-48C7-98F2-251586744B65}" type="sibTrans" cxnId="{460058C3-28B8-46D1-A74E-BF9DF7FF73CF}">
      <dgm:prSet/>
      <dgm:spPr/>
      <dgm:t>
        <a:bodyPr/>
        <a:lstStyle/>
        <a:p>
          <a:endParaRPr lang="en-GB"/>
        </a:p>
      </dgm:t>
    </dgm:pt>
    <dgm:pt modelId="{5293A01B-2441-46CF-BA93-FE8869E8DADF}" type="parTrans" cxnId="{460058C3-28B8-46D1-A74E-BF9DF7FF73CF}">
      <dgm:prSet/>
      <dgm:spPr/>
      <dgm:t>
        <a:bodyPr/>
        <a:lstStyle/>
        <a:p>
          <a:endParaRPr lang="en-GB"/>
        </a:p>
      </dgm:t>
    </dgm:pt>
    <dgm:pt modelId="{D002BC52-E33B-44B3-9C22-3BBFAD2326B6}">
      <dgm:prSet phldrT="[Text]"/>
      <dgm:spPr/>
      <dgm:t>
        <a:bodyPr/>
        <a:lstStyle/>
        <a:p>
          <a:r>
            <a:rPr lang="en-GB" dirty="0"/>
            <a:t>Nigel Davies</a:t>
          </a:r>
        </a:p>
      </dgm:t>
    </dgm:pt>
    <dgm:pt modelId="{DAAF7D24-B7CC-458A-B696-B157F8D87815}" type="sibTrans" cxnId="{19513FF1-61CA-4EE7-88CD-DE59105E9419}">
      <dgm:prSet/>
      <dgm:spPr/>
      <dgm:t>
        <a:bodyPr/>
        <a:lstStyle/>
        <a:p>
          <a:endParaRPr lang="en-GB"/>
        </a:p>
      </dgm:t>
    </dgm:pt>
    <dgm:pt modelId="{C5DB5079-EB5C-4273-B1F0-B62A4C2BCDD5}" type="parTrans" cxnId="{19513FF1-61CA-4EE7-88CD-DE59105E9419}">
      <dgm:prSet/>
      <dgm:spPr/>
      <dgm:t>
        <a:bodyPr/>
        <a:lstStyle/>
        <a:p>
          <a:endParaRPr lang="en-GB"/>
        </a:p>
      </dgm:t>
    </dgm:pt>
    <dgm:pt modelId="{CAF83ADA-6A0A-4439-B752-2BF99362C96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b="0" i="0" dirty="0"/>
            <a:t>Munyaradzi Nicholas </a:t>
          </a:r>
          <a:r>
            <a:rPr lang="en-US" b="0" i="0" dirty="0" err="1"/>
            <a:t>Murira</a:t>
          </a:r>
          <a:endParaRPr lang="en-GB" b="0" dirty="0"/>
        </a:p>
      </dgm:t>
    </dgm:pt>
    <dgm:pt modelId="{918ABDCB-2AA6-431E-A7A5-42A1EACB6D11}" type="sibTrans" cxnId="{21F5ED51-FEEB-400C-B040-7A5C0B1BCF9F}">
      <dgm:prSet/>
      <dgm:spPr/>
      <dgm:t>
        <a:bodyPr/>
        <a:lstStyle/>
        <a:p>
          <a:endParaRPr lang="en-GB"/>
        </a:p>
      </dgm:t>
    </dgm:pt>
    <dgm:pt modelId="{3487678D-9739-4B6F-BAAB-BFC798CA5CFC}" type="parTrans" cxnId="{21F5ED51-FEEB-400C-B040-7A5C0B1BCF9F}">
      <dgm:prSet/>
      <dgm:spPr/>
      <dgm:t>
        <a:bodyPr/>
        <a:lstStyle/>
        <a:p>
          <a:endParaRPr lang="en-GB"/>
        </a:p>
      </dgm:t>
    </dgm:pt>
    <dgm:pt modelId="{B25CD029-1385-4C3D-81A3-806D0161A62C}">
      <dgm:prSet phldrT="[Text]"/>
      <dgm:spPr/>
      <dgm:t>
        <a:bodyPr/>
        <a:lstStyle/>
        <a:p>
          <a:endParaRPr lang="en-GB" dirty="0"/>
        </a:p>
      </dgm:t>
    </dgm:pt>
    <dgm:pt modelId="{F3EAD866-2AED-463C-B35F-64343E4F2D58}" type="sibTrans" cxnId="{E2966935-3D6B-490D-9B04-465EA6B75BAF}">
      <dgm:prSet/>
      <dgm:spPr/>
      <dgm:t>
        <a:bodyPr/>
        <a:lstStyle/>
        <a:p>
          <a:endParaRPr lang="en-GB"/>
        </a:p>
      </dgm:t>
    </dgm:pt>
    <dgm:pt modelId="{9570AE59-80F2-42EA-93D2-5122F058AAE9}" type="parTrans" cxnId="{E2966935-3D6B-490D-9B04-465EA6B75BAF}">
      <dgm:prSet/>
      <dgm:spPr/>
      <dgm:t>
        <a:bodyPr/>
        <a:lstStyle/>
        <a:p>
          <a:endParaRPr lang="en-GB"/>
        </a:p>
      </dgm:t>
    </dgm:pt>
    <dgm:pt modelId="{3299344D-39B1-4B4D-B9C6-82D28DA85F14}">
      <dgm:prSet phldrT="[Text]"/>
      <dgm:spPr/>
      <dgm:t>
        <a:bodyPr/>
        <a:lstStyle/>
        <a:p>
          <a:r>
            <a:rPr lang="en-GB" dirty="0"/>
            <a:t>Jenni Steen</a:t>
          </a:r>
        </a:p>
      </dgm:t>
    </dgm:pt>
    <dgm:pt modelId="{4FB25827-D34F-449E-BF3A-40C181CB67E4}" type="parTrans" cxnId="{9B18E431-FFBC-4FF7-AF94-2CBA2DB7A155}">
      <dgm:prSet/>
      <dgm:spPr/>
      <dgm:t>
        <a:bodyPr/>
        <a:lstStyle/>
        <a:p>
          <a:endParaRPr lang="en-US"/>
        </a:p>
      </dgm:t>
    </dgm:pt>
    <dgm:pt modelId="{25427A4E-0000-418E-AC29-DBCD3CF27F3B}" type="sibTrans" cxnId="{9B18E431-FFBC-4FF7-AF94-2CBA2DB7A155}">
      <dgm:prSet/>
      <dgm:spPr/>
      <dgm:t>
        <a:bodyPr/>
        <a:lstStyle/>
        <a:p>
          <a:endParaRPr lang="en-US"/>
        </a:p>
      </dgm:t>
    </dgm:pt>
    <dgm:pt modelId="{3A2B6495-8DD4-435A-9E78-07E49378D9D0}">
      <dgm:prSet phldrT="[Text]"/>
      <dgm:spPr/>
      <dgm:t>
        <a:bodyPr/>
        <a:lstStyle/>
        <a:p>
          <a:r>
            <a:rPr lang="en-GB" dirty="0" err="1"/>
            <a:t>Olubenga</a:t>
          </a:r>
          <a:r>
            <a:rPr lang="en-GB" dirty="0"/>
            <a:t> </a:t>
          </a:r>
          <a:r>
            <a:rPr lang="en-GB" dirty="0" err="1"/>
            <a:t>Olubodun</a:t>
          </a:r>
          <a:endParaRPr lang="en-GB" dirty="0"/>
        </a:p>
      </dgm:t>
    </dgm:pt>
    <dgm:pt modelId="{438C49E9-16B1-4380-8A56-1628503C6B32}" type="parTrans" cxnId="{FDDFE1C6-4B05-4BDE-978E-EB6AEED9505A}">
      <dgm:prSet/>
      <dgm:spPr/>
    </dgm:pt>
    <dgm:pt modelId="{A1724203-A362-4203-B24B-37A338F67DF9}" type="sibTrans" cxnId="{FDDFE1C6-4B05-4BDE-978E-EB6AEED9505A}">
      <dgm:prSet/>
      <dgm:spPr/>
    </dgm:pt>
    <dgm:pt modelId="{5AB0A909-D887-4E4B-99EC-B6798C1721CD}" type="pres">
      <dgm:prSet presAssocID="{48A3DB9B-ACFD-4E04-846F-6F4F97EC0192}" presName="Name0" presStyleCnt="0">
        <dgm:presLayoutVars>
          <dgm:dir/>
          <dgm:animLvl val="lvl"/>
          <dgm:resizeHandles val="exact"/>
        </dgm:presLayoutVars>
      </dgm:prSet>
      <dgm:spPr/>
    </dgm:pt>
    <dgm:pt modelId="{9B30FAEF-FCF0-4504-A196-3729661A77C0}" type="pres">
      <dgm:prSet presAssocID="{0BFDB60C-54BD-4586-85A2-828BDA92C4B9}" presName="composite" presStyleCnt="0"/>
      <dgm:spPr/>
    </dgm:pt>
    <dgm:pt modelId="{FC725434-BCE9-413F-AD14-D69FACF925D8}" type="pres">
      <dgm:prSet presAssocID="{0BFDB60C-54BD-4586-85A2-828BDA92C4B9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AA41E4B1-0219-43FC-B043-FD63CEF08B76}" type="pres">
      <dgm:prSet presAssocID="{0BFDB60C-54BD-4586-85A2-828BDA92C4B9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2F41327-DB09-46F2-942C-1BB14E9E7E8B}" srcId="{0BFDB60C-54BD-4586-85A2-828BDA92C4B9}" destId="{4B91F7F8-C7AD-42C8-A545-56D51E062D56}" srcOrd="0" destOrd="0" parTransId="{7D4A4299-8ADC-44FA-9C55-69878DD830A4}" sibTransId="{C360DD5A-58C2-4BB3-89E6-3DEBAC8EBD8A}"/>
    <dgm:cxn modelId="{9B18E431-FFBC-4FF7-AF94-2CBA2DB7A155}" srcId="{0BFDB60C-54BD-4586-85A2-828BDA92C4B9}" destId="{3299344D-39B1-4B4D-B9C6-82D28DA85F14}" srcOrd="5" destOrd="0" parTransId="{4FB25827-D34F-449E-BF3A-40C181CB67E4}" sibTransId="{25427A4E-0000-418E-AC29-DBCD3CF27F3B}"/>
    <dgm:cxn modelId="{E2966935-3D6B-490D-9B04-465EA6B75BAF}" srcId="{0BFDB60C-54BD-4586-85A2-828BDA92C4B9}" destId="{B25CD029-1385-4C3D-81A3-806D0161A62C}" srcOrd="7" destOrd="0" parTransId="{9570AE59-80F2-42EA-93D2-5122F058AAE9}" sibTransId="{F3EAD866-2AED-463C-B35F-64343E4F2D58}"/>
    <dgm:cxn modelId="{32C1A639-01BE-4B0E-ACC0-72EAB221949B}" type="presOf" srcId="{4B91F7F8-C7AD-42C8-A545-56D51E062D56}" destId="{AA41E4B1-0219-43FC-B043-FD63CEF08B76}" srcOrd="0" destOrd="0" presId="urn:microsoft.com/office/officeart/2005/8/layout/hList1"/>
    <dgm:cxn modelId="{ECAB6848-940B-49E5-9BD1-ED792514A8E6}" type="presOf" srcId="{A4E0A3B2-7C42-4BB2-8156-8AD826AFCEE9}" destId="{AA41E4B1-0219-43FC-B043-FD63CEF08B76}" srcOrd="0" destOrd="1" presId="urn:microsoft.com/office/officeart/2005/8/layout/hList1"/>
    <dgm:cxn modelId="{B57D554B-7D41-4A5A-8CF6-6069FD101172}" type="presOf" srcId="{D002BC52-E33B-44B3-9C22-3BBFAD2326B6}" destId="{AA41E4B1-0219-43FC-B043-FD63CEF08B76}" srcOrd="0" destOrd="3" presId="urn:microsoft.com/office/officeart/2005/8/layout/hList1"/>
    <dgm:cxn modelId="{21F5ED51-FEEB-400C-B040-7A5C0B1BCF9F}" srcId="{0BFDB60C-54BD-4586-85A2-828BDA92C4B9}" destId="{CAF83ADA-6A0A-4439-B752-2BF99362C961}" srcOrd="6" destOrd="0" parTransId="{3487678D-9739-4B6F-BAAB-BFC798CA5CFC}" sibTransId="{918ABDCB-2AA6-431E-A7A5-42A1EACB6D11}"/>
    <dgm:cxn modelId="{8EE0AF74-514F-4711-8D16-F66B3350764D}" type="presOf" srcId="{3299344D-39B1-4B4D-B9C6-82D28DA85F14}" destId="{AA41E4B1-0219-43FC-B043-FD63CEF08B76}" srcOrd="0" destOrd="5" presId="urn:microsoft.com/office/officeart/2005/8/layout/hList1"/>
    <dgm:cxn modelId="{235CA156-D31E-4323-B924-772330368C54}" type="presOf" srcId="{B25CD029-1385-4C3D-81A3-806D0161A62C}" destId="{AA41E4B1-0219-43FC-B043-FD63CEF08B76}" srcOrd="0" destOrd="7" presId="urn:microsoft.com/office/officeart/2005/8/layout/hList1"/>
    <dgm:cxn modelId="{4B54B45A-E99A-4C89-813F-10865CEF468C}" type="presOf" srcId="{3A2B6495-8DD4-435A-9E78-07E49378D9D0}" destId="{AA41E4B1-0219-43FC-B043-FD63CEF08B76}" srcOrd="0" destOrd="4" presId="urn:microsoft.com/office/officeart/2005/8/layout/hList1"/>
    <dgm:cxn modelId="{E6F8B693-E77C-46FA-9872-C49E5471387C}" type="presOf" srcId="{35C1CAAB-85B5-453F-9305-24511C78BD21}" destId="{AA41E4B1-0219-43FC-B043-FD63CEF08B76}" srcOrd="0" destOrd="2" presId="urn:microsoft.com/office/officeart/2005/8/layout/hList1"/>
    <dgm:cxn modelId="{CAD2A8B6-1D1F-49BC-9717-7C2600A6F11D}" srcId="{48A3DB9B-ACFD-4E04-846F-6F4F97EC0192}" destId="{0BFDB60C-54BD-4586-85A2-828BDA92C4B9}" srcOrd="0" destOrd="0" parTransId="{4DED9A74-E790-4DD6-9266-C69807B2E6D4}" sibTransId="{0EB4FDC2-9AF6-4490-A194-6602D03EA954}"/>
    <dgm:cxn modelId="{460058C3-28B8-46D1-A74E-BF9DF7FF73CF}" srcId="{0BFDB60C-54BD-4586-85A2-828BDA92C4B9}" destId="{35C1CAAB-85B5-453F-9305-24511C78BD21}" srcOrd="2" destOrd="0" parTransId="{5293A01B-2441-46CF-BA93-FE8869E8DADF}" sibTransId="{B2BFF10C-3330-48C7-98F2-251586744B65}"/>
    <dgm:cxn modelId="{FDDFE1C6-4B05-4BDE-978E-EB6AEED9505A}" srcId="{0BFDB60C-54BD-4586-85A2-828BDA92C4B9}" destId="{3A2B6495-8DD4-435A-9E78-07E49378D9D0}" srcOrd="4" destOrd="0" parTransId="{438C49E9-16B1-4380-8A56-1628503C6B32}" sibTransId="{A1724203-A362-4203-B24B-37A338F67DF9}"/>
    <dgm:cxn modelId="{490123D2-C750-4DC5-832D-8A105F8D3130}" srcId="{0BFDB60C-54BD-4586-85A2-828BDA92C4B9}" destId="{A4E0A3B2-7C42-4BB2-8156-8AD826AFCEE9}" srcOrd="1" destOrd="0" parTransId="{3FD98C69-33F7-428D-AE47-610690CA5C01}" sibTransId="{C80D4933-E3E2-49A8-AB51-E62E85BADA3C}"/>
    <dgm:cxn modelId="{98DA03DC-51B6-4105-80C8-2322F02EEA2F}" type="presOf" srcId="{CAF83ADA-6A0A-4439-B752-2BF99362C961}" destId="{AA41E4B1-0219-43FC-B043-FD63CEF08B76}" srcOrd="0" destOrd="6" presId="urn:microsoft.com/office/officeart/2005/8/layout/hList1"/>
    <dgm:cxn modelId="{19513FF1-61CA-4EE7-88CD-DE59105E9419}" srcId="{0BFDB60C-54BD-4586-85A2-828BDA92C4B9}" destId="{D002BC52-E33B-44B3-9C22-3BBFAD2326B6}" srcOrd="3" destOrd="0" parTransId="{C5DB5079-EB5C-4273-B1F0-B62A4C2BCDD5}" sibTransId="{DAAF7D24-B7CC-458A-B696-B157F8D87815}"/>
    <dgm:cxn modelId="{54594CF4-7433-4D33-9319-44D5D28B255D}" type="presOf" srcId="{0BFDB60C-54BD-4586-85A2-828BDA92C4B9}" destId="{FC725434-BCE9-413F-AD14-D69FACF925D8}" srcOrd="0" destOrd="0" presId="urn:microsoft.com/office/officeart/2005/8/layout/hList1"/>
    <dgm:cxn modelId="{6DEE41F6-8DF5-4D4B-A2BC-D5E28E0E9EC1}" type="presOf" srcId="{48A3DB9B-ACFD-4E04-846F-6F4F97EC0192}" destId="{5AB0A909-D887-4E4B-99EC-B6798C1721CD}" srcOrd="0" destOrd="0" presId="urn:microsoft.com/office/officeart/2005/8/layout/hList1"/>
    <dgm:cxn modelId="{1855A220-05B9-4692-9576-83ADC57045B6}" type="presParOf" srcId="{5AB0A909-D887-4E4B-99EC-B6798C1721CD}" destId="{9B30FAEF-FCF0-4504-A196-3729661A77C0}" srcOrd="0" destOrd="0" presId="urn:microsoft.com/office/officeart/2005/8/layout/hList1"/>
    <dgm:cxn modelId="{976AF697-0418-469B-A604-6771205F8FBB}" type="presParOf" srcId="{9B30FAEF-FCF0-4504-A196-3729661A77C0}" destId="{FC725434-BCE9-413F-AD14-D69FACF925D8}" srcOrd="0" destOrd="0" presId="urn:microsoft.com/office/officeart/2005/8/layout/hList1"/>
    <dgm:cxn modelId="{CCA5CED5-CA93-42AD-8871-8EDE2DADA92E}" type="presParOf" srcId="{9B30FAEF-FCF0-4504-A196-3729661A77C0}" destId="{AA41E4B1-0219-43FC-B043-FD63CEF08B7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725434-BCE9-413F-AD14-D69FACF925D8}">
      <dsp:nvSpPr>
        <dsp:cNvPr id="0" name=""/>
        <dsp:cNvSpPr/>
      </dsp:nvSpPr>
      <dsp:spPr>
        <a:xfrm>
          <a:off x="0" y="70911"/>
          <a:ext cx="11480800" cy="9786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Faculty of Applied Computing and Arts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(Academic Director- Kapilan Radhakrishnan)</a:t>
          </a:r>
        </a:p>
      </dsp:txBody>
      <dsp:txXfrm>
        <a:off x="0" y="70911"/>
        <a:ext cx="11480800" cy="978629"/>
      </dsp:txXfrm>
    </dsp:sp>
    <dsp:sp modelId="{AA41E4B1-0219-43FC-B043-FD63CEF08B76}">
      <dsp:nvSpPr>
        <dsp:cNvPr id="0" name=""/>
        <dsp:cNvSpPr/>
      </dsp:nvSpPr>
      <dsp:spPr>
        <a:xfrm>
          <a:off x="0" y="1049541"/>
          <a:ext cx="11480800" cy="29975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Steve Mosey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Stalin Jacob (Programme Manager)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Jenifer Rosita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Nigel Davies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 err="1"/>
            <a:t>Olubenga</a:t>
          </a:r>
          <a:r>
            <a:rPr lang="en-GB" sz="2100" kern="1200" dirty="0"/>
            <a:t> </a:t>
          </a:r>
          <a:r>
            <a:rPr lang="en-GB" sz="2100" kern="1200" dirty="0" err="1"/>
            <a:t>Olubodun</a:t>
          </a:r>
          <a:endParaRPr lang="en-GB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Jenni Steen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2100" b="0" i="0" kern="1200" dirty="0"/>
            <a:t>Munyaradzi Nicholas </a:t>
          </a:r>
          <a:r>
            <a:rPr lang="en-US" sz="2100" b="0" i="0" kern="1200" dirty="0" err="1"/>
            <a:t>Murira</a:t>
          </a:r>
          <a:endParaRPr lang="en-GB" sz="2100" b="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100" kern="1200" dirty="0"/>
        </a:p>
      </dsp:txBody>
      <dsp:txXfrm>
        <a:off x="0" y="1049541"/>
        <a:ext cx="11480800" cy="2997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893F77-0CC8-4487-BB44-E7D60D98D46E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873C5-B0EE-4069-9554-97170F1DF6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231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Word limit varies, Exam – maths 1.5hours, others 2 hours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C873C5-B0EE-4069-9554-97170F1DF69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60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014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278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380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  <p:sldLayoutId id="2147483707" r:id="rId3"/>
    <p:sldLayoutId id="214748370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BEng. Electrical &amp; Electronic </a:t>
            </a:r>
          </a:p>
          <a:p>
            <a:r>
              <a:rPr lang="en-US" sz="4800" dirty="0"/>
              <a:t>Engineering</a:t>
            </a:r>
          </a:p>
          <a:p>
            <a:r>
              <a:rPr lang="en-US" sz="4800" dirty="0"/>
              <a:t>Induction – 2026/2027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BF3C-3262-5921-4ECC-726FA9955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106F1A2-6FA8-D482-27BB-4CCEC1E863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1353653"/>
              </p:ext>
            </p:extLst>
          </p:nvPr>
        </p:nvGraphicFramePr>
        <p:xfrm>
          <a:off x="358775" y="1284270"/>
          <a:ext cx="11480800" cy="4117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1762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E14B-22B6-F818-6DF9-62FFB5842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Structure (360 Credits)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7F3E5-5C95-CA73-9C8D-4E0AA5D106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19 modules at levels 4-6</a:t>
            </a:r>
          </a:p>
          <a:p>
            <a:r>
              <a:rPr lang="en-GB" dirty="0"/>
              <a:t>360 credits total</a:t>
            </a:r>
          </a:p>
          <a:p>
            <a:r>
              <a:rPr lang="en-GB" dirty="0"/>
              <a:t>Each module weightage will be 10 or 20 credits.</a:t>
            </a:r>
          </a:p>
          <a:p>
            <a:r>
              <a:rPr lang="en-GB" dirty="0"/>
              <a:t>Independent project will be 40 credits</a:t>
            </a:r>
          </a:p>
          <a:p>
            <a:r>
              <a:rPr lang="en-GB" dirty="0"/>
              <a:t>Average 1 assessment per 10 credits</a:t>
            </a:r>
          </a:p>
          <a:p>
            <a:r>
              <a:rPr lang="en-GB" dirty="0"/>
              <a:t>Assessment would be Lab report, Assignment, Written exam, Presentation, Project report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0498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5BBE9-2584-A574-17E8-120198BC48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4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3B0FA-A0AF-EE10-2156-866A3BB30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Study Skills for Electronics (10 Credits)</a:t>
            </a:r>
          </a:p>
          <a:p>
            <a:r>
              <a:rPr lang="en-GB" dirty="0"/>
              <a:t>Workshop Skills for Electronics (10 Credits)</a:t>
            </a:r>
          </a:p>
          <a:p>
            <a:r>
              <a:rPr lang="en-GB" dirty="0"/>
              <a:t>Embedded C (20 Credits)</a:t>
            </a:r>
          </a:p>
          <a:p>
            <a:r>
              <a:rPr lang="en-GB" dirty="0"/>
              <a:t>Electrical &amp; Electronic Principles (20 Credits)</a:t>
            </a:r>
          </a:p>
          <a:p>
            <a:r>
              <a:rPr lang="en-GB" dirty="0"/>
              <a:t>Mathematics (20 Credits)</a:t>
            </a:r>
          </a:p>
          <a:p>
            <a:r>
              <a:rPr lang="en-GB" dirty="0"/>
              <a:t>Micros Peripherals &amp; Interfaces (20 Credits)</a:t>
            </a:r>
          </a:p>
          <a:p>
            <a:r>
              <a:rPr lang="en-GB" dirty="0"/>
              <a:t>Signals &amp; Systems (10 Credits)</a:t>
            </a:r>
          </a:p>
          <a:p>
            <a:r>
              <a:rPr lang="en-GB" dirty="0"/>
              <a:t>Computer Systems Fundamentals (10 Credits)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4589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18B31-BDD1-B920-D935-AFE77FD9C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5 Modules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865FA-66C9-78B2-06B8-9528E6ED9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Engineering and Project Management (20 Credits)</a:t>
            </a:r>
          </a:p>
          <a:p>
            <a:r>
              <a:rPr lang="en-GB" dirty="0"/>
              <a:t>Distributed Intelligence Systems (20 Credits)</a:t>
            </a:r>
          </a:p>
          <a:p>
            <a:r>
              <a:rPr lang="en-GB" dirty="0"/>
              <a:t>Electronics 1 (20 Credits)</a:t>
            </a:r>
          </a:p>
          <a:p>
            <a:r>
              <a:rPr lang="en-GB" dirty="0"/>
              <a:t>Electrical Engineering (20 Credits)</a:t>
            </a:r>
          </a:p>
          <a:p>
            <a:r>
              <a:rPr lang="en-GB" dirty="0"/>
              <a:t>Transducers &amp; Signal Conditioning (20 Credits)</a:t>
            </a:r>
          </a:p>
          <a:p>
            <a:r>
              <a:rPr lang="en-GB" dirty="0"/>
              <a:t>Group Project (20 Credits)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834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964C4-D366-2DA1-6ED9-4CB8EEF37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Level 6 Modules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50759-D42A-FD5E-FC74-96E85BD66E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Electronic System Design (20 Credits)</a:t>
            </a:r>
          </a:p>
          <a:p>
            <a:r>
              <a:rPr lang="en-GB" dirty="0"/>
              <a:t>Power Electronics &amp; Drives (20 Credits)</a:t>
            </a:r>
          </a:p>
          <a:p>
            <a:r>
              <a:rPr lang="en-GB" dirty="0"/>
              <a:t>Applied Programmable Logic Controllers (20 Credits)</a:t>
            </a:r>
          </a:p>
          <a:p>
            <a:r>
              <a:rPr lang="en-GB" dirty="0"/>
              <a:t>Electronics 2 (20 Credits)</a:t>
            </a:r>
          </a:p>
          <a:p>
            <a:r>
              <a:rPr lang="en-GB" dirty="0"/>
              <a:t>Independent Project (40 Credits)</a:t>
            </a:r>
          </a:p>
        </p:txBody>
      </p:sp>
    </p:spTree>
    <p:extLst>
      <p:ext uri="{BB962C8B-B14F-4D97-AF65-F5344CB8AC3E}">
        <p14:creationId xmlns:p14="http://schemas.microsoft.com/office/powerpoint/2010/main" val="3071005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5D98D-DA75-DAFA-2C7A-C306D7D7E3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Example Programme</a:t>
            </a:r>
            <a:br>
              <a:rPr lang="en-GB" dirty="0"/>
            </a:br>
            <a:r>
              <a:rPr lang="en-GB" dirty="0"/>
              <a:t>Delivery Plan</a:t>
            </a:r>
          </a:p>
        </p:txBody>
      </p:sp>
    </p:spTree>
    <p:extLst>
      <p:ext uri="{BB962C8B-B14F-4D97-AF65-F5344CB8AC3E}">
        <p14:creationId xmlns:p14="http://schemas.microsoft.com/office/powerpoint/2010/main" val="4015341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86972" y="352854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1044" y="2361950"/>
            <a:ext cx="11883045" cy="181588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/>
              <a:t>Level 5</a:t>
            </a:r>
          </a:p>
          <a:p>
            <a:endParaRPr lang="en-GB" sz="2400" b="1"/>
          </a:p>
          <a:p>
            <a:endParaRPr lang="en-GB" sz="1600" b="1"/>
          </a:p>
          <a:p>
            <a:endParaRPr lang="en-GB" sz="2400" b="1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742292" y="569985"/>
            <a:ext cx="145444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76786" y="252526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Transducers and Signal Conditioning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556033" y="3509706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Electronics I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17141" y="580181"/>
            <a:ext cx="1925525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Systems Fundamentals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71747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Workshop Skills for Electronics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Study Skills for Electronics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40093" y="3024849"/>
            <a:ext cx="16971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Distributed Intelligence Systems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69701" y="304804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</a:t>
            </a:r>
          </a:p>
          <a:p>
            <a:pPr algn="ctr"/>
            <a:r>
              <a:rPr lang="en-GB" dirty="0"/>
              <a:t>Engineering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8129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Electrical and Electronic Engineering Sept 2026 Starters – Year 1</a:t>
            </a:r>
          </a:p>
        </p:txBody>
      </p:sp>
      <p:cxnSp>
        <p:nvCxnSpPr>
          <p:cNvPr id="39" name="Straight Arrow Connector 38"/>
          <p:cNvCxnSpPr>
            <a:cxnSpLocks/>
            <a:endCxn id="34" idx="0"/>
          </p:cNvCxnSpPr>
          <p:nvPr/>
        </p:nvCxnSpPr>
        <p:spPr>
          <a:xfrm>
            <a:off x="11110871" y="1478548"/>
            <a:ext cx="177811" cy="15463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  <a:stCxn id="45" idx="2"/>
            <a:endCxn id="29" idx="0"/>
          </p:cNvCxnSpPr>
          <p:nvPr/>
        </p:nvCxnSpPr>
        <p:spPr>
          <a:xfrm flipH="1">
            <a:off x="6699033" y="1736607"/>
            <a:ext cx="607905" cy="17730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78037" y="1656341"/>
            <a:ext cx="1299959" cy="15841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  <a:stCxn id="45" idx="2"/>
            <a:endCxn id="16" idx="0"/>
          </p:cNvCxnSpPr>
          <p:nvPr/>
        </p:nvCxnSpPr>
        <p:spPr>
          <a:xfrm flipH="1">
            <a:off x="5512266" y="1736607"/>
            <a:ext cx="1794672" cy="788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0" y="1693520"/>
            <a:ext cx="61119" cy="1173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404779" y="5096230"/>
            <a:ext cx="1913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Power Electronics and Drives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4797282" y="482723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 Systems Design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3101889" y="4827235"/>
            <a:ext cx="1397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Electronics II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9501446" y="5196567"/>
            <a:ext cx="2359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Applied Programmable Logic Controllers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9631" y="518941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  <a:stCxn id="36" idx="2"/>
            <a:endCxn id="74" idx="0"/>
          </p:cNvCxnSpPr>
          <p:nvPr/>
        </p:nvCxnSpPr>
        <p:spPr>
          <a:xfrm flipH="1">
            <a:off x="8361509" y="3694372"/>
            <a:ext cx="1051192" cy="1401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  <a:stCxn id="29" idx="2"/>
            <a:endCxn id="75" idx="0"/>
          </p:cNvCxnSpPr>
          <p:nvPr/>
        </p:nvCxnSpPr>
        <p:spPr>
          <a:xfrm flipH="1">
            <a:off x="6032762" y="3879038"/>
            <a:ext cx="666271" cy="9481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  <a:stCxn id="45" idx="2"/>
            <a:endCxn id="36" idx="0"/>
          </p:cNvCxnSpPr>
          <p:nvPr/>
        </p:nvCxnSpPr>
        <p:spPr>
          <a:xfrm>
            <a:off x="7306938" y="1736607"/>
            <a:ext cx="2105763" cy="1311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  <a:endCxn id="34" idx="0"/>
          </p:cNvCxnSpPr>
          <p:nvPr/>
        </p:nvCxnSpPr>
        <p:spPr>
          <a:xfrm>
            <a:off x="9095676" y="2202414"/>
            <a:ext cx="2193006" cy="822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1752126" y="3794099"/>
            <a:ext cx="1349763" cy="1217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369332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Group Project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373230" y="536278"/>
            <a:ext cx="1867415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 and Electronic Principles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9FD998-598D-6E60-7997-EB35E33352C5}"/>
              </a:ext>
            </a:extLst>
          </p:cNvPr>
          <p:cNvSpPr txBox="1"/>
          <p:nvPr/>
        </p:nvSpPr>
        <p:spPr>
          <a:xfrm>
            <a:off x="4028444" y="1311181"/>
            <a:ext cx="133717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Signals and Systems</a:t>
            </a:r>
          </a:p>
          <a:p>
            <a:pPr algn="ctr"/>
            <a:r>
              <a:rPr lang="en-GB" dirty="0"/>
              <a:t>Sem 2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3B5A233-5688-5C94-2520-C6134564FE07}"/>
              </a:ext>
            </a:extLst>
          </p:cNvPr>
          <p:cNvCxnSpPr>
            <a:cxnSpLocks/>
            <a:stCxn id="34" idx="2"/>
            <a:endCxn id="78" idx="0"/>
          </p:cNvCxnSpPr>
          <p:nvPr/>
        </p:nvCxnSpPr>
        <p:spPr>
          <a:xfrm flipH="1">
            <a:off x="10681408" y="3948179"/>
            <a:ext cx="607274" cy="1248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6CCB773-0D9E-4AA2-AEF7-BC1398174FA7}"/>
              </a:ext>
            </a:extLst>
          </p:cNvPr>
          <p:cNvCxnSpPr>
            <a:cxnSpLocks/>
            <a:stCxn id="29" idx="2"/>
            <a:endCxn id="77" idx="0"/>
          </p:cNvCxnSpPr>
          <p:nvPr/>
        </p:nvCxnSpPr>
        <p:spPr>
          <a:xfrm flipH="1">
            <a:off x="3800469" y="3879038"/>
            <a:ext cx="2898564" cy="9481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8454E09-F973-1976-A3F3-78F6A80B7FBC}"/>
              </a:ext>
            </a:extLst>
          </p:cNvPr>
          <p:cNvCxnSpPr>
            <a:cxnSpLocks/>
          </p:cNvCxnSpPr>
          <p:nvPr/>
        </p:nvCxnSpPr>
        <p:spPr>
          <a:xfrm>
            <a:off x="9981920" y="1519100"/>
            <a:ext cx="1306761" cy="1482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EE6C72CD-A64C-FA8C-4AAE-60364DC85FC9}"/>
              </a:ext>
            </a:extLst>
          </p:cNvPr>
          <p:cNvCxnSpPr>
            <a:cxnSpLocks/>
            <a:endCxn id="29" idx="0"/>
          </p:cNvCxnSpPr>
          <p:nvPr/>
        </p:nvCxnSpPr>
        <p:spPr>
          <a:xfrm flipH="1">
            <a:off x="6699033" y="2202414"/>
            <a:ext cx="2402220" cy="13072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C92727A6-EEF3-5CD7-D6EF-D951EEA3AAC0}"/>
              </a:ext>
            </a:extLst>
          </p:cNvPr>
          <p:cNvSpPr txBox="1"/>
          <p:nvPr/>
        </p:nvSpPr>
        <p:spPr>
          <a:xfrm>
            <a:off x="7678433" y="1821486"/>
            <a:ext cx="2470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Embedded C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E768A9-C119-5CB7-B6C8-A4ADCE866C54}"/>
              </a:ext>
            </a:extLst>
          </p:cNvPr>
          <p:cNvSpPr txBox="1"/>
          <p:nvPr/>
        </p:nvSpPr>
        <p:spPr>
          <a:xfrm>
            <a:off x="10250263" y="525666"/>
            <a:ext cx="17063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Micros, Peripherals </a:t>
            </a:r>
          </a:p>
          <a:p>
            <a:pPr algn="ctr"/>
            <a:r>
              <a:rPr lang="en-GB" dirty="0"/>
              <a:t>and Interfaces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DFE5E5-75D0-3632-EDBD-EB62D7EFB2BD}"/>
              </a:ext>
            </a:extLst>
          </p:cNvPr>
          <p:cNvSpPr txBox="1"/>
          <p:nvPr/>
        </p:nvSpPr>
        <p:spPr>
          <a:xfrm>
            <a:off x="148185" y="2932117"/>
            <a:ext cx="2405476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Engineering and Project Management</a:t>
            </a:r>
          </a:p>
          <a:p>
            <a:pPr algn="ctr"/>
            <a:r>
              <a:rPr lang="en-GB" dirty="0"/>
              <a:t>Sem 3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90805"/>
            <a:ext cx="11481847" cy="1325563"/>
          </a:xfrm>
        </p:spPr>
        <p:txBody>
          <a:bodyPr/>
          <a:lstStyle/>
          <a:p>
            <a:r>
              <a:rPr lang="en-GB" dirty="0"/>
              <a:t>Schedule - year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16367"/>
            <a:ext cx="11481847" cy="4376625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en-GB" sz="2400" b="1" dirty="0"/>
              <a:t>Semester 1</a:t>
            </a:r>
          </a:p>
          <a:p>
            <a:r>
              <a:rPr lang="en-GB" sz="2000" b="0" i="0" dirty="0">
                <a:solidFill>
                  <a:srgbClr val="000000"/>
                </a:solidFill>
                <a:effectLst/>
              </a:rPr>
              <a:t>Study Skills for Electronics – </a:t>
            </a:r>
            <a:r>
              <a:rPr lang="en-GB" sz="2000" b="1" dirty="0"/>
              <a:t>Jenni Steen</a:t>
            </a:r>
          </a:p>
          <a:p>
            <a:pPr rtl="0"/>
            <a:r>
              <a:rPr lang="en-GB" sz="2000" b="0" i="0" dirty="0">
                <a:solidFill>
                  <a:srgbClr val="000000"/>
                </a:solidFill>
                <a:effectLst/>
              </a:rPr>
              <a:t>Workshop Skills for Electronics –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Steve Mosey</a:t>
            </a:r>
          </a:p>
          <a:p>
            <a:r>
              <a:rPr lang="en-GB" sz="2000" dirty="0">
                <a:solidFill>
                  <a:srgbClr val="000000"/>
                </a:solidFill>
              </a:rPr>
              <a:t>Mathematics – </a:t>
            </a:r>
            <a:r>
              <a:rPr lang="en-GB" sz="2000" b="1" dirty="0">
                <a:solidFill>
                  <a:srgbClr val="000000"/>
                </a:solidFill>
              </a:rPr>
              <a:t>Nigel Davies</a:t>
            </a:r>
          </a:p>
          <a:p>
            <a:pPr marL="0" indent="0" rtl="0">
              <a:buNone/>
            </a:pPr>
            <a:r>
              <a:rPr lang="en-GB" sz="2400" b="1" dirty="0"/>
              <a:t>Semester 2</a:t>
            </a:r>
          </a:p>
          <a:p>
            <a:r>
              <a:rPr lang="en-GB" sz="2000" dirty="0">
                <a:solidFill>
                  <a:srgbClr val="000000"/>
                </a:solidFill>
              </a:rPr>
              <a:t>Electrical and Electronic Principles – </a:t>
            </a:r>
            <a:r>
              <a:rPr lang="en-GB" sz="2000" b="1" dirty="0">
                <a:solidFill>
                  <a:srgbClr val="000000"/>
                </a:solidFill>
              </a:rPr>
              <a:t>Stalin</a:t>
            </a:r>
            <a:r>
              <a:rPr lang="en-GB" sz="2000" dirty="0">
                <a:solidFill>
                  <a:srgbClr val="000000"/>
                </a:solidFill>
              </a:rPr>
              <a:t> </a:t>
            </a:r>
            <a:endParaRPr lang="en-GB" sz="2000" dirty="0"/>
          </a:p>
          <a:p>
            <a:pPr rtl="0"/>
            <a:r>
              <a:rPr lang="en-GB" sz="2000" b="0" i="0" dirty="0">
                <a:solidFill>
                  <a:srgbClr val="000000"/>
                </a:solidFill>
                <a:effectLst/>
              </a:rPr>
              <a:t>Signals and Systems –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Jenifer</a:t>
            </a:r>
          </a:p>
          <a:p>
            <a:r>
              <a:rPr lang="en-GB" sz="2000" dirty="0">
                <a:solidFill>
                  <a:srgbClr val="000000"/>
                </a:solidFill>
              </a:rPr>
              <a:t>Computer Systems Fundamentals – </a:t>
            </a:r>
            <a:r>
              <a:rPr lang="en-GB" sz="2000" b="1" dirty="0">
                <a:solidFill>
                  <a:srgbClr val="000000"/>
                </a:solidFill>
              </a:rPr>
              <a:t>Munya</a:t>
            </a:r>
          </a:p>
          <a:p>
            <a:pPr marL="0" indent="0">
              <a:buNone/>
            </a:pPr>
            <a:r>
              <a:rPr lang="en-GB" sz="2400" b="1" dirty="0"/>
              <a:t>Semester 3</a:t>
            </a:r>
          </a:p>
          <a:p>
            <a:r>
              <a:rPr lang="en-GB" sz="2000" dirty="0"/>
              <a:t>Engineering and Project management </a:t>
            </a:r>
            <a:r>
              <a:rPr lang="en-GB" sz="2000" b="1" dirty="0"/>
              <a:t>– Stalin </a:t>
            </a:r>
          </a:p>
          <a:p>
            <a:pPr marL="0" indent="0" rtl="0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sz="2400" b="1" i="0" dirty="0">
              <a:solidFill>
                <a:srgbClr val="24242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81566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1044" y="23619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742292" y="569985"/>
            <a:ext cx="1454442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28074" y="2617136"/>
            <a:ext cx="247095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Transducers and Signal Conditioning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603548" y="3615775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Electronics I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1925525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Systems Fundamentals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71747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Workshop Skills for Electronics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Study Skills for Electronics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168297" y="978893"/>
            <a:ext cx="176133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Micros, Peripherals </a:t>
            </a:r>
          </a:p>
          <a:p>
            <a:pPr algn="ctr"/>
            <a:r>
              <a:rPr lang="en-GB" dirty="0"/>
              <a:t>and Interfaces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40093" y="3024849"/>
            <a:ext cx="16971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Distributed Intelligence Systems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69701" y="3048041"/>
            <a:ext cx="1522521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</a:t>
            </a:r>
          </a:p>
          <a:p>
            <a:pPr algn="ctr"/>
            <a:r>
              <a:rPr lang="en-GB" dirty="0"/>
              <a:t>Engineering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94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Electrical and Electronic Engineering Sept 2026 Starters – Year 2</a:t>
            </a:r>
          </a:p>
        </p:txBody>
      </p:sp>
      <p:cxnSp>
        <p:nvCxnSpPr>
          <p:cNvPr id="39" name="Straight Arrow Connector 38"/>
          <p:cNvCxnSpPr>
            <a:cxnSpLocks/>
            <a:stCxn id="33" idx="2"/>
            <a:endCxn id="34" idx="0"/>
          </p:cNvCxnSpPr>
          <p:nvPr/>
        </p:nvCxnSpPr>
        <p:spPr>
          <a:xfrm>
            <a:off x="11048964" y="2179222"/>
            <a:ext cx="239718" cy="845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  <a:stCxn id="45" idx="2"/>
            <a:endCxn id="29" idx="0"/>
          </p:cNvCxnSpPr>
          <p:nvPr/>
        </p:nvCxnSpPr>
        <p:spPr>
          <a:xfrm flipH="1">
            <a:off x="6746548" y="1459608"/>
            <a:ext cx="560390" cy="21561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  <a:endCxn id="44" idx="0"/>
          </p:cNvCxnSpPr>
          <p:nvPr/>
        </p:nvCxnSpPr>
        <p:spPr>
          <a:xfrm>
            <a:off x="1531420" y="1385202"/>
            <a:ext cx="1871407" cy="16371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  <a:stCxn id="45" idx="2"/>
            <a:endCxn id="16" idx="0"/>
          </p:cNvCxnSpPr>
          <p:nvPr/>
        </p:nvCxnSpPr>
        <p:spPr>
          <a:xfrm flipH="1">
            <a:off x="5463554" y="1459608"/>
            <a:ext cx="1843384" cy="1157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0" y="1693520"/>
            <a:ext cx="61119" cy="1173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404779" y="5096230"/>
            <a:ext cx="19134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Power Electronics and Drives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4797282" y="482723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 Systems Design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3101889" y="4827235"/>
            <a:ext cx="1397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Electronics II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9501446" y="5196567"/>
            <a:ext cx="2359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Applied Programmable Logic Controllers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9631" y="518941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  <a:stCxn id="36" idx="2"/>
            <a:endCxn id="74" idx="0"/>
          </p:cNvCxnSpPr>
          <p:nvPr/>
        </p:nvCxnSpPr>
        <p:spPr>
          <a:xfrm flipH="1">
            <a:off x="8361509" y="3971371"/>
            <a:ext cx="669453" cy="11248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  <a:stCxn id="29" idx="2"/>
            <a:endCxn id="75" idx="0"/>
          </p:cNvCxnSpPr>
          <p:nvPr/>
        </p:nvCxnSpPr>
        <p:spPr>
          <a:xfrm flipH="1">
            <a:off x="6032762" y="3985107"/>
            <a:ext cx="713786" cy="84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  <a:stCxn id="45" idx="2"/>
            <a:endCxn id="36" idx="0"/>
          </p:cNvCxnSpPr>
          <p:nvPr/>
        </p:nvCxnSpPr>
        <p:spPr>
          <a:xfrm>
            <a:off x="7306938" y="1459608"/>
            <a:ext cx="1724024" cy="1588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  <a:endCxn id="34" idx="0"/>
          </p:cNvCxnSpPr>
          <p:nvPr/>
        </p:nvCxnSpPr>
        <p:spPr>
          <a:xfrm>
            <a:off x="9095676" y="2202414"/>
            <a:ext cx="2193006" cy="822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  <a:stCxn id="44" idx="2"/>
          </p:cNvCxnSpPr>
          <p:nvPr/>
        </p:nvCxnSpPr>
        <p:spPr>
          <a:xfrm flipH="1">
            <a:off x="1752126" y="3668637"/>
            <a:ext cx="1650701" cy="13432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264239" y="2990483"/>
            <a:ext cx="224704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Engineering and Project Management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637911" y="3022306"/>
            <a:ext cx="1529831" cy="646331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Group Project</a:t>
            </a:r>
          </a:p>
          <a:p>
            <a:pPr algn="ctr"/>
            <a:r>
              <a:rPr lang="en-GB" dirty="0"/>
              <a:t>Sem 3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373230" y="536278"/>
            <a:ext cx="1867415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 and Electronic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4C6F59-FD17-DEB7-90F6-09DA8C32F868}"/>
              </a:ext>
            </a:extLst>
          </p:cNvPr>
          <p:cNvSpPr txBox="1"/>
          <p:nvPr/>
        </p:nvSpPr>
        <p:spPr>
          <a:xfrm>
            <a:off x="8178944" y="1554432"/>
            <a:ext cx="1479487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Embedded C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9FD998-598D-6E60-7997-EB35E33352C5}"/>
              </a:ext>
            </a:extLst>
          </p:cNvPr>
          <p:cNvSpPr txBox="1"/>
          <p:nvPr/>
        </p:nvSpPr>
        <p:spPr>
          <a:xfrm>
            <a:off x="4028444" y="1311181"/>
            <a:ext cx="1337174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Signals and Systems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3B5A233-5688-5C94-2520-C6134564FE07}"/>
              </a:ext>
            </a:extLst>
          </p:cNvPr>
          <p:cNvCxnSpPr>
            <a:cxnSpLocks/>
            <a:stCxn id="34" idx="2"/>
            <a:endCxn id="78" idx="0"/>
          </p:cNvCxnSpPr>
          <p:nvPr/>
        </p:nvCxnSpPr>
        <p:spPr>
          <a:xfrm flipH="1">
            <a:off x="10681408" y="3948179"/>
            <a:ext cx="607274" cy="1248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26CCB773-0D9E-4AA2-AEF7-BC1398174FA7}"/>
              </a:ext>
            </a:extLst>
          </p:cNvPr>
          <p:cNvCxnSpPr>
            <a:cxnSpLocks/>
            <a:stCxn id="29" idx="2"/>
            <a:endCxn id="77" idx="0"/>
          </p:cNvCxnSpPr>
          <p:nvPr/>
        </p:nvCxnSpPr>
        <p:spPr>
          <a:xfrm flipH="1">
            <a:off x="3800469" y="3985107"/>
            <a:ext cx="2946079" cy="84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A8454E09-F973-1976-A3F3-78F6A80B7FBC}"/>
              </a:ext>
            </a:extLst>
          </p:cNvPr>
          <p:cNvCxnSpPr>
            <a:cxnSpLocks/>
            <a:stCxn id="30" idx="2"/>
            <a:endCxn id="34" idx="0"/>
          </p:cNvCxnSpPr>
          <p:nvPr/>
        </p:nvCxnSpPr>
        <p:spPr>
          <a:xfrm>
            <a:off x="9384940" y="1225606"/>
            <a:ext cx="1903742" cy="17992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EE6C72CD-A64C-FA8C-4AAE-60364DC85FC9}"/>
              </a:ext>
            </a:extLst>
          </p:cNvPr>
          <p:cNvCxnSpPr>
            <a:cxnSpLocks/>
            <a:stCxn id="2" idx="2"/>
            <a:endCxn id="29" idx="0"/>
          </p:cNvCxnSpPr>
          <p:nvPr/>
        </p:nvCxnSpPr>
        <p:spPr>
          <a:xfrm flipH="1">
            <a:off x="6746548" y="2200763"/>
            <a:ext cx="2172140" cy="1415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145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66FF68-BCE3-6D0A-D6E0-177C542B2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DCB2D-599F-E7E3-5920-5006F7CC4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90805"/>
            <a:ext cx="11481847" cy="1325563"/>
          </a:xfrm>
        </p:spPr>
        <p:txBody>
          <a:bodyPr/>
          <a:lstStyle/>
          <a:p>
            <a:r>
              <a:rPr lang="en-GB" dirty="0"/>
              <a:t>Schedule - year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CE27D-D4B3-75D3-DC19-E8A043CE39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16367"/>
            <a:ext cx="11481847" cy="4376625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en-GB" sz="2400" b="1" dirty="0"/>
              <a:t>Semester 1</a:t>
            </a:r>
          </a:p>
          <a:p>
            <a:r>
              <a:rPr lang="en-GB" sz="2000" dirty="0"/>
              <a:t>Transducers and Signal Conditioning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– </a:t>
            </a:r>
            <a:r>
              <a:rPr lang="en-GB" sz="2000" b="1" dirty="0">
                <a:solidFill>
                  <a:srgbClr val="000000"/>
                </a:solidFill>
              </a:rPr>
              <a:t>Steve Mosey</a:t>
            </a:r>
          </a:p>
          <a:p>
            <a:r>
              <a:rPr lang="en-GB" sz="2000" dirty="0"/>
              <a:t>Electrical Engineering </a:t>
            </a:r>
            <a:r>
              <a:rPr lang="en-GB" sz="2000" dirty="0">
                <a:solidFill>
                  <a:srgbClr val="000000"/>
                </a:solidFill>
              </a:rPr>
              <a:t>– </a:t>
            </a:r>
            <a:r>
              <a:rPr lang="en-GB" sz="2000" b="1" dirty="0">
                <a:solidFill>
                  <a:srgbClr val="000000"/>
                </a:solidFill>
              </a:rPr>
              <a:t>Stalin</a:t>
            </a:r>
            <a:r>
              <a:rPr lang="en-GB" sz="2000" dirty="0">
                <a:solidFill>
                  <a:srgbClr val="000000"/>
                </a:solidFill>
              </a:rPr>
              <a:t> </a:t>
            </a:r>
            <a:endParaRPr lang="en-GB" sz="2000" dirty="0"/>
          </a:p>
          <a:p>
            <a:pPr marL="0" indent="0" rtl="0">
              <a:buNone/>
            </a:pPr>
            <a:r>
              <a:rPr lang="en-GB" sz="2400" b="1" dirty="0"/>
              <a:t>Semester 2</a:t>
            </a:r>
          </a:p>
          <a:p>
            <a:r>
              <a:rPr lang="en-GB" sz="2000" dirty="0"/>
              <a:t>Embedded C –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Jenifer</a:t>
            </a:r>
          </a:p>
          <a:p>
            <a:r>
              <a:rPr lang="en-GB" sz="2000" dirty="0"/>
              <a:t>Micros, Peripherals and Interfaces </a:t>
            </a:r>
            <a:r>
              <a:rPr lang="en-GB" sz="2000" dirty="0">
                <a:solidFill>
                  <a:srgbClr val="000000"/>
                </a:solidFill>
              </a:rPr>
              <a:t>– </a:t>
            </a:r>
            <a:r>
              <a:rPr lang="en-GB" sz="2000" b="1" dirty="0">
                <a:solidFill>
                  <a:srgbClr val="000000"/>
                </a:solidFill>
              </a:rPr>
              <a:t>Steve Mosey</a:t>
            </a:r>
          </a:p>
          <a:p>
            <a:pPr marL="0" indent="0">
              <a:buNone/>
            </a:pPr>
            <a:r>
              <a:rPr lang="en-GB" sz="2400" b="1" dirty="0"/>
              <a:t>Semester 3</a:t>
            </a:r>
          </a:p>
          <a:p>
            <a:r>
              <a:rPr lang="en-GB" sz="2000" dirty="0"/>
              <a:t>Group Project</a:t>
            </a:r>
            <a:r>
              <a:rPr lang="en-GB" sz="2000" b="1" dirty="0"/>
              <a:t>– Stalin </a:t>
            </a:r>
          </a:p>
          <a:p>
            <a:pPr marL="0" indent="0" rtl="0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sz="2400" b="1" i="0" dirty="0">
              <a:solidFill>
                <a:srgbClr val="24242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568608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7E939-4882-F1EA-B3CF-75A6279B61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>
            <a:extLst>
              <a:ext uri="{FF2B5EF4-FFF2-40B4-BE49-F238E27FC236}">
                <a16:creationId xmlns:a16="http://schemas.microsoft.com/office/drawing/2014/main" id="{3440CA6D-7F84-945C-968D-F5A08DA3F2DF}"/>
              </a:ext>
            </a:extLst>
          </p:cNvPr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B5C39B6-1F91-0AA2-3268-9F71E8930614}"/>
              </a:ext>
            </a:extLst>
          </p:cNvPr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F96C6533-C522-2995-6450-35F7F485A179}"/>
              </a:ext>
            </a:extLst>
          </p:cNvPr>
          <p:cNvSpPr txBox="1"/>
          <p:nvPr/>
        </p:nvSpPr>
        <p:spPr>
          <a:xfrm>
            <a:off x="81044" y="23619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8E4C644-0776-788A-FB42-ADFC236DEE4C}"/>
              </a:ext>
            </a:extLst>
          </p:cNvPr>
          <p:cNvSpPr txBox="1"/>
          <p:nvPr/>
        </p:nvSpPr>
        <p:spPr>
          <a:xfrm>
            <a:off x="4742292" y="569985"/>
            <a:ext cx="1454442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3DC53D2-8C79-ED60-53EA-B5E224A4BDFF}"/>
              </a:ext>
            </a:extLst>
          </p:cNvPr>
          <p:cNvSpPr txBox="1"/>
          <p:nvPr/>
        </p:nvSpPr>
        <p:spPr>
          <a:xfrm>
            <a:off x="4228074" y="2617136"/>
            <a:ext cx="2470959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Transducers and Signal Conditioning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FFE8DFF-6463-5100-51C0-4EADCAA68D7A}"/>
              </a:ext>
            </a:extLst>
          </p:cNvPr>
          <p:cNvSpPr txBox="1"/>
          <p:nvPr/>
        </p:nvSpPr>
        <p:spPr>
          <a:xfrm>
            <a:off x="5603548" y="3615775"/>
            <a:ext cx="228600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Electronics I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B03324A-D249-E6B3-1C06-0FCE03F32981}"/>
              </a:ext>
            </a:extLst>
          </p:cNvPr>
          <p:cNvSpPr txBox="1"/>
          <p:nvPr/>
        </p:nvSpPr>
        <p:spPr>
          <a:xfrm>
            <a:off x="8422177" y="579275"/>
            <a:ext cx="1925525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Computer Systems Fundamentals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A3BDCBA-9087-2A85-45A9-7F172366CCE6}"/>
              </a:ext>
            </a:extLst>
          </p:cNvPr>
          <p:cNvSpPr txBox="1"/>
          <p:nvPr/>
        </p:nvSpPr>
        <p:spPr>
          <a:xfrm>
            <a:off x="2179485" y="555218"/>
            <a:ext cx="171747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Workshop Skills for Electronics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4FDE2F2-BB77-6104-B2CA-DE34B9ECBDA1}"/>
              </a:ext>
            </a:extLst>
          </p:cNvPr>
          <p:cNvSpPr txBox="1"/>
          <p:nvPr/>
        </p:nvSpPr>
        <p:spPr>
          <a:xfrm>
            <a:off x="253659" y="871483"/>
            <a:ext cx="185151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Study Skills for Electronics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489F815-9EF4-DBC2-D52A-CAE463DFE873}"/>
              </a:ext>
            </a:extLst>
          </p:cNvPr>
          <p:cNvSpPr txBox="1"/>
          <p:nvPr/>
        </p:nvSpPr>
        <p:spPr>
          <a:xfrm>
            <a:off x="10168297" y="978893"/>
            <a:ext cx="1761334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Micros, Peripherals </a:t>
            </a:r>
          </a:p>
          <a:p>
            <a:pPr algn="ctr"/>
            <a:r>
              <a:rPr lang="en-GB" dirty="0"/>
              <a:t>and Interfaces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714812B-D809-4E9E-FF38-2A512CFF2129}"/>
              </a:ext>
            </a:extLst>
          </p:cNvPr>
          <p:cNvSpPr txBox="1"/>
          <p:nvPr/>
        </p:nvSpPr>
        <p:spPr>
          <a:xfrm>
            <a:off x="10347703" y="3024849"/>
            <a:ext cx="172402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Distributed Intelligence Systems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B721AD6-0DE3-5E09-2D3F-1C1BD66E35DE}"/>
              </a:ext>
            </a:extLst>
          </p:cNvPr>
          <p:cNvSpPr txBox="1"/>
          <p:nvPr/>
        </p:nvSpPr>
        <p:spPr>
          <a:xfrm>
            <a:off x="8269701" y="3048041"/>
            <a:ext cx="152252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</a:t>
            </a:r>
          </a:p>
          <a:p>
            <a:pPr algn="ctr"/>
            <a:r>
              <a:rPr lang="en-GB" dirty="0"/>
              <a:t>Engineering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D691C60-9DDE-D4D8-3DF8-F8C4CE9E822F}"/>
              </a:ext>
            </a:extLst>
          </p:cNvPr>
          <p:cNvSpPr txBox="1"/>
          <p:nvPr/>
        </p:nvSpPr>
        <p:spPr>
          <a:xfrm>
            <a:off x="95594" y="-31790"/>
            <a:ext cx="101914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Electrical and Electronic Engineering Sept 2026 Starters – Year 3 and 4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857E756-0F43-02E1-D45C-EADDA6D97F6A}"/>
              </a:ext>
            </a:extLst>
          </p:cNvPr>
          <p:cNvCxnSpPr>
            <a:cxnSpLocks/>
            <a:stCxn id="33" idx="2"/>
            <a:endCxn id="34" idx="0"/>
          </p:cNvCxnSpPr>
          <p:nvPr/>
        </p:nvCxnSpPr>
        <p:spPr>
          <a:xfrm>
            <a:off x="11048964" y="1902223"/>
            <a:ext cx="160751" cy="11226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823530AB-AB58-1418-9D6D-2990D9C2C3BF}"/>
              </a:ext>
            </a:extLst>
          </p:cNvPr>
          <p:cNvCxnSpPr>
            <a:cxnSpLocks/>
            <a:stCxn id="45" idx="2"/>
            <a:endCxn id="29" idx="0"/>
          </p:cNvCxnSpPr>
          <p:nvPr/>
        </p:nvCxnSpPr>
        <p:spPr>
          <a:xfrm flipH="1">
            <a:off x="6746548" y="1459608"/>
            <a:ext cx="560390" cy="21561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F1A0AF3C-DBF5-AAF2-0E20-AE482F2CCFE5}"/>
              </a:ext>
            </a:extLst>
          </p:cNvPr>
          <p:cNvCxnSpPr>
            <a:cxnSpLocks/>
            <a:endCxn id="44" idx="0"/>
          </p:cNvCxnSpPr>
          <p:nvPr/>
        </p:nvCxnSpPr>
        <p:spPr>
          <a:xfrm>
            <a:off x="1531420" y="1385202"/>
            <a:ext cx="1871407" cy="16371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0186E085-8C4E-2B46-C775-A4E581CBBD38}"/>
              </a:ext>
            </a:extLst>
          </p:cNvPr>
          <p:cNvCxnSpPr>
            <a:cxnSpLocks/>
            <a:stCxn id="45" idx="2"/>
            <a:endCxn id="16" idx="0"/>
          </p:cNvCxnSpPr>
          <p:nvPr/>
        </p:nvCxnSpPr>
        <p:spPr>
          <a:xfrm flipH="1">
            <a:off x="5463554" y="1459608"/>
            <a:ext cx="1843384" cy="1157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0EE71480-C18F-C7FF-E439-00FACC083C16}"/>
              </a:ext>
            </a:extLst>
          </p:cNvPr>
          <p:cNvCxnSpPr>
            <a:cxnSpLocks/>
          </p:cNvCxnSpPr>
          <p:nvPr/>
        </p:nvCxnSpPr>
        <p:spPr>
          <a:xfrm>
            <a:off x="1265110" y="1693520"/>
            <a:ext cx="61119" cy="11736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>
            <a:extLst>
              <a:ext uri="{FF2B5EF4-FFF2-40B4-BE49-F238E27FC236}">
                <a16:creationId xmlns:a16="http://schemas.microsoft.com/office/drawing/2014/main" id="{3A17CD0F-BC89-64E4-D032-1944BF7F0DD9}"/>
              </a:ext>
            </a:extLst>
          </p:cNvPr>
          <p:cNvSpPr txBox="1"/>
          <p:nvPr/>
        </p:nvSpPr>
        <p:spPr>
          <a:xfrm>
            <a:off x="7404779" y="5096230"/>
            <a:ext cx="191345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Power Electronics and Drives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978A352-9593-F2B6-ECBB-7C0B17B6199F}"/>
              </a:ext>
            </a:extLst>
          </p:cNvPr>
          <p:cNvSpPr txBox="1"/>
          <p:nvPr/>
        </p:nvSpPr>
        <p:spPr>
          <a:xfrm>
            <a:off x="4797282" y="4827235"/>
            <a:ext cx="247095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Electronic Systems Design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79FA5667-65FE-A6B5-E146-28220E0891D6}"/>
              </a:ext>
            </a:extLst>
          </p:cNvPr>
          <p:cNvSpPr txBox="1"/>
          <p:nvPr/>
        </p:nvSpPr>
        <p:spPr>
          <a:xfrm>
            <a:off x="3101889" y="4827235"/>
            <a:ext cx="139716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Electronics II</a:t>
            </a:r>
          </a:p>
          <a:p>
            <a:pPr algn="ctr"/>
            <a:r>
              <a:rPr lang="en-GB" dirty="0"/>
              <a:t>Sem 2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729EF398-4F57-9CDF-AD86-E473A322956B}"/>
              </a:ext>
            </a:extLst>
          </p:cNvPr>
          <p:cNvSpPr txBox="1"/>
          <p:nvPr/>
        </p:nvSpPr>
        <p:spPr>
          <a:xfrm>
            <a:off x="9501446" y="5196567"/>
            <a:ext cx="235992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Applied Programmable Logic Controllers</a:t>
            </a:r>
          </a:p>
          <a:p>
            <a:pPr algn="ctr"/>
            <a:r>
              <a:rPr lang="en-GB" dirty="0"/>
              <a:t>Sem 1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F9846F09-E2CA-DAAF-171D-5CEAFA114A98}"/>
              </a:ext>
            </a:extLst>
          </p:cNvPr>
          <p:cNvSpPr txBox="1"/>
          <p:nvPr/>
        </p:nvSpPr>
        <p:spPr>
          <a:xfrm>
            <a:off x="29631" y="5189413"/>
            <a:ext cx="2470959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  <a:p>
            <a:pPr algn="ctr"/>
            <a:r>
              <a:rPr lang="en-GB" dirty="0"/>
              <a:t>Sem 1 and 2</a:t>
            </a:r>
          </a:p>
        </p:txBody>
      </p: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B14D5124-7C07-52CF-C625-B78C8131ED08}"/>
              </a:ext>
            </a:extLst>
          </p:cNvPr>
          <p:cNvCxnSpPr>
            <a:cxnSpLocks/>
            <a:stCxn id="36" idx="2"/>
            <a:endCxn id="74" idx="0"/>
          </p:cNvCxnSpPr>
          <p:nvPr/>
        </p:nvCxnSpPr>
        <p:spPr>
          <a:xfrm flipH="1">
            <a:off x="8361509" y="3694372"/>
            <a:ext cx="669453" cy="14018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E4CEB881-0406-F9FA-F027-6BA2CD7B019A}"/>
              </a:ext>
            </a:extLst>
          </p:cNvPr>
          <p:cNvCxnSpPr>
            <a:cxnSpLocks/>
            <a:stCxn id="29" idx="2"/>
            <a:endCxn id="75" idx="0"/>
          </p:cNvCxnSpPr>
          <p:nvPr/>
        </p:nvCxnSpPr>
        <p:spPr>
          <a:xfrm flipH="1">
            <a:off x="6032762" y="4262106"/>
            <a:ext cx="713786" cy="5651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9838CF3D-C096-E53B-B92E-F3B56C7A79FC}"/>
              </a:ext>
            </a:extLst>
          </p:cNvPr>
          <p:cNvCxnSpPr>
            <a:cxnSpLocks/>
            <a:stCxn id="45" idx="2"/>
            <a:endCxn id="36" idx="0"/>
          </p:cNvCxnSpPr>
          <p:nvPr/>
        </p:nvCxnSpPr>
        <p:spPr>
          <a:xfrm>
            <a:off x="7306938" y="1459608"/>
            <a:ext cx="1724024" cy="1588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B1C67EFE-158C-1893-0694-C1F66904419B}"/>
              </a:ext>
            </a:extLst>
          </p:cNvPr>
          <p:cNvCxnSpPr>
            <a:cxnSpLocks/>
            <a:endCxn id="34" idx="0"/>
          </p:cNvCxnSpPr>
          <p:nvPr/>
        </p:nvCxnSpPr>
        <p:spPr>
          <a:xfrm>
            <a:off x="9095676" y="2202414"/>
            <a:ext cx="2114039" cy="822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8881CF6A-52F9-ACF6-875D-3F3B67497F7E}"/>
              </a:ext>
            </a:extLst>
          </p:cNvPr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>
            <a:extLst>
              <a:ext uri="{FF2B5EF4-FFF2-40B4-BE49-F238E27FC236}">
                <a16:creationId xmlns:a16="http://schemas.microsoft.com/office/drawing/2014/main" id="{33DA4F50-1449-2155-3ECD-C34A214117A7}"/>
              </a:ext>
            </a:extLst>
          </p:cNvPr>
          <p:cNvCxnSpPr>
            <a:cxnSpLocks/>
            <a:stCxn id="44" idx="2"/>
          </p:cNvCxnSpPr>
          <p:nvPr/>
        </p:nvCxnSpPr>
        <p:spPr>
          <a:xfrm flipH="1">
            <a:off x="1752126" y="3391638"/>
            <a:ext cx="1650701" cy="16202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1B06B876-5A00-D4A0-9E9F-B0CCC0A2C43C}"/>
              </a:ext>
            </a:extLst>
          </p:cNvPr>
          <p:cNvSpPr txBox="1"/>
          <p:nvPr/>
        </p:nvSpPr>
        <p:spPr>
          <a:xfrm>
            <a:off x="264239" y="2990483"/>
            <a:ext cx="2247041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Engineering and Project Management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55651B1-AC95-1F5A-D6C9-3200C755FA5E}"/>
              </a:ext>
            </a:extLst>
          </p:cNvPr>
          <p:cNvSpPr txBox="1"/>
          <p:nvPr/>
        </p:nvSpPr>
        <p:spPr>
          <a:xfrm>
            <a:off x="2637911" y="3022306"/>
            <a:ext cx="1529831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Group Project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B438CC0-5766-866B-E1A1-717EFA1DA4B8}"/>
              </a:ext>
            </a:extLst>
          </p:cNvPr>
          <p:cNvSpPr txBox="1"/>
          <p:nvPr/>
        </p:nvSpPr>
        <p:spPr>
          <a:xfrm>
            <a:off x="6373230" y="536278"/>
            <a:ext cx="1867415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Electrical and Electronic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A2307E-C5C9-A04A-663E-75BD0CE6ADF7}"/>
              </a:ext>
            </a:extLst>
          </p:cNvPr>
          <p:cNvSpPr txBox="1"/>
          <p:nvPr/>
        </p:nvSpPr>
        <p:spPr>
          <a:xfrm>
            <a:off x="8178944" y="1554432"/>
            <a:ext cx="1479487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Embedded 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F9D7F2-DD7F-7FC4-BEAB-F2765EA83358}"/>
              </a:ext>
            </a:extLst>
          </p:cNvPr>
          <p:cNvSpPr txBox="1"/>
          <p:nvPr/>
        </p:nvSpPr>
        <p:spPr>
          <a:xfrm>
            <a:off x="4028444" y="1311181"/>
            <a:ext cx="1337174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Signals and Systems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ADE57BA-175B-E924-425A-B84CF9B82900}"/>
              </a:ext>
            </a:extLst>
          </p:cNvPr>
          <p:cNvCxnSpPr>
            <a:cxnSpLocks/>
            <a:stCxn id="34" idx="2"/>
            <a:endCxn id="78" idx="0"/>
          </p:cNvCxnSpPr>
          <p:nvPr/>
        </p:nvCxnSpPr>
        <p:spPr>
          <a:xfrm flipH="1">
            <a:off x="10681408" y="4225178"/>
            <a:ext cx="528307" cy="971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05F18DA-A15C-1535-C607-382301F9D9FC}"/>
              </a:ext>
            </a:extLst>
          </p:cNvPr>
          <p:cNvCxnSpPr>
            <a:cxnSpLocks/>
            <a:stCxn id="29" idx="2"/>
            <a:endCxn id="77" idx="0"/>
          </p:cNvCxnSpPr>
          <p:nvPr/>
        </p:nvCxnSpPr>
        <p:spPr>
          <a:xfrm flipH="1">
            <a:off x="3800469" y="4262106"/>
            <a:ext cx="2946079" cy="5651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0A840A2-F06C-60D1-F490-64F3A0F50D2C}"/>
              </a:ext>
            </a:extLst>
          </p:cNvPr>
          <p:cNvCxnSpPr>
            <a:cxnSpLocks/>
            <a:stCxn id="30" idx="2"/>
            <a:endCxn id="34" idx="0"/>
          </p:cNvCxnSpPr>
          <p:nvPr/>
        </p:nvCxnSpPr>
        <p:spPr>
          <a:xfrm>
            <a:off x="9384940" y="1225606"/>
            <a:ext cx="1824775" cy="17992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Straight Arrow Connector 64">
            <a:extLst>
              <a:ext uri="{FF2B5EF4-FFF2-40B4-BE49-F238E27FC236}">
                <a16:creationId xmlns:a16="http://schemas.microsoft.com/office/drawing/2014/main" id="{AF95B4C5-AC18-A855-5F23-C64528376FFB}"/>
              </a:ext>
            </a:extLst>
          </p:cNvPr>
          <p:cNvCxnSpPr>
            <a:cxnSpLocks/>
            <a:stCxn id="2" idx="2"/>
            <a:endCxn id="29" idx="0"/>
          </p:cNvCxnSpPr>
          <p:nvPr/>
        </p:nvCxnSpPr>
        <p:spPr>
          <a:xfrm flipH="1">
            <a:off x="6746548" y="1923764"/>
            <a:ext cx="2172140" cy="16920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8541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CD0A56-6313-E944-2943-0CCD667C5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3CF36-9961-952C-2086-CC5A51226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90805"/>
            <a:ext cx="11481847" cy="1325563"/>
          </a:xfrm>
        </p:spPr>
        <p:txBody>
          <a:bodyPr/>
          <a:lstStyle/>
          <a:p>
            <a:r>
              <a:rPr lang="en-GB" dirty="0"/>
              <a:t>Schedule - year 3 and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3A7F9-8F67-DB57-508E-CC16256DE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416367"/>
            <a:ext cx="11481847" cy="4376625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en-GB" sz="2400" b="1" dirty="0"/>
              <a:t>Semester 1</a:t>
            </a:r>
          </a:p>
          <a:p>
            <a:r>
              <a:rPr lang="en-GB" sz="2000" dirty="0"/>
              <a:t>Electronics 1</a:t>
            </a:r>
            <a:r>
              <a:rPr lang="en-GB" sz="2000" b="0" i="0" dirty="0">
                <a:solidFill>
                  <a:srgbClr val="000000"/>
                </a:solidFill>
                <a:effectLst/>
              </a:rPr>
              <a:t>–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Jenifer </a:t>
            </a:r>
          </a:p>
          <a:p>
            <a:pPr lvl="0"/>
            <a:r>
              <a:rPr lang="en-GB" sz="2000" dirty="0"/>
              <a:t>Applied Programmable Logic Controllers </a:t>
            </a:r>
            <a:r>
              <a:rPr lang="en-GB" sz="2000" dirty="0">
                <a:solidFill>
                  <a:srgbClr val="000000"/>
                </a:solidFill>
              </a:rPr>
              <a:t>– </a:t>
            </a:r>
            <a:r>
              <a:rPr lang="en-GB" sz="2000" b="1" dirty="0" err="1"/>
              <a:t>Olubenga</a:t>
            </a:r>
            <a:r>
              <a:rPr lang="en-GB" sz="2000" b="1" dirty="0"/>
              <a:t> </a:t>
            </a:r>
            <a:r>
              <a:rPr lang="en-GB" sz="2000" b="1" dirty="0" err="1"/>
              <a:t>Olubodun</a:t>
            </a:r>
            <a:endParaRPr lang="en-GB" sz="2000" b="1" dirty="0"/>
          </a:p>
          <a:p>
            <a:r>
              <a:rPr lang="en-GB" sz="2000" dirty="0"/>
              <a:t>Electronic Systems Design </a:t>
            </a:r>
            <a:r>
              <a:rPr lang="en-GB" sz="2000" dirty="0">
                <a:solidFill>
                  <a:srgbClr val="000000"/>
                </a:solidFill>
              </a:rPr>
              <a:t>– </a:t>
            </a:r>
            <a:r>
              <a:rPr lang="en-GB" sz="2000" b="1" dirty="0">
                <a:solidFill>
                  <a:srgbClr val="000000"/>
                </a:solidFill>
              </a:rPr>
              <a:t>Steve Mosey</a:t>
            </a:r>
          </a:p>
          <a:p>
            <a:pPr marL="0" indent="0" rtl="0">
              <a:buNone/>
            </a:pPr>
            <a:r>
              <a:rPr lang="en-GB" sz="2400" b="1" dirty="0"/>
              <a:t>Semester 2</a:t>
            </a:r>
          </a:p>
          <a:p>
            <a:r>
              <a:rPr lang="en-GB" sz="2000" dirty="0"/>
              <a:t>Electronics II  – </a:t>
            </a:r>
            <a:r>
              <a:rPr lang="en-GB" sz="2000" b="1" i="0" dirty="0">
                <a:solidFill>
                  <a:srgbClr val="000000"/>
                </a:solidFill>
                <a:effectLst/>
              </a:rPr>
              <a:t>Jenifer</a:t>
            </a:r>
          </a:p>
          <a:p>
            <a:r>
              <a:rPr lang="en-GB" sz="2000" dirty="0"/>
              <a:t>Power Electronics and Drives </a:t>
            </a:r>
            <a:r>
              <a:rPr lang="en-GB" sz="2000" dirty="0">
                <a:solidFill>
                  <a:srgbClr val="000000"/>
                </a:solidFill>
              </a:rPr>
              <a:t>– </a:t>
            </a:r>
            <a:r>
              <a:rPr lang="en-GB" sz="2000" b="1" dirty="0">
                <a:solidFill>
                  <a:srgbClr val="000000"/>
                </a:solidFill>
              </a:rPr>
              <a:t>Steve Mosey</a:t>
            </a:r>
          </a:p>
          <a:p>
            <a:r>
              <a:rPr lang="en-GB" sz="2000" dirty="0"/>
              <a:t>Distributed Intelligence Systems - </a:t>
            </a:r>
            <a:r>
              <a:rPr lang="en-GB" sz="2000" b="1" dirty="0" err="1"/>
              <a:t>Olubenga</a:t>
            </a:r>
            <a:r>
              <a:rPr lang="en-GB" sz="2000" b="1" dirty="0"/>
              <a:t> </a:t>
            </a:r>
            <a:r>
              <a:rPr lang="en-GB" sz="2000" b="1" dirty="0" err="1"/>
              <a:t>Olubodun</a:t>
            </a:r>
            <a:endParaRPr lang="en-GB" sz="2000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b="1" dirty="0"/>
              <a:t>Semester 1 and 2</a:t>
            </a:r>
          </a:p>
          <a:p>
            <a:r>
              <a:rPr lang="en-GB" sz="2000" dirty="0"/>
              <a:t>Independent Project – </a:t>
            </a:r>
            <a:r>
              <a:rPr lang="en-GB" sz="2000" b="1" dirty="0">
                <a:solidFill>
                  <a:srgbClr val="000000"/>
                </a:solidFill>
              </a:rPr>
              <a:t>Jenifer (all staff) </a:t>
            </a:r>
            <a:endParaRPr lang="en-GB" sz="2000" dirty="0"/>
          </a:p>
          <a:p>
            <a:pPr marL="0" indent="0" algn="ctr">
              <a:buNone/>
            </a:pPr>
            <a:endParaRPr lang="en-GB" sz="2400" b="1" dirty="0"/>
          </a:p>
          <a:p>
            <a:pPr marL="0" indent="0" rtl="0">
              <a:buNone/>
            </a:pPr>
            <a:endParaRPr lang="en-GB" sz="1600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>
              <a:buNone/>
            </a:pPr>
            <a:endParaRPr lang="en-GB" sz="2400" b="1" i="0" dirty="0">
              <a:solidFill>
                <a:srgbClr val="242424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03727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D244A7-544D-DD51-6A93-812C9AC12856}"/>
              </a:ext>
            </a:extLst>
          </p:cNvPr>
          <p:cNvSpPr txBox="1">
            <a:spLocks/>
          </p:cNvSpPr>
          <p:nvPr/>
        </p:nvSpPr>
        <p:spPr>
          <a:xfrm>
            <a:off x="6586538" y="5356415"/>
            <a:ext cx="7048449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Resit: 22 – 26/07/2023 </a:t>
            </a:r>
          </a:p>
          <a:p>
            <a:endParaRPr lang="en-GB" sz="22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CDA1B377-F434-B886-F4D5-B18FA78B1D72}"/>
              </a:ext>
            </a:extLst>
          </p:cNvPr>
          <p:cNvSpPr txBox="1">
            <a:spLocks/>
          </p:cNvSpPr>
          <p:nvPr/>
        </p:nvSpPr>
        <p:spPr>
          <a:xfrm>
            <a:off x="345649" y="1287871"/>
            <a:ext cx="5500211" cy="366892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solidFill>
                  <a:schemeClr val="tx1"/>
                </a:solidFill>
              </a:rPr>
              <a:t>Semester 1 teaching starts from 28/09/2026</a:t>
            </a:r>
          </a:p>
          <a:p>
            <a:pPr marL="1028700" lvl="1" indent="-342900"/>
            <a:r>
              <a:rPr lang="en-GB" sz="2200" dirty="0"/>
              <a:t>Block 1: 28/09/26 to 13/11/2026 </a:t>
            </a: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Reading week: 16  to 20 /11/ 2026</a:t>
            </a:r>
          </a:p>
          <a:p>
            <a:pPr marL="1028700" lvl="1" indent="-342900"/>
            <a:r>
              <a:rPr lang="en-GB" sz="2200" dirty="0"/>
              <a:t>Block 2: 23/11/2026 to 11/12/2026</a:t>
            </a:r>
          </a:p>
          <a:p>
            <a:pPr marL="1028700" lvl="1" indent="-342900"/>
            <a:r>
              <a:rPr lang="en-GB" sz="2200" dirty="0"/>
              <a:t>Christmas break 14/12/26 to 03/01/27</a:t>
            </a:r>
          </a:p>
          <a:p>
            <a:pPr marL="1028700" lvl="1" indent="-342900"/>
            <a:r>
              <a:rPr lang="en-GB" sz="2200" dirty="0"/>
              <a:t>Block 3 : 4/01/27 to 08/01/27</a:t>
            </a:r>
          </a:p>
          <a:p>
            <a:pPr marL="1028700" lvl="1" indent="-342900"/>
            <a:r>
              <a:rPr lang="en-GB" sz="2200" dirty="0"/>
              <a:t>Assessment period : 11/01/27 to 22/01/27</a:t>
            </a:r>
          </a:p>
          <a:p>
            <a:pPr lvl="1" indent="0">
              <a:buNone/>
            </a:pPr>
            <a:endParaRPr lang="en-GB" sz="2200" dirty="0"/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D2D939E-A89C-D2F4-A90B-58E96767436C}"/>
              </a:ext>
            </a:extLst>
          </p:cNvPr>
          <p:cNvSpPr txBox="1">
            <a:spLocks/>
          </p:cNvSpPr>
          <p:nvPr/>
        </p:nvSpPr>
        <p:spPr>
          <a:xfrm>
            <a:off x="345649" y="580085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Key Dates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4B9603D-93C0-474F-E2A5-BD5325B364C0}"/>
              </a:ext>
            </a:extLst>
          </p:cNvPr>
          <p:cNvSpPr txBox="1">
            <a:spLocks/>
          </p:cNvSpPr>
          <p:nvPr/>
        </p:nvSpPr>
        <p:spPr>
          <a:xfrm>
            <a:off x="6309831" y="1283598"/>
            <a:ext cx="5651912" cy="330888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solidFill>
                  <a:schemeClr val="tx1"/>
                </a:solidFill>
              </a:rPr>
              <a:t>Semester 2 teaching starts from 25/01/2027</a:t>
            </a:r>
          </a:p>
          <a:p>
            <a:pPr marL="1028700" lvl="1" indent="-342900"/>
            <a:r>
              <a:rPr lang="en-GB" sz="2200" dirty="0"/>
              <a:t>Block 1: 26/01/27 to 26/02/2027</a:t>
            </a:r>
          </a:p>
          <a:p>
            <a:pPr lvl="1" indent="0">
              <a:buNone/>
            </a:pPr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	Reading week: 01 to 05 /03/ 2027</a:t>
            </a:r>
          </a:p>
          <a:p>
            <a:pPr marL="1028700" lvl="1" indent="-342900"/>
            <a:r>
              <a:rPr lang="en-GB" sz="2200" dirty="0"/>
              <a:t>Block 2: 08/03/2027 to 19/03/2027</a:t>
            </a:r>
          </a:p>
          <a:p>
            <a:pPr marL="1028700" lvl="1" indent="-342900"/>
            <a:r>
              <a:rPr lang="en-GB" sz="2200" dirty="0"/>
              <a:t>Easter break 22/03/2027 to 09/04/2027</a:t>
            </a:r>
          </a:p>
          <a:p>
            <a:pPr marL="1028700" lvl="1" indent="-342900"/>
            <a:r>
              <a:rPr lang="en-GB" sz="2200" dirty="0"/>
              <a:t>Block 3: 12/04/2027 to 07/05/27 </a:t>
            </a:r>
          </a:p>
          <a:p>
            <a:pPr marL="1028700" lvl="1" indent="-342900"/>
            <a:r>
              <a:rPr lang="en-GB" sz="2200" dirty="0"/>
              <a:t>Assessment period: 08/05/2027 to 21/05/27</a:t>
            </a:r>
          </a:p>
          <a:p>
            <a:pPr marL="106363" lvl="1" indent="0">
              <a:buNone/>
            </a:pPr>
            <a:r>
              <a:rPr lang="en-GB" sz="2200" b="1" dirty="0"/>
              <a:t>Semester 3 teaching from 24/05/2027 to 20 /07/2027</a:t>
            </a:r>
          </a:p>
          <a:p>
            <a:pPr marL="106363" lvl="1" indent="0">
              <a:buNone/>
            </a:pPr>
            <a:endParaRPr lang="en-GB" sz="2200" b="1" dirty="0"/>
          </a:p>
          <a:p>
            <a:pPr lvl="1" indent="0">
              <a:buNone/>
            </a:pPr>
            <a:endParaRPr lang="en-GB" sz="2200" dirty="0"/>
          </a:p>
          <a:p>
            <a:pPr marL="1028700" lvl="1" indent="-342900"/>
            <a:endParaRPr lang="en-GB" sz="2200" dirty="0"/>
          </a:p>
          <a:p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97494459-AE1B-C8E7-E4CB-ADD595730A31}"/>
              </a:ext>
            </a:extLst>
          </p:cNvPr>
          <p:cNvSpPr txBox="1">
            <a:spLocks/>
          </p:cNvSpPr>
          <p:nvPr/>
        </p:nvSpPr>
        <p:spPr>
          <a:xfrm>
            <a:off x="7064444" y="4815167"/>
            <a:ext cx="4781907" cy="110947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solidFill>
                  <a:srgbClr val="FF0000"/>
                </a:solidFill>
              </a:rPr>
              <a:t>Summer Resit: 26 to 30 July 2027 </a:t>
            </a:r>
          </a:p>
          <a:p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F697EEC-541E-FABD-92EA-EBFFCCC9AC16}"/>
              </a:ext>
            </a:extLst>
          </p:cNvPr>
          <p:cNvSpPr txBox="1">
            <a:spLocks/>
          </p:cNvSpPr>
          <p:nvPr/>
        </p:nvSpPr>
        <p:spPr>
          <a:xfrm>
            <a:off x="817202" y="4377800"/>
            <a:ext cx="6136095" cy="211507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0000"/>
                </a:solidFill>
              </a:rPr>
              <a:t>Results portal </a:t>
            </a:r>
            <a:r>
              <a:rPr lang="en-GB" sz="3600" dirty="0">
                <a:solidFill>
                  <a:srgbClr val="FF0000"/>
                </a:solidFill>
              </a:rPr>
              <a:t>: </a:t>
            </a:r>
            <a:r>
              <a:rPr lang="en-GB" sz="2000" b="1" dirty="0">
                <a:solidFill>
                  <a:srgbClr val="FF0000"/>
                </a:solidFill>
              </a:rPr>
              <a:t>Semester 1- Feb </a:t>
            </a:r>
          </a:p>
          <a:p>
            <a:pPr>
              <a:tabLst>
                <a:tab pos="2333625" algn="l"/>
                <a:tab pos="2867025" algn="l"/>
              </a:tabLst>
            </a:pPr>
            <a:r>
              <a:rPr lang="en-GB" sz="2000" b="1" dirty="0">
                <a:solidFill>
                  <a:srgbClr val="FF0000"/>
                </a:solidFill>
              </a:rPr>
              <a:t>	Semester 2- June</a:t>
            </a:r>
          </a:p>
          <a:p>
            <a:pPr>
              <a:tabLst>
                <a:tab pos="2333625" algn="l"/>
                <a:tab pos="2867025" algn="l"/>
              </a:tabLst>
            </a:pPr>
            <a:r>
              <a:rPr lang="en-GB" sz="2000" b="1" dirty="0">
                <a:solidFill>
                  <a:srgbClr val="FF0000"/>
                </a:solidFill>
              </a:rPr>
              <a:t>	Semester 3-  Aug</a:t>
            </a:r>
          </a:p>
          <a:p>
            <a:endParaRPr lang="en-GB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600" b="0" i="0" dirty="0">
                <a:solidFill>
                  <a:srgbClr val="242424"/>
                </a:solidFill>
                <a:effectLst/>
              </a:rPr>
              <a:t>Use student email addresses for communicating with us.</a:t>
            </a:r>
          </a:p>
          <a:p>
            <a:pPr marL="0" indent="0" algn="l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993154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63410"/>
            <a:ext cx="11481847" cy="1325563"/>
          </a:xfrm>
        </p:spPr>
        <p:txBody>
          <a:bodyPr/>
          <a:lstStyle/>
          <a:p>
            <a:r>
              <a:rPr lang="en-GB" dirty="0"/>
              <a:t>Schedule - year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453" y="1388973"/>
            <a:ext cx="11481847" cy="3575934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en-GB" sz="4000" b="1" dirty="0"/>
              <a:t>Semester 1:</a:t>
            </a:r>
          </a:p>
          <a:p>
            <a:pPr rtl="0"/>
            <a:endParaRPr lang="en-GB" sz="4000" dirty="0"/>
          </a:p>
          <a:p>
            <a:pPr marL="0" indent="0" rtl="0">
              <a:buNone/>
            </a:pPr>
            <a:endParaRPr lang="en-GB" sz="4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1F3E64-F87C-3C06-DF2C-230B890DE5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830629"/>
              </p:ext>
            </p:extLst>
          </p:nvPr>
        </p:nvGraphicFramePr>
        <p:xfrm>
          <a:off x="1088304" y="2002302"/>
          <a:ext cx="9244977" cy="3379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9553">
                  <a:extLst>
                    <a:ext uri="{9D8B030D-6E8A-4147-A177-3AD203B41FA5}">
                      <a16:colId xmlns:a16="http://schemas.microsoft.com/office/drawing/2014/main" val="1939482331"/>
                    </a:ext>
                  </a:extLst>
                </a:gridCol>
                <a:gridCol w="1504237">
                  <a:extLst>
                    <a:ext uri="{9D8B030D-6E8A-4147-A177-3AD203B41FA5}">
                      <a16:colId xmlns:a16="http://schemas.microsoft.com/office/drawing/2014/main" val="3996203219"/>
                    </a:ext>
                  </a:extLst>
                </a:gridCol>
                <a:gridCol w="2439160">
                  <a:extLst>
                    <a:ext uri="{9D8B030D-6E8A-4147-A177-3AD203B41FA5}">
                      <a16:colId xmlns:a16="http://schemas.microsoft.com/office/drawing/2014/main" val="431754243"/>
                    </a:ext>
                  </a:extLst>
                </a:gridCol>
                <a:gridCol w="1612027">
                  <a:extLst>
                    <a:ext uri="{9D8B030D-6E8A-4147-A177-3AD203B41FA5}">
                      <a16:colId xmlns:a16="http://schemas.microsoft.com/office/drawing/2014/main" val="2123036361"/>
                    </a:ext>
                  </a:extLst>
                </a:gridCol>
              </a:tblGrid>
              <a:tr h="48449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311376"/>
                  </a:ext>
                </a:extLst>
              </a:tr>
              <a:tr h="79494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Workshop Skills for Electronics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9.00AM- 11.00AM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IQ208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5830355"/>
                  </a:ext>
                </a:extLst>
              </a:tr>
              <a:tr h="8478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Study Skills for Electronics</a:t>
                      </a:r>
                    </a:p>
                    <a:p>
                      <a:pPr rtl="0"/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2.00PM- 4.00PM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IQ206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630862"/>
                  </a:ext>
                </a:extLst>
              </a:tr>
              <a:tr h="1252127">
                <a:tc>
                  <a:txBody>
                    <a:bodyPr/>
                    <a:lstStyle/>
                    <a:p>
                      <a:pPr rtl="0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Mathematics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11.00AM- 1.00PM &amp;</a:t>
                      </a:r>
                    </a:p>
                    <a:p>
                      <a:r>
                        <a:rPr lang="en-GB" dirty="0"/>
                        <a:t>4.00PM- 6.00PM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IQ206 </a:t>
                      </a:r>
                    </a:p>
                    <a:p>
                      <a:r>
                        <a:rPr lang="en-GB" dirty="0"/>
                        <a:t>IQ206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0487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353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63410"/>
            <a:ext cx="11481847" cy="1325563"/>
          </a:xfrm>
        </p:spPr>
        <p:txBody>
          <a:bodyPr/>
          <a:lstStyle/>
          <a:p>
            <a:r>
              <a:rPr lang="en-GB" dirty="0"/>
              <a:t>Schedule - year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453" y="1388973"/>
            <a:ext cx="11481847" cy="3575934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r>
              <a:rPr lang="en-GB" sz="4000" b="1" dirty="0"/>
              <a:t>Semester 2:</a:t>
            </a:r>
          </a:p>
          <a:p>
            <a:pPr marL="0" indent="0" rtl="0">
              <a:buNone/>
            </a:pPr>
            <a:endParaRPr lang="en-GB" sz="40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11F3E64-F87C-3C06-DF2C-230B890DE5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775180"/>
              </p:ext>
            </p:extLst>
          </p:nvPr>
        </p:nvGraphicFramePr>
        <p:xfrm>
          <a:off x="1280160" y="2017059"/>
          <a:ext cx="8885815" cy="3290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8768">
                  <a:extLst>
                    <a:ext uri="{9D8B030D-6E8A-4147-A177-3AD203B41FA5}">
                      <a16:colId xmlns:a16="http://schemas.microsoft.com/office/drawing/2014/main" val="1939482331"/>
                    </a:ext>
                  </a:extLst>
                </a:gridCol>
                <a:gridCol w="1484749">
                  <a:extLst>
                    <a:ext uri="{9D8B030D-6E8A-4147-A177-3AD203B41FA5}">
                      <a16:colId xmlns:a16="http://schemas.microsoft.com/office/drawing/2014/main" val="3996203219"/>
                    </a:ext>
                  </a:extLst>
                </a:gridCol>
                <a:gridCol w="2315568">
                  <a:extLst>
                    <a:ext uri="{9D8B030D-6E8A-4147-A177-3AD203B41FA5}">
                      <a16:colId xmlns:a16="http://schemas.microsoft.com/office/drawing/2014/main" val="431754243"/>
                    </a:ext>
                  </a:extLst>
                </a:gridCol>
                <a:gridCol w="1466730">
                  <a:extLst>
                    <a:ext uri="{9D8B030D-6E8A-4147-A177-3AD203B41FA5}">
                      <a16:colId xmlns:a16="http://schemas.microsoft.com/office/drawing/2014/main" val="3770247297"/>
                    </a:ext>
                  </a:extLst>
                </a:gridCol>
              </a:tblGrid>
              <a:tr h="48842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Day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Room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311376"/>
                  </a:ext>
                </a:extLst>
              </a:tr>
              <a:tr h="83796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Electrical and Electronic Principles </a:t>
                      </a:r>
                      <a:endParaRPr lang="en-GB" sz="1800" dirty="0"/>
                    </a:p>
                    <a:p>
                      <a:pPr rtl="0"/>
                      <a:endParaRPr lang="en-GB" sz="1800" b="0" i="0" dirty="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9.00PM- 1.00PM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IQ206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006461"/>
                  </a:ext>
                </a:extLst>
              </a:tr>
              <a:tr h="6874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Signals and Systems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2.00PM- 4.00PM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IQ206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630862"/>
                  </a:ext>
                </a:extLst>
              </a:tr>
              <a:tr h="127632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Computer Systems Fundamentals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Monday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4.00PM- 6.00PM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IQ206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79150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5087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63410"/>
            <a:ext cx="11481847" cy="1325563"/>
          </a:xfrm>
        </p:spPr>
        <p:txBody>
          <a:bodyPr/>
          <a:lstStyle/>
          <a:p>
            <a:r>
              <a:rPr lang="en-GB" dirty="0"/>
              <a:t>Year 1 -Assessments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453" y="1388973"/>
            <a:ext cx="11481847" cy="3575934"/>
          </a:xfrm>
        </p:spPr>
        <p:txBody>
          <a:bodyPr>
            <a:normAutofit/>
          </a:bodyPr>
          <a:lstStyle/>
          <a:p>
            <a:pPr marL="0" indent="0" rtl="0">
              <a:buNone/>
            </a:pPr>
            <a:endParaRPr lang="en-GB" sz="4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D3C845-092C-7A17-1415-FDA9F3D5B8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804133"/>
              </p:ext>
            </p:extLst>
          </p:nvPr>
        </p:nvGraphicFramePr>
        <p:xfrm>
          <a:off x="1070068" y="1327199"/>
          <a:ext cx="10628874" cy="42036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1848">
                  <a:extLst>
                    <a:ext uri="{9D8B030D-6E8A-4147-A177-3AD203B41FA5}">
                      <a16:colId xmlns:a16="http://schemas.microsoft.com/office/drawing/2014/main" val="1939482331"/>
                    </a:ext>
                  </a:extLst>
                </a:gridCol>
                <a:gridCol w="3272686">
                  <a:extLst>
                    <a:ext uri="{9D8B030D-6E8A-4147-A177-3AD203B41FA5}">
                      <a16:colId xmlns:a16="http://schemas.microsoft.com/office/drawing/2014/main" val="3996203219"/>
                    </a:ext>
                  </a:extLst>
                </a:gridCol>
                <a:gridCol w="3114340">
                  <a:extLst>
                    <a:ext uri="{9D8B030D-6E8A-4147-A177-3AD203B41FA5}">
                      <a16:colId xmlns:a16="http://schemas.microsoft.com/office/drawing/2014/main" val="431754243"/>
                    </a:ext>
                  </a:extLst>
                </a:gridCol>
              </a:tblGrid>
              <a:tr h="516066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Assessment 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Assessment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2311376"/>
                  </a:ext>
                </a:extLst>
              </a:tr>
              <a:tr h="448747">
                <a:tc>
                  <a:txBody>
                    <a:bodyPr/>
                    <a:lstStyle/>
                    <a:p>
                      <a:pPr rtl="0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Study Skills for Electronics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Coursework -100%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5830355"/>
                  </a:ext>
                </a:extLst>
              </a:tr>
              <a:tr h="4803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Computer Systems Fundamentals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Coursework – 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5006461"/>
                  </a:ext>
                </a:extLst>
              </a:tr>
              <a:tr h="448188">
                <a:tc>
                  <a:txBody>
                    <a:bodyPr/>
                    <a:lstStyle/>
                    <a:p>
                      <a:pPr rtl="0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Workshop Skills for Electronics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Coursework – Leb report -100%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630862"/>
                  </a:ext>
                </a:extLst>
              </a:tr>
              <a:tr h="451728">
                <a:tc>
                  <a:txBody>
                    <a:bodyPr/>
                    <a:lstStyle/>
                    <a:p>
                      <a:pPr rtl="0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Electrical and Electronic Principles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Coursework -50%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Exam -50%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5586442"/>
                  </a:ext>
                </a:extLst>
              </a:tr>
              <a:tr h="464629">
                <a:tc>
                  <a:txBody>
                    <a:bodyPr/>
                    <a:lstStyle/>
                    <a:p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Micros Peripherals and Interfaces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Coursework -50%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Exam-50%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7928"/>
                  </a:ext>
                </a:extLst>
              </a:tr>
              <a:tr h="464629">
                <a:tc>
                  <a:txBody>
                    <a:bodyPr/>
                    <a:lstStyle/>
                    <a:p>
                      <a:pPr rtl="0"/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Mathematics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Exam-50%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Exam-50%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876"/>
                  </a:ext>
                </a:extLst>
              </a:tr>
              <a:tr h="4646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Signals and Systems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Exam -100%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783794"/>
                  </a:ext>
                </a:extLst>
              </a:tr>
              <a:tr h="4646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solidFill>
                            <a:srgbClr val="000000"/>
                          </a:solidFill>
                          <a:effectLst/>
                        </a:rPr>
                        <a:t>Embedded 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Coursework -50%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Practical Exam-50%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1993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8930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3BFEF-00D2-4890-8B27-9DCCB6323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356" y="125846"/>
            <a:ext cx="9905998" cy="1478570"/>
          </a:xfrm>
        </p:spPr>
        <p:txBody>
          <a:bodyPr/>
          <a:lstStyle/>
          <a:p>
            <a:r>
              <a:rPr lang="en-US" b="1" dirty="0"/>
              <a:t>WHAT IS THE SOAC DOMAIN?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16519-F48C-4948-B147-3DD0DFBEC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05" y="1324767"/>
            <a:ext cx="10927420" cy="461259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SOAC </a:t>
            </a:r>
            <a:r>
              <a:rPr lang="en-US" b="1" dirty="0"/>
              <a:t>(</a:t>
            </a:r>
            <a:r>
              <a:rPr lang="en-US" b="1" i="1" u="sng" dirty="0"/>
              <a:t>S</a:t>
            </a:r>
            <a:r>
              <a:rPr lang="en-US" b="1" i="1" dirty="0"/>
              <a:t>chool </a:t>
            </a:r>
            <a:r>
              <a:rPr lang="en-US" b="1" i="1" u="sng" dirty="0"/>
              <a:t>o</a:t>
            </a:r>
            <a:r>
              <a:rPr lang="en-US" b="1" i="1" dirty="0"/>
              <a:t>f </a:t>
            </a:r>
            <a:r>
              <a:rPr lang="en-US" b="1" i="1" u="sng" dirty="0"/>
              <a:t>A</a:t>
            </a:r>
            <a:r>
              <a:rPr lang="en-US" b="1" i="1" dirty="0"/>
              <a:t>pplied </a:t>
            </a:r>
            <a:r>
              <a:rPr lang="en-US" b="1" i="1" u="sng" dirty="0"/>
              <a:t>C</a:t>
            </a:r>
            <a:r>
              <a:rPr lang="en-US" b="1" i="1" dirty="0"/>
              <a:t>omputing</a:t>
            </a:r>
            <a:r>
              <a:rPr lang="en-US" b="1" dirty="0"/>
              <a:t>) </a:t>
            </a:r>
            <a:r>
              <a:rPr lang="en-US" dirty="0"/>
              <a:t>domain, is a dedicated, isolated area of the computer network, dedicated to facilitating academic studies in Computing, which sometimes requires higher permissions.</a:t>
            </a:r>
          </a:p>
          <a:p>
            <a:r>
              <a:rPr lang="en-US" dirty="0"/>
              <a:t>SOAC comprises several dedicated computer rooms, these are:</a:t>
            </a:r>
            <a:endParaRPr lang="en-US" i="1" dirty="0"/>
          </a:p>
          <a:p>
            <a:pPr lvl="1"/>
            <a:r>
              <a:rPr lang="en-US" b="1" dirty="0"/>
              <a:t>IQ004</a:t>
            </a:r>
            <a:r>
              <a:rPr lang="en-US" dirty="0"/>
              <a:t> – High-end computing simulations and adaptive networking/operational platforms</a:t>
            </a:r>
          </a:p>
          <a:p>
            <a:pPr lvl="1"/>
            <a:r>
              <a:rPr lang="en-US" b="1" i="1" dirty="0"/>
              <a:t>IQ203</a:t>
            </a:r>
            <a:r>
              <a:rPr lang="en-US" dirty="0"/>
              <a:t> – E-Sports, Games and Animation </a:t>
            </a:r>
          </a:p>
          <a:p>
            <a:pPr lvl="1"/>
            <a:r>
              <a:rPr lang="en-US" b="1" i="1" dirty="0"/>
              <a:t>IQ205</a:t>
            </a:r>
            <a:r>
              <a:rPr lang="en-US" dirty="0"/>
              <a:t> – Cybersecurity and Networking </a:t>
            </a:r>
          </a:p>
          <a:p>
            <a:pPr lvl="1"/>
            <a:r>
              <a:rPr lang="en-US" b="1" i="1" dirty="0">
                <a:highlight>
                  <a:srgbClr val="FFFF00"/>
                </a:highlight>
              </a:rPr>
              <a:t>IQ206</a:t>
            </a:r>
            <a:r>
              <a:rPr lang="en-US" dirty="0">
                <a:highlight>
                  <a:srgbClr val="FFFF00"/>
                </a:highlight>
              </a:rPr>
              <a:t> – Electronics and Electrical</a:t>
            </a:r>
          </a:p>
          <a:p>
            <a:pPr lvl="1"/>
            <a:r>
              <a:rPr lang="en-GB" b="1" i="1" dirty="0">
                <a:highlight>
                  <a:srgbClr val="FFFF00"/>
                </a:highlight>
              </a:rPr>
              <a:t>IQ208</a:t>
            </a:r>
            <a:r>
              <a:rPr lang="en-GB" dirty="0">
                <a:highlight>
                  <a:srgbClr val="FFFF00"/>
                </a:highlight>
              </a:rPr>
              <a:t> – Electronics and Electrical </a:t>
            </a:r>
          </a:p>
          <a:p>
            <a:pPr lvl="1"/>
            <a:r>
              <a:rPr lang="en-GB" b="1" i="1" dirty="0"/>
              <a:t>IQ209</a:t>
            </a:r>
            <a:r>
              <a:rPr lang="en-GB" dirty="0"/>
              <a:t> – Animation &amp;VFX, AI, Data Analysis and Deep Learning provisions</a:t>
            </a:r>
          </a:p>
        </p:txBody>
      </p:sp>
    </p:spTree>
    <p:extLst>
      <p:ext uri="{BB962C8B-B14F-4D97-AF65-F5344CB8AC3E}">
        <p14:creationId xmlns:p14="http://schemas.microsoft.com/office/powerpoint/2010/main" val="21751570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8C796-40A3-472A-9495-AF84CEA01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-111294"/>
            <a:ext cx="9905998" cy="1478570"/>
          </a:xfrm>
        </p:spPr>
        <p:txBody>
          <a:bodyPr/>
          <a:lstStyle/>
          <a:p>
            <a:r>
              <a:rPr lang="en-US" b="1" dirty="0"/>
              <a:t>accessing THE SOAC LABS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3E2FF-1CB6-4E76-9A70-0F314DB5C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138" y="1033298"/>
            <a:ext cx="11515724" cy="5088321"/>
          </a:xfrm>
        </p:spPr>
        <p:txBody>
          <a:bodyPr>
            <a:normAutofit/>
          </a:bodyPr>
          <a:lstStyle/>
          <a:p>
            <a:r>
              <a:rPr lang="en-US" sz="2400" dirty="0"/>
              <a:t>Access to the SOAC domain is granted by having a separate, </a:t>
            </a:r>
            <a:r>
              <a:rPr lang="en-US" sz="2400" b="1" dirty="0"/>
              <a:t>specific login, know as a SOAC account</a:t>
            </a:r>
            <a:r>
              <a:rPr lang="en-US" sz="2400" dirty="0"/>
              <a:t>.  </a:t>
            </a:r>
          </a:p>
          <a:p>
            <a:r>
              <a:rPr lang="en-US" sz="2400" b="1" dirty="0"/>
              <a:t>Lee Cobley</a:t>
            </a:r>
            <a:r>
              <a:rPr lang="en-US" sz="2400" dirty="0"/>
              <a:t> manages these (SOAC Technician, based in IQ207).</a:t>
            </a:r>
          </a:p>
          <a:p>
            <a:r>
              <a:rPr lang="en-US" sz="2400" dirty="0"/>
              <a:t>A SOAC account has a </a:t>
            </a:r>
            <a:r>
              <a:rPr lang="en-US" sz="2400" b="1" dirty="0"/>
              <a:t>username and password, “</a:t>
            </a:r>
            <a:r>
              <a:rPr lang="en-US" sz="2400" b="1" dirty="0" err="1"/>
              <a:t>S”+student</a:t>
            </a:r>
            <a:r>
              <a:rPr lang="en-US" sz="2400" b="1" dirty="0"/>
              <a:t> number </a:t>
            </a:r>
          </a:p>
          <a:p>
            <a:r>
              <a:rPr lang="en-US" sz="2400" dirty="0"/>
              <a:t>You ONLY use your SOAC login in the specialist labs outlined on the previous slide </a:t>
            </a:r>
            <a:r>
              <a:rPr lang="en-US" sz="2400" b="1" dirty="0"/>
              <a:t>(IQ004,203,205,206,208 and 209).</a:t>
            </a:r>
          </a:p>
          <a:p>
            <a:r>
              <a:rPr lang="en-GB" sz="2400" b="1" dirty="0"/>
              <a:t>Uni login </a:t>
            </a:r>
            <a:r>
              <a:rPr lang="en-GB" sz="2400" dirty="0"/>
              <a:t>will be used for </a:t>
            </a:r>
            <a:r>
              <a:rPr lang="en-US" sz="2400" dirty="0"/>
              <a:t>ALL the other PCs in the </a:t>
            </a:r>
            <a:r>
              <a:rPr lang="en-US" sz="2400" b="1" dirty="0"/>
              <a:t>IQ and Y </a:t>
            </a:r>
            <a:r>
              <a:rPr lang="en-US" sz="2400" b="1" dirty="0" err="1"/>
              <a:t>Fforwm</a:t>
            </a:r>
            <a:r>
              <a:rPr lang="en-US" sz="2400" b="1" dirty="0"/>
              <a:t> </a:t>
            </a:r>
            <a:r>
              <a:rPr lang="en-US" sz="2400" dirty="0"/>
              <a:t>(The library building).</a:t>
            </a:r>
            <a:endParaRPr lang="en-GB" sz="2400" dirty="0"/>
          </a:p>
          <a:p>
            <a:r>
              <a:rPr lang="en-US" sz="2400" dirty="0"/>
              <a:t>Uni login is also used to access Moodle, Email, Hwb </a:t>
            </a:r>
            <a:r>
              <a:rPr lang="en-US" sz="2400" dirty="0" err="1"/>
              <a:t>etc</a:t>
            </a:r>
            <a:endParaRPr lang="en-US" sz="2400" dirty="0"/>
          </a:p>
          <a:p>
            <a:r>
              <a:rPr lang="en-GB" sz="2400" b="1" i="1" u="sng" dirty="0">
                <a:solidFill>
                  <a:srgbClr val="FF0000"/>
                </a:solidFill>
              </a:rPr>
              <a:t>Please ensure </a:t>
            </a:r>
            <a:r>
              <a:rPr lang="en-GB" sz="2400" dirty="0"/>
              <a:t>you use the right login for the lab you are using.  A SOAC login will not work on a UNI domain PC.  A UNI domain login will cause intermittent/connectivity issues on a SOAC PC. </a:t>
            </a:r>
          </a:p>
        </p:txBody>
      </p:sp>
    </p:spTree>
    <p:extLst>
      <p:ext uri="{BB962C8B-B14F-4D97-AF65-F5344CB8AC3E}">
        <p14:creationId xmlns:p14="http://schemas.microsoft.com/office/powerpoint/2010/main" val="36032014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719AA-7DED-418F-9797-C69514C4B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327821"/>
            <a:ext cx="9906000" cy="1477961"/>
          </a:xfrm>
        </p:spPr>
        <p:txBody>
          <a:bodyPr/>
          <a:lstStyle/>
          <a:p>
            <a:r>
              <a:rPr lang="en-US" dirty="0"/>
              <a:t>Breakdown of services and usage; </a:t>
            </a:r>
            <a:r>
              <a:rPr lang="en-US" dirty="0" err="1"/>
              <a:t>uni</a:t>
            </a:r>
            <a:r>
              <a:rPr lang="en-US" dirty="0"/>
              <a:t> vs </a:t>
            </a:r>
            <a:r>
              <a:rPr lang="en-US" dirty="0" err="1"/>
              <a:t>soac</a:t>
            </a:r>
            <a:r>
              <a:rPr lang="en-US" dirty="0"/>
              <a:t> accounts.</a:t>
            </a:r>
            <a:endParaRPr lang="en-GB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9090779-808C-4904-8D7B-053344211738}"/>
              </a:ext>
            </a:extLst>
          </p:cNvPr>
          <p:cNvSpPr txBox="1">
            <a:spLocks/>
          </p:cNvSpPr>
          <p:nvPr/>
        </p:nvSpPr>
        <p:spPr>
          <a:xfrm>
            <a:off x="1196592" y="1425573"/>
            <a:ext cx="4649783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400" b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 services</a:t>
            </a:r>
            <a:endParaRPr lang="en-GB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74CFC3C-9C2B-4FF0-A883-EBFEC691AB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4590" y="2277239"/>
            <a:ext cx="4878391" cy="2717801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/>
              <a:t>E-mail </a:t>
            </a:r>
          </a:p>
          <a:p>
            <a:r>
              <a:rPr lang="en-US" sz="1800" dirty="0"/>
              <a:t>Hwb (Student Intranet)</a:t>
            </a:r>
          </a:p>
          <a:p>
            <a:r>
              <a:rPr lang="en-US" sz="1800" dirty="0"/>
              <a:t>Library services</a:t>
            </a:r>
          </a:p>
          <a:p>
            <a:r>
              <a:rPr lang="en-US" sz="1800" dirty="0"/>
              <a:t>Moodle </a:t>
            </a:r>
          </a:p>
          <a:p>
            <a:r>
              <a:rPr lang="en-US" sz="1800" dirty="0" err="1"/>
              <a:t>MyDay</a:t>
            </a:r>
            <a:r>
              <a:rPr lang="en-US" sz="1800" dirty="0"/>
              <a:t>, </a:t>
            </a:r>
            <a:r>
              <a:rPr lang="en-US" sz="1800" dirty="0" err="1"/>
              <a:t>MyView</a:t>
            </a:r>
            <a:r>
              <a:rPr lang="en-US" sz="1800" dirty="0"/>
              <a:t> (related Intranet services)</a:t>
            </a:r>
          </a:p>
          <a:p>
            <a:r>
              <a:rPr lang="en-US" sz="1800" dirty="0"/>
              <a:t>Certain specialist software access such as Adobe software access (requires </a:t>
            </a:r>
            <a:r>
              <a:rPr lang="en-US" sz="1800" dirty="0" err="1"/>
              <a:t>uni</a:t>
            </a:r>
            <a:r>
              <a:rPr lang="en-US" sz="1800" dirty="0"/>
              <a:t> login).</a:t>
            </a:r>
          </a:p>
          <a:p>
            <a:r>
              <a:rPr lang="en-US" sz="1800" dirty="0"/>
              <a:t>Remote Access to University Labs and Open Access PCs.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84ACA550-C484-46DB-B741-969302F80FB1}"/>
              </a:ext>
            </a:extLst>
          </p:cNvPr>
          <p:cNvSpPr txBox="1">
            <a:spLocks/>
          </p:cNvSpPr>
          <p:nvPr/>
        </p:nvSpPr>
        <p:spPr>
          <a:xfrm>
            <a:off x="6591026" y="1425573"/>
            <a:ext cx="4649783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2400" b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Soac</a:t>
            </a:r>
            <a:r>
              <a:rPr lang="en-US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services</a:t>
            </a:r>
            <a:endParaRPr lang="en-GB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Content Placeholder 3">
            <a:extLst>
              <a:ext uri="{FF2B5EF4-FFF2-40B4-BE49-F238E27FC236}">
                <a16:creationId xmlns:a16="http://schemas.microsoft.com/office/drawing/2014/main" id="{54EA29E7-01B9-406D-9FBC-0488B46E6676}"/>
              </a:ext>
            </a:extLst>
          </p:cNvPr>
          <p:cNvSpPr txBox="1">
            <a:spLocks/>
          </p:cNvSpPr>
          <p:nvPr/>
        </p:nvSpPr>
        <p:spPr>
          <a:xfrm>
            <a:off x="6539024" y="2277239"/>
            <a:ext cx="4878391" cy="2717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Specialist course software</a:t>
            </a:r>
          </a:p>
          <a:p>
            <a:r>
              <a:rPr lang="en-US" sz="1600" dirty="0"/>
              <a:t>Elevated access permissions to install and configure software/plugins and modify associated software environmental factors.</a:t>
            </a:r>
          </a:p>
          <a:p>
            <a:r>
              <a:rPr lang="en-US" sz="1600" dirty="0"/>
              <a:t>Azure Dev Tools for Teaching (Free software)!</a:t>
            </a:r>
          </a:p>
          <a:p>
            <a:r>
              <a:rPr lang="en-US" sz="1600" dirty="0"/>
              <a:t>Remote Access to SOAC labs</a:t>
            </a:r>
          </a:p>
        </p:txBody>
      </p:sp>
    </p:spTree>
    <p:extLst>
      <p:ext uri="{BB962C8B-B14F-4D97-AF65-F5344CB8AC3E}">
        <p14:creationId xmlns:p14="http://schemas.microsoft.com/office/powerpoint/2010/main" val="11262457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DE686-1439-49E9-A768-797320926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713" y="151594"/>
            <a:ext cx="10124369" cy="1477961"/>
          </a:xfrm>
        </p:spPr>
        <p:txBody>
          <a:bodyPr/>
          <a:lstStyle/>
          <a:p>
            <a:r>
              <a:rPr lang="en-US" dirty="0"/>
              <a:t>DIFFERENCES between the SOAC LOGIN AND the UNIVERSITY LOGIN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AD752C-8837-4F6C-8744-835B994896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5713" y="1203721"/>
            <a:ext cx="4649783" cy="823912"/>
          </a:xfrm>
        </p:spPr>
        <p:txBody>
          <a:bodyPr>
            <a:normAutofit/>
          </a:bodyPr>
          <a:lstStyle/>
          <a:p>
            <a:r>
              <a:rPr lang="en-US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 login</a:t>
            </a:r>
            <a:endParaRPr lang="en-GB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24E41B-3485-410E-8EB7-74D245434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4590" y="2277239"/>
            <a:ext cx="4878391" cy="2717801"/>
          </a:xfrm>
        </p:spPr>
        <p:txBody>
          <a:bodyPr>
            <a:normAutofit fontScale="92500" lnSpcReduction="10000"/>
          </a:bodyPr>
          <a:lstStyle/>
          <a:p>
            <a:r>
              <a:rPr lang="en-US" sz="2000" b="1" dirty="0"/>
              <a:t>Username: </a:t>
            </a:r>
            <a:r>
              <a:rPr lang="en-US" sz="2000" dirty="0"/>
              <a:t>your student number</a:t>
            </a:r>
          </a:p>
          <a:p>
            <a:r>
              <a:rPr lang="en-US" sz="2000" b="1" dirty="0"/>
              <a:t>Password:  </a:t>
            </a:r>
            <a:r>
              <a:rPr lang="en-US" sz="2000" dirty="0"/>
              <a:t>default usually d.o.b. (followed by your date of birth in dd/mm/</a:t>
            </a:r>
            <a:r>
              <a:rPr lang="en-US" sz="2000" dirty="0" err="1"/>
              <a:t>yyyy</a:t>
            </a:r>
            <a:endParaRPr lang="en-US" dirty="0"/>
          </a:p>
          <a:p>
            <a:pPr marL="457200" lvl="1" indent="0">
              <a:buNone/>
            </a:pPr>
            <a:r>
              <a:rPr lang="en-US" sz="2400" dirty="0"/>
              <a:t>Example:</a:t>
            </a:r>
          </a:p>
          <a:p>
            <a:pPr lvl="1"/>
            <a:r>
              <a:rPr lang="en-US" sz="2400" dirty="0"/>
              <a:t>Username</a:t>
            </a:r>
            <a:r>
              <a:rPr lang="en-US" sz="2400"/>
              <a:t>:  </a:t>
            </a:r>
            <a:r>
              <a:rPr lang="en-US" sz="2400" b="1"/>
              <a:t>2230134@student.uwtsd.ac.uk</a:t>
            </a:r>
            <a:r>
              <a:rPr lang="en-US" sz="2400"/>
              <a:t> </a:t>
            </a:r>
            <a:endParaRPr lang="en-US" sz="2400" dirty="0"/>
          </a:p>
          <a:p>
            <a:pPr lvl="1"/>
            <a:r>
              <a:rPr lang="en-US" sz="2400" dirty="0"/>
              <a:t>Password: </a:t>
            </a:r>
            <a:r>
              <a:rPr lang="en-US" sz="2400" b="1" dirty="0"/>
              <a:t>dob.12.04.2006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DE51E1-0097-459A-AF07-F6EB8CBAD3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6200" y="1217599"/>
            <a:ext cx="4646602" cy="823912"/>
          </a:xfrm>
        </p:spPr>
        <p:txBody>
          <a:bodyPr>
            <a:normAutofit/>
          </a:bodyPr>
          <a:lstStyle/>
          <a:p>
            <a:r>
              <a:rPr lang="en-US" sz="2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SOAC LOGIN</a:t>
            </a:r>
            <a:endParaRPr lang="en-GB" sz="2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AC68AA-95D8-48E9-80EA-50A130E1C7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7461" y="2041511"/>
            <a:ext cx="5202621" cy="3956519"/>
          </a:xfrm>
        </p:spPr>
        <p:txBody>
          <a:bodyPr>
            <a:normAutofit fontScale="92500" lnSpcReduction="10000"/>
          </a:bodyPr>
          <a:lstStyle/>
          <a:p>
            <a:r>
              <a:rPr lang="en-US" sz="2000" b="1" dirty="0"/>
              <a:t>Username:  the character </a:t>
            </a:r>
            <a:r>
              <a:rPr lang="en-US" sz="2000" dirty="0"/>
              <a:t>S </a:t>
            </a:r>
            <a:r>
              <a:rPr lang="en-US" sz="2000" b="1" i="1" dirty="0"/>
              <a:t>(non case-sensitive) </a:t>
            </a:r>
            <a:r>
              <a:rPr lang="en-US" sz="2000" dirty="0"/>
              <a:t>is prefixed to denote that it is a SOAC username, followed by your student number.</a:t>
            </a:r>
          </a:p>
          <a:p>
            <a:r>
              <a:rPr lang="en-US" sz="2000" b="1" dirty="0"/>
              <a:t>Password:  </a:t>
            </a:r>
            <a:r>
              <a:rPr lang="en-US" sz="2000" dirty="0"/>
              <a:t>Simple default set by the administrator, change is forced upon first login </a:t>
            </a:r>
          </a:p>
          <a:p>
            <a:pPr marL="0" indent="0">
              <a:buNone/>
            </a:pPr>
            <a:r>
              <a:rPr lang="en-US" sz="2400" dirty="0"/>
              <a:t>    Example:  </a:t>
            </a:r>
          </a:p>
          <a:p>
            <a:pPr lvl="1"/>
            <a:r>
              <a:rPr lang="en-US" sz="2400" dirty="0"/>
              <a:t>Username:  </a:t>
            </a:r>
            <a:r>
              <a:rPr lang="en-US" sz="2400" b="1" dirty="0"/>
              <a:t>s2230134</a:t>
            </a:r>
          </a:p>
          <a:p>
            <a:pPr lvl="1"/>
            <a:r>
              <a:rPr lang="en-US" sz="2400" dirty="0"/>
              <a:t>Password:  </a:t>
            </a:r>
            <a:r>
              <a:rPr lang="en-US" sz="2400" b="1" dirty="0"/>
              <a:t>123456 </a:t>
            </a:r>
          </a:p>
          <a:p>
            <a:pPr lvl="1"/>
            <a:endParaRPr lang="en-US" sz="1600" dirty="0"/>
          </a:p>
          <a:p>
            <a:r>
              <a:rPr lang="en-US" sz="2000" dirty="0"/>
              <a:t>You will then be prompted to change your password, make it safe and secure.  It is not good security practice to keep this and your university login passwords the same.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068609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– Hwb</a:t>
            </a:r>
            <a:br>
              <a:rPr lang="en-GB" dirty="0"/>
            </a:br>
            <a:r>
              <a:rPr lang="en-GB" dirty="0"/>
              <a:t>https://hwb.uwtsd.ac.uk/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6528AE-2BEC-4C78-3614-E2886E3B01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455" y="1723747"/>
            <a:ext cx="10293275" cy="5134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020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2AFA882-8027-17B5-F058-5BDCDA0EB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117" y="1326384"/>
            <a:ext cx="10981765" cy="545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4379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Module content</a:t>
            </a:r>
          </a:p>
          <a:p>
            <a:r>
              <a:rPr lang="en-GB" sz="3200" dirty="0"/>
              <a:t>Module descriptor</a:t>
            </a:r>
          </a:p>
          <a:p>
            <a:r>
              <a:rPr lang="en-GB" sz="3200" dirty="0"/>
              <a:t>Coursework descriptor</a:t>
            </a:r>
          </a:p>
          <a:p>
            <a:r>
              <a:rPr lang="en-GB" sz="3200" dirty="0"/>
              <a:t>Coursework submission link / submission</a:t>
            </a:r>
          </a:p>
          <a:p>
            <a:r>
              <a:rPr lang="en-GB" sz="3200" dirty="0"/>
              <a:t>Coursework feedback</a:t>
            </a:r>
          </a:p>
          <a:p>
            <a:r>
              <a:rPr lang="en-GB" sz="3200" dirty="0"/>
              <a:t>Announcement about the module</a:t>
            </a:r>
          </a:p>
          <a:p>
            <a:r>
              <a:rPr lang="en-GB" sz="3200" dirty="0">
                <a:solidFill>
                  <a:srgbClr val="000000"/>
                </a:solidFill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Online surveys, such as module questionnaires </a:t>
            </a: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7234601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12D4DE-BE96-B58B-710F-C616A81F5E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193" y="1253135"/>
            <a:ext cx="11121614" cy="560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8719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– Course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E9D39A-1A7E-5332-F74A-50481CDCE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5969"/>
            <a:ext cx="12192000" cy="605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360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r>
              <a:rPr lang="en-GB" sz="3200" dirty="0"/>
              <a:t>Coursework – Turnitin submission</a:t>
            </a:r>
          </a:p>
          <a:p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A0BA6D-5F68-3989-D025-496CAB5A70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49" y="2136261"/>
            <a:ext cx="12192000" cy="3553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2133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AC17DC-171A-1BFA-DB79-41542C814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687" y="1377821"/>
            <a:ext cx="10449261" cy="516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92613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Coursework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4055633"/>
          </a:xfrm>
        </p:spPr>
        <p:txBody>
          <a:bodyPr>
            <a:normAutofit/>
          </a:bodyPr>
          <a:lstStyle/>
          <a:p>
            <a:r>
              <a:rPr lang="en-GB" dirty="0">
                <a:ea typeface="Times New Roman" panose="02020603050405020304" pitchFamily="18" charset="0"/>
              </a:rPr>
              <a:t>S</a:t>
            </a:r>
            <a:r>
              <a:rPr lang="en-GB" dirty="0">
                <a:effectLst/>
                <a:ea typeface="Times New Roman" panose="02020603050405020304" pitchFamily="18" charset="0"/>
              </a:rPr>
              <a:t>ubmit via </a:t>
            </a:r>
            <a:r>
              <a:rPr lang="en-GB" b="1" dirty="0">
                <a:effectLst/>
                <a:ea typeface="Times New Roman" panose="02020603050405020304" pitchFamily="18" charset="0"/>
              </a:rPr>
              <a:t>Turnitin or as instructed by lecturer</a:t>
            </a:r>
            <a:endParaRPr lang="en-GB" b="1" dirty="0"/>
          </a:p>
          <a:p>
            <a:r>
              <a:rPr lang="en-GB" dirty="0"/>
              <a:t>Submit by the </a:t>
            </a:r>
            <a:r>
              <a:rPr lang="en-GB" b="1" dirty="0"/>
              <a:t>due date</a:t>
            </a:r>
          </a:p>
          <a:p>
            <a:r>
              <a:rPr lang="en-GB" dirty="0"/>
              <a:t>Work submitted </a:t>
            </a:r>
            <a:r>
              <a:rPr lang="en-GB" dirty="0">
                <a:effectLst/>
                <a:ea typeface="Times New Roman" panose="02020603050405020304" pitchFamily="18" charset="0"/>
              </a:rPr>
              <a:t>up to </a:t>
            </a:r>
            <a:r>
              <a:rPr lang="en-GB" b="1" dirty="0">
                <a:effectLst/>
                <a:ea typeface="Times New Roman" panose="02020603050405020304" pitchFamily="18" charset="0"/>
              </a:rPr>
              <a:t>1 week late will be capped at 40% </a:t>
            </a:r>
          </a:p>
          <a:p>
            <a:r>
              <a:rPr lang="en-GB" dirty="0"/>
              <a:t>Work submitted </a:t>
            </a:r>
            <a:r>
              <a:rPr lang="en-GB" b="1" dirty="0">
                <a:effectLst/>
                <a:ea typeface="Times New Roman" panose="02020603050405020304" pitchFamily="18" charset="0"/>
              </a:rPr>
              <a:t>more than 1 week late </a:t>
            </a:r>
            <a:r>
              <a:rPr lang="en-GB" dirty="0">
                <a:effectLst/>
                <a:ea typeface="Times New Roman" panose="02020603050405020304" pitchFamily="18" charset="0"/>
              </a:rPr>
              <a:t>will be considered as a </a:t>
            </a:r>
            <a:r>
              <a:rPr lang="en-GB" b="1" dirty="0">
                <a:effectLst/>
                <a:ea typeface="Times New Roman" panose="02020603050405020304" pitchFamily="18" charset="0"/>
              </a:rPr>
              <a:t>non-submission </a:t>
            </a:r>
            <a:r>
              <a:rPr lang="en-GB" b="1" dirty="0">
                <a:ea typeface="Times New Roman" panose="02020603050405020304" pitchFamily="18" charset="0"/>
              </a:rPr>
              <a:t>and will be awarded 0%</a:t>
            </a:r>
          </a:p>
          <a:p>
            <a:r>
              <a:rPr lang="en-GB" dirty="0"/>
              <a:t>Reassessment may be considered if </a:t>
            </a:r>
            <a:r>
              <a:rPr lang="en-GB" b="1" dirty="0"/>
              <a:t>offered by the Examining Board </a:t>
            </a:r>
            <a:r>
              <a:rPr lang="en-GB" dirty="0"/>
              <a:t>or if there is an </a:t>
            </a:r>
            <a:r>
              <a:rPr lang="en-GB" b="1" dirty="0"/>
              <a:t>approved extenuating circumstances claim.</a:t>
            </a:r>
          </a:p>
          <a:p>
            <a:pPr marL="0" indent="0" algn="l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6195764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– Similarity check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96D781-5B6D-317A-7DEA-A102C9554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303765"/>
            <a:ext cx="10884946" cy="540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6381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-Feedback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06CC8D-D7E1-B20E-9DF0-169E0AAF0A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0" y="1364572"/>
            <a:ext cx="12192000" cy="611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9207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/>
              <a:t>MyTSD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96296"/>
            <a:ext cx="11481847" cy="4695713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nrol for the new academic year 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‘Confirmation of enrolment’ letter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generate a council tax exemption letter and/or bank letter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view enrolment and module registration details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amend your address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check your financial information (e.g. fees due)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apply for ‘Extenuating Circumstances’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check your module results and examining board decision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register to attend your graduation ceremony (when applicable)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5364226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Results- </a:t>
            </a:r>
            <a:r>
              <a:rPr lang="en-GB" dirty="0" err="1"/>
              <a:t>MyTSD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C84B88E1-50F1-C4E9-C305-EE85CAD429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1832519"/>
            <a:ext cx="10383520" cy="1890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512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Software's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5238"/>
            <a:ext cx="11481847" cy="3836321"/>
          </a:xfrm>
        </p:spPr>
        <p:txBody>
          <a:bodyPr>
            <a:normAutofit/>
          </a:bodyPr>
          <a:lstStyle/>
          <a:p>
            <a:r>
              <a:rPr lang="en-GB" sz="3200" dirty="0"/>
              <a:t>Proteus</a:t>
            </a:r>
          </a:p>
          <a:p>
            <a:r>
              <a:rPr lang="en-GB" sz="3200" dirty="0"/>
              <a:t>CCS</a:t>
            </a:r>
          </a:p>
          <a:p>
            <a:r>
              <a:rPr lang="en-GB" sz="3200" dirty="0"/>
              <a:t>Xilinx</a:t>
            </a:r>
          </a:p>
          <a:p>
            <a:r>
              <a:rPr lang="en-GB" sz="3200" dirty="0" err="1"/>
              <a:t>Matlab</a:t>
            </a:r>
            <a:endParaRPr lang="en-GB" sz="3200" dirty="0"/>
          </a:p>
          <a:p>
            <a:r>
              <a:rPr lang="en-GB" sz="3200" dirty="0"/>
              <a:t>Easy-pc</a:t>
            </a:r>
          </a:p>
          <a:p>
            <a:pPr marL="0" indent="0" algn="l">
              <a:buNone/>
            </a:pPr>
            <a:endParaRPr lang="en-GB" sz="4800" dirty="0"/>
          </a:p>
          <a:p>
            <a:pPr marL="0" indent="0" algn="l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9609203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059628"/>
            <a:ext cx="11481847" cy="4341931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4000" b="1" dirty="0"/>
              <a:t>Electrical and Electronics Labs </a:t>
            </a:r>
          </a:p>
          <a:p>
            <a:pPr marL="0" indent="0" algn="l">
              <a:buNone/>
            </a:pPr>
            <a:r>
              <a:rPr lang="en-GB" sz="3200" dirty="0"/>
              <a:t>IQ208							</a:t>
            </a:r>
          </a:p>
          <a:p>
            <a:pPr marL="0" indent="0" algn="l">
              <a:buNone/>
            </a:pPr>
            <a:r>
              <a:rPr lang="en-GB" sz="3200" dirty="0"/>
              <a:t>IQ206</a:t>
            </a:r>
          </a:p>
          <a:p>
            <a:pPr marL="0" indent="0" algn="l">
              <a:buNone/>
            </a:pPr>
            <a:r>
              <a:rPr lang="en-GB" sz="4000" b="1" dirty="0"/>
              <a:t>staff Room </a:t>
            </a:r>
          </a:p>
          <a:p>
            <a:pPr marL="0" indent="0" algn="l">
              <a:buNone/>
            </a:pPr>
            <a:r>
              <a:rPr lang="en-GB" sz="3600" dirty="0"/>
              <a:t>IQ207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6478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313068"/>
          </a:xfrm>
        </p:spPr>
        <p:txBody>
          <a:bodyPr/>
          <a:lstStyle/>
          <a:p>
            <a:r>
              <a:rPr lang="en-GB" dirty="0"/>
              <a:t>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242424"/>
                </a:solidFill>
              </a:rPr>
              <a:t>E</a:t>
            </a:r>
            <a:r>
              <a:rPr lang="en-GB" sz="3200" b="0" i="0" dirty="0">
                <a:solidFill>
                  <a:srgbClr val="242424"/>
                </a:solidFill>
                <a:effectLst/>
              </a:rPr>
              <a:t>nrolled in </a:t>
            </a:r>
            <a:r>
              <a:rPr lang="en-GB" sz="3200" b="0" i="0" dirty="0" err="1">
                <a:solidFill>
                  <a:srgbClr val="242424"/>
                </a:solidFill>
                <a:effectLst/>
              </a:rPr>
              <a:t>MyTSD</a:t>
            </a:r>
            <a:endParaRPr lang="en-GB" sz="3200" b="0" i="0" dirty="0">
              <a:solidFill>
                <a:srgbClr val="242424"/>
              </a:solidFill>
              <a:effectLst/>
            </a:endParaRPr>
          </a:p>
          <a:p>
            <a:r>
              <a:rPr lang="en-GB" sz="3200" dirty="0"/>
              <a:t>UWTSD Hwb App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242424"/>
                </a:solidFill>
              </a:rPr>
              <a:t>Year 1 / year 2 &amp; 3(sem-1) modules available in Moodle.</a:t>
            </a:r>
            <a:r>
              <a:rPr lang="en-GB" sz="3200" dirty="0"/>
              <a:t>	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dirty="0"/>
              <a:t>Timetable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dirty="0"/>
              <a:t>Student ID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dirty="0"/>
              <a:t>Parking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140038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71-26C9-262A-4395-B4DD6F5AC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98AFA-376E-F894-75A4-7E489A22F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6600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3701711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891</TotalTime>
  <Words>1693</Words>
  <Application>Microsoft Office PowerPoint</Application>
  <PresentationFormat>Widescreen</PresentationFormat>
  <Paragraphs>385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7" baseType="lpstr">
      <vt:lpstr>Aptos</vt:lpstr>
      <vt:lpstr>Arial</vt:lpstr>
      <vt:lpstr>Calibri</vt:lpstr>
      <vt:lpstr>Calibri Light</vt:lpstr>
      <vt:lpstr>Segoe UI</vt:lpstr>
      <vt:lpstr>Symbol</vt:lpstr>
      <vt:lpstr>Times New Roman</vt:lpstr>
      <vt:lpstr>UWTSD 200_Title Page 2</vt:lpstr>
      <vt:lpstr>UWTSD 200_Text 1</vt:lpstr>
      <vt:lpstr>PowerPoint Presentation</vt:lpstr>
      <vt:lpstr>Staff</vt:lpstr>
      <vt:lpstr>Programme Structure (360 Credits)</vt:lpstr>
      <vt:lpstr>Level 4 Modules</vt:lpstr>
      <vt:lpstr>Level 5 Modules</vt:lpstr>
      <vt:lpstr>Level 6 Modules </vt:lpstr>
      <vt:lpstr>Example Programme Delivery Plan</vt:lpstr>
      <vt:lpstr>PowerPoint Presentation</vt:lpstr>
      <vt:lpstr>Schedule - year 1</vt:lpstr>
      <vt:lpstr>PowerPoint Presentation</vt:lpstr>
      <vt:lpstr>Schedule - year 2</vt:lpstr>
      <vt:lpstr>PowerPoint Presentation</vt:lpstr>
      <vt:lpstr>Schedule - year 3 and 4</vt:lpstr>
      <vt:lpstr>PowerPoint Presentation</vt:lpstr>
      <vt:lpstr>Communication</vt:lpstr>
      <vt:lpstr>Schedule - year 1</vt:lpstr>
      <vt:lpstr>Schedule - year 1</vt:lpstr>
      <vt:lpstr>Year 1 -Assessments</vt:lpstr>
      <vt:lpstr>WHAT IS THE SOAC DOMAIN?</vt:lpstr>
      <vt:lpstr>accessing THE SOAC LABS</vt:lpstr>
      <vt:lpstr>Breakdown of services and usage; uni vs soac accounts.</vt:lpstr>
      <vt:lpstr>DIFFERENCES between the SOAC LOGIN AND the UNIVERSITY LOGIN</vt:lpstr>
      <vt:lpstr>UWTSD – Hwb https://hwb.uwtsd.ac.uk/</vt:lpstr>
      <vt:lpstr>Timetable</vt:lpstr>
      <vt:lpstr>Moodle</vt:lpstr>
      <vt:lpstr>Moodle</vt:lpstr>
      <vt:lpstr>Moodle – Course page</vt:lpstr>
      <vt:lpstr>Assessment</vt:lpstr>
      <vt:lpstr>Assessment  </vt:lpstr>
      <vt:lpstr>Coursework submission</vt:lpstr>
      <vt:lpstr>Assessment – Similarity check  </vt:lpstr>
      <vt:lpstr>Assessment -Feedback </vt:lpstr>
      <vt:lpstr>MyTSD</vt:lpstr>
      <vt:lpstr>Assessment Results- MyTSD</vt:lpstr>
      <vt:lpstr>Software's</vt:lpstr>
      <vt:lpstr>PowerPoint Presentation</vt:lpstr>
      <vt:lpstr>Check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Stalin Jacob Wilson Packia Dhas</cp:lastModifiedBy>
  <cp:revision>7</cp:revision>
  <dcterms:created xsi:type="dcterms:W3CDTF">2023-09-15T11:11:02Z</dcterms:created>
  <dcterms:modified xsi:type="dcterms:W3CDTF">2026-09-14T12:32:08Z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