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380" r:id="rId3"/>
    <p:sldId id="413" r:id="rId4"/>
    <p:sldId id="280" r:id="rId5"/>
    <p:sldId id="450" r:id="rId6"/>
    <p:sldId id="436" r:id="rId7"/>
    <p:sldId id="393" r:id="rId8"/>
    <p:sldId id="44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240251-D3B0-4421-B9B0-DD4A949CEB4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DFFE6-0319-49EE-B738-F0B62A5AC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145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18902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3926CAF7-8675-44D9-A02B-F67925F1CB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488457C7-CB6E-464F-8B0F-AF2C8D5335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GB" altLang="en-US" sz="2800" dirty="0"/>
              <a:t>A DOI, or Digital Object Identifier, is a string of numbers, letters and symbols used to uniquely identify an article or document, and to provide it with a permanent web address (URL).</a:t>
            </a: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E775A317-4B90-4AC2-BC69-96E8BC6B36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961AD73-05AB-41C3-A112-6C804F00DC3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0909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5223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5791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3926CAF7-8675-44D9-A02B-F67925F1CB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488457C7-CB6E-464F-8B0F-AF2C8D5335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E775A317-4B90-4AC2-BC69-96E8BC6B36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961AD73-05AB-41C3-A112-6C804F00DC3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56761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764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18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267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253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999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714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673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579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310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100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8259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9884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6053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8098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5868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1802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9439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1814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2463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793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8136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916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15/09/2025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408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15/09/2025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404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coronavirus-covid-19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1600" b="1" dirty="0"/>
              <a:t>Certificate of Higher Education – Skills for the Workplace</a:t>
            </a:r>
            <a:br>
              <a:rPr lang="en-GB" altLang="en-US" sz="1600" b="1" dirty="0"/>
            </a:br>
            <a:r>
              <a:rPr lang="en-GB" altLang="en-US" sz="1600" b="1" dirty="0"/>
              <a:t>Health and Social Care</a:t>
            </a:r>
            <a:br>
              <a:rPr lang="en-GB" altLang="en-US" dirty="0"/>
            </a:b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sz="2000" b="1" dirty="0">
                <a:solidFill>
                  <a:srgbClr val="FFFF00"/>
                </a:solidFill>
              </a:rPr>
              <a:t>Academic and Employability Skills</a:t>
            </a:r>
            <a:br>
              <a:rPr lang="en-GB" sz="2000" b="1" dirty="0">
                <a:solidFill>
                  <a:srgbClr val="FFFF00"/>
                </a:solidFill>
              </a:rPr>
            </a:br>
            <a:r>
              <a:rPr lang="en-GB" sz="2000" b="1" dirty="0">
                <a:solidFill>
                  <a:srgbClr val="FFFF00"/>
                </a:solidFill>
              </a:rPr>
              <a:t>(LCHS4001)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rgbClr val="FFFF00"/>
                </a:solidFill>
              </a:rPr>
              <a:t>Session 3:</a:t>
            </a: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rgbClr val="FFFF00"/>
                </a:solidFill>
              </a:rPr>
              <a:t>Referencing Practice (journals and websites)</a:t>
            </a:r>
            <a:endParaRPr lang="en-GB" altLang="en-US" sz="4000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1634" y="998732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Referencing a </a:t>
            </a:r>
          </a:p>
          <a:p>
            <a:pPr marL="0" indent="0" algn="ctr">
              <a:buNone/>
            </a:pPr>
            <a:r>
              <a:rPr lang="en-GB" sz="4050" b="1" dirty="0"/>
              <a:t>journal article</a:t>
            </a:r>
          </a:p>
        </p:txBody>
      </p:sp>
    </p:spTree>
    <p:extLst>
      <p:ext uri="{BB962C8B-B14F-4D97-AF65-F5344CB8AC3E}">
        <p14:creationId xmlns:p14="http://schemas.microsoft.com/office/powerpoint/2010/main" val="16517890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AE5E6D2D-39E6-4942-8E73-88246F789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466" y="350045"/>
            <a:ext cx="8818562" cy="760469"/>
          </a:xfrm>
        </p:spPr>
        <p:txBody>
          <a:bodyPr>
            <a:noAutofit/>
          </a:bodyPr>
          <a:lstStyle/>
          <a:p>
            <a:r>
              <a:rPr lang="en-GB" altLang="en-US" b="1" dirty="0">
                <a:ln>
                  <a:noFill/>
                </a:ln>
                <a:effectLst/>
                <a:latin typeface="+mn-lt"/>
                <a:cs typeface="Arial" panose="020B0604020202020204" pitchFamily="34" charset="0"/>
              </a:rPr>
              <a:t>Referencing a journal article</a:t>
            </a:r>
          </a:p>
        </p:txBody>
      </p: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CE985EE7-992C-4936-BA4E-9C2FFCF15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8346" y="2085766"/>
            <a:ext cx="8135126" cy="219649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lnSpc>
                <a:spcPct val="170000"/>
              </a:lnSpc>
              <a:buNone/>
            </a:pPr>
            <a:r>
              <a:rPr lang="en-GB" altLang="en-US" sz="6200" dirty="0">
                <a:highlight>
                  <a:srgbClr val="00FF00"/>
                </a:highlight>
              </a:rPr>
              <a:t>Graham, R. and Clarke, V. </a:t>
            </a:r>
            <a:r>
              <a:rPr lang="en-GB" altLang="en-US" sz="6200" dirty="0">
                <a:highlight>
                  <a:srgbClr val="00FFFF"/>
                </a:highlight>
              </a:rPr>
              <a:t>(2021) </a:t>
            </a:r>
            <a:r>
              <a:rPr lang="en-GB" altLang="en-US" sz="6200" i="1" dirty="0">
                <a:highlight>
                  <a:srgbClr val="FF00FF"/>
                </a:highlight>
              </a:rPr>
              <a:t>‘</a:t>
            </a:r>
            <a:r>
              <a:rPr lang="en-GB" altLang="en-US" sz="6200" dirty="0">
                <a:highlight>
                  <a:srgbClr val="FF00FF"/>
                </a:highlight>
              </a:rPr>
              <a:t>Staying strong: Exploring experiences of managing emotional distress for African Caribbean women living in the UK’, </a:t>
            </a:r>
            <a:r>
              <a:rPr lang="en-GB" altLang="en-US" sz="6200" i="1" dirty="0">
                <a:highlight>
                  <a:srgbClr val="0000FF"/>
                </a:highlight>
              </a:rPr>
              <a:t>Feminism &amp; psychology, </a:t>
            </a:r>
            <a:r>
              <a:rPr lang="en-GB" altLang="en-US" sz="6200" dirty="0">
                <a:highlight>
                  <a:srgbClr val="00FF00"/>
                </a:highlight>
              </a:rPr>
              <a:t>31(1), </a:t>
            </a:r>
            <a:r>
              <a:rPr lang="en-GB" altLang="en-US" sz="6200" dirty="0">
                <a:highlight>
                  <a:srgbClr val="FFFF00"/>
                </a:highlight>
              </a:rPr>
              <a:t>pp. 140-159. </a:t>
            </a:r>
            <a:r>
              <a:rPr lang="en-GB" altLang="en-US" sz="6200" dirty="0">
                <a:highlight>
                  <a:srgbClr val="808000"/>
                </a:highlight>
              </a:rPr>
              <a:t>Available at: </a:t>
            </a:r>
            <a:r>
              <a:rPr lang="en-GB" sz="6200" dirty="0">
                <a:highlight>
                  <a:srgbClr val="808000"/>
                </a:highlight>
              </a:rPr>
              <a:t>https://doi.org/10.1177/0959353520964672.</a:t>
            </a:r>
            <a:endParaRPr lang="en-GB" altLang="en-US" sz="6200" dirty="0">
              <a:highlight>
                <a:srgbClr val="808000"/>
              </a:highlight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4832BDA-ABD3-4A43-88BB-41F3D19CF65F}"/>
              </a:ext>
            </a:extLst>
          </p:cNvPr>
          <p:cNvCxnSpPr>
            <a:cxnSpLocks/>
          </p:cNvCxnSpPr>
          <p:nvPr/>
        </p:nvCxnSpPr>
        <p:spPr>
          <a:xfrm>
            <a:off x="3287688" y="1671684"/>
            <a:ext cx="0" cy="8638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5" name="TextBox 6">
            <a:extLst>
              <a:ext uri="{FF2B5EF4-FFF2-40B4-BE49-F238E27FC236}">
                <a16:creationId xmlns:a16="http://schemas.microsoft.com/office/drawing/2014/main" id="{1201BD41-DE5E-4E1C-844E-25138E9CCE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1106" y="1353066"/>
            <a:ext cx="2997949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00FF00"/>
                </a:highlight>
              </a:rPr>
              <a:t>Surname  comma</a:t>
            </a:r>
          </a:p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00FF00"/>
                </a:highlight>
              </a:rPr>
              <a:t>Initial  full stop </a:t>
            </a:r>
            <a:br>
              <a:rPr lang="en-GB" altLang="en-US" b="1" dirty="0">
                <a:solidFill>
                  <a:prstClr val="black"/>
                </a:solidFill>
                <a:highlight>
                  <a:srgbClr val="00FF00"/>
                </a:highlight>
              </a:rPr>
            </a:br>
            <a:r>
              <a:rPr lang="en-GB" altLang="en-US" b="1" dirty="0">
                <a:solidFill>
                  <a:prstClr val="black"/>
                </a:solidFill>
                <a:highlight>
                  <a:srgbClr val="00FF00"/>
                </a:highlight>
              </a:rPr>
              <a:t>(include all authors)</a:t>
            </a:r>
          </a:p>
          <a:p>
            <a:pPr>
              <a:defRPr/>
            </a:pPr>
            <a:endParaRPr lang="en-GB" altLang="en-US" b="1" dirty="0">
              <a:solidFill>
                <a:prstClr val="black"/>
              </a:solidFill>
              <a:highlight>
                <a:srgbClr val="00FF00"/>
              </a:highlight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A0438CD-34B9-4758-A6F9-C645A3851AB4}"/>
              </a:ext>
            </a:extLst>
          </p:cNvPr>
          <p:cNvCxnSpPr>
            <a:cxnSpLocks/>
          </p:cNvCxnSpPr>
          <p:nvPr/>
        </p:nvCxnSpPr>
        <p:spPr>
          <a:xfrm>
            <a:off x="5295606" y="2041999"/>
            <a:ext cx="0" cy="5406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7" name="TextBox 9">
            <a:extLst>
              <a:ext uri="{FF2B5EF4-FFF2-40B4-BE49-F238E27FC236}">
                <a16:creationId xmlns:a16="http://schemas.microsoft.com/office/drawing/2014/main" id="{A799ACBA-2D8D-46AB-9654-52AAA81988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62622" y="1454343"/>
            <a:ext cx="194468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00FFFF"/>
                </a:highlight>
              </a:rPr>
              <a:t>Year of p</a:t>
            </a:r>
            <a:r>
              <a:rPr lang="en-GB" altLang="en-US" b="1" dirty="0" err="1">
                <a:solidFill>
                  <a:prstClr val="black"/>
                </a:solidFill>
                <a:highlight>
                  <a:srgbClr val="00FFFF"/>
                </a:highlight>
              </a:rPr>
              <a:t>ublication</a:t>
            </a:r>
            <a:endParaRPr lang="en-GB" altLang="en-US" b="1" dirty="0">
              <a:solidFill>
                <a:prstClr val="black"/>
              </a:solidFill>
              <a:highlight>
                <a:srgbClr val="00FFFF"/>
              </a:highlight>
            </a:endParaRPr>
          </a:p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00FFFF"/>
                </a:highlight>
              </a:rPr>
              <a:t>in brackets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108EC2C-C906-4C3F-BA23-B3BB392B9449}"/>
              </a:ext>
            </a:extLst>
          </p:cNvPr>
          <p:cNvCxnSpPr>
            <a:cxnSpLocks/>
          </p:cNvCxnSpPr>
          <p:nvPr/>
        </p:nvCxnSpPr>
        <p:spPr>
          <a:xfrm>
            <a:off x="8328248" y="1794251"/>
            <a:ext cx="0" cy="7927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9" name="TextBox 12">
            <a:extLst>
              <a:ext uri="{FF2B5EF4-FFF2-40B4-BE49-F238E27FC236}">
                <a16:creationId xmlns:a16="http://schemas.microsoft.com/office/drawing/2014/main" id="{7F0AF64F-C296-4ADF-B3E3-7409ABDC2D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84589" y="1197738"/>
            <a:ext cx="299794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FF00FF"/>
                </a:highlight>
              </a:rPr>
              <a:t>Title of journal article in single inverted commas </a:t>
            </a:r>
          </a:p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FF00FF"/>
                </a:highlight>
              </a:rPr>
              <a:t>(end with a comma)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D557E7A-98B2-494B-89EB-6A7EDBCF6671}"/>
              </a:ext>
            </a:extLst>
          </p:cNvPr>
          <p:cNvCxnSpPr>
            <a:cxnSpLocks/>
          </p:cNvCxnSpPr>
          <p:nvPr/>
        </p:nvCxnSpPr>
        <p:spPr>
          <a:xfrm flipV="1">
            <a:off x="6031887" y="3686518"/>
            <a:ext cx="1" cy="4645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91" name="TextBox 15">
            <a:extLst>
              <a:ext uri="{FF2B5EF4-FFF2-40B4-BE49-F238E27FC236}">
                <a16:creationId xmlns:a16="http://schemas.microsoft.com/office/drawing/2014/main" id="{B1F57FE2-696D-424A-B8B3-86B46DB35A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5129" y="4282262"/>
            <a:ext cx="2459732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FFFF00"/>
                </a:highlight>
              </a:rPr>
              <a:t>Page numbers (followed by a full stop</a:t>
            </a:r>
          </a:p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FFFF00"/>
                </a:highlight>
              </a:rPr>
              <a:t>(p. for one page</a:t>
            </a:r>
          </a:p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FFFF00"/>
                </a:highlight>
              </a:rPr>
              <a:t>pp. for multiple pages)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24EC808-5D1C-4D0D-8BB2-6C5A234C504E}"/>
              </a:ext>
            </a:extLst>
          </p:cNvPr>
          <p:cNvCxnSpPr>
            <a:cxnSpLocks/>
          </p:cNvCxnSpPr>
          <p:nvPr/>
        </p:nvCxnSpPr>
        <p:spPr>
          <a:xfrm flipV="1">
            <a:off x="8760296" y="3551517"/>
            <a:ext cx="0" cy="5273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93" name="TextBox 18">
            <a:extLst>
              <a:ext uri="{FF2B5EF4-FFF2-40B4-BE49-F238E27FC236}">
                <a16:creationId xmlns:a16="http://schemas.microsoft.com/office/drawing/2014/main" id="{E93EFCF0-E32C-4070-ABE5-B3B9D18538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79215" y="3974159"/>
            <a:ext cx="259730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808000"/>
                </a:highlight>
              </a:rPr>
              <a:t>DOI (begin with Available at: </a:t>
            </a:r>
          </a:p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808000"/>
                </a:highlight>
              </a:rPr>
              <a:t>And end with full stop)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62678606-D460-4849-9473-306D26D3A405}"/>
              </a:ext>
            </a:extLst>
          </p:cNvPr>
          <p:cNvCxnSpPr>
            <a:cxnSpLocks/>
          </p:cNvCxnSpPr>
          <p:nvPr/>
        </p:nvCxnSpPr>
        <p:spPr>
          <a:xfrm flipH="1" flipV="1">
            <a:off x="7382760" y="3693353"/>
            <a:ext cx="1" cy="4509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95" name="TextBox 21">
            <a:extLst>
              <a:ext uri="{FF2B5EF4-FFF2-40B4-BE49-F238E27FC236}">
                <a16:creationId xmlns:a16="http://schemas.microsoft.com/office/drawing/2014/main" id="{0D5E7882-D7AA-4626-96EA-7A7F004078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7837" y="4275312"/>
            <a:ext cx="1569697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00FF00"/>
                </a:highlight>
              </a:rPr>
              <a:t>Issue information – volume and part (end with a comma)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AF3083A3-B604-20EE-1BDA-55A0192362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3287" y="4297324"/>
            <a:ext cx="2306306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0000FF"/>
                </a:highlight>
              </a:rPr>
              <a:t>Title of journal in italics (end with a comma)</a:t>
            </a: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0109D174-A94F-57FF-387F-AA110A1AAAC1}"/>
              </a:ext>
            </a:extLst>
          </p:cNvPr>
          <p:cNvCxnSpPr>
            <a:cxnSpLocks/>
          </p:cNvCxnSpPr>
          <p:nvPr/>
        </p:nvCxnSpPr>
        <p:spPr>
          <a:xfrm flipV="1">
            <a:off x="3940910" y="3672848"/>
            <a:ext cx="1" cy="4645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6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6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6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46085" grpId="0"/>
      <p:bldP spid="46087" grpId="0"/>
      <p:bldP spid="46089" grpId="0"/>
      <p:bldP spid="46091" grpId="0"/>
      <p:bldP spid="46093" grpId="0"/>
      <p:bldP spid="4609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8DB62-C4F0-B149-7F5D-736F64B11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/>
              <a:t>Referencing a journal article</a:t>
            </a:r>
            <a:br>
              <a:rPr lang="en-GB" b="1" dirty="0"/>
            </a:br>
            <a:endParaRPr lang="en-GB" dirty="0"/>
          </a:p>
        </p:txBody>
      </p:sp>
      <p:pic>
        <p:nvPicPr>
          <p:cNvPr id="6" name="Content Placeholder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3DCDCFE-D300-97B9-09BD-CF7CC4DAEF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0596" y="273051"/>
            <a:ext cx="4668659" cy="517207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B31809-32A2-DA21-E767-D5E7F744034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sz="2400" dirty="0"/>
          </a:p>
          <a:p>
            <a:r>
              <a:rPr lang="en-GB" sz="2400" dirty="0"/>
              <a:t>Have a go at the </a:t>
            </a:r>
          </a:p>
          <a:p>
            <a:r>
              <a:rPr lang="en-GB" sz="2400" dirty="0"/>
              <a:t>activity </a:t>
            </a:r>
          </a:p>
          <a:p>
            <a:r>
              <a:rPr lang="en-GB" sz="2400" dirty="0"/>
              <a:t>on Moodle!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566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1634" y="998732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Referencing a </a:t>
            </a:r>
          </a:p>
          <a:p>
            <a:pPr marL="0" indent="0" algn="ctr">
              <a:buNone/>
            </a:pPr>
            <a:r>
              <a:rPr lang="en-GB" sz="4050" b="1" dirty="0"/>
              <a:t>webpage</a:t>
            </a:r>
          </a:p>
        </p:txBody>
      </p:sp>
    </p:spTree>
    <p:extLst>
      <p:ext uri="{BB962C8B-B14F-4D97-AF65-F5344CB8AC3E}">
        <p14:creationId xmlns:p14="http://schemas.microsoft.com/office/powerpoint/2010/main" val="3330951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6BDD6-B682-C949-E743-5CED17B59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to reference a webpage </a:t>
            </a:r>
            <a:br>
              <a:rPr lang="en-GB" b="1" dirty="0"/>
            </a:br>
            <a:r>
              <a:rPr lang="en-GB" b="1" dirty="0"/>
              <a:t>(it depends…)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065707A1-26D7-434E-5F15-BD6A91924F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74239" y="1660838"/>
            <a:ext cx="7643522" cy="3795089"/>
          </a:xfrm>
        </p:spPr>
      </p:pic>
    </p:spTree>
    <p:extLst>
      <p:ext uri="{BB962C8B-B14F-4D97-AF65-F5344CB8AC3E}">
        <p14:creationId xmlns:p14="http://schemas.microsoft.com/office/powerpoint/2010/main" val="3165259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AE5E6D2D-39E6-4942-8E73-88246F789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466" y="350045"/>
            <a:ext cx="8818562" cy="760469"/>
          </a:xfrm>
        </p:spPr>
        <p:txBody>
          <a:bodyPr>
            <a:noAutofit/>
          </a:bodyPr>
          <a:lstStyle/>
          <a:p>
            <a:r>
              <a:rPr lang="en-GB" altLang="en-US" b="1" dirty="0">
                <a:ln>
                  <a:noFill/>
                </a:ln>
                <a:effectLst/>
                <a:latin typeface="+mn-lt"/>
                <a:cs typeface="Arial" panose="020B0604020202020204" pitchFamily="34" charset="0"/>
              </a:rPr>
              <a:t>Referencing a webpage with an organisation as the author</a:t>
            </a:r>
          </a:p>
        </p:txBody>
      </p: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CE985EE7-992C-4936-BA4E-9C2FFCF15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8346" y="2085766"/>
            <a:ext cx="8135126" cy="219649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lnSpc>
                <a:spcPct val="170000"/>
              </a:lnSpc>
              <a:buNone/>
            </a:pPr>
            <a:r>
              <a:rPr lang="en-GB" altLang="en-US" sz="6200" dirty="0">
                <a:highlight>
                  <a:srgbClr val="00FF00"/>
                </a:highlight>
              </a:rPr>
              <a:t>National Health Service </a:t>
            </a:r>
            <a:r>
              <a:rPr lang="en-GB" altLang="en-US" sz="6200" dirty="0">
                <a:highlight>
                  <a:srgbClr val="00FFFF"/>
                </a:highlight>
              </a:rPr>
              <a:t>(2021) </a:t>
            </a:r>
            <a:r>
              <a:rPr lang="en-GB" altLang="en-US" sz="6200" i="1" dirty="0">
                <a:highlight>
                  <a:srgbClr val="FF00FF"/>
                </a:highlight>
              </a:rPr>
              <a:t>Coronavirus (COVID-19). </a:t>
            </a:r>
            <a:r>
              <a:rPr lang="en-GB" altLang="en-US" sz="6200" dirty="0">
                <a:highlight>
                  <a:srgbClr val="C0C0C0"/>
                </a:highlight>
              </a:rPr>
              <a:t>Available at: </a:t>
            </a:r>
            <a:r>
              <a:rPr lang="en-GB" altLang="en-US" sz="6200" dirty="0">
                <a:highlight>
                  <a:srgbClr val="C0C0C0"/>
                </a:highlight>
                <a:hlinkClick r:id="rId3"/>
              </a:rPr>
              <a:t>https://www.nhs.uk/conditions/coronavirus-covid-19/</a:t>
            </a:r>
            <a:r>
              <a:rPr lang="en-GB" altLang="en-US" sz="6200" dirty="0">
                <a:highlight>
                  <a:srgbClr val="C0C0C0"/>
                </a:highlight>
              </a:rPr>
              <a:t> </a:t>
            </a:r>
            <a:r>
              <a:rPr lang="en-GB" altLang="en-US" sz="6200" dirty="0">
                <a:highlight>
                  <a:srgbClr val="FFFF00"/>
                </a:highlight>
              </a:rPr>
              <a:t>(Accessed: 17 May 2021)</a:t>
            </a:r>
            <a:r>
              <a:rPr lang="en-GB" sz="6200" dirty="0">
                <a:highlight>
                  <a:srgbClr val="FFFF00"/>
                </a:highlight>
              </a:rPr>
              <a:t>.</a:t>
            </a:r>
            <a:endParaRPr lang="en-GB" altLang="en-US" sz="6200" dirty="0">
              <a:highlight>
                <a:srgbClr val="FFFF00"/>
              </a:highlight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4832BDA-ABD3-4A43-88BB-41F3D19CF65F}"/>
              </a:ext>
            </a:extLst>
          </p:cNvPr>
          <p:cNvCxnSpPr>
            <a:cxnSpLocks/>
          </p:cNvCxnSpPr>
          <p:nvPr/>
        </p:nvCxnSpPr>
        <p:spPr>
          <a:xfrm>
            <a:off x="3287688" y="1671684"/>
            <a:ext cx="0" cy="8638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5" name="TextBox 6">
            <a:extLst>
              <a:ext uri="{FF2B5EF4-FFF2-40B4-BE49-F238E27FC236}">
                <a16:creationId xmlns:a16="http://schemas.microsoft.com/office/drawing/2014/main" id="{1201BD41-DE5E-4E1C-844E-25138E9CCE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9462" y="1666013"/>
            <a:ext cx="299794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00FF00"/>
                </a:highlight>
              </a:rPr>
              <a:t>Name of organisation</a:t>
            </a:r>
          </a:p>
          <a:p>
            <a:pPr>
              <a:defRPr/>
            </a:pPr>
            <a:endParaRPr lang="en-GB" altLang="en-US" b="1" dirty="0">
              <a:solidFill>
                <a:prstClr val="black"/>
              </a:solidFill>
              <a:highlight>
                <a:srgbClr val="00FF00"/>
              </a:highlight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A0438CD-34B9-4758-A6F9-C645A3851AB4}"/>
              </a:ext>
            </a:extLst>
          </p:cNvPr>
          <p:cNvCxnSpPr>
            <a:cxnSpLocks/>
          </p:cNvCxnSpPr>
          <p:nvPr/>
        </p:nvCxnSpPr>
        <p:spPr>
          <a:xfrm>
            <a:off x="6096000" y="1900581"/>
            <a:ext cx="0" cy="5406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7" name="TextBox 9">
            <a:extLst>
              <a:ext uri="{FF2B5EF4-FFF2-40B4-BE49-F238E27FC236}">
                <a16:creationId xmlns:a16="http://schemas.microsoft.com/office/drawing/2014/main" id="{A799ACBA-2D8D-46AB-9654-52AAA81988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6650" y="1431384"/>
            <a:ext cx="194468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00FFFF"/>
                </a:highlight>
              </a:rPr>
              <a:t>Year of publication </a:t>
            </a:r>
          </a:p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00FFFF"/>
                </a:highlight>
              </a:rPr>
              <a:t>in brackets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108EC2C-C906-4C3F-BA23-B3BB392B9449}"/>
              </a:ext>
            </a:extLst>
          </p:cNvPr>
          <p:cNvCxnSpPr>
            <a:cxnSpLocks/>
          </p:cNvCxnSpPr>
          <p:nvPr/>
        </p:nvCxnSpPr>
        <p:spPr>
          <a:xfrm>
            <a:off x="8328248" y="1794251"/>
            <a:ext cx="0" cy="7927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9" name="TextBox 12">
            <a:extLst>
              <a:ext uri="{FF2B5EF4-FFF2-40B4-BE49-F238E27FC236}">
                <a16:creationId xmlns:a16="http://schemas.microsoft.com/office/drawing/2014/main" id="{7F0AF64F-C296-4ADF-B3E3-7409ABDC2D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0771" y="1524596"/>
            <a:ext cx="299794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FF00FF"/>
                </a:highlight>
              </a:rPr>
              <a:t>Title of webpage in italics (end with full stop)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D557E7A-98B2-494B-89EB-6A7EDBCF6671}"/>
              </a:ext>
            </a:extLst>
          </p:cNvPr>
          <p:cNvCxnSpPr>
            <a:cxnSpLocks/>
          </p:cNvCxnSpPr>
          <p:nvPr/>
        </p:nvCxnSpPr>
        <p:spPr>
          <a:xfrm flipV="1">
            <a:off x="6031887" y="3686518"/>
            <a:ext cx="1" cy="4645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95" name="TextBox 21">
            <a:extLst>
              <a:ext uri="{FF2B5EF4-FFF2-40B4-BE49-F238E27FC236}">
                <a16:creationId xmlns:a16="http://schemas.microsoft.com/office/drawing/2014/main" id="{0D5E7882-D7AA-4626-96EA-7A7F004078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7836" y="4275312"/>
            <a:ext cx="3946476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FFFF00"/>
                </a:highlight>
              </a:rPr>
              <a:t>When you looked at it </a:t>
            </a:r>
          </a:p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FFFF00"/>
                </a:highlight>
              </a:rPr>
              <a:t>(begin with  Accessed: </a:t>
            </a:r>
          </a:p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FFFF00"/>
                </a:highlight>
              </a:rPr>
              <a:t>And end with full stop)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AF3083A3-B604-20EE-1BDA-55A0192362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5523" y="4275312"/>
            <a:ext cx="2306306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dirty="0">
                <a:solidFill>
                  <a:prstClr val="black"/>
                </a:solidFill>
                <a:highlight>
                  <a:srgbClr val="C0C0C0"/>
                </a:highlight>
              </a:rPr>
              <a:t>Web address (begin with Available at:)</a:t>
            </a: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0109D174-A94F-57FF-387F-AA110A1AAAC1}"/>
              </a:ext>
            </a:extLst>
          </p:cNvPr>
          <p:cNvCxnSpPr>
            <a:cxnSpLocks/>
          </p:cNvCxnSpPr>
          <p:nvPr/>
        </p:nvCxnSpPr>
        <p:spPr>
          <a:xfrm flipV="1">
            <a:off x="3478062" y="3810714"/>
            <a:ext cx="1" cy="4645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780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6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46085" grpId="0"/>
      <p:bldP spid="46087" grpId="0"/>
      <p:bldP spid="46089" grpId="0"/>
      <p:bldP spid="46095" grpId="0"/>
      <p:bldP spid="6" grpId="0"/>
    </p:bldLst>
  </p:timing>
</p:sld>
</file>

<file path=ppt/theme/theme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336</Words>
  <Application>Microsoft Office PowerPoint</Application>
  <PresentationFormat>Widescreen</PresentationFormat>
  <Paragraphs>48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Myriad Pro</vt:lpstr>
      <vt:lpstr>Aptos</vt:lpstr>
      <vt:lpstr>Arial</vt:lpstr>
      <vt:lpstr>Calibri</vt:lpstr>
      <vt:lpstr>1_20140311PresentationUWTSDTemplate</vt:lpstr>
      <vt:lpstr>20140311PresentationUWTSDTemplate</vt:lpstr>
      <vt:lpstr>Certificate of Higher Education – Skills for the Workplace Health and Social Care  Academic and Employability Skills (LCHS4001) Session 3: Referencing Practice (journals and websites)</vt:lpstr>
      <vt:lpstr>PowerPoint Presentation</vt:lpstr>
      <vt:lpstr>Referencing a journal article</vt:lpstr>
      <vt:lpstr>Referencing a journal article </vt:lpstr>
      <vt:lpstr>PowerPoint Presentation</vt:lpstr>
      <vt:lpstr>How to reference a webpage  (it depends…)</vt:lpstr>
      <vt:lpstr>Referencing a webpage with an organisation as the author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Markus Klingelfuss</dc:creator>
  <cp:lastModifiedBy>Markus Klingelfuss</cp:lastModifiedBy>
  <cp:revision>1</cp:revision>
  <dcterms:created xsi:type="dcterms:W3CDTF">2025-09-15T09:05:08Z</dcterms:created>
  <dcterms:modified xsi:type="dcterms:W3CDTF">2025-09-15T09:08:27Z</dcterms:modified>
</cp:coreProperties>
</file>