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3"/>
  </p:notesMasterIdLst>
  <p:handoutMasterIdLst>
    <p:handoutMasterId r:id="rId44"/>
  </p:handoutMasterIdLst>
  <p:sldIdLst>
    <p:sldId id="257" r:id="rId3"/>
    <p:sldId id="283" r:id="rId4"/>
    <p:sldId id="274" r:id="rId5"/>
    <p:sldId id="305" r:id="rId6"/>
    <p:sldId id="263" r:id="rId7"/>
    <p:sldId id="262" r:id="rId8"/>
    <p:sldId id="306" r:id="rId9"/>
    <p:sldId id="260" r:id="rId10"/>
    <p:sldId id="261" r:id="rId11"/>
    <p:sldId id="264" r:id="rId12"/>
    <p:sldId id="287" r:id="rId13"/>
    <p:sldId id="284" r:id="rId14"/>
    <p:sldId id="285" r:id="rId15"/>
    <p:sldId id="282" r:id="rId16"/>
    <p:sldId id="265" r:id="rId17"/>
    <p:sldId id="266" r:id="rId18"/>
    <p:sldId id="267" r:id="rId19"/>
    <p:sldId id="268" r:id="rId20"/>
    <p:sldId id="269" r:id="rId21"/>
    <p:sldId id="270" r:id="rId22"/>
    <p:sldId id="271" r:id="rId23"/>
    <p:sldId id="272" r:id="rId24"/>
    <p:sldId id="299" r:id="rId25"/>
    <p:sldId id="300" r:id="rId26"/>
    <p:sldId id="301" r:id="rId27"/>
    <p:sldId id="302" r:id="rId28"/>
    <p:sldId id="303" r:id="rId29"/>
    <p:sldId id="304" r:id="rId30"/>
    <p:sldId id="307" r:id="rId31"/>
    <p:sldId id="310" r:id="rId32"/>
    <p:sldId id="311" r:id="rId33"/>
    <p:sldId id="288" r:id="rId34"/>
    <p:sldId id="289" r:id="rId35"/>
    <p:sldId id="298" r:id="rId36"/>
    <p:sldId id="292" r:id="rId37"/>
    <p:sldId id="293" r:id="rId38"/>
    <p:sldId id="294" r:id="rId39"/>
    <p:sldId id="295" r:id="rId40"/>
    <p:sldId id="296" r:id="rId41"/>
    <p:sldId id="278"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00FA1B9-547F-4A36-91B9-70DC328543B2}" type="datetimeFigureOut">
              <a:rPr lang="en-GB" smtClean="0"/>
              <a:pPr/>
              <a:t>26/11/2014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C9C4958-3EC2-481D-BCAA-BBDF5F6A7EFD}" type="slidenum">
              <a:rPr lang="en-GB" smtClean="0"/>
              <a:pPr/>
              <a:t>‹#›</a:t>
            </a:fld>
            <a:endParaRPr lang="en-GB"/>
          </a:p>
        </p:txBody>
      </p:sp>
    </p:spTree>
    <p:extLst>
      <p:ext uri="{BB962C8B-B14F-4D97-AF65-F5344CB8AC3E}">
        <p14:creationId xmlns:p14="http://schemas.microsoft.com/office/powerpoint/2010/main" val="7815906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FF79A92-18F5-4279-827C-A89D2B61FB44}" type="datetimeFigureOut">
              <a:rPr lang="en-GB" smtClean="0"/>
              <a:pPr/>
              <a:t>26/11/2014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73B00F6-D6DF-4C47-8479-543F39D5489E}" type="slidenum">
              <a:rPr lang="en-GB" smtClean="0"/>
              <a:pPr/>
              <a:t>‹#›</a:t>
            </a:fld>
            <a:endParaRPr lang="en-GB"/>
          </a:p>
        </p:txBody>
      </p:sp>
    </p:spTree>
    <p:extLst>
      <p:ext uri="{BB962C8B-B14F-4D97-AF65-F5344CB8AC3E}">
        <p14:creationId xmlns:p14="http://schemas.microsoft.com/office/powerpoint/2010/main" val="19652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21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013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6191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0820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6773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7139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6532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4309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9368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7060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6571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9214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5753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9923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8493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8028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04778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22456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9634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1600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12664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1402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E8FAD2-7AAF-42DB-88CF-689475CFBC7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092402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B7F9D7-2BCD-4222-A7E7-74D73BF96A61}" type="datetimeFigureOut">
              <a:rPr lang="en-GB" smtClean="0">
                <a:solidFill>
                  <a:prstClr val="black">
                    <a:tint val="75000"/>
                  </a:prstClr>
                </a:solidFill>
              </a:rPr>
              <a:pPr/>
              <a:t>26/11/2014</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AB99ED-5FC1-4EF7-A247-0F786F85B0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32460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1124744"/>
            <a:ext cx="6336704" cy="1152128"/>
          </a:xfrm>
          <a:solidFill>
            <a:schemeClr val="accent1">
              <a:lumMod val="75000"/>
            </a:schemeClr>
          </a:solidFill>
        </p:spPr>
        <p:txBody>
          <a:bodyPr>
            <a:noAutofit/>
          </a:bodyPr>
          <a:lstStyle/>
          <a:p>
            <a:r>
              <a:rPr lang="en-GB" sz="3200" dirty="0" smtClean="0">
                <a:solidFill>
                  <a:srgbClr val="FFFF00"/>
                </a:solidFill>
              </a:rPr>
              <a:t>Quantitative Methods for Research</a:t>
            </a:r>
            <a:endParaRPr lang="en-GB" sz="3200" dirty="0">
              <a:solidFill>
                <a:srgbClr val="FFFF00"/>
              </a:solidFill>
            </a:endParaRPr>
          </a:p>
        </p:txBody>
      </p:sp>
    </p:spTree>
    <p:extLst>
      <p:ext uri="{BB962C8B-B14F-4D97-AF65-F5344CB8AC3E}">
        <p14:creationId xmlns:p14="http://schemas.microsoft.com/office/powerpoint/2010/main" val="10809885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190999"/>
          </a:xfrm>
        </p:spPr>
        <p:txBody>
          <a:bodyPr/>
          <a:lstStyle/>
          <a:p>
            <a:r>
              <a:rPr lang="en-GB" dirty="0" smtClean="0">
                <a:solidFill>
                  <a:schemeClr val="bg1"/>
                </a:solidFill>
              </a:rPr>
              <a:t>‘Archaeology</a:t>
            </a:r>
            <a:r>
              <a:rPr lang="en-GB" dirty="0" smtClean="0">
                <a:solidFill>
                  <a:schemeClr val="bg1"/>
                </a:solidFill>
              </a:rPr>
              <a:t>...is the discipline with the theory and practice for the recovery of unobservable hominid behaviour patterns from indirect traces in bad samples’. (Clarke 1973, 17).</a:t>
            </a:r>
          </a:p>
          <a:p>
            <a:r>
              <a:rPr lang="en-GB" dirty="0" smtClean="0">
                <a:solidFill>
                  <a:schemeClr val="bg1"/>
                </a:solidFill>
              </a:rPr>
              <a:t>In other words, we have to make the most we can out of poor and incomplete data sets.</a:t>
            </a:r>
            <a:endParaRPr lang="en-GB"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2">
                    <a:lumMod val="40000"/>
                    <a:lumOff val="60000"/>
                  </a:schemeClr>
                </a:solidFill>
              </a:rPr>
              <a:t>Dealing with data: common questions an archaeologist might ask</a:t>
            </a:r>
            <a:endParaRPr lang="en-GB" dirty="0">
              <a:solidFill>
                <a:schemeClr val="accent2">
                  <a:lumMod val="40000"/>
                  <a:lumOff val="60000"/>
                </a:schemeClr>
              </a:solidFill>
            </a:endParaRPr>
          </a:p>
        </p:txBody>
      </p:sp>
      <p:sp>
        <p:nvSpPr>
          <p:cNvPr id="3" name="Content Placeholder 2"/>
          <p:cNvSpPr>
            <a:spLocks noGrp="1"/>
          </p:cNvSpPr>
          <p:nvPr>
            <p:ph idx="1"/>
          </p:nvPr>
        </p:nvSpPr>
        <p:spPr>
          <a:xfrm>
            <a:off x="457200" y="2438401"/>
            <a:ext cx="8229600" cy="2590800"/>
          </a:xfrm>
        </p:spPr>
        <p:txBody>
          <a:bodyPr>
            <a:normAutofit/>
          </a:bodyPr>
          <a:lstStyle/>
          <a:p>
            <a:r>
              <a:rPr lang="en-GB" dirty="0" smtClean="0">
                <a:solidFill>
                  <a:schemeClr val="bg1"/>
                </a:solidFill>
              </a:rPr>
              <a:t>How many pot sherds do I have on this site?</a:t>
            </a:r>
          </a:p>
          <a:p>
            <a:r>
              <a:rPr lang="en-GB" dirty="0" smtClean="0">
                <a:solidFill>
                  <a:schemeClr val="bg1"/>
                </a:solidFill>
              </a:rPr>
              <a:t>How many types or styles? </a:t>
            </a:r>
          </a:p>
          <a:p>
            <a:r>
              <a:rPr lang="en-GB" dirty="0" smtClean="0">
                <a:solidFill>
                  <a:schemeClr val="bg1"/>
                </a:solidFill>
              </a:rPr>
              <a:t>How many periods or phases are represented?</a:t>
            </a:r>
          </a:p>
          <a:p>
            <a:pPr>
              <a:buNone/>
            </a:pPr>
            <a:r>
              <a:rPr lang="en-GB" dirty="0" smtClean="0">
                <a:solidFill>
                  <a:schemeClr val="bg1"/>
                </a:solidFill>
              </a:rPr>
              <a:t> </a:t>
            </a:r>
          </a:p>
          <a:p>
            <a:pPr>
              <a:buNone/>
            </a:pPr>
            <a:endParaRPr lang="en-GB" dirty="0">
              <a:solidFill>
                <a:schemeClr val="bg1"/>
              </a:solidFill>
            </a:endParaRPr>
          </a:p>
        </p:txBody>
      </p:sp>
      <p:sp>
        <p:nvSpPr>
          <p:cNvPr id="4" name="TextBox 3"/>
          <p:cNvSpPr txBox="1"/>
          <p:nvPr/>
        </p:nvSpPr>
        <p:spPr>
          <a:xfrm>
            <a:off x="990600" y="4876800"/>
            <a:ext cx="6781800" cy="1200329"/>
          </a:xfrm>
          <a:prstGeom prst="rect">
            <a:avLst/>
          </a:prstGeom>
          <a:noFill/>
        </p:spPr>
        <p:txBody>
          <a:bodyPr wrap="square" rtlCol="0">
            <a:spAutoFit/>
          </a:bodyPr>
          <a:lstStyle/>
          <a:p>
            <a:r>
              <a:rPr lang="en-GB" sz="3600" dirty="0" smtClean="0">
                <a:solidFill>
                  <a:schemeClr val="accent2">
                    <a:lumMod val="40000"/>
                    <a:lumOff val="60000"/>
                  </a:schemeClr>
                </a:solidFill>
              </a:rPr>
              <a:t>These are questions based on a SINGLE VARIABLE: pottery</a:t>
            </a:r>
            <a:endParaRPr lang="en-GB" sz="3600" dirty="0">
              <a:solidFill>
                <a:schemeClr val="accent2">
                  <a:lumMod val="40000"/>
                  <a:lumOff val="6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305800" cy="1676400"/>
          </a:xfrm>
        </p:spPr>
        <p:txBody>
          <a:bodyPr>
            <a:noAutofit/>
          </a:bodyPr>
          <a:lstStyle/>
          <a:p>
            <a:r>
              <a:rPr lang="en-GB" sz="3600" b="1" dirty="0" smtClean="0">
                <a:solidFill>
                  <a:schemeClr val="bg1"/>
                </a:solidFill>
              </a:rPr>
              <a:t>Categorical variables:</a:t>
            </a:r>
            <a:br>
              <a:rPr lang="en-GB" sz="3600" b="1" dirty="0" smtClean="0">
                <a:solidFill>
                  <a:schemeClr val="bg1"/>
                </a:solidFill>
              </a:rPr>
            </a:br>
            <a:r>
              <a:rPr lang="en-GB" sz="3600" b="1" dirty="0" smtClean="0">
                <a:solidFill>
                  <a:schemeClr val="bg1"/>
                </a:solidFill>
              </a:rPr>
              <a:t>C</a:t>
            </a:r>
            <a:r>
              <a:rPr lang="en-GB" sz="3600" b="1" dirty="0" smtClean="0">
                <a:solidFill>
                  <a:prstClr val="white"/>
                </a:solidFill>
              </a:rPr>
              <a:t>an be ordered, but not measured</a:t>
            </a:r>
            <a:endParaRPr lang="en-GB" sz="3600" b="1" dirty="0">
              <a:solidFill>
                <a:schemeClr val="bg1"/>
              </a:solidFill>
            </a:endParaRPr>
          </a:p>
        </p:txBody>
      </p:sp>
      <p:sp>
        <p:nvSpPr>
          <p:cNvPr id="4" name="TextBox 3"/>
          <p:cNvSpPr txBox="1"/>
          <p:nvPr/>
        </p:nvSpPr>
        <p:spPr>
          <a:xfrm>
            <a:off x="609600" y="2133600"/>
            <a:ext cx="7776864" cy="3816429"/>
          </a:xfrm>
          <a:prstGeom prst="rect">
            <a:avLst/>
          </a:prstGeom>
          <a:noFill/>
        </p:spPr>
        <p:txBody>
          <a:bodyPr wrap="square" rtlCol="0">
            <a:spAutoFit/>
          </a:bodyPr>
          <a:lstStyle/>
          <a:p>
            <a:r>
              <a:rPr lang="en-GB" sz="3200" dirty="0" smtClean="0">
                <a:solidFill>
                  <a:srgbClr val="FF0000"/>
                </a:solidFill>
              </a:rPr>
              <a:t>Nominal</a:t>
            </a:r>
            <a:r>
              <a:rPr lang="en-GB" sz="3200" dirty="0">
                <a:solidFill>
                  <a:prstClr val="white"/>
                </a:solidFill>
              </a:rPr>
              <a:t>: labels or names, e.g. artefact type or period, or different areas of the site</a:t>
            </a:r>
          </a:p>
          <a:p>
            <a:endParaRPr lang="en-GB" sz="3200" dirty="0" smtClean="0">
              <a:solidFill>
                <a:srgbClr val="FF0000"/>
              </a:solidFill>
            </a:endParaRPr>
          </a:p>
          <a:p>
            <a:r>
              <a:rPr lang="en-GB" sz="3200" dirty="0" smtClean="0">
                <a:solidFill>
                  <a:srgbClr val="FF0000"/>
                </a:solidFill>
              </a:rPr>
              <a:t>Ordinal</a:t>
            </a:r>
            <a:r>
              <a:rPr lang="en-GB" sz="3200" dirty="0">
                <a:solidFill>
                  <a:prstClr val="white"/>
                </a:solidFill>
              </a:rPr>
              <a:t>: variables that have an order, but that don’t have equal intervals, e.g. the condition of an artefact (excellent, v. good, ok, poor, terrible)</a:t>
            </a:r>
          </a:p>
          <a:p>
            <a:endParaRPr lang="en-GB" dirty="0">
              <a:solidFill>
                <a:prstClr val="black"/>
              </a:solidFill>
            </a:endParaRPr>
          </a:p>
        </p:txBody>
      </p:sp>
    </p:spTree>
    <p:extLst>
      <p:ext uri="{BB962C8B-B14F-4D97-AF65-F5344CB8AC3E}">
        <p14:creationId xmlns:p14="http://schemas.microsoft.com/office/powerpoint/2010/main" val="1121459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8839200" cy="1477962"/>
          </a:xfrm>
        </p:spPr>
        <p:txBody>
          <a:bodyPr>
            <a:noAutofit/>
          </a:bodyPr>
          <a:lstStyle/>
          <a:p>
            <a:r>
              <a:rPr lang="en-GB" sz="2400" dirty="0" smtClean="0">
                <a:solidFill>
                  <a:schemeClr val="bg1"/>
                </a:solidFill>
              </a:rPr>
              <a:t>Pie chart with one variable (animal bone),  expressed as percentages of the total assemblage. </a:t>
            </a:r>
            <a:r>
              <a:rPr lang="en-GB" sz="2400" dirty="0" smtClean="0">
                <a:solidFill>
                  <a:prstClr val="white"/>
                </a:solidFill>
              </a:rPr>
              <a:t>The bone is divided into </a:t>
            </a:r>
            <a:r>
              <a:rPr lang="en-GB" sz="2400" dirty="0" smtClean="0">
                <a:solidFill>
                  <a:srgbClr val="FF0000"/>
                </a:solidFill>
              </a:rPr>
              <a:t>nominal categories </a:t>
            </a:r>
            <a:r>
              <a:rPr lang="en-GB" sz="2400" dirty="0" smtClean="0">
                <a:solidFill>
                  <a:prstClr val="white"/>
                </a:solidFill>
              </a:rPr>
              <a:t>(categories with a name): sheep/goat, cattle, pig, horse. </a:t>
            </a:r>
            <a:r>
              <a:rPr lang="en-GB" sz="2400" dirty="0" smtClean="0">
                <a:solidFill>
                  <a:schemeClr val="bg1"/>
                </a:solidFill>
              </a:rPr>
              <a:t>This shows the relative proportions of data that has no ‘order’.</a:t>
            </a:r>
            <a:r>
              <a:rPr lang="en-GB" sz="2400" dirty="0" smtClean="0">
                <a:solidFill>
                  <a:prstClr val="white"/>
                </a:solidFill>
              </a:rPr>
              <a:t> </a:t>
            </a:r>
            <a:endParaRPr lang="en-GB" sz="2400" dirty="0">
              <a:solidFill>
                <a:schemeClr val="bg1"/>
              </a:solidFill>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95400" y="2057400"/>
            <a:ext cx="6522952" cy="4525963"/>
          </a:xfrm>
          <a:prstGeom prst="rect">
            <a:avLst/>
          </a:prstGeom>
        </p:spPr>
      </p:pic>
    </p:spTree>
    <p:extLst>
      <p:ext uri="{BB962C8B-B14F-4D97-AF65-F5344CB8AC3E}">
        <p14:creationId xmlns:p14="http://schemas.microsoft.com/office/powerpoint/2010/main" val="205096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03648" y="2204864"/>
            <a:ext cx="6621582" cy="3939422"/>
          </a:xfrm>
        </p:spPr>
      </p:pic>
      <p:sp>
        <p:nvSpPr>
          <p:cNvPr id="6" name="TextBox 5"/>
          <p:cNvSpPr txBox="1"/>
          <p:nvPr/>
        </p:nvSpPr>
        <p:spPr>
          <a:xfrm>
            <a:off x="1066800" y="404664"/>
            <a:ext cx="7543800" cy="1200329"/>
          </a:xfrm>
          <a:prstGeom prst="rect">
            <a:avLst/>
          </a:prstGeom>
          <a:noFill/>
        </p:spPr>
        <p:txBody>
          <a:bodyPr wrap="square" rtlCol="0">
            <a:spAutoFit/>
          </a:bodyPr>
          <a:lstStyle/>
          <a:p>
            <a:r>
              <a:rPr lang="en-GB" sz="2400" dirty="0" smtClean="0">
                <a:solidFill>
                  <a:prstClr val="white"/>
                </a:solidFill>
              </a:rPr>
              <a:t>The same data, shown in a </a:t>
            </a:r>
            <a:r>
              <a:rPr lang="en-GB" sz="2400" dirty="0">
                <a:solidFill>
                  <a:prstClr val="white"/>
                </a:solidFill>
              </a:rPr>
              <a:t>bar </a:t>
            </a:r>
            <a:r>
              <a:rPr lang="en-GB" sz="2400" dirty="0" smtClean="0">
                <a:solidFill>
                  <a:prstClr val="white"/>
                </a:solidFill>
              </a:rPr>
              <a:t>chart. Again, this has  just one </a:t>
            </a:r>
            <a:r>
              <a:rPr lang="en-GB" sz="2400" dirty="0">
                <a:solidFill>
                  <a:prstClr val="white"/>
                </a:solidFill>
              </a:rPr>
              <a:t>variable: quantities of animal </a:t>
            </a:r>
            <a:r>
              <a:rPr lang="en-GB" sz="2400" dirty="0" smtClean="0">
                <a:solidFill>
                  <a:prstClr val="white"/>
                </a:solidFill>
              </a:rPr>
              <a:t>bone, divided into nominal categories.</a:t>
            </a:r>
            <a:endParaRPr lang="en-GB" sz="2400" dirty="0">
              <a:solidFill>
                <a:prstClr val="white"/>
              </a:solidFill>
            </a:endParaRPr>
          </a:p>
        </p:txBody>
      </p:sp>
    </p:spTree>
    <p:extLst>
      <p:ext uri="{BB962C8B-B14F-4D97-AF65-F5344CB8AC3E}">
        <p14:creationId xmlns:p14="http://schemas.microsoft.com/office/powerpoint/2010/main" val="3961354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09600"/>
            <a:ext cx="8229600" cy="1524000"/>
          </a:xfrm>
        </p:spPr>
        <p:txBody>
          <a:bodyPr>
            <a:normAutofit/>
          </a:bodyPr>
          <a:lstStyle/>
          <a:p>
            <a:r>
              <a:rPr lang="en-GB" b="1" dirty="0" smtClean="0">
                <a:solidFill>
                  <a:schemeClr val="bg1"/>
                </a:solidFill>
              </a:rPr>
              <a:t>Quantitative variables</a:t>
            </a:r>
            <a:br>
              <a:rPr lang="en-GB" b="1" dirty="0" smtClean="0">
                <a:solidFill>
                  <a:schemeClr val="bg1"/>
                </a:solidFill>
              </a:rPr>
            </a:br>
            <a:r>
              <a:rPr lang="en-GB" b="1" dirty="0" smtClean="0">
                <a:solidFill>
                  <a:schemeClr val="bg1"/>
                </a:solidFill>
              </a:rPr>
              <a:t>can be counted or measured</a:t>
            </a:r>
            <a:endParaRPr lang="en-GB" dirty="0"/>
          </a:p>
        </p:txBody>
      </p:sp>
      <p:sp>
        <p:nvSpPr>
          <p:cNvPr id="4" name="Rectangle 3"/>
          <p:cNvSpPr/>
          <p:nvPr/>
        </p:nvSpPr>
        <p:spPr>
          <a:xfrm>
            <a:off x="457200" y="2362200"/>
            <a:ext cx="8153400" cy="3539430"/>
          </a:xfrm>
          <a:prstGeom prst="rect">
            <a:avLst/>
          </a:prstGeom>
        </p:spPr>
        <p:txBody>
          <a:bodyPr wrap="square">
            <a:spAutoFit/>
          </a:bodyPr>
          <a:lstStyle/>
          <a:p>
            <a:r>
              <a:rPr lang="en-GB" sz="3200" dirty="0" smtClean="0">
                <a:solidFill>
                  <a:srgbClr val="FF0000"/>
                </a:solidFill>
              </a:rPr>
              <a:t>Interval</a:t>
            </a:r>
            <a:r>
              <a:rPr lang="en-GB" sz="3200" dirty="0" smtClean="0">
                <a:solidFill>
                  <a:schemeClr val="bg1"/>
                </a:solidFill>
              </a:rPr>
              <a:t>: variables that can be measured along a continuum, and which have a numerical value. </a:t>
            </a:r>
          </a:p>
          <a:p>
            <a:endParaRPr lang="en-GB" sz="3200" dirty="0" smtClean="0">
              <a:solidFill>
                <a:srgbClr val="FF0000"/>
              </a:solidFill>
            </a:endParaRPr>
          </a:p>
          <a:p>
            <a:r>
              <a:rPr lang="en-GB" sz="3200" dirty="0" smtClean="0">
                <a:solidFill>
                  <a:srgbClr val="FF0000"/>
                </a:solidFill>
              </a:rPr>
              <a:t>Ratio</a:t>
            </a:r>
            <a:r>
              <a:rPr lang="en-GB" sz="3200" dirty="0" smtClean="0">
                <a:solidFill>
                  <a:schemeClr val="bg1"/>
                </a:solidFill>
              </a:rPr>
              <a:t>: interval variables, but with added condition that zero means there is none of that variable (so for example temperature can never be a ratio variable)</a:t>
            </a:r>
            <a:endParaRPr lang="en-GB" sz="3200"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srcRect/>
          <a:stretch>
            <a:fillRect/>
          </a:stretch>
        </p:blipFill>
        <p:spPr bwMode="auto">
          <a:xfrm>
            <a:off x="857251" y="1897256"/>
            <a:ext cx="6534150" cy="4821043"/>
          </a:xfrm>
          <a:prstGeom prst="rect">
            <a:avLst/>
          </a:prstGeom>
          <a:noFill/>
          <a:ln w="9525">
            <a:noFill/>
            <a:miter lim="800000"/>
            <a:headEnd/>
            <a:tailEnd/>
          </a:ln>
        </p:spPr>
      </p:pic>
      <p:sp>
        <p:nvSpPr>
          <p:cNvPr id="3" name="Rectangle 2"/>
          <p:cNvSpPr/>
          <p:nvPr/>
        </p:nvSpPr>
        <p:spPr>
          <a:xfrm>
            <a:off x="1643063" y="6286500"/>
            <a:ext cx="1071562" cy="3571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5364" name="TextBox 3"/>
          <p:cNvSpPr txBox="1">
            <a:spLocks noChangeArrowheads="1"/>
          </p:cNvSpPr>
          <p:nvPr/>
        </p:nvSpPr>
        <p:spPr bwMode="auto">
          <a:xfrm>
            <a:off x="771550" y="304800"/>
            <a:ext cx="7458025" cy="1569660"/>
          </a:xfrm>
          <a:prstGeom prst="rect">
            <a:avLst/>
          </a:prstGeom>
          <a:noFill/>
          <a:ln w="9525">
            <a:noFill/>
            <a:miter lim="800000"/>
            <a:headEnd/>
            <a:tailEnd/>
          </a:ln>
        </p:spPr>
        <p:txBody>
          <a:bodyPr wrap="square">
            <a:spAutoFit/>
          </a:bodyPr>
          <a:lstStyle/>
          <a:p>
            <a:r>
              <a:rPr lang="en-US" sz="2400" dirty="0" smtClean="0">
                <a:solidFill>
                  <a:prstClr val="white"/>
                </a:solidFill>
              </a:rPr>
              <a:t>Phosphorus from </a:t>
            </a:r>
            <a:r>
              <a:rPr lang="en-US" sz="2400" dirty="0">
                <a:solidFill>
                  <a:prstClr val="white"/>
                </a:solidFill>
              </a:rPr>
              <a:t>different areas of </a:t>
            </a:r>
            <a:r>
              <a:rPr lang="en-US" sz="2400" dirty="0" smtClean="0">
                <a:solidFill>
                  <a:prstClr val="white"/>
                </a:solidFill>
              </a:rPr>
              <a:t>a farm</a:t>
            </a:r>
            <a:r>
              <a:rPr lang="en-US" sz="2400" dirty="0">
                <a:solidFill>
                  <a:prstClr val="white"/>
                </a:solidFill>
              </a:rPr>
              <a:t>, compared to controls. </a:t>
            </a:r>
            <a:r>
              <a:rPr lang="en-US" sz="2400" dirty="0" smtClean="0">
                <a:solidFill>
                  <a:prstClr val="white"/>
                </a:solidFill>
              </a:rPr>
              <a:t>This graph adds a </a:t>
            </a:r>
            <a:r>
              <a:rPr lang="en-US" sz="2400" dirty="0">
                <a:solidFill>
                  <a:prstClr val="white"/>
                </a:solidFill>
              </a:rPr>
              <a:t>spatial </a:t>
            </a:r>
            <a:r>
              <a:rPr lang="en-US" sz="2400" dirty="0" smtClean="0">
                <a:solidFill>
                  <a:prstClr val="white"/>
                </a:solidFill>
              </a:rPr>
              <a:t>element to the bar chart. Phosphorus is RATIO data: interval, and 0 means 0. It is plotted by nominal categories.</a:t>
            </a:r>
            <a:endParaRPr lang="en-GB" sz="2400" dirty="0">
              <a:solidFill>
                <a:prstClr val="white"/>
              </a:solidFill>
            </a:endParaRPr>
          </a:p>
        </p:txBody>
      </p:sp>
      <p:sp>
        <p:nvSpPr>
          <p:cNvPr id="15365" name="TextBox 6"/>
          <p:cNvSpPr txBox="1">
            <a:spLocks noChangeArrowheads="1"/>
          </p:cNvSpPr>
          <p:nvPr/>
        </p:nvSpPr>
        <p:spPr bwMode="auto">
          <a:xfrm>
            <a:off x="4500563" y="1643063"/>
            <a:ext cx="2643187" cy="369887"/>
          </a:xfrm>
          <a:prstGeom prst="rect">
            <a:avLst/>
          </a:prstGeom>
          <a:noFill/>
          <a:ln w="9525">
            <a:noFill/>
            <a:miter lim="800000"/>
            <a:headEnd/>
            <a:tailEnd/>
          </a:ln>
        </p:spPr>
        <p:txBody>
          <a:bodyPr>
            <a:spAutoFit/>
          </a:bodyPr>
          <a:lstStyle/>
          <a:p>
            <a:r>
              <a:rPr lang="en-US">
                <a:solidFill>
                  <a:prstClr val="black"/>
                </a:solidFill>
              </a:rPr>
              <a:t>(mg P per 1g soil)</a:t>
            </a:r>
            <a:endParaRPr lang="en-GB">
              <a:solidFill>
                <a:prstClr val="black"/>
              </a:solidFill>
            </a:endParaRPr>
          </a:p>
        </p:txBody>
      </p:sp>
    </p:spTree>
    <p:extLst>
      <p:ext uri="{BB962C8B-B14F-4D97-AF65-F5344CB8AC3E}">
        <p14:creationId xmlns:p14="http://schemas.microsoft.com/office/powerpoint/2010/main" val="37157107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srcRect/>
          <a:stretch>
            <a:fillRect/>
          </a:stretch>
        </p:blipFill>
        <p:spPr bwMode="auto">
          <a:xfrm>
            <a:off x="1" y="1203970"/>
            <a:ext cx="7239000" cy="5654030"/>
          </a:xfrm>
          <a:prstGeom prst="rect">
            <a:avLst/>
          </a:prstGeom>
          <a:noFill/>
          <a:ln w="9525">
            <a:noFill/>
            <a:miter lim="800000"/>
            <a:headEnd/>
            <a:tailEnd/>
          </a:ln>
        </p:spPr>
      </p:pic>
      <p:sp>
        <p:nvSpPr>
          <p:cNvPr id="20483" name="Text Box 3"/>
          <p:cNvSpPr txBox="1">
            <a:spLocks noChangeArrowheads="1"/>
          </p:cNvSpPr>
          <p:nvPr/>
        </p:nvSpPr>
        <p:spPr bwMode="auto">
          <a:xfrm>
            <a:off x="4643438" y="1412875"/>
            <a:ext cx="1871662" cy="457200"/>
          </a:xfrm>
          <a:prstGeom prst="rect">
            <a:avLst/>
          </a:prstGeom>
          <a:noFill/>
          <a:ln w="9525">
            <a:noFill/>
            <a:miter lim="800000"/>
            <a:headEnd/>
            <a:tailEnd/>
          </a:ln>
        </p:spPr>
        <p:txBody>
          <a:bodyPr>
            <a:spAutoFit/>
          </a:bodyPr>
          <a:lstStyle/>
          <a:p>
            <a:pPr>
              <a:spcBef>
                <a:spcPct val="50000"/>
              </a:spcBef>
            </a:pPr>
            <a:r>
              <a:rPr lang="en-GB" sz="2400">
                <a:solidFill>
                  <a:prstClr val="black"/>
                </a:solidFill>
                <a:cs typeface="Arial" charset="0"/>
              </a:rPr>
              <a:t>Tofts Ness</a:t>
            </a:r>
          </a:p>
        </p:txBody>
      </p:sp>
      <p:pic>
        <p:nvPicPr>
          <p:cNvPr id="20484" name="Picture 4" descr="salome_2"/>
          <p:cNvPicPr>
            <a:picLocks noChangeAspect="1" noChangeArrowheads="1"/>
          </p:cNvPicPr>
          <p:nvPr/>
        </p:nvPicPr>
        <p:blipFill>
          <a:blip r:embed="rId4" cstate="print"/>
          <a:srcRect/>
          <a:stretch>
            <a:fillRect/>
          </a:stretch>
        </p:blipFill>
        <p:spPr bwMode="auto">
          <a:xfrm>
            <a:off x="5830887" y="3717032"/>
            <a:ext cx="1368425" cy="920750"/>
          </a:xfrm>
          <a:prstGeom prst="rect">
            <a:avLst/>
          </a:prstGeom>
          <a:noFill/>
          <a:ln w="9525">
            <a:noFill/>
            <a:miter lim="800000"/>
            <a:headEnd/>
            <a:tailEnd/>
          </a:ln>
        </p:spPr>
      </p:pic>
      <p:sp>
        <p:nvSpPr>
          <p:cNvPr id="5" name="TextBox 4"/>
          <p:cNvSpPr txBox="1"/>
          <p:nvPr/>
        </p:nvSpPr>
        <p:spPr>
          <a:xfrm>
            <a:off x="0" y="0"/>
            <a:ext cx="9144000" cy="1200329"/>
          </a:xfrm>
          <a:prstGeom prst="rect">
            <a:avLst/>
          </a:prstGeom>
          <a:noFill/>
        </p:spPr>
        <p:txBody>
          <a:bodyPr wrap="square" rtlCol="0">
            <a:spAutoFit/>
          </a:bodyPr>
          <a:lstStyle/>
          <a:p>
            <a:r>
              <a:rPr lang="en-GB" sz="2400" dirty="0">
                <a:solidFill>
                  <a:prstClr val="white"/>
                </a:solidFill>
              </a:rPr>
              <a:t>This bar chart shows phosphate levels stratigraphically,  by chronological </a:t>
            </a:r>
            <a:r>
              <a:rPr lang="en-GB" sz="2400" dirty="0" smtClean="0">
                <a:solidFill>
                  <a:prstClr val="white"/>
                </a:solidFill>
              </a:rPr>
              <a:t>period. Ordinal categories: there is an order, but no regular intervals. If this had been plotted by depth on the Y axis, this would be interval data.</a:t>
            </a:r>
            <a:endParaRPr lang="en-GB" sz="2400" dirty="0">
              <a:solidFill>
                <a:prstClr val="white"/>
              </a:solidFill>
            </a:endParaRPr>
          </a:p>
        </p:txBody>
      </p:sp>
    </p:spTree>
    <p:extLst>
      <p:ext uri="{BB962C8B-B14F-4D97-AF65-F5344CB8AC3E}">
        <p14:creationId xmlns:p14="http://schemas.microsoft.com/office/powerpoint/2010/main" val="891026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Percentages and sample size</a:t>
            </a:r>
            <a:endParaRPr lang="en-GB" dirty="0">
              <a:solidFill>
                <a:schemeClr val="bg1"/>
              </a:solidFill>
            </a:endParaRPr>
          </a:p>
        </p:txBody>
      </p:sp>
      <p:sp>
        <p:nvSpPr>
          <p:cNvPr id="3" name="Content Placeholder 2"/>
          <p:cNvSpPr>
            <a:spLocks noGrp="1"/>
          </p:cNvSpPr>
          <p:nvPr>
            <p:ph idx="1"/>
          </p:nvPr>
        </p:nvSpPr>
        <p:spPr>
          <a:xfrm>
            <a:off x="457200" y="1600200"/>
            <a:ext cx="8229600" cy="5069160"/>
          </a:xfrm>
        </p:spPr>
        <p:txBody>
          <a:bodyPr>
            <a:normAutofit fontScale="40000" lnSpcReduction="20000"/>
          </a:bodyPr>
          <a:lstStyle/>
          <a:p>
            <a:pPr>
              <a:buNone/>
            </a:pPr>
            <a:r>
              <a:rPr lang="en-US" dirty="0" smtClean="0"/>
              <a:t> </a:t>
            </a:r>
          </a:p>
          <a:p>
            <a:pPr>
              <a:buNone/>
            </a:pPr>
            <a:r>
              <a:rPr lang="en-US" sz="5100" b="1" dirty="0" smtClean="0">
                <a:solidFill>
                  <a:schemeClr val="bg1"/>
                </a:solidFill>
              </a:rPr>
              <a:t>1) Which sounds more impressive, A or B?</a:t>
            </a:r>
          </a:p>
          <a:p>
            <a:pPr>
              <a:buNone/>
            </a:pPr>
            <a:r>
              <a:rPr lang="en-US" sz="5100" b="1" dirty="0" smtClean="0">
                <a:solidFill>
                  <a:schemeClr val="bg1"/>
                </a:solidFill>
              </a:rPr>
              <a:t> </a:t>
            </a:r>
          </a:p>
          <a:p>
            <a:pPr>
              <a:buNone/>
            </a:pPr>
            <a:r>
              <a:rPr lang="en-US" sz="5100" b="1" dirty="0" smtClean="0">
                <a:solidFill>
                  <a:schemeClr val="bg1"/>
                </a:solidFill>
              </a:rPr>
              <a:t>                        A) 2 out of 4 subjects agreed      B) 50% of subjects agreed</a:t>
            </a:r>
          </a:p>
          <a:p>
            <a:pPr>
              <a:buNone/>
            </a:pPr>
            <a:r>
              <a:rPr lang="en-US" sz="5100" b="1" dirty="0" smtClean="0">
                <a:solidFill>
                  <a:schemeClr val="bg1"/>
                </a:solidFill>
              </a:rPr>
              <a:t>           </a:t>
            </a:r>
          </a:p>
          <a:p>
            <a:pPr>
              <a:buNone/>
            </a:pPr>
            <a:r>
              <a:rPr lang="en-US" sz="5100" b="1" dirty="0" smtClean="0">
                <a:solidFill>
                  <a:schemeClr val="bg1"/>
                </a:solidFill>
              </a:rPr>
              <a:t>                        A) 400 out of 800 subjects agreed     B) 50% of subjects agreed</a:t>
            </a:r>
          </a:p>
          <a:p>
            <a:pPr>
              <a:buNone/>
            </a:pPr>
            <a:endParaRPr lang="en-US" sz="5100" b="1" dirty="0" smtClean="0">
              <a:solidFill>
                <a:schemeClr val="bg1"/>
              </a:solidFill>
            </a:endParaRPr>
          </a:p>
          <a:p>
            <a:pPr>
              <a:buNone/>
            </a:pPr>
            <a:r>
              <a:rPr lang="en-US" sz="5100" b="1" dirty="0" smtClean="0">
                <a:solidFill>
                  <a:schemeClr val="bg1"/>
                </a:solidFill>
              </a:rPr>
              <a:t> Which result would you trust more? How do we report such results?</a:t>
            </a:r>
          </a:p>
          <a:p>
            <a:pPr>
              <a:buNone/>
            </a:pPr>
            <a:r>
              <a:rPr lang="en-US" sz="5100" b="1" dirty="0" smtClean="0">
                <a:solidFill>
                  <a:schemeClr val="bg1"/>
                </a:solidFill>
              </a:rPr>
              <a:t> </a:t>
            </a:r>
          </a:p>
          <a:p>
            <a:pPr>
              <a:buNone/>
            </a:pPr>
            <a:r>
              <a:rPr lang="en-US" sz="5100" b="1" dirty="0" smtClean="0">
                <a:solidFill>
                  <a:schemeClr val="bg1"/>
                </a:solidFill>
              </a:rPr>
              <a:t>2) What is unclear? How can we restate this?</a:t>
            </a:r>
          </a:p>
          <a:p>
            <a:pPr>
              <a:buNone/>
            </a:pPr>
            <a:r>
              <a:rPr lang="en-US" sz="5100" b="1" dirty="0" smtClean="0">
                <a:solidFill>
                  <a:schemeClr val="bg1"/>
                </a:solidFill>
              </a:rPr>
              <a:t> </a:t>
            </a:r>
          </a:p>
          <a:p>
            <a:pPr>
              <a:buNone/>
            </a:pPr>
            <a:r>
              <a:rPr lang="en-US" sz="5100" b="1" dirty="0" smtClean="0">
                <a:solidFill>
                  <a:schemeClr val="bg1"/>
                </a:solidFill>
              </a:rPr>
              <a:t>In our survey we polled 1000 people, though </a:t>
            </a:r>
            <a:r>
              <a:rPr lang="en-US" sz="5100" b="1" dirty="0">
                <a:solidFill>
                  <a:schemeClr val="bg1"/>
                </a:solidFill>
              </a:rPr>
              <a:t>2</a:t>
            </a:r>
            <a:r>
              <a:rPr lang="en-US" sz="5100" b="1" dirty="0" smtClean="0">
                <a:solidFill>
                  <a:schemeClr val="bg1"/>
                </a:solidFill>
              </a:rPr>
              <a:t>00 declined to participate.</a:t>
            </a:r>
          </a:p>
          <a:p>
            <a:pPr>
              <a:buNone/>
            </a:pPr>
            <a:r>
              <a:rPr lang="en-US" sz="5100" b="1" dirty="0" smtClean="0">
                <a:solidFill>
                  <a:schemeClr val="bg1"/>
                </a:solidFill>
              </a:rPr>
              <a:t>Of the 800 who responded, 400 said yes to the question ‘Are you a teapot?’</a:t>
            </a:r>
          </a:p>
          <a:p>
            <a:pPr>
              <a:buNone/>
            </a:pPr>
            <a:endParaRPr lang="en-US" sz="5100" b="1" dirty="0" smtClean="0">
              <a:solidFill>
                <a:schemeClr val="bg1"/>
              </a:solidFill>
            </a:endParaRPr>
          </a:p>
          <a:p>
            <a:pPr>
              <a:buNone/>
            </a:pPr>
            <a:r>
              <a:rPr lang="en-US" sz="5100" b="1" dirty="0" smtClean="0">
                <a:solidFill>
                  <a:schemeClr val="bg1"/>
                </a:solidFill>
              </a:rPr>
              <a:t>Is </a:t>
            </a:r>
            <a:r>
              <a:rPr lang="en-US" sz="5100" b="1" dirty="0" smtClean="0">
                <a:solidFill>
                  <a:schemeClr val="bg1"/>
                </a:solidFill>
              </a:rPr>
              <a:t>this a representative sample of the general population?</a:t>
            </a:r>
            <a:r>
              <a:rPr lang="en-US" sz="5100" b="1" dirty="0">
                <a:solidFill>
                  <a:schemeClr val="bg1"/>
                </a:solidFill>
              </a:rPr>
              <a:t> </a:t>
            </a:r>
            <a:endParaRPr lang="en-US" sz="5100" b="1" dirty="0" smtClean="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2000"/>
                                        <p:tgtEl>
                                          <p:spTgt spid="3">
                                            <p:txEl>
                                              <p:pRg st="7" end="7"/>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20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2000"/>
                                        <p:tgtEl>
                                          <p:spTgt spid="3">
                                            <p:txEl>
                                              <p:pRg st="9" end="9"/>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2000"/>
                                        <p:tgtEl>
                                          <p:spTgt spid="3">
                                            <p:txEl>
                                              <p:pRg st="10" end="10"/>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Effect transition="in" filter="fade">
                                      <p:cBhvr>
                                        <p:cTn id="43" dur="2000"/>
                                        <p:tgtEl>
                                          <p:spTgt spid="3">
                                            <p:txEl>
                                              <p:pRg st="11" end="11"/>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12" end="12"/>
                                            </p:txEl>
                                          </p:spTgt>
                                        </p:tgtEl>
                                        <p:attrNameLst>
                                          <p:attrName>style.visibility</p:attrName>
                                        </p:attrNameLst>
                                      </p:cBhvr>
                                      <p:to>
                                        <p:strVal val="visible"/>
                                      </p:to>
                                    </p:set>
                                    <p:animEffect transition="in" filter="fade">
                                      <p:cBhvr>
                                        <p:cTn id="46" dur="2000"/>
                                        <p:tgtEl>
                                          <p:spTgt spid="3">
                                            <p:txEl>
                                              <p:pRg st="12" end="12"/>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Effect transition="in" filter="fade">
                                      <p:cBhvr>
                                        <p:cTn id="49" dur="2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30" name="Picture 6" descr="http://wattsupwiththat.files.wordpress.com/2010/11/diminished_return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4400" y="1524000"/>
            <a:ext cx="6117771" cy="36553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16429" y="228600"/>
            <a:ext cx="6651171" cy="954107"/>
          </a:xfrm>
          <a:prstGeom prst="rect">
            <a:avLst/>
          </a:prstGeom>
          <a:noFill/>
        </p:spPr>
        <p:txBody>
          <a:bodyPr wrap="square" rtlCol="0">
            <a:spAutoFit/>
          </a:bodyPr>
          <a:lstStyle/>
          <a:p>
            <a:r>
              <a:rPr lang="en-GB" sz="2800" dirty="0" smtClean="0">
                <a:solidFill>
                  <a:schemeClr val="bg1"/>
                </a:solidFill>
              </a:rPr>
              <a:t>You know you have done enough sampling when your graphs tell you nothing new.</a:t>
            </a:r>
            <a:endParaRPr lang="en-GB" sz="2800" dirty="0">
              <a:solidFill>
                <a:schemeClr val="bg1"/>
              </a:solidFill>
            </a:endParaRPr>
          </a:p>
        </p:txBody>
      </p:sp>
      <p:sp>
        <p:nvSpPr>
          <p:cNvPr id="5" name="TextBox 4"/>
          <p:cNvSpPr txBox="1"/>
          <p:nvPr/>
        </p:nvSpPr>
        <p:spPr>
          <a:xfrm>
            <a:off x="816429" y="5334000"/>
            <a:ext cx="7391400" cy="1200329"/>
          </a:xfrm>
          <a:prstGeom prst="rect">
            <a:avLst/>
          </a:prstGeom>
          <a:noFill/>
        </p:spPr>
        <p:txBody>
          <a:bodyPr wrap="square" rtlCol="0">
            <a:spAutoFit/>
          </a:bodyPr>
          <a:lstStyle/>
          <a:p>
            <a:r>
              <a:rPr lang="en-GB" sz="2400" dirty="0" smtClean="0">
                <a:solidFill>
                  <a:schemeClr val="bg1"/>
                </a:solidFill>
              </a:rPr>
              <a:t>This is a term borrowed from economics, but the principal is the same: small sample sizes can be skewed, but once you have enough information the results stay the same.</a:t>
            </a:r>
            <a:endParaRPr lang="en-GB" sz="2400" dirty="0"/>
          </a:p>
        </p:txBody>
      </p:sp>
    </p:spTree>
    <p:extLst>
      <p:ext uri="{BB962C8B-B14F-4D97-AF65-F5344CB8AC3E}">
        <p14:creationId xmlns:p14="http://schemas.microsoft.com/office/powerpoint/2010/main" val="3527470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chemeClr val="bg1"/>
                </a:solidFill>
              </a:rPr>
              <a:t>Developing a sampling strategy</a:t>
            </a:r>
            <a:endParaRPr lang="en-GB" sz="3200" dirty="0">
              <a:solidFill>
                <a:schemeClr val="bg1"/>
              </a:solidFill>
            </a:endParaRPr>
          </a:p>
        </p:txBody>
      </p:sp>
      <p:sp>
        <p:nvSpPr>
          <p:cNvPr id="3" name="Content Placeholder 2"/>
          <p:cNvSpPr>
            <a:spLocks noGrp="1"/>
          </p:cNvSpPr>
          <p:nvPr>
            <p:ph idx="1"/>
          </p:nvPr>
        </p:nvSpPr>
        <p:spPr/>
        <p:txBody>
          <a:bodyPr>
            <a:normAutofit/>
          </a:bodyPr>
          <a:lstStyle/>
          <a:p>
            <a:r>
              <a:rPr lang="en-GB" sz="2800" dirty="0" smtClean="0">
                <a:solidFill>
                  <a:schemeClr val="bg1"/>
                </a:solidFill>
              </a:rPr>
              <a:t>Objectives: what are you trying to find out?</a:t>
            </a:r>
          </a:p>
          <a:p>
            <a:r>
              <a:rPr lang="en-GB" sz="2800" dirty="0" smtClean="0">
                <a:solidFill>
                  <a:schemeClr val="bg1"/>
                </a:solidFill>
              </a:rPr>
              <a:t>Target population: what are you sampling? What are you excluding from the sample? </a:t>
            </a:r>
          </a:p>
          <a:p>
            <a:r>
              <a:rPr lang="en-GB" sz="2800" dirty="0" smtClean="0">
                <a:solidFill>
                  <a:schemeClr val="bg1"/>
                </a:solidFill>
              </a:rPr>
              <a:t>What data are you collecting? (Everything? Everything pre-Victorian?)</a:t>
            </a:r>
          </a:p>
          <a:p>
            <a:r>
              <a:rPr lang="en-GB" sz="2800" dirty="0" smtClean="0">
                <a:solidFill>
                  <a:schemeClr val="bg1"/>
                </a:solidFill>
              </a:rPr>
              <a:t>How precise do you need to be (5m squares? Every 20m? 40 litre soil samples</a:t>
            </a:r>
            <a:r>
              <a:rPr lang="en-GB" sz="2800" dirty="0" smtClean="0">
                <a:solidFill>
                  <a:schemeClr val="bg1"/>
                </a:solidFill>
              </a:rPr>
              <a:t>? Speak to 500 people?)</a:t>
            </a:r>
            <a:endParaRPr lang="en-GB" sz="2800" dirty="0" smtClean="0">
              <a:solidFill>
                <a:schemeClr val="bg1"/>
              </a:solidFill>
            </a:endParaRPr>
          </a:p>
          <a:p>
            <a:r>
              <a:rPr lang="en-GB" sz="2800" dirty="0" smtClean="0">
                <a:solidFill>
                  <a:schemeClr val="bg1"/>
                </a:solidFill>
              </a:rPr>
              <a:t>Method of measurement: what will you do with your assemblage/samples?</a:t>
            </a:r>
          </a:p>
          <a:p>
            <a:endParaRPr lang="en-GB" sz="2800" dirty="0" smtClean="0">
              <a:solidFill>
                <a:schemeClr val="bg1"/>
              </a:solidFill>
            </a:endParaRPr>
          </a:p>
          <a:p>
            <a:pPr>
              <a:buNone/>
            </a:pPr>
            <a:endParaRPr lang="en-GB" sz="2800"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planetgeog.com/AQA%20Geography/New%20Spec/A2/Fieldwork/Inner%20city%20decline/sampling-method-diagrams.gif"/>
          <p:cNvPicPr>
            <a:picLocks noChangeAspect="1" noChangeArrowheads="1"/>
          </p:cNvPicPr>
          <p:nvPr/>
        </p:nvPicPr>
        <p:blipFill>
          <a:blip r:embed="rId2" cstate="print"/>
          <a:srcRect/>
          <a:stretch>
            <a:fillRect/>
          </a:stretch>
        </p:blipFill>
        <p:spPr bwMode="auto">
          <a:xfrm>
            <a:off x="0" y="0"/>
            <a:ext cx="5353050" cy="4572000"/>
          </a:xfrm>
          <a:prstGeom prst="rect">
            <a:avLst/>
          </a:prstGeom>
          <a:noFill/>
        </p:spPr>
      </p:pic>
      <p:pic>
        <p:nvPicPr>
          <p:cNvPr id="6" name="Picture 5" descr="http://www.webapps.cee.vt.edu/ewr/environmental/teach/smprimer/design/unaligned.jpg"/>
          <p:cNvPicPr>
            <a:picLocks noChangeAspect="1" noChangeArrowheads="1"/>
          </p:cNvPicPr>
          <p:nvPr/>
        </p:nvPicPr>
        <p:blipFill>
          <a:blip r:embed="rId3" cstate="print"/>
          <a:srcRect r="17608" b="9441"/>
          <a:stretch>
            <a:fillRect/>
          </a:stretch>
        </p:blipFill>
        <p:spPr bwMode="auto">
          <a:xfrm>
            <a:off x="1905000" y="4724400"/>
            <a:ext cx="2052150" cy="1905000"/>
          </a:xfrm>
          <a:prstGeom prst="rect">
            <a:avLst/>
          </a:prstGeom>
          <a:noFill/>
        </p:spPr>
      </p:pic>
      <p:sp>
        <p:nvSpPr>
          <p:cNvPr id="7" name="TextBox 6"/>
          <p:cNvSpPr txBox="1"/>
          <p:nvPr/>
        </p:nvSpPr>
        <p:spPr>
          <a:xfrm>
            <a:off x="4114800" y="4724400"/>
            <a:ext cx="4800600" cy="1938992"/>
          </a:xfrm>
          <a:prstGeom prst="rect">
            <a:avLst/>
          </a:prstGeom>
          <a:noFill/>
        </p:spPr>
        <p:txBody>
          <a:bodyPr wrap="square" rtlCol="0">
            <a:spAutoFit/>
          </a:bodyPr>
          <a:lstStyle/>
          <a:p>
            <a:r>
              <a:rPr lang="en-GB" sz="2400" dirty="0" smtClean="0">
                <a:solidFill>
                  <a:schemeClr val="bg1"/>
                </a:solidFill>
              </a:rPr>
              <a:t>Stratified sampling  (also called stratified random sampling) is a combination of random and systematic. It means taking random samples within a system.</a:t>
            </a:r>
            <a:endParaRPr lang="en-GB" sz="2400" dirty="0">
              <a:solidFill>
                <a:schemeClr val="bg1"/>
              </a:solidFill>
            </a:endParaRPr>
          </a:p>
        </p:txBody>
      </p:sp>
      <p:sp>
        <p:nvSpPr>
          <p:cNvPr id="2" name="TextBox 1"/>
          <p:cNvSpPr txBox="1"/>
          <p:nvPr/>
        </p:nvSpPr>
        <p:spPr>
          <a:xfrm>
            <a:off x="5715000" y="381000"/>
            <a:ext cx="2514600" cy="2308324"/>
          </a:xfrm>
          <a:prstGeom prst="rect">
            <a:avLst/>
          </a:prstGeom>
          <a:noFill/>
        </p:spPr>
        <p:txBody>
          <a:bodyPr wrap="square" rtlCol="0">
            <a:spAutoFit/>
          </a:bodyPr>
          <a:lstStyle/>
          <a:p>
            <a:r>
              <a:rPr lang="en-GB" sz="2400" dirty="0" smtClean="0">
                <a:solidFill>
                  <a:schemeClr val="bg1"/>
                </a:solidFill>
              </a:rPr>
              <a:t>Problem with random sampling: all your samples could end up coming from one part of the site.</a:t>
            </a:r>
            <a:endParaRPr lang="en-GB" sz="2400"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GB" sz="3600" dirty="0" smtClean="0">
                <a:solidFill>
                  <a:schemeClr val="bg1"/>
                </a:solidFill>
              </a:rPr>
              <a:t>Sampling strategies</a:t>
            </a:r>
            <a:endParaRPr lang="en-GB" sz="3600" dirty="0">
              <a:solidFill>
                <a:schemeClr val="bg1"/>
              </a:solidFill>
            </a:endParaRPr>
          </a:p>
        </p:txBody>
      </p:sp>
      <p:sp>
        <p:nvSpPr>
          <p:cNvPr id="3" name="Content Placeholder 2"/>
          <p:cNvSpPr>
            <a:spLocks noGrp="1"/>
          </p:cNvSpPr>
          <p:nvPr>
            <p:ph idx="1"/>
          </p:nvPr>
        </p:nvSpPr>
        <p:spPr>
          <a:xfrm>
            <a:off x="304800" y="1219200"/>
            <a:ext cx="8610600" cy="1447800"/>
          </a:xfrm>
        </p:spPr>
        <p:txBody>
          <a:bodyPr>
            <a:normAutofit/>
          </a:bodyPr>
          <a:lstStyle/>
          <a:p>
            <a:pPr>
              <a:buNone/>
            </a:pPr>
            <a:r>
              <a:rPr lang="en-GB" sz="2800" dirty="0" smtClean="0">
                <a:solidFill>
                  <a:schemeClr val="bg1"/>
                </a:solidFill>
              </a:rPr>
              <a:t>It’s important to think about how you’re going to analyse your data BEFORE YOU EVEN START TO COLLECT IT.</a:t>
            </a:r>
          </a:p>
          <a:p>
            <a:pPr>
              <a:buNone/>
            </a:pPr>
            <a:endParaRPr lang="en-GB" dirty="0">
              <a:solidFill>
                <a:schemeClr val="bg1"/>
              </a:solidFill>
            </a:endParaRPr>
          </a:p>
        </p:txBody>
      </p:sp>
      <p:pic>
        <p:nvPicPr>
          <p:cNvPr id="1026" name="Picture 2" descr="C:\Users\Ekky\Pictures\sampling at West Deeping.jpg"/>
          <p:cNvPicPr>
            <a:picLocks noChangeAspect="1" noChangeArrowheads="1"/>
          </p:cNvPicPr>
          <p:nvPr/>
        </p:nvPicPr>
        <p:blipFill>
          <a:blip r:embed="rId2" cstate="print"/>
          <a:srcRect t="6356" b="2542"/>
          <a:stretch>
            <a:fillRect/>
          </a:stretch>
        </p:blipFill>
        <p:spPr bwMode="auto">
          <a:xfrm>
            <a:off x="1143000" y="2362200"/>
            <a:ext cx="6937248" cy="4199067"/>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s://encrypted-tbn2.gstatic.com/images?q=tbn:ANd9GcSLkdX4BO3uQg9y2suTq043Sq-AzrZVzliVvFRQ5fWgCha9J5JXig"/>
          <p:cNvPicPr>
            <a:picLocks noChangeAspect="1" noChangeArrowheads="1"/>
          </p:cNvPicPr>
          <p:nvPr/>
        </p:nvPicPr>
        <p:blipFill>
          <a:blip r:embed="rId2" cstate="print"/>
          <a:srcRect/>
          <a:stretch>
            <a:fillRect/>
          </a:stretch>
        </p:blipFill>
        <p:spPr bwMode="auto">
          <a:xfrm>
            <a:off x="0" y="3212976"/>
            <a:ext cx="4296549" cy="3645024"/>
          </a:xfrm>
          <a:prstGeom prst="rect">
            <a:avLst/>
          </a:prstGeom>
          <a:noFill/>
        </p:spPr>
      </p:pic>
      <p:pic>
        <p:nvPicPr>
          <p:cNvPr id="23558" name="Picture 6" descr="http://3.bp.blogspot.com/-HkJqa5bpR7g/TgW3xG_1OfI/AAAAAAAAFTQ/BbBkkjUCm1Q/s800/UK%2520OK.jpg"/>
          <p:cNvPicPr>
            <a:picLocks noChangeAspect="1" noChangeArrowheads="1"/>
          </p:cNvPicPr>
          <p:nvPr/>
        </p:nvPicPr>
        <p:blipFill>
          <a:blip r:embed="rId3" cstate="print"/>
          <a:srcRect/>
          <a:stretch>
            <a:fillRect/>
          </a:stretch>
        </p:blipFill>
        <p:spPr bwMode="auto">
          <a:xfrm>
            <a:off x="4499992" y="115408"/>
            <a:ext cx="4366964" cy="6742592"/>
          </a:xfrm>
          <a:prstGeom prst="rect">
            <a:avLst/>
          </a:prstGeom>
          <a:noFill/>
        </p:spPr>
      </p:pic>
      <p:sp>
        <p:nvSpPr>
          <p:cNvPr id="6" name="TextBox 5"/>
          <p:cNvSpPr txBox="1"/>
          <p:nvPr/>
        </p:nvSpPr>
        <p:spPr>
          <a:xfrm>
            <a:off x="323528" y="476672"/>
            <a:ext cx="3888432" cy="954107"/>
          </a:xfrm>
          <a:prstGeom prst="rect">
            <a:avLst/>
          </a:prstGeom>
          <a:noFill/>
        </p:spPr>
        <p:txBody>
          <a:bodyPr wrap="square" rtlCol="0">
            <a:spAutoFit/>
          </a:bodyPr>
          <a:lstStyle/>
          <a:p>
            <a:r>
              <a:rPr lang="en-GB" sz="2800" dirty="0">
                <a:solidFill>
                  <a:prstClr val="white"/>
                </a:solidFill>
              </a:rPr>
              <a:t>Plotting spatial data: topography and contour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ssmi-map"/>
          <p:cNvPicPr>
            <a:picLocks noChangeAspect="1" noChangeArrowheads="1"/>
          </p:cNvPicPr>
          <p:nvPr/>
        </p:nvPicPr>
        <p:blipFill>
          <a:blip r:embed="rId2" cstate="print"/>
          <a:srcRect/>
          <a:stretch>
            <a:fillRect/>
          </a:stretch>
        </p:blipFill>
        <p:spPr bwMode="auto">
          <a:xfrm>
            <a:off x="971600" y="1412776"/>
            <a:ext cx="2895600" cy="4267200"/>
          </a:xfrm>
          <a:prstGeom prst="rect">
            <a:avLst/>
          </a:prstGeom>
          <a:noFill/>
        </p:spPr>
      </p:pic>
      <p:pic>
        <p:nvPicPr>
          <p:cNvPr id="24580" name="Picture 4" descr="ssmi-map"/>
          <p:cNvPicPr>
            <a:picLocks noChangeAspect="1" noChangeArrowheads="1"/>
          </p:cNvPicPr>
          <p:nvPr/>
        </p:nvPicPr>
        <p:blipFill>
          <a:blip r:embed="rId3" cstate="print"/>
          <a:srcRect/>
          <a:stretch>
            <a:fillRect/>
          </a:stretch>
        </p:blipFill>
        <p:spPr bwMode="auto">
          <a:xfrm>
            <a:off x="5004048" y="1340768"/>
            <a:ext cx="2895600" cy="4267200"/>
          </a:xfrm>
          <a:prstGeom prst="rect">
            <a:avLst/>
          </a:prstGeom>
          <a:noFill/>
        </p:spPr>
      </p:pic>
      <p:sp>
        <p:nvSpPr>
          <p:cNvPr id="4" name="TextBox 3"/>
          <p:cNvSpPr txBox="1"/>
          <p:nvPr/>
        </p:nvSpPr>
        <p:spPr>
          <a:xfrm>
            <a:off x="899592" y="5805264"/>
            <a:ext cx="3600400" cy="461665"/>
          </a:xfrm>
          <a:prstGeom prst="rect">
            <a:avLst/>
          </a:prstGeom>
          <a:noFill/>
        </p:spPr>
        <p:txBody>
          <a:bodyPr wrap="square" rtlCol="0">
            <a:spAutoFit/>
          </a:bodyPr>
          <a:lstStyle/>
          <a:p>
            <a:r>
              <a:rPr lang="en-GB" sz="2400" dirty="0">
                <a:solidFill>
                  <a:prstClr val="white"/>
                </a:solidFill>
              </a:rPr>
              <a:t>Polar ice, October 2008</a:t>
            </a:r>
          </a:p>
        </p:txBody>
      </p:sp>
      <p:sp>
        <p:nvSpPr>
          <p:cNvPr id="5" name="TextBox 4"/>
          <p:cNvSpPr txBox="1"/>
          <p:nvPr/>
        </p:nvSpPr>
        <p:spPr>
          <a:xfrm>
            <a:off x="4932040" y="5733256"/>
            <a:ext cx="3528392" cy="461665"/>
          </a:xfrm>
          <a:prstGeom prst="rect">
            <a:avLst/>
          </a:prstGeom>
          <a:noFill/>
        </p:spPr>
        <p:txBody>
          <a:bodyPr wrap="square" rtlCol="0">
            <a:spAutoFit/>
          </a:bodyPr>
          <a:lstStyle/>
          <a:p>
            <a:r>
              <a:rPr lang="en-GB" sz="2400" dirty="0">
                <a:solidFill>
                  <a:prstClr val="white"/>
                </a:solidFill>
              </a:rPr>
              <a:t>Polar ice, October 2012</a:t>
            </a:r>
          </a:p>
        </p:txBody>
      </p:sp>
      <p:sp>
        <p:nvSpPr>
          <p:cNvPr id="6" name="TextBox 5"/>
          <p:cNvSpPr txBox="1"/>
          <p:nvPr/>
        </p:nvSpPr>
        <p:spPr>
          <a:xfrm>
            <a:off x="395536" y="260648"/>
            <a:ext cx="8424936" cy="584775"/>
          </a:xfrm>
          <a:prstGeom prst="rect">
            <a:avLst/>
          </a:prstGeom>
          <a:noFill/>
        </p:spPr>
        <p:txBody>
          <a:bodyPr wrap="square" rtlCol="0">
            <a:spAutoFit/>
          </a:bodyPr>
          <a:lstStyle/>
          <a:p>
            <a:r>
              <a:rPr lang="en-GB" sz="3200" dirty="0">
                <a:solidFill>
                  <a:prstClr val="white"/>
                </a:solidFill>
              </a:rPr>
              <a:t>Plotting spatial data: mapping a particular feature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4"/>
          <p:cNvSpPr>
            <a:spLocks noGrp="1" noChangeArrowheads="1"/>
          </p:cNvSpPr>
          <p:nvPr>
            <p:ph type="title" idx="4294967295"/>
          </p:nvPr>
        </p:nvSpPr>
        <p:spPr>
          <a:xfrm>
            <a:off x="428625" y="5143500"/>
            <a:ext cx="8229600" cy="1143000"/>
          </a:xfrm>
        </p:spPr>
        <p:txBody>
          <a:bodyPr>
            <a:normAutofit/>
          </a:bodyPr>
          <a:lstStyle/>
          <a:p>
            <a:pPr algn="l"/>
            <a:r>
              <a:rPr lang="nl-NL" sz="3200" dirty="0" smtClean="0">
                <a:solidFill>
                  <a:schemeClr val="bg1"/>
                </a:solidFill>
              </a:rPr>
              <a:t>Plotting spatial data on a microscopic scale</a:t>
            </a:r>
            <a:endParaRPr lang="en-GB" sz="2400" dirty="0" smtClean="0">
              <a:solidFill>
                <a:schemeClr val="bg1"/>
              </a:solidFill>
            </a:endParaRPr>
          </a:p>
        </p:txBody>
      </p:sp>
      <p:pic>
        <p:nvPicPr>
          <p:cNvPr id="40963" name="Picture 5" descr="BK4"/>
          <p:cNvPicPr>
            <a:picLocks noChangeAspect="1" noChangeArrowheads="1"/>
          </p:cNvPicPr>
          <p:nvPr/>
        </p:nvPicPr>
        <p:blipFill>
          <a:blip r:embed="rId2" cstate="print"/>
          <a:srcRect r="59706" b="59415"/>
          <a:stretch>
            <a:fillRect/>
          </a:stretch>
        </p:blipFill>
        <p:spPr bwMode="auto">
          <a:xfrm>
            <a:off x="179388" y="188913"/>
            <a:ext cx="4032250" cy="4032250"/>
          </a:xfrm>
          <a:prstGeom prst="rect">
            <a:avLst/>
          </a:prstGeom>
          <a:noFill/>
          <a:ln w="9525">
            <a:noFill/>
            <a:miter lim="800000"/>
            <a:headEnd/>
            <a:tailEnd/>
          </a:ln>
        </p:spPr>
      </p:pic>
      <p:pic>
        <p:nvPicPr>
          <p:cNvPr id="40964" name="Picture 6"/>
          <p:cNvPicPr>
            <a:picLocks noChangeAspect="1" noChangeArrowheads="1"/>
          </p:cNvPicPr>
          <p:nvPr/>
        </p:nvPicPr>
        <p:blipFill>
          <a:blip r:embed="rId3" cstate="print"/>
          <a:srcRect/>
          <a:stretch>
            <a:fillRect/>
          </a:stretch>
        </p:blipFill>
        <p:spPr bwMode="auto">
          <a:xfrm>
            <a:off x="4643438" y="0"/>
            <a:ext cx="4167187" cy="4167188"/>
          </a:xfrm>
          <a:prstGeom prst="rect">
            <a:avLst/>
          </a:prstGeom>
          <a:noFill/>
          <a:ln w="9525">
            <a:noFill/>
            <a:miter lim="800000"/>
            <a:headEnd/>
            <a:tailEnd/>
          </a:ln>
        </p:spPr>
      </p:pic>
      <p:sp>
        <p:nvSpPr>
          <p:cNvPr id="40965" name="AutoShape 7"/>
          <p:cNvSpPr>
            <a:spLocks noChangeArrowheads="1"/>
          </p:cNvSpPr>
          <p:nvPr/>
        </p:nvSpPr>
        <p:spPr bwMode="auto">
          <a:xfrm>
            <a:off x="2700338" y="3933825"/>
            <a:ext cx="215900" cy="863600"/>
          </a:xfrm>
          <a:prstGeom prst="upArrow">
            <a:avLst>
              <a:gd name="adj1" fmla="val 50000"/>
              <a:gd name="adj2" fmla="val 100000"/>
            </a:avLst>
          </a:prstGeom>
          <a:solidFill>
            <a:srgbClr val="FF0000"/>
          </a:solidFill>
          <a:ln w="9525">
            <a:solidFill>
              <a:srgbClr val="FF0000"/>
            </a:solidFill>
            <a:miter lim="800000"/>
            <a:headEnd/>
            <a:tailEnd/>
          </a:ln>
        </p:spPr>
        <p:txBody>
          <a:bodyPr wrap="none" anchor="ctr"/>
          <a:lstStyle/>
          <a:p>
            <a:pPr algn="ctr"/>
            <a:endParaRPr lang="en-US">
              <a:solidFill>
                <a:srgbClr val="4F81BD"/>
              </a:solidFill>
            </a:endParaRPr>
          </a:p>
        </p:txBody>
      </p:sp>
      <p:sp>
        <p:nvSpPr>
          <p:cNvPr id="40966" name="AutoShape 8"/>
          <p:cNvSpPr>
            <a:spLocks noChangeArrowheads="1"/>
          </p:cNvSpPr>
          <p:nvPr/>
        </p:nvSpPr>
        <p:spPr bwMode="auto">
          <a:xfrm>
            <a:off x="7380288" y="3716338"/>
            <a:ext cx="287337" cy="936625"/>
          </a:xfrm>
          <a:prstGeom prst="upArrow">
            <a:avLst>
              <a:gd name="adj1" fmla="val 50000"/>
              <a:gd name="adj2" fmla="val 81492"/>
            </a:avLst>
          </a:prstGeom>
          <a:solidFill>
            <a:srgbClr val="FF0000"/>
          </a:solidFill>
          <a:ln w="9525">
            <a:solidFill>
              <a:schemeClr val="tx1"/>
            </a:solidFill>
            <a:miter lim="800000"/>
            <a:headEnd/>
            <a:tailEnd/>
          </a:ln>
        </p:spPr>
        <p:txBody>
          <a:bodyPr wrap="none" anchor="ctr"/>
          <a:lstStyle/>
          <a:p>
            <a:endParaRPr lang="en-US">
              <a:solidFill>
                <a:prstClr val="black"/>
              </a:solidFill>
            </a:endParaRPr>
          </a:p>
        </p:txBody>
      </p:sp>
      <p:sp>
        <p:nvSpPr>
          <p:cNvPr id="40967" name="Text Box 10"/>
          <p:cNvSpPr txBox="1">
            <a:spLocks noChangeArrowheads="1"/>
          </p:cNvSpPr>
          <p:nvPr/>
        </p:nvSpPr>
        <p:spPr bwMode="auto">
          <a:xfrm>
            <a:off x="214313" y="4357688"/>
            <a:ext cx="2714625" cy="461962"/>
          </a:xfrm>
          <a:prstGeom prst="rect">
            <a:avLst/>
          </a:prstGeom>
          <a:noFill/>
          <a:ln w="9525">
            <a:noFill/>
            <a:miter lim="800000"/>
            <a:headEnd/>
            <a:tailEnd/>
          </a:ln>
        </p:spPr>
        <p:txBody>
          <a:bodyPr>
            <a:spAutoFit/>
          </a:bodyPr>
          <a:lstStyle/>
          <a:p>
            <a:pPr>
              <a:spcBef>
                <a:spcPct val="50000"/>
              </a:spcBef>
            </a:pPr>
            <a:r>
              <a:rPr lang="nl-NL" sz="2400">
                <a:solidFill>
                  <a:prstClr val="white"/>
                </a:solidFill>
              </a:rPr>
              <a:t>Phosphorus map</a:t>
            </a:r>
            <a:endParaRPr lang="en-GB" sz="2400">
              <a:solidFill>
                <a:prstClr val="white"/>
              </a:solidFill>
            </a:endParaRPr>
          </a:p>
        </p:txBody>
      </p:sp>
      <p:sp>
        <p:nvSpPr>
          <p:cNvPr id="40968" name="Text Box 11"/>
          <p:cNvSpPr txBox="1">
            <a:spLocks noChangeArrowheads="1"/>
          </p:cNvSpPr>
          <p:nvPr/>
        </p:nvSpPr>
        <p:spPr bwMode="auto">
          <a:xfrm>
            <a:off x="5357813" y="4286250"/>
            <a:ext cx="2214562" cy="461963"/>
          </a:xfrm>
          <a:prstGeom prst="rect">
            <a:avLst/>
          </a:prstGeom>
          <a:noFill/>
          <a:ln w="9525">
            <a:noFill/>
            <a:miter lim="800000"/>
            <a:headEnd/>
            <a:tailEnd/>
          </a:ln>
        </p:spPr>
        <p:txBody>
          <a:bodyPr>
            <a:spAutoFit/>
          </a:bodyPr>
          <a:lstStyle/>
          <a:p>
            <a:pPr>
              <a:spcBef>
                <a:spcPct val="50000"/>
              </a:spcBef>
            </a:pPr>
            <a:r>
              <a:rPr lang="nl-NL" sz="2400">
                <a:solidFill>
                  <a:prstClr val="white"/>
                </a:solidFill>
              </a:rPr>
              <a:t>Bromine map</a:t>
            </a:r>
            <a:r>
              <a:rPr lang="nl-NL">
                <a:solidFill>
                  <a:prstClr val="white"/>
                </a:solidFill>
              </a:rPr>
              <a:t> </a:t>
            </a:r>
            <a:endParaRPr lang="en-GB">
              <a:solidFill>
                <a:prstClr val="white"/>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uxton fieldwkg"/>
          <p:cNvPicPr>
            <a:picLocks noChangeAspect="1" noChangeArrowheads="1"/>
          </p:cNvPicPr>
          <p:nvPr/>
        </p:nvPicPr>
        <p:blipFill>
          <a:blip r:embed="rId2" cstate="print">
            <a:lum contrast="24000"/>
          </a:blip>
          <a:srcRect/>
          <a:stretch>
            <a:fillRect/>
          </a:stretch>
        </p:blipFill>
        <p:spPr bwMode="auto">
          <a:xfrm>
            <a:off x="539552" y="104775"/>
            <a:ext cx="4073525" cy="6753225"/>
          </a:xfrm>
          <a:prstGeom prst="rect">
            <a:avLst/>
          </a:prstGeom>
          <a:noFill/>
          <a:ln w="9525">
            <a:noFill/>
            <a:miter lim="800000"/>
            <a:headEnd/>
            <a:tailEnd/>
          </a:ln>
        </p:spPr>
      </p:pic>
      <p:sp>
        <p:nvSpPr>
          <p:cNvPr id="8195" name="Text Box 3"/>
          <p:cNvSpPr txBox="1">
            <a:spLocks noChangeArrowheads="1"/>
          </p:cNvSpPr>
          <p:nvPr/>
        </p:nvSpPr>
        <p:spPr bwMode="auto">
          <a:xfrm>
            <a:off x="5198740" y="1480456"/>
            <a:ext cx="3200400" cy="1200329"/>
          </a:xfrm>
          <a:prstGeom prst="rect">
            <a:avLst/>
          </a:prstGeom>
          <a:noFill/>
          <a:ln w="9525">
            <a:noFill/>
            <a:miter lim="800000"/>
            <a:headEnd/>
            <a:tailEnd/>
          </a:ln>
        </p:spPr>
        <p:txBody>
          <a:bodyPr>
            <a:spAutoFit/>
          </a:bodyPr>
          <a:lstStyle/>
          <a:p>
            <a:pPr>
              <a:spcBef>
                <a:spcPct val="50000"/>
              </a:spcBef>
            </a:pPr>
            <a:r>
              <a:rPr lang="en-GB" sz="2400" dirty="0">
                <a:solidFill>
                  <a:prstClr val="white"/>
                </a:solidFill>
                <a:latin typeface="Arial" pitchFamily="34" charset="0"/>
                <a:cs typeface="Arial" pitchFamily="34" charset="0"/>
              </a:rPr>
              <a:t>Fieldwalking plots: plotting quantitative spatial data</a:t>
            </a:r>
          </a:p>
        </p:txBody>
      </p:sp>
      <p:sp>
        <p:nvSpPr>
          <p:cNvPr id="2" name="TextBox 1"/>
          <p:cNvSpPr txBox="1"/>
          <p:nvPr/>
        </p:nvSpPr>
        <p:spPr>
          <a:xfrm>
            <a:off x="5198740" y="3645024"/>
            <a:ext cx="3013720" cy="1569660"/>
          </a:xfrm>
          <a:prstGeom prst="rect">
            <a:avLst/>
          </a:prstGeom>
          <a:noFill/>
        </p:spPr>
        <p:txBody>
          <a:bodyPr wrap="square" rtlCol="0">
            <a:spAutoFit/>
          </a:bodyPr>
          <a:lstStyle/>
          <a:p>
            <a:r>
              <a:rPr lang="en-GB" sz="2400" dirty="0">
                <a:solidFill>
                  <a:prstClr val="white"/>
                </a:solidFill>
              </a:rPr>
              <a:t>This could also be done with colour, making the ‘hot spots’ redder.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s://encrypted-tbn1.gstatic.com/images?q=tbn:ANd9GcRXheYz5XeIP6mlPPknbM4KAIY8aWU2aZ2HKBl90t8ic91WvWwz"/>
          <p:cNvPicPr>
            <a:picLocks noChangeAspect="1" noChangeArrowheads="1"/>
          </p:cNvPicPr>
          <p:nvPr/>
        </p:nvPicPr>
        <p:blipFill>
          <a:blip r:embed="rId2" cstate="print"/>
          <a:srcRect/>
          <a:stretch>
            <a:fillRect/>
          </a:stretch>
        </p:blipFill>
        <p:spPr bwMode="auto">
          <a:xfrm>
            <a:off x="1219200" y="1524000"/>
            <a:ext cx="6176122" cy="3659141"/>
          </a:xfrm>
          <a:prstGeom prst="rect">
            <a:avLst/>
          </a:prstGeom>
          <a:noFill/>
        </p:spPr>
      </p:pic>
      <p:sp>
        <p:nvSpPr>
          <p:cNvPr id="2" name="TextBox 1"/>
          <p:cNvSpPr txBox="1"/>
          <p:nvPr/>
        </p:nvSpPr>
        <p:spPr>
          <a:xfrm>
            <a:off x="1219200" y="609600"/>
            <a:ext cx="4800600" cy="461665"/>
          </a:xfrm>
          <a:prstGeom prst="rect">
            <a:avLst/>
          </a:prstGeom>
          <a:noFill/>
        </p:spPr>
        <p:txBody>
          <a:bodyPr wrap="square" rtlCol="0">
            <a:spAutoFit/>
          </a:bodyPr>
          <a:lstStyle/>
          <a:p>
            <a:r>
              <a:rPr lang="en-GB" sz="2400" dirty="0" smtClean="0">
                <a:solidFill>
                  <a:schemeClr val="bg1"/>
                </a:solidFill>
              </a:rPr>
              <a:t>Using colour to show spatial data</a:t>
            </a:r>
            <a:endParaRPr lang="en-GB" sz="2400" dirty="0">
              <a:solidFill>
                <a:schemeClr val="bg1"/>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www.guy-singer.co.uk/family-history/wp-content/uploads/2011/12/1889-booth-poverty-s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19460" name="Picture 4" descr="http://www.benlocker.co.uk/wp-content/uploads/2010/01/key_to_affluence.jpg"/>
          <p:cNvPicPr>
            <a:picLocks noChangeAspect="1" noChangeArrowheads="1"/>
          </p:cNvPicPr>
          <p:nvPr/>
        </p:nvPicPr>
        <p:blipFill>
          <a:blip r:embed="rId3" cstate="print"/>
          <a:srcRect/>
          <a:stretch>
            <a:fillRect/>
          </a:stretch>
        </p:blipFill>
        <p:spPr bwMode="auto">
          <a:xfrm>
            <a:off x="6118104" y="4727769"/>
            <a:ext cx="3025896" cy="2130231"/>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charliepark.org/images/slopegraphs/natgeo_scatter.jpg"/>
          <p:cNvPicPr>
            <a:picLocks noChangeAspect="1" noChangeArrowheads="1"/>
          </p:cNvPicPr>
          <p:nvPr/>
        </p:nvPicPr>
        <p:blipFill>
          <a:blip r:embed="rId2" cstate="print"/>
          <a:srcRect/>
          <a:stretch>
            <a:fillRect/>
          </a:stretch>
        </p:blipFill>
        <p:spPr bwMode="auto">
          <a:xfrm>
            <a:off x="533400" y="753999"/>
            <a:ext cx="7696200" cy="5570126"/>
          </a:xfrm>
          <a:prstGeom prst="rect">
            <a:avLst/>
          </a:prstGeom>
          <a:noFill/>
        </p:spPr>
      </p:pic>
      <p:sp>
        <p:nvSpPr>
          <p:cNvPr id="2" name="Right Arrow 1"/>
          <p:cNvSpPr/>
          <p:nvPr/>
        </p:nvSpPr>
        <p:spPr>
          <a:xfrm>
            <a:off x="1295400" y="5867400"/>
            <a:ext cx="10668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2743200" y="5791200"/>
            <a:ext cx="3429000" cy="381000"/>
          </a:xfrm>
          <a:prstGeom prst="rect">
            <a:avLst/>
          </a:prstGeom>
          <a:solidFill>
            <a:schemeClr val="bg1"/>
          </a:solidFill>
        </p:spPr>
        <p:txBody>
          <a:bodyPr wrap="square" rtlCol="0">
            <a:spAutoFit/>
          </a:bodyPr>
          <a:lstStyle/>
          <a:p>
            <a:r>
              <a:rPr lang="en-GB" b="1" dirty="0" smtClean="0"/>
              <a:t>Health care spending per person</a:t>
            </a:r>
            <a:endParaRPr lang="en-GB" b="1" dirty="0"/>
          </a:p>
        </p:txBody>
      </p:sp>
      <p:sp>
        <p:nvSpPr>
          <p:cNvPr id="4" name="Up Arrow 3"/>
          <p:cNvSpPr/>
          <p:nvPr/>
        </p:nvSpPr>
        <p:spPr>
          <a:xfrm>
            <a:off x="685800" y="4876800"/>
            <a:ext cx="304800" cy="9906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07367" y="2895600"/>
            <a:ext cx="461665" cy="1588532"/>
          </a:xfrm>
          <a:prstGeom prst="rect">
            <a:avLst/>
          </a:prstGeom>
          <a:noFill/>
        </p:spPr>
        <p:txBody>
          <a:bodyPr vert="vert270" wrap="square" rtlCol="0">
            <a:spAutoFit/>
          </a:bodyPr>
          <a:lstStyle/>
          <a:p>
            <a:r>
              <a:rPr lang="en-GB" b="1" dirty="0" smtClean="0"/>
              <a:t>Life expectancy</a:t>
            </a:r>
            <a:endParaRPr lang="en-GB" b="1"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File:Minard.png"/>
          <p:cNvPicPr>
            <a:picLocks noChangeAspect="1" noChangeArrowheads="1"/>
          </p:cNvPicPr>
          <p:nvPr/>
        </p:nvPicPr>
        <p:blipFill>
          <a:blip r:embed="rId2" cstate="print"/>
          <a:srcRect/>
          <a:stretch>
            <a:fillRect/>
          </a:stretch>
        </p:blipFill>
        <p:spPr bwMode="auto">
          <a:xfrm>
            <a:off x="0" y="1124744"/>
            <a:ext cx="9144000" cy="4354830"/>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34400" cy="1401762"/>
          </a:xfrm>
        </p:spPr>
        <p:txBody>
          <a:bodyPr>
            <a:normAutofit fontScale="90000"/>
          </a:bodyPr>
          <a:lstStyle/>
          <a:p>
            <a:pPr lvl="0" algn="l" fontAlgn="base">
              <a:spcAft>
                <a:spcPct val="0"/>
              </a:spcAft>
              <a:tabLst>
                <a:tab pos="228600" algn="l"/>
              </a:tabLst>
            </a:pPr>
            <a:r>
              <a:rPr lang="en-GB" sz="2700" b="1" dirty="0">
                <a:solidFill>
                  <a:schemeClr val="bg1"/>
                </a:solidFill>
                <a:latin typeface="Arial" pitchFamily="34" charset="0"/>
                <a:ea typeface="Times New Roman" pitchFamily="18" charset="0"/>
                <a:cs typeface="Arial" pitchFamily="34" charset="0"/>
              </a:rPr>
              <a:t>Statistics can be used:</a:t>
            </a:r>
            <a:r>
              <a:rPr lang="en-GB" sz="2700" b="1" dirty="0">
                <a:solidFill>
                  <a:schemeClr val="bg1"/>
                </a:solidFill>
                <a:latin typeface="Arial" pitchFamily="34" charset="0"/>
                <a:cs typeface="Arial" pitchFamily="34" charset="0"/>
              </a:rPr>
              <a:t/>
            </a:r>
            <a:br>
              <a:rPr lang="en-GB" sz="2700" b="1" dirty="0">
                <a:solidFill>
                  <a:schemeClr val="bg1"/>
                </a:solidFill>
                <a:latin typeface="Arial" pitchFamily="34" charset="0"/>
                <a:cs typeface="Arial" pitchFamily="34" charset="0"/>
              </a:rPr>
            </a:br>
            <a:r>
              <a:rPr lang="en-GB" sz="2700" dirty="0" smtClean="0">
                <a:solidFill>
                  <a:schemeClr val="bg1"/>
                </a:solidFill>
                <a:latin typeface="Arial" pitchFamily="34" charset="0"/>
                <a:cs typeface="Arial" pitchFamily="34" charset="0"/>
              </a:rPr>
              <a:t>1) </a:t>
            </a:r>
            <a:r>
              <a:rPr lang="en-GB" sz="2700" dirty="0" smtClean="0">
                <a:solidFill>
                  <a:schemeClr val="bg1"/>
                </a:solidFill>
                <a:latin typeface="Arial" pitchFamily="34" charset="0"/>
                <a:ea typeface="Times New Roman" pitchFamily="18" charset="0"/>
                <a:cs typeface="Arial" pitchFamily="34" charset="0"/>
              </a:rPr>
              <a:t>As </a:t>
            </a:r>
            <a:r>
              <a:rPr lang="en-GB" sz="2700" dirty="0">
                <a:solidFill>
                  <a:schemeClr val="bg1"/>
                </a:solidFill>
                <a:latin typeface="Arial" pitchFamily="34" charset="0"/>
                <a:ea typeface="Times New Roman" pitchFamily="18" charset="0"/>
                <a:cs typeface="Arial" pitchFamily="34" charset="0"/>
              </a:rPr>
              <a:t>a means of describing your data (Descriptive Statistics)</a:t>
            </a:r>
            <a:r>
              <a:rPr lang="en-GB" sz="1600" dirty="0">
                <a:solidFill>
                  <a:schemeClr val="bg1"/>
                </a:solidFill>
                <a:latin typeface="Arial" pitchFamily="34" charset="0"/>
                <a:cs typeface="Arial" pitchFamily="34" charset="0"/>
              </a:rPr>
              <a:t/>
            </a:r>
            <a:br>
              <a:rPr lang="en-GB" sz="1600" dirty="0">
                <a:solidFill>
                  <a:schemeClr val="bg1"/>
                </a:solidFill>
                <a:latin typeface="Arial" pitchFamily="34" charset="0"/>
                <a:cs typeface="Arial" pitchFamily="34" charset="0"/>
              </a:rPr>
            </a:br>
            <a:r>
              <a:rPr lang="en-GB" sz="2700" dirty="0" smtClean="0">
                <a:solidFill>
                  <a:schemeClr val="bg1"/>
                </a:solidFill>
                <a:latin typeface="Arial" pitchFamily="34" charset="0"/>
                <a:cs typeface="Arial" pitchFamily="34" charset="0"/>
              </a:rPr>
              <a:t>2) </a:t>
            </a:r>
            <a:r>
              <a:rPr lang="en-GB" sz="2700" dirty="0" smtClean="0">
                <a:solidFill>
                  <a:schemeClr val="bg1"/>
                </a:solidFill>
                <a:latin typeface="Arial" pitchFamily="34" charset="0"/>
                <a:ea typeface="Times New Roman" pitchFamily="18" charset="0"/>
                <a:cs typeface="Arial" pitchFamily="34" charset="0"/>
              </a:rPr>
              <a:t>To </a:t>
            </a:r>
            <a:r>
              <a:rPr lang="en-GB" sz="2700" dirty="0">
                <a:solidFill>
                  <a:schemeClr val="bg1"/>
                </a:solidFill>
                <a:latin typeface="Arial" pitchFamily="34" charset="0"/>
                <a:ea typeface="Times New Roman" pitchFamily="18" charset="0"/>
                <a:cs typeface="Arial" pitchFamily="34" charset="0"/>
              </a:rPr>
              <a:t>test hypotheses about the data (Statistical Inference</a:t>
            </a:r>
            <a:r>
              <a:rPr lang="en-GB" sz="2700" dirty="0" smtClean="0">
                <a:solidFill>
                  <a:schemeClr val="bg1"/>
                </a:solidFill>
                <a:latin typeface="Arial" pitchFamily="34" charset="0"/>
                <a:ea typeface="Times New Roman" pitchFamily="18" charset="0"/>
                <a:cs typeface="Arial" pitchFamily="34" charset="0"/>
              </a:rPr>
              <a:t>)</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29211171"/>
              </p:ext>
            </p:extLst>
          </p:nvPr>
        </p:nvGraphicFramePr>
        <p:xfrm>
          <a:off x="762000" y="3276600"/>
          <a:ext cx="5629275" cy="2743200"/>
        </p:xfrm>
        <a:graphic>
          <a:graphicData uri="http://schemas.openxmlformats.org/drawingml/2006/table">
            <a:tbl>
              <a:tblPr>
                <a:tableStyleId>{5C22544A-7EE6-4342-B048-85BDC9FD1C3A}</a:tableStyleId>
              </a:tblPr>
              <a:tblGrid>
                <a:gridCol w="1329505"/>
                <a:gridCol w="4299770"/>
              </a:tblGrid>
              <a:tr h="0">
                <a:tc>
                  <a:txBody>
                    <a:bodyPr/>
                    <a:lstStyle/>
                    <a:p>
                      <a:pPr>
                        <a:spcAft>
                          <a:spcPts val="0"/>
                        </a:spcAft>
                      </a:pPr>
                      <a:r>
                        <a:rPr lang="en-GB" sz="2000" dirty="0">
                          <a:effectLst/>
                        </a:rPr>
                        <a:t>Mean</a:t>
                      </a:r>
                      <a:endParaRPr lang="en-GB" sz="2000" dirty="0">
                        <a:effectLst/>
                        <a:latin typeface="Times New Roman"/>
                        <a:ea typeface="Times New Roman"/>
                      </a:endParaRPr>
                    </a:p>
                  </a:txBody>
                  <a:tcPr marL="68580" marR="68580" marT="0" marB="0"/>
                </a:tc>
                <a:tc>
                  <a:txBody>
                    <a:bodyPr/>
                    <a:lstStyle/>
                    <a:p>
                      <a:pPr>
                        <a:spcAft>
                          <a:spcPts val="0"/>
                        </a:spcAft>
                      </a:pPr>
                      <a:r>
                        <a:rPr lang="en-GB" sz="2000" dirty="0">
                          <a:effectLst/>
                        </a:rPr>
                        <a:t>The average (the sum of the data divided by the number of data values in the data set)</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dirty="0">
                          <a:effectLst/>
                        </a:rPr>
                        <a:t>Median</a:t>
                      </a:r>
                    </a:p>
                    <a:p>
                      <a:pPr>
                        <a:spcAft>
                          <a:spcPts val="0"/>
                        </a:spcAft>
                      </a:pPr>
                      <a:r>
                        <a:rPr lang="en-GB" sz="2000" dirty="0">
                          <a:effectLst/>
                        </a:rPr>
                        <a:t> </a:t>
                      </a:r>
                      <a:endParaRPr lang="en-GB" sz="2000" dirty="0">
                        <a:effectLst/>
                        <a:latin typeface="Times New Roman"/>
                        <a:ea typeface="Times New Roman"/>
                      </a:endParaRPr>
                    </a:p>
                  </a:txBody>
                  <a:tcPr marL="68580" marR="68580" marT="0" marB="0"/>
                </a:tc>
                <a:tc>
                  <a:txBody>
                    <a:bodyPr/>
                    <a:lstStyle/>
                    <a:p>
                      <a:pPr>
                        <a:spcAft>
                          <a:spcPts val="0"/>
                        </a:spcAft>
                      </a:pPr>
                      <a:r>
                        <a:rPr lang="en-GB" sz="2000" dirty="0">
                          <a:effectLst/>
                        </a:rPr>
                        <a:t>The middle value when the data </a:t>
                      </a:r>
                      <a:r>
                        <a:rPr lang="en-GB" sz="2000" dirty="0" smtClean="0">
                          <a:effectLst/>
                        </a:rPr>
                        <a:t>are </a:t>
                      </a:r>
                      <a:r>
                        <a:rPr lang="en-GB" sz="2000" dirty="0">
                          <a:effectLst/>
                        </a:rPr>
                        <a:t>arranged in numerical order.</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a:effectLst/>
                        </a:rPr>
                        <a:t>Mode</a:t>
                      </a:r>
                      <a:endParaRPr lang="en-GB" sz="2000">
                        <a:effectLst/>
                        <a:latin typeface="Times New Roman"/>
                        <a:ea typeface="Times New Roman"/>
                      </a:endParaRPr>
                    </a:p>
                  </a:txBody>
                  <a:tcPr marL="68580" marR="68580" marT="0" marB="0"/>
                </a:tc>
                <a:tc>
                  <a:txBody>
                    <a:bodyPr/>
                    <a:lstStyle/>
                    <a:p>
                      <a:pPr>
                        <a:spcAft>
                          <a:spcPts val="0"/>
                        </a:spcAft>
                      </a:pPr>
                      <a:r>
                        <a:rPr lang="en-GB" sz="2000" dirty="0">
                          <a:effectLst/>
                        </a:rPr>
                        <a:t>The most frequent value</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a:effectLst/>
                        </a:rPr>
                        <a:t>Standard Deviation</a:t>
                      </a:r>
                    </a:p>
                    <a:p>
                      <a:pPr>
                        <a:spcAft>
                          <a:spcPts val="0"/>
                        </a:spcAft>
                      </a:pPr>
                      <a:r>
                        <a:rPr lang="en-GB" sz="2000">
                          <a:effectLst/>
                        </a:rPr>
                        <a:t> </a:t>
                      </a:r>
                      <a:endParaRPr lang="en-GB" sz="2000">
                        <a:effectLst/>
                        <a:latin typeface="Times New Roman"/>
                        <a:ea typeface="Times New Roman"/>
                      </a:endParaRPr>
                    </a:p>
                  </a:txBody>
                  <a:tcPr marL="68580" marR="68580" marT="0" marB="0"/>
                </a:tc>
                <a:tc>
                  <a:txBody>
                    <a:bodyPr/>
                    <a:lstStyle/>
                    <a:p>
                      <a:pPr>
                        <a:spcAft>
                          <a:spcPts val="0"/>
                        </a:spcAft>
                      </a:pPr>
                      <a:r>
                        <a:rPr lang="en-GB" sz="2000" dirty="0">
                          <a:effectLst/>
                        </a:rPr>
                        <a:t>A measure of the spread of the data about the mean.</a:t>
                      </a:r>
                      <a:endParaRPr lang="en-GB" sz="2000" dirty="0">
                        <a:effectLst/>
                        <a:latin typeface="Times New Roman"/>
                        <a:ea typeface="Times New Roman"/>
                      </a:endParaRPr>
                    </a:p>
                  </a:txBody>
                  <a:tcPr marL="68580" marR="68580" marT="0" marB="0"/>
                </a:tc>
              </a:tr>
            </a:tbl>
          </a:graphicData>
        </a:graphic>
      </p:graphicFrame>
      <p:sp>
        <p:nvSpPr>
          <p:cNvPr id="7" name="Rectangle 2"/>
          <p:cNvSpPr>
            <a:spLocks noChangeArrowheads="1"/>
          </p:cNvSpPr>
          <p:nvPr/>
        </p:nvSpPr>
        <p:spPr bwMode="auto">
          <a:xfrm>
            <a:off x="685800" y="1828800"/>
            <a:ext cx="6629400" cy="1554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eaLnBrk="0" fontAlgn="base" hangingPunct="0">
              <a:spcBef>
                <a:spcPct val="0"/>
              </a:spcBef>
              <a:spcAft>
                <a:spcPct val="0"/>
              </a:spcAft>
              <a:tabLst>
                <a:tab pos="228600" algn="l"/>
              </a:tabLst>
            </a:pPr>
            <a:r>
              <a:rPr lang="en-GB" sz="2000" b="1" i="1" dirty="0">
                <a:solidFill>
                  <a:prstClr val="white"/>
                </a:solidFill>
                <a:latin typeface="Arial" pitchFamily="34" charset="0"/>
                <a:cs typeface="Arial" pitchFamily="34" charset="0"/>
              </a:rPr>
              <a:t>Descriptive Statistics</a:t>
            </a:r>
            <a:endParaRPr lang="en-GB" sz="2000" b="1" dirty="0">
              <a:solidFill>
                <a:prstClr val="white"/>
              </a:solidFill>
              <a:latin typeface="Arial" pitchFamily="34" charset="0"/>
              <a:cs typeface="Arial" pitchFamily="34" charset="0"/>
            </a:endParaRPr>
          </a:p>
          <a:p>
            <a:pPr eaLnBrk="0" fontAlgn="base" hangingPunct="0">
              <a:spcBef>
                <a:spcPct val="0"/>
              </a:spcBef>
              <a:spcAft>
                <a:spcPct val="0"/>
              </a:spcAft>
              <a:tabLst>
                <a:tab pos="228600" algn="l"/>
              </a:tabLst>
            </a:pPr>
            <a:r>
              <a:rPr lang="en-GB" sz="2000" dirty="0">
                <a:solidFill>
                  <a:prstClr val="white"/>
                </a:solidFill>
                <a:latin typeface="Arial" pitchFamily="34" charset="0"/>
                <a:ea typeface="Times New Roman" pitchFamily="18" charset="0"/>
                <a:cs typeface="Arial" pitchFamily="34" charset="0"/>
              </a:rPr>
              <a:t>Key information about a data set can be distilled into a few summary statistics.  The most important summary statistics are:</a:t>
            </a:r>
            <a:endParaRPr lang="en-GB" sz="2000" dirty="0">
              <a:solidFill>
                <a:prstClr val="white"/>
              </a:solidFill>
              <a:latin typeface="Arial" pitchFamily="34" charset="0"/>
              <a:cs typeface="Arial" pitchFamily="34" charset="0"/>
            </a:endParaRPr>
          </a:p>
          <a:p>
            <a:pPr eaLnBrk="0" fontAlgn="base" hangingPunct="0">
              <a:spcBef>
                <a:spcPct val="0"/>
              </a:spcBef>
              <a:spcAft>
                <a:spcPct val="0"/>
              </a:spcAft>
              <a:tabLst>
                <a:tab pos="228600" algn="l"/>
              </a:tabLst>
            </a:pPr>
            <a:endParaRPr lang="en-GB" dirty="0">
              <a:solidFill>
                <a:prstClr val="black"/>
              </a:solidFill>
              <a:latin typeface="Arial" pitchFamily="34" charset="0"/>
              <a:cs typeface="Arial" pitchFamily="34" charset="0"/>
            </a:endParaRPr>
          </a:p>
        </p:txBody>
      </p:sp>
    </p:spTree>
    <p:extLst>
      <p:ext uri="{BB962C8B-B14F-4D97-AF65-F5344CB8AC3E}">
        <p14:creationId xmlns:p14="http://schemas.microsoft.com/office/powerpoint/2010/main" val="2330186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27584" y="3789040"/>
            <a:ext cx="6984776" cy="584775"/>
          </a:xfrm>
          <a:prstGeom prst="rect">
            <a:avLst/>
          </a:prstGeom>
          <a:noFill/>
        </p:spPr>
        <p:txBody>
          <a:bodyPr wrap="square" rtlCol="0">
            <a:spAutoFit/>
          </a:bodyPr>
          <a:lstStyle/>
          <a:p>
            <a:r>
              <a:rPr lang="en-GB" sz="3200" dirty="0" smtClean="0">
                <a:solidFill>
                  <a:schemeClr val="bg1"/>
                </a:solidFill>
              </a:rPr>
              <a:t>2, 2, 3, 3, 3, 4, 4, 4, 5, 5, 5, 5, 5, 6, 7</a:t>
            </a:r>
            <a:endParaRPr lang="en-GB" sz="3200" dirty="0">
              <a:solidFill>
                <a:schemeClr val="bg1"/>
              </a:solidFill>
            </a:endParaRPr>
          </a:p>
        </p:txBody>
      </p:sp>
      <p:graphicFrame>
        <p:nvGraphicFramePr>
          <p:cNvPr id="5" name="Content Placeholder 5"/>
          <p:cNvGraphicFramePr>
            <a:graphicFrameLocks noGrp="1"/>
          </p:cNvGraphicFramePr>
          <p:nvPr>
            <p:ph idx="1"/>
            <p:extLst>
              <p:ext uri="{D42A27DB-BD31-4B8C-83A1-F6EECF244321}">
                <p14:modId xmlns:p14="http://schemas.microsoft.com/office/powerpoint/2010/main" val="487935825"/>
              </p:ext>
            </p:extLst>
          </p:nvPr>
        </p:nvGraphicFramePr>
        <p:xfrm>
          <a:off x="1475656" y="618147"/>
          <a:ext cx="5629275" cy="2743200"/>
        </p:xfrm>
        <a:graphic>
          <a:graphicData uri="http://schemas.openxmlformats.org/drawingml/2006/table">
            <a:tbl>
              <a:tblPr>
                <a:tableStyleId>{5C22544A-7EE6-4342-B048-85BDC9FD1C3A}</a:tableStyleId>
              </a:tblPr>
              <a:tblGrid>
                <a:gridCol w="1329505"/>
                <a:gridCol w="4299770"/>
              </a:tblGrid>
              <a:tr h="0">
                <a:tc>
                  <a:txBody>
                    <a:bodyPr/>
                    <a:lstStyle/>
                    <a:p>
                      <a:pPr>
                        <a:spcAft>
                          <a:spcPts val="0"/>
                        </a:spcAft>
                      </a:pPr>
                      <a:r>
                        <a:rPr lang="en-GB" sz="2000" dirty="0">
                          <a:effectLst/>
                        </a:rPr>
                        <a:t>Mean</a:t>
                      </a:r>
                      <a:endParaRPr lang="en-GB" sz="2000" dirty="0">
                        <a:effectLst/>
                        <a:latin typeface="Times New Roman"/>
                        <a:ea typeface="Times New Roman"/>
                      </a:endParaRPr>
                    </a:p>
                  </a:txBody>
                  <a:tcPr marL="68580" marR="68580" marT="0" marB="0"/>
                </a:tc>
                <a:tc>
                  <a:txBody>
                    <a:bodyPr/>
                    <a:lstStyle/>
                    <a:p>
                      <a:pPr>
                        <a:spcAft>
                          <a:spcPts val="0"/>
                        </a:spcAft>
                      </a:pPr>
                      <a:r>
                        <a:rPr lang="en-GB" sz="2000" dirty="0">
                          <a:effectLst/>
                        </a:rPr>
                        <a:t>The average (the sum of the data divided by the number of data values in the data set)</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dirty="0">
                          <a:effectLst/>
                        </a:rPr>
                        <a:t>Median</a:t>
                      </a:r>
                    </a:p>
                    <a:p>
                      <a:pPr>
                        <a:spcAft>
                          <a:spcPts val="0"/>
                        </a:spcAft>
                      </a:pPr>
                      <a:r>
                        <a:rPr lang="en-GB" sz="2000" dirty="0">
                          <a:effectLst/>
                        </a:rPr>
                        <a:t> </a:t>
                      </a:r>
                      <a:endParaRPr lang="en-GB" sz="2000" dirty="0">
                        <a:effectLst/>
                        <a:latin typeface="Times New Roman"/>
                        <a:ea typeface="Times New Roman"/>
                      </a:endParaRPr>
                    </a:p>
                  </a:txBody>
                  <a:tcPr marL="68580" marR="68580" marT="0" marB="0"/>
                </a:tc>
                <a:tc>
                  <a:txBody>
                    <a:bodyPr/>
                    <a:lstStyle/>
                    <a:p>
                      <a:pPr>
                        <a:spcAft>
                          <a:spcPts val="0"/>
                        </a:spcAft>
                      </a:pPr>
                      <a:r>
                        <a:rPr lang="en-GB" sz="2000" dirty="0">
                          <a:effectLst/>
                        </a:rPr>
                        <a:t>The middle value when the data </a:t>
                      </a:r>
                      <a:r>
                        <a:rPr lang="en-GB" sz="2000" dirty="0" smtClean="0">
                          <a:effectLst/>
                        </a:rPr>
                        <a:t>are </a:t>
                      </a:r>
                      <a:r>
                        <a:rPr lang="en-GB" sz="2000" dirty="0">
                          <a:effectLst/>
                        </a:rPr>
                        <a:t>arranged in numerical order.</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a:effectLst/>
                        </a:rPr>
                        <a:t>Mode</a:t>
                      </a:r>
                      <a:endParaRPr lang="en-GB" sz="2000">
                        <a:effectLst/>
                        <a:latin typeface="Times New Roman"/>
                        <a:ea typeface="Times New Roman"/>
                      </a:endParaRPr>
                    </a:p>
                  </a:txBody>
                  <a:tcPr marL="68580" marR="68580" marT="0" marB="0"/>
                </a:tc>
                <a:tc>
                  <a:txBody>
                    <a:bodyPr/>
                    <a:lstStyle/>
                    <a:p>
                      <a:pPr>
                        <a:spcAft>
                          <a:spcPts val="0"/>
                        </a:spcAft>
                      </a:pPr>
                      <a:r>
                        <a:rPr lang="en-GB" sz="2000" dirty="0">
                          <a:effectLst/>
                        </a:rPr>
                        <a:t>The most frequent value</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a:effectLst/>
                        </a:rPr>
                        <a:t>Standard Deviation</a:t>
                      </a:r>
                    </a:p>
                    <a:p>
                      <a:pPr>
                        <a:spcAft>
                          <a:spcPts val="0"/>
                        </a:spcAft>
                      </a:pPr>
                      <a:r>
                        <a:rPr lang="en-GB" sz="2000">
                          <a:effectLst/>
                        </a:rPr>
                        <a:t> </a:t>
                      </a:r>
                      <a:endParaRPr lang="en-GB" sz="2000">
                        <a:effectLst/>
                        <a:latin typeface="Times New Roman"/>
                        <a:ea typeface="Times New Roman"/>
                      </a:endParaRPr>
                    </a:p>
                  </a:txBody>
                  <a:tcPr marL="68580" marR="68580" marT="0" marB="0"/>
                </a:tc>
                <a:tc>
                  <a:txBody>
                    <a:bodyPr/>
                    <a:lstStyle/>
                    <a:p>
                      <a:pPr>
                        <a:spcAft>
                          <a:spcPts val="0"/>
                        </a:spcAft>
                      </a:pPr>
                      <a:r>
                        <a:rPr lang="en-GB" sz="2000" dirty="0">
                          <a:effectLst/>
                        </a:rPr>
                        <a:t>A measure of the spread of the data about the mean.</a:t>
                      </a:r>
                      <a:endParaRPr lang="en-GB" sz="2000" dirty="0">
                        <a:effectLst/>
                        <a:latin typeface="Times New Roman"/>
                        <a:ea typeface="Times New Roman"/>
                      </a:endParaRPr>
                    </a:p>
                  </a:txBody>
                  <a:tcPr marL="68580" marR="68580" marT="0" marB="0"/>
                </a:tc>
              </a:tr>
            </a:tbl>
          </a:graphicData>
        </a:graphic>
      </p:graphicFrame>
      <p:sp>
        <p:nvSpPr>
          <p:cNvPr id="6" name="TextBox 5"/>
          <p:cNvSpPr txBox="1"/>
          <p:nvPr/>
        </p:nvSpPr>
        <p:spPr>
          <a:xfrm>
            <a:off x="857942" y="4509120"/>
            <a:ext cx="6954418" cy="830997"/>
          </a:xfrm>
          <a:prstGeom prst="rect">
            <a:avLst/>
          </a:prstGeom>
          <a:noFill/>
        </p:spPr>
        <p:txBody>
          <a:bodyPr wrap="square" rtlCol="0">
            <a:spAutoFit/>
          </a:bodyPr>
          <a:lstStyle/>
          <a:p>
            <a:r>
              <a:rPr lang="en-GB" sz="2400" dirty="0" smtClean="0">
                <a:solidFill>
                  <a:schemeClr val="bg1"/>
                </a:solidFill>
              </a:rPr>
              <a:t>This dataset has 15 numbers. If I add up the numbers, I get 63. How do I obtain the mean, or average? </a:t>
            </a:r>
            <a:endParaRPr lang="en-GB" sz="2400" dirty="0">
              <a:solidFill>
                <a:schemeClr val="bg1"/>
              </a:solidFill>
            </a:endParaRPr>
          </a:p>
        </p:txBody>
      </p:sp>
    </p:spTree>
    <p:extLst>
      <p:ext uri="{BB962C8B-B14F-4D97-AF65-F5344CB8AC3E}">
        <p14:creationId xmlns:p14="http://schemas.microsoft.com/office/powerpoint/2010/main" val="2727594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5"/>
          <p:cNvGraphicFramePr>
            <a:graphicFrameLocks noGrp="1"/>
          </p:cNvGraphicFramePr>
          <p:nvPr>
            <p:ph idx="1"/>
            <p:extLst>
              <p:ext uri="{D42A27DB-BD31-4B8C-83A1-F6EECF244321}">
                <p14:modId xmlns:p14="http://schemas.microsoft.com/office/powerpoint/2010/main" val="1128496723"/>
              </p:ext>
            </p:extLst>
          </p:nvPr>
        </p:nvGraphicFramePr>
        <p:xfrm>
          <a:off x="971600" y="476672"/>
          <a:ext cx="5629275" cy="2743200"/>
        </p:xfrm>
        <a:graphic>
          <a:graphicData uri="http://schemas.openxmlformats.org/drawingml/2006/table">
            <a:tbl>
              <a:tblPr>
                <a:tableStyleId>{5C22544A-7EE6-4342-B048-85BDC9FD1C3A}</a:tableStyleId>
              </a:tblPr>
              <a:tblGrid>
                <a:gridCol w="1329505"/>
                <a:gridCol w="4299770"/>
              </a:tblGrid>
              <a:tr h="0">
                <a:tc>
                  <a:txBody>
                    <a:bodyPr/>
                    <a:lstStyle/>
                    <a:p>
                      <a:pPr>
                        <a:spcAft>
                          <a:spcPts val="0"/>
                        </a:spcAft>
                      </a:pPr>
                      <a:r>
                        <a:rPr lang="en-GB" sz="2000" dirty="0">
                          <a:effectLst/>
                        </a:rPr>
                        <a:t>Mean</a:t>
                      </a:r>
                      <a:endParaRPr lang="en-GB" sz="2000" dirty="0">
                        <a:effectLst/>
                        <a:latin typeface="Times New Roman"/>
                        <a:ea typeface="Times New Roman"/>
                      </a:endParaRPr>
                    </a:p>
                  </a:txBody>
                  <a:tcPr marL="68580" marR="68580" marT="0" marB="0"/>
                </a:tc>
                <a:tc>
                  <a:txBody>
                    <a:bodyPr/>
                    <a:lstStyle/>
                    <a:p>
                      <a:pPr>
                        <a:spcAft>
                          <a:spcPts val="0"/>
                        </a:spcAft>
                      </a:pPr>
                      <a:r>
                        <a:rPr lang="en-GB" sz="2000" dirty="0">
                          <a:effectLst/>
                        </a:rPr>
                        <a:t>The average (the sum of the data divided by the number of data values in the data set)</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dirty="0">
                          <a:effectLst/>
                        </a:rPr>
                        <a:t>Median</a:t>
                      </a:r>
                    </a:p>
                    <a:p>
                      <a:pPr>
                        <a:spcAft>
                          <a:spcPts val="0"/>
                        </a:spcAft>
                      </a:pPr>
                      <a:r>
                        <a:rPr lang="en-GB" sz="2000" dirty="0">
                          <a:effectLst/>
                        </a:rPr>
                        <a:t> </a:t>
                      </a:r>
                      <a:endParaRPr lang="en-GB" sz="2000" dirty="0">
                        <a:effectLst/>
                        <a:latin typeface="Times New Roman"/>
                        <a:ea typeface="Times New Roman"/>
                      </a:endParaRPr>
                    </a:p>
                  </a:txBody>
                  <a:tcPr marL="68580" marR="68580" marT="0" marB="0"/>
                </a:tc>
                <a:tc>
                  <a:txBody>
                    <a:bodyPr/>
                    <a:lstStyle/>
                    <a:p>
                      <a:pPr>
                        <a:spcAft>
                          <a:spcPts val="0"/>
                        </a:spcAft>
                      </a:pPr>
                      <a:r>
                        <a:rPr lang="en-GB" sz="2000" dirty="0">
                          <a:effectLst/>
                        </a:rPr>
                        <a:t>The middle value when the data </a:t>
                      </a:r>
                      <a:r>
                        <a:rPr lang="en-GB" sz="2000" dirty="0" smtClean="0">
                          <a:effectLst/>
                        </a:rPr>
                        <a:t>are </a:t>
                      </a:r>
                      <a:r>
                        <a:rPr lang="en-GB" sz="2000" dirty="0">
                          <a:effectLst/>
                        </a:rPr>
                        <a:t>arranged in numerical order.</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a:effectLst/>
                        </a:rPr>
                        <a:t>Mode</a:t>
                      </a:r>
                      <a:endParaRPr lang="en-GB" sz="2000">
                        <a:effectLst/>
                        <a:latin typeface="Times New Roman"/>
                        <a:ea typeface="Times New Roman"/>
                      </a:endParaRPr>
                    </a:p>
                  </a:txBody>
                  <a:tcPr marL="68580" marR="68580" marT="0" marB="0"/>
                </a:tc>
                <a:tc>
                  <a:txBody>
                    <a:bodyPr/>
                    <a:lstStyle/>
                    <a:p>
                      <a:pPr>
                        <a:spcAft>
                          <a:spcPts val="0"/>
                        </a:spcAft>
                      </a:pPr>
                      <a:r>
                        <a:rPr lang="en-GB" sz="2000" dirty="0">
                          <a:effectLst/>
                        </a:rPr>
                        <a:t>The most frequent value</a:t>
                      </a:r>
                      <a:endParaRPr lang="en-GB" sz="2000" dirty="0">
                        <a:effectLst/>
                        <a:latin typeface="Times New Roman"/>
                        <a:ea typeface="Times New Roman"/>
                      </a:endParaRPr>
                    </a:p>
                  </a:txBody>
                  <a:tcPr marL="68580" marR="68580" marT="0" marB="0"/>
                </a:tc>
              </a:tr>
              <a:tr h="0">
                <a:tc>
                  <a:txBody>
                    <a:bodyPr/>
                    <a:lstStyle/>
                    <a:p>
                      <a:pPr>
                        <a:spcAft>
                          <a:spcPts val="0"/>
                        </a:spcAft>
                      </a:pPr>
                      <a:r>
                        <a:rPr lang="en-GB" sz="2000">
                          <a:effectLst/>
                        </a:rPr>
                        <a:t>Standard Deviation</a:t>
                      </a:r>
                    </a:p>
                    <a:p>
                      <a:pPr>
                        <a:spcAft>
                          <a:spcPts val="0"/>
                        </a:spcAft>
                      </a:pPr>
                      <a:r>
                        <a:rPr lang="en-GB" sz="2000">
                          <a:effectLst/>
                        </a:rPr>
                        <a:t> </a:t>
                      </a:r>
                      <a:endParaRPr lang="en-GB" sz="2000">
                        <a:effectLst/>
                        <a:latin typeface="Times New Roman"/>
                        <a:ea typeface="Times New Roman"/>
                      </a:endParaRPr>
                    </a:p>
                  </a:txBody>
                  <a:tcPr marL="68580" marR="68580" marT="0" marB="0"/>
                </a:tc>
                <a:tc>
                  <a:txBody>
                    <a:bodyPr/>
                    <a:lstStyle/>
                    <a:p>
                      <a:pPr>
                        <a:spcAft>
                          <a:spcPts val="0"/>
                        </a:spcAft>
                      </a:pPr>
                      <a:r>
                        <a:rPr lang="en-GB" sz="2000" dirty="0">
                          <a:effectLst/>
                        </a:rPr>
                        <a:t>A measure of the spread of the data about the mean.</a:t>
                      </a:r>
                      <a:endParaRPr lang="en-GB" sz="2000" dirty="0">
                        <a:effectLst/>
                        <a:latin typeface="Times New Roman"/>
                        <a:ea typeface="Times New Roman"/>
                      </a:endParaRPr>
                    </a:p>
                  </a:txBody>
                  <a:tcPr marL="68580" marR="68580" marT="0" marB="0"/>
                </a:tc>
              </a:tr>
            </a:tbl>
          </a:graphicData>
        </a:graphic>
      </p:graphicFrame>
      <p:pic>
        <p:nvPicPr>
          <p:cNvPr id="1029"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7" y="3933056"/>
            <a:ext cx="2808313" cy="2117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3933056"/>
            <a:ext cx="2706982" cy="2684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1" y="3933056"/>
            <a:ext cx="2866201" cy="252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3821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21943"/>
          <a:stretch/>
        </p:blipFill>
        <p:spPr>
          <a:xfrm>
            <a:off x="1259632" y="692696"/>
            <a:ext cx="6135114" cy="5287113"/>
          </a:xfrm>
          <a:prstGeom prst="rect">
            <a:avLst/>
          </a:prstGeom>
        </p:spPr>
      </p:pic>
      <p:sp>
        <p:nvSpPr>
          <p:cNvPr id="7" name="TextBox 6"/>
          <p:cNvSpPr txBox="1"/>
          <p:nvPr/>
        </p:nvSpPr>
        <p:spPr>
          <a:xfrm>
            <a:off x="1571032" y="2348880"/>
            <a:ext cx="5512313" cy="369332"/>
          </a:xfrm>
          <a:prstGeom prst="rect">
            <a:avLst/>
          </a:prstGeom>
          <a:solidFill>
            <a:schemeClr val="bg1"/>
          </a:solidFill>
          <a:ln>
            <a:solidFill>
              <a:schemeClr val="bg1"/>
            </a:solidFill>
          </a:ln>
        </p:spPr>
        <p:txBody>
          <a:bodyPr wrap="square" rtlCol="0">
            <a:spAutoFit/>
          </a:bodyPr>
          <a:lstStyle/>
          <a:p>
            <a:r>
              <a:rPr lang="en-GB" dirty="0" smtClean="0">
                <a:latin typeface="Arial" pitchFamily="34" charset="0"/>
                <a:cs typeface="Arial" pitchFamily="34" charset="0"/>
              </a:rPr>
              <a:t>A stem and leaf plot is a quick way to organise data. </a:t>
            </a:r>
            <a:endParaRPr lang="en-GB" dirty="0">
              <a:latin typeface="Arial" pitchFamily="34" charset="0"/>
              <a:cs typeface="Arial" pitchFamily="34" charset="0"/>
            </a:endParaRPr>
          </a:p>
        </p:txBody>
      </p:sp>
    </p:spTree>
    <p:extLst>
      <p:ext uri="{BB962C8B-B14F-4D97-AF65-F5344CB8AC3E}">
        <p14:creationId xmlns:p14="http://schemas.microsoft.com/office/powerpoint/2010/main" val="3731797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404664"/>
            <a:ext cx="7416824" cy="5693866"/>
          </a:xfrm>
          <a:prstGeom prst="rect">
            <a:avLst/>
          </a:prstGeom>
        </p:spPr>
        <p:txBody>
          <a:bodyPr wrap="square">
            <a:spAutoFit/>
          </a:bodyPr>
          <a:lstStyle/>
          <a:p>
            <a:r>
              <a:rPr lang="en-GB" sz="2800" dirty="0">
                <a:solidFill>
                  <a:schemeClr val="bg1"/>
                </a:solidFill>
              </a:rPr>
              <a:t>Example stem and leaf plot showing student marks. We can see that one person got a 70 and one person got a 35. Most students got marks in the 50s, i.e. they got a 2.2.</a:t>
            </a:r>
          </a:p>
          <a:p>
            <a:r>
              <a:rPr lang="en-GB" sz="2800" dirty="0">
                <a:solidFill>
                  <a:schemeClr val="bg1"/>
                </a:solidFill>
              </a:rPr>
              <a:t> </a:t>
            </a:r>
          </a:p>
          <a:p>
            <a:r>
              <a:rPr lang="en-GB" sz="2800" dirty="0">
                <a:solidFill>
                  <a:schemeClr val="bg1"/>
                </a:solidFill>
              </a:rPr>
              <a:t>7│0</a:t>
            </a:r>
          </a:p>
          <a:p>
            <a:r>
              <a:rPr lang="en-GB" sz="2800" dirty="0">
                <a:solidFill>
                  <a:schemeClr val="bg1"/>
                </a:solidFill>
              </a:rPr>
              <a:t>6│0 1 2 2 3</a:t>
            </a:r>
          </a:p>
          <a:p>
            <a:r>
              <a:rPr lang="en-GB" sz="2800" dirty="0">
                <a:solidFill>
                  <a:schemeClr val="bg1"/>
                </a:solidFill>
              </a:rPr>
              <a:t>5│0 1 2 3 4 5 5 6 8</a:t>
            </a:r>
          </a:p>
          <a:p>
            <a:r>
              <a:rPr lang="en-GB" sz="2800" dirty="0">
                <a:solidFill>
                  <a:schemeClr val="bg1"/>
                </a:solidFill>
              </a:rPr>
              <a:t>4│0 2 5 8</a:t>
            </a:r>
          </a:p>
          <a:p>
            <a:r>
              <a:rPr lang="en-GB" sz="2800" dirty="0">
                <a:solidFill>
                  <a:schemeClr val="bg1"/>
                </a:solidFill>
              </a:rPr>
              <a:t>3│</a:t>
            </a:r>
            <a:r>
              <a:rPr lang="en-GB" sz="2800" dirty="0" smtClean="0">
                <a:solidFill>
                  <a:schemeClr val="bg1"/>
                </a:solidFill>
              </a:rPr>
              <a:t>5</a:t>
            </a:r>
          </a:p>
          <a:p>
            <a:endParaRPr lang="en-GB" sz="2800" dirty="0">
              <a:solidFill>
                <a:schemeClr val="bg1"/>
              </a:solidFill>
            </a:endParaRPr>
          </a:p>
          <a:p>
            <a:r>
              <a:rPr lang="en-GB" sz="2800" dirty="0" smtClean="0">
                <a:solidFill>
                  <a:schemeClr val="bg1"/>
                </a:solidFill>
              </a:rPr>
              <a:t>In this example, the ‘leaves’ are in numerical order, but they don’t have to be.</a:t>
            </a:r>
            <a:endParaRPr lang="en-GB" sz="2800" dirty="0">
              <a:solidFill>
                <a:schemeClr val="bg1"/>
              </a:solidFill>
            </a:endParaRPr>
          </a:p>
        </p:txBody>
      </p:sp>
    </p:spTree>
    <p:extLst>
      <p:ext uri="{BB962C8B-B14F-4D97-AF65-F5344CB8AC3E}">
        <p14:creationId xmlns:p14="http://schemas.microsoft.com/office/powerpoint/2010/main" val="686985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2681" y="548680"/>
            <a:ext cx="6624736" cy="5970865"/>
          </a:xfrm>
          <a:prstGeom prst="rect">
            <a:avLst/>
          </a:prstGeom>
          <a:noFill/>
        </p:spPr>
        <p:txBody>
          <a:bodyPr wrap="square" rtlCol="0">
            <a:spAutoFit/>
          </a:bodyPr>
          <a:lstStyle/>
          <a:p>
            <a:r>
              <a:rPr lang="en-GB" sz="2800" dirty="0" smtClean="0">
                <a:solidFill>
                  <a:schemeClr val="bg1"/>
                </a:solidFill>
              </a:rPr>
              <a:t>You can put your ‘leaves’ or units down in whatever order is easiest. The aim is simply to see the spread of the data, i.e. the pattern of where most of the numbers are. </a:t>
            </a:r>
          </a:p>
          <a:p>
            <a:endParaRPr lang="en-GB" sz="2800" dirty="0">
              <a:solidFill>
                <a:schemeClr val="bg1"/>
              </a:solidFill>
            </a:endParaRPr>
          </a:p>
          <a:p>
            <a:r>
              <a:rPr lang="en-GB" sz="2800" dirty="0" smtClean="0">
                <a:solidFill>
                  <a:schemeClr val="bg1"/>
                </a:solidFill>
              </a:rPr>
              <a:t>The peak here is in the 50s, and it is just as obvious when the ‘leaves’ are not in order.</a:t>
            </a:r>
          </a:p>
          <a:p>
            <a:endParaRPr lang="en-GB" sz="2800" dirty="0">
              <a:solidFill>
                <a:schemeClr val="bg1"/>
              </a:solidFill>
            </a:endParaRPr>
          </a:p>
          <a:p>
            <a:r>
              <a:rPr lang="en-GB" sz="2800" dirty="0" smtClean="0">
                <a:solidFill>
                  <a:schemeClr val="bg1"/>
                </a:solidFill>
              </a:rPr>
              <a:t>7</a:t>
            </a:r>
            <a:r>
              <a:rPr lang="en-GB" sz="2800" dirty="0">
                <a:solidFill>
                  <a:schemeClr val="bg1"/>
                </a:solidFill>
              </a:rPr>
              <a:t>│0</a:t>
            </a:r>
          </a:p>
          <a:p>
            <a:r>
              <a:rPr lang="en-GB" sz="2800" dirty="0">
                <a:solidFill>
                  <a:schemeClr val="bg1"/>
                </a:solidFill>
              </a:rPr>
              <a:t>6│3 1 2 0 2 </a:t>
            </a:r>
          </a:p>
          <a:p>
            <a:r>
              <a:rPr lang="en-GB" sz="2800" dirty="0">
                <a:solidFill>
                  <a:schemeClr val="bg1"/>
                </a:solidFill>
              </a:rPr>
              <a:t>5│0 1 8 2 4 5 5 6 </a:t>
            </a:r>
            <a:r>
              <a:rPr lang="en-GB" sz="2800" dirty="0" smtClean="0">
                <a:solidFill>
                  <a:schemeClr val="bg1"/>
                </a:solidFill>
              </a:rPr>
              <a:t>3</a:t>
            </a:r>
            <a:endParaRPr lang="en-GB" sz="2800" dirty="0">
              <a:solidFill>
                <a:schemeClr val="bg1"/>
              </a:solidFill>
            </a:endParaRPr>
          </a:p>
          <a:p>
            <a:r>
              <a:rPr lang="en-GB" sz="2800" dirty="0">
                <a:solidFill>
                  <a:schemeClr val="bg1"/>
                </a:solidFill>
              </a:rPr>
              <a:t>4│8 5 0 2 </a:t>
            </a:r>
          </a:p>
          <a:p>
            <a:r>
              <a:rPr lang="en-GB" sz="2800" dirty="0">
                <a:solidFill>
                  <a:schemeClr val="bg1"/>
                </a:solidFill>
              </a:rPr>
              <a:t>3│5</a:t>
            </a:r>
          </a:p>
          <a:p>
            <a:endParaRPr lang="en-GB" dirty="0">
              <a:solidFill>
                <a:schemeClr val="bg1"/>
              </a:solidFill>
            </a:endParaRPr>
          </a:p>
        </p:txBody>
      </p:sp>
    </p:spTree>
    <p:extLst>
      <p:ext uri="{BB962C8B-B14F-4D97-AF65-F5344CB8AC3E}">
        <p14:creationId xmlns:p14="http://schemas.microsoft.com/office/powerpoint/2010/main" val="3540956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rmAutofit fontScale="90000"/>
          </a:bodyPr>
          <a:lstStyle/>
          <a:p>
            <a:r>
              <a:rPr lang="en-GB" dirty="0" smtClean="0">
                <a:solidFill>
                  <a:schemeClr val="bg1"/>
                </a:solidFill>
              </a:rPr>
              <a:t>Try creating a stem and leaf plot from these student marks:</a:t>
            </a:r>
            <a:endParaRPr lang="en-GB" dirty="0">
              <a:solidFill>
                <a:schemeClr val="bg1"/>
              </a:solidFill>
            </a:endParaRPr>
          </a:p>
        </p:txBody>
      </p:sp>
      <p:sp>
        <p:nvSpPr>
          <p:cNvPr id="3" name="Content Placeholder 2"/>
          <p:cNvSpPr>
            <a:spLocks noGrp="1"/>
          </p:cNvSpPr>
          <p:nvPr>
            <p:ph idx="1"/>
          </p:nvPr>
        </p:nvSpPr>
        <p:spPr>
          <a:xfrm>
            <a:off x="457200" y="2209800"/>
            <a:ext cx="8229600" cy="3916363"/>
          </a:xfrm>
        </p:spPr>
        <p:txBody>
          <a:bodyPr/>
          <a:lstStyle/>
          <a:p>
            <a:pPr>
              <a:buNone/>
            </a:pPr>
            <a:r>
              <a:rPr lang="en-GB" dirty="0" smtClean="0">
                <a:solidFill>
                  <a:schemeClr val="bg1"/>
                </a:solidFill>
              </a:rPr>
              <a:t>62, 63, 42, 38, 45, 86, 46, 51, 52, 70, 71, 52, 64, 65, 65, 68, 53, 55, 55, 58,60, 60, 61</a:t>
            </a:r>
          </a:p>
          <a:p>
            <a:pPr>
              <a:buNone/>
            </a:pPr>
            <a:endParaRPr lang="en-GB" dirty="0">
              <a:solidFill>
                <a:schemeClr val="bg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48400" y="1371600"/>
            <a:ext cx="2590800" cy="4832092"/>
          </a:xfrm>
          <a:prstGeom prst="rect">
            <a:avLst/>
          </a:prstGeom>
        </p:spPr>
        <p:txBody>
          <a:bodyPr wrap="square">
            <a:spAutoFit/>
          </a:bodyPr>
          <a:lstStyle/>
          <a:p>
            <a:pPr fontAlgn="base"/>
            <a:endParaRPr lang="en-US" sz="2800" dirty="0" smtClean="0">
              <a:solidFill>
                <a:schemeClr val="bg1"/>
              </a:solidFill>
              <a:latin typeface="inherit"/>
            </a:endParaRPr>
          </a:p>
          <a:p>
            <a:pPr fontAlgn="base">
              <a:buFont typeface="Arial" pitchFamily="34" charset="0"/>
              <a:buChar char="•"/>
            </a:pPr>
            <a:r>
              <a:rPr lang="en-US" sz="2800" dirty="0" smtClean="0">
                <a:solidFill>
                  <a:schemeClr val="bg1"/>
                </a:solidFill>
                <a:latin typeface="inherit"/>
              </a:rPr>
              <a:t>The minimum.</a:t>
            </a:r>
          </a:p>
          <a:p>
            <a:pPr fontAlgn="base">
              <a:buFont typeface="Arial" pitchFamily="34" charset="0"/>
              <a:buChar char="•"/>
            </a:pPr>
            <a:r>
              <a:rPr lang="en-US" sz="2800" dirty="0" smtClean="0">
                <a:solidFill>
                  <a:schemeClr val="bg1"/>
                </a:solidFill>
                <a:latin typeface="inherit"/>
              </a:rPr>
              <a:t>Q1 (the first quartile, or the 25% mark).</a:t>
            </a:r>
          </a:p>
          <a:p>
            <a:pPr fontAlgn="base">
              <a:buFont typeface="Arial"/>
              <a:buChar char="•"/>
            </a:pPr>
            <a:r>
              <a:rPr lang="en-US" sz="2800" dirty="0" smtClean="0">
                <a:solidFill>
                  <a:schemeClr val="bg1"/>
                </a:solidFill>
                <a:latin typeface="inherit"/>
              </a:rPr>
              <a:t>The median.</a:t>
            </a:r>
          </a:p>
          <a:p>
            <a:pPr fontAlgn="base">
              <a:buFont typeface="Arial"/>
              <a:buChar char="•"/>
            </a:pPr>
            <a:r>
              <a:rPr lang="en-US" sz="2800" dirty="0" smtClean="0">
                <a:solidFill>
                  <a:schemeClr val="bg1"/>
                </a:solidFill>
                <a:latin typeface="inherit"/>
              </a:rPr>
              <a:t>Q3 (the third quartile, or the 75% mark).</a:t>
            </a:r>
          </a:p>
          <a:p>
            <a:pPr fontAlgn="base">
              <a:buFont typeface="Arial"/>
              <a:buChar char="•"/>
            </a:pPr>
            <a:r>
              <a:rPr lang="en-US" sz="2800" dirty="0" smtClean="0">
                <a:solidFill>
                  <a:schemeClr val="bg1"/>
                </a:solidFill>
                <a:latin typeface="inherit"/>
              </a:rPr>
              <a:t>The maximum (top line)</a:t>
            </a:r>
            <a:endParaRPr lang="en-US" sz="2000" b="0" i="0" dirty="0">
              <a:solidFill>
                <a:schemeClr val="bg1"/>
              </a:solidFill>
              <a:latin typeface="inherit"/>
            </a:endParaRPr>
          </a:p>
        </p:txBody>
      </p:sp>
      <p:sp>
        <p:nvSpPr>
          <p:cNvPr id="3" name="TextBox 2"/>
          <p:cNvSpPr txBox="1"/>
          <p:nvPr/>
        </p:nvSpPr>
        <p:spPr>
          <a:xfrm>
            <a:off x="0" y="0"/>
            <a:ext cx="9144000" cy="1323439"/>
          </a:xfrm>
          <a:prstGeom prst="rect">
            <a:avLst/>
          </a:prstGeom>
          <a:noFill/>
        </p:spPr>
        <p:txBody>
          <a:bodyPr wrap="square" rtlCol="0">
            <a:spAutoFit/>
          </a:bodyPr>
          <a:lstStyle/>
          <a:p>
            <a:r>
              <a:rPr lang="en-GB" sz="4000" dirty="0" smtClean="0">
                <a:solidFill>
                  <a:schemeClr val="bg1"/>
                </a:solidFill>
              </a:rPr>
              <a:t>Box and whisker plot(or ‘stem and whisker) shows the five number summary:</a:t>
            </a:r>
            <a:endParaRPr lang="en-GB" sz="4000" dirty="0">
              <a:solidFill>
                <a:schemeClr val="bg1"/>
              </a:solidFill>
            </a:endParaRP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605" y="1371600"/>
            <a:ext cx="5515731"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 name="Straight Arrow Connector 6"/>
          <p:cNvCxnSpPr/>
          <p:nvPr/>
        </p:nvCxnSpPr>
        <p:spPr>
          <a:xfrm flipH="1">
            <a:off x="3581400" y="2057400"/>
            <a:ext cx="2743200" cy="3810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1828800" y="2514600"/>
            <a:ext cx="4419600" cy="838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2" idx="1"/>
          </p:cNvCxnSpPr>
          <p:nvPr/>
        </p:nvCxnSpPr>
        <p:spPr>
          <a:xfrm flipH="1">
            <a:off x="4419600" y="3787646"/>
            <a:ext cx="1828800" cy="2509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5257800" y="4267200"/>
            <a:ext cx="10668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This can also be put on its side:</a:t>
            </a:r>
            <a:endParaRPr lang="en-GB" dirty="0">
              <a:solidFill>
                <a:schemeClr val="bg1"/>
              </a:solidFill>
            </a:endParaRPr>
          </a:p>
        </p:txBody>
      </p:sp>
      <p:pic>
        <p:nvPicPr>
          <p:cNvPr id="2050" name="Picture 2" descr="http://illuminations.nctm.org/uploadedImages/Content/Lessons/Images/6-8/StemLeafOfWeights.jpg"/>
          <p:cNvPicPr>
            <a:picLocks noChangeAspect="1" noChangeArrowheads="1"/>
          </p:cNvPicPr>
          <p:nvPr/>
        </p:nvPicPr>
        <p:blipFill>
          <a:blip r:embed="rId2" cstate="print"/>
          <a:srcRect/>
          <a:stretch>
            <a:fillRect/>
          </a:stretch>
        </p:blipFill>
        <p:spPr bwMode="auto">
          <a:xfrm>
            <a:off x="1447800" y="1828800"/>
            <a:ext cx="6019800" cy="4321211"/>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833" y="116632"/>
            <a:ext cx="8229600" cy="936104"/>
          </a:xfrm>
        </p:spPr>
        <p:txBody>
          <a:bodyPr>
            <a:normAutofit/>
          </a:bodyPr>
          <a:lstStyle/>
          <a:p>
            <a:r>
              <a:rPr lang="en-GB" sz="3600" b="1" dirty="0" smtClean="0">
                <a:solidFill>
                  <a:schemeClr val="bg1"/>
                </a:solidFill>
              </a:rPr>
              <a:t>Types of variable</a:t>
            </a:r>
            <a:endParaRPr lang="en-GB" sz="3600" b="1" dirty="0">
              <a:solidFill>
                <a:schemeClr val="bg1"/>
              </a:solidFill>
            </a:endParaRPr>
          </a:p>
        </p:txBody>
      </p:sp>
      <p:sp>
        <p:nvSpPr>
          <p:cNvPr id="3" name="Content Placeholder 2"/>
          <p:cNvSpPr>
            <a:spLocks noGrp="1"/>
          </p:cNvSpPr>
          <p:nvPr>
            <p:ph idx="1"/>
          </p:nvPr>
        </p:nvSpPr>
        <p:spPr>
          <a:xfrm>
            <a:off x="611560" y="3962400"/>
            <a:ext cx="8229600" cy="2595811"/>
          </a:xfrm>
        </p:spPr>
        <p:txBody>
          <a:bodyPr>
            <a:normAutofit fontScale="92500" lnSpcReduction="20000"/>
          </a:bodyPr>
          <a:lstStyle/>
          <a:p>
            <a:pPr marL="0" indent="0">
              <a:buNone/>
            </a:pPr>
            <a:r>
              <a:rPr lang="en-GB" sz="2600" b="1" dirty="0" smtClean="0">
                <a:solidFill>
                  <a:schemeClr val="bg1"/>
                </a:solidFill>
              </a:rPr>
              <a:t>Quantitative variables (can be counted or measured)</a:t>
            </a:r>
            <a:r>
              <a:rPr lang="en-GB" sz="2600" dirty="0" smtClean="0">
                <a:solidFill>
                  <a:srgbClr val="FF0000"/>
                </a:solidFill>
              </a:rPr>
              <a:t> </a:t>
            </a:r>
          </a:p>
          <a:p>
            <a:pPr marL="0" indent="0">
              <a:buNone/>
            </a:pPr>
            <a:r>
              <a:rPr lang="en-GB" sz="2600" dirty="0" smtClean="0">
                <a:solidFill>
                  <a:srgbClr val="FF0000"/>
                </a:solidFill>
              </a:rPr>
              <a:t>Interval</a:t>
            </a:r>
            <a:r>
              <a:rPr lang="en-GB" sz="2600" dirty="0" smtClean="0">
                <a:solidFill>
                  <a:schemeClr val="bg1"/>
                </a:solidFill>
              </a:rPr>
              <a:t>: variables that can be measured along a continuum, and which have a numerical value. </a:t>
            </a:r>
          </a:p>
          <a:p>
            <a:pPr marL="0" indent="0"/>
            <a:endParaRPr lang="en-GB" sz="2600" dirty="0" smtClean="0">
              <a:solidFill>
                <a:srgbClr val="FF0000"/>
              </a:solidFill>
            </a:endParaRPr>
          </a:p>
          <a:p>
            <a:pPr marL="0" indent="0">
              <a:buNone/>
            </a:pPr>
            <a:r>
              <a:rPr lang="en-GB" sz="2600" dirty="0" smtClean="0">
                <a:solidFill>
                  <a:srgbClr val="FF0000"/>
                </a:solidFill>
              </a:rPr>
              <a:t>Ratio</a:t>
            </a:r>
            <a:r>
              <a:rPr lang="en-GB" sz="2600" dirty="0" smtClean="0">
                <a:solidFill>
                  <a:schemeClr val="bg1"/>
                </a:solidFill>
              </a:rPr>
              <a:t>: interval variables, but with added condition that zero means there is none of that variable (so for example temperature can never be a ratio variable)</a:t>
            </a:r>
          </a:p>
          <a:p>
            <a:pPr marL="0" indent="0">
              <a:buNone/>
            </a:pPr>
            <a:endParaRPr lang="en-GB" sz="2400" b="1" dirty="0" smtClean="0">
              <a:solidFill>
                <a:schemeClr val="bg1"/>
              </a:solidFill>
            </a:endParaRPr>
          </a:p>
        </p:txBody>
      </p:sp>
      <p:sp>
        <p:nvSpPr>
          <p:cNvPr id="4" name="TextBox 3"/>
          <p:cNvSpPr txBox="1"/>
          <p:nvPr/>
        </p:nvSpPr>
        <p:spPr>
          <a:xfrm>
            <a:off x="609600" y="1143000"/>
            <a:ext cx="7776864" cy="2831544"/>
          </a:xfrm>
          <a:prstGeom prst="rect">
            <a:avLst/>
          </a:prstGeom>
          <a:noFill/>
        </p:spPr>
        <p:txBody>
          <a:bodyPr wrap="square" rtlCol="0">
            <a:spAutoFit/>
          </a:bodyPr>
          <a:lstStyle/>
          <a:p>
            <a:r>
              <a:rPr lang="en-GB" sz="2400" b="1" dirty="0" smtClean="0">
                <a:solidFill>
                  <a:prstClr val="white"/>
                </a:solidFill>
              </a:rPr>
              <a:t>Categorical variables (can be ordered, but not measured)</a:t>
            </a:r>
            <a:endParaRPr lang="en-GB" sz="2400" dirty="0" smtClean="0">
              <a:solidFill>
                <a:srgbClr val="FF0000"/>
              </a:solidFill>
            </a:endParaRPr>
          </a:p>
          <a:p>
            <a:r>
              <a:rPr lang="en-GB" sz="2400" dirty="0" smtClean="0">
                <a:solidFill>
                  <a:srgbClr val="FF0000"/>
                </a:solidFill>
              </a:rPr>
              <a:t>Nominal</a:t>
            </a:r>
            <a:r>
              <a:rPr lang="en-GB" sz="2400" dirty="0">
                <a:solidFill>
                  <a:prstClr val="white"/>
                </a:solidFill>
              </a:rPr>
              <a:t>: labels or names, e.g. artefact type or period, or different areas of the site</a:t>
            </a:r>
          </a:p>
          <a:p>
            <a:endParaRPr lang="en-GB" sz="1600" dirty="0" smtClean="0">
              <a:solidFill>
                <a:srgbClr val="FF0000"/>
              </a:solidFill>
            </a:endParaRPr>
          </a:p>
          <a:p>
            <a:r>
              <a:rPr lang="en-GB" sz="2400" dirty="0" smtClean="0">
                <a:solidFill>
                  <a:srgbClr val="FF0000"/>
                </a:solidFill>
              </a:rPr>
              <a:t>Ordinal</a:t>
            </a:r>
            <a:r>
              <a:rPr lang="en-GB" sz="2400" dirty="0">
                <a:solidFill>
                  <a:prstClr val="white"/>
                </a:solidFill>
              </a:rPr>
              <a:t>: variables that have an order, but that don’t have equal intervals, e.g. the condition of an artefact (excellent, v. good, ok, poor, terrible)</a:t>
            </a:r>
          </a:p>
          <a:p>
            <a:endParaRPr lang="en-GB" dirty="0">
              <a:solidFill>
                <a:prstClr val="black"/>
              </a:solidFill>
            </a:endParaRPr>
          </a:p>
        </p:txBody>
      </p:sp>
    </p:spTree>
    <p:extLst>
      <p:ext uri="{BB962C8B-B14F-4D97-AF65-F5344CB8AC3E}">
        <p14:creationId xmlns:p14="http://schemas.microsoft.com/office/powerpoint/2010/main" val="1121459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solidFill>
                  <a:schemeClr val="bg1"/>
                </a:solidFill>
              </a:rPr>
              <a:t>Nominal data is described using counts and percentages, and plotted using pie charts and bar charts.</a:t>
            </a:r>
          </a:p>
          <a:p>
            <a:r>
              <a:rPr lang="en-GB" dirty="0" smtClean="0">
                <a:solidFill>
                  <a:schemeClr val="bg1"/>
                </a:solidFill>
              </a:rPr>
              <a:t>With interval and ratio data (quantitative data) you can undertake more interesting descriptions, e.g. we can measure the relationship between variables</a:t>
            </a:r>
          </a:p>
          <a:p>
            <a:r>
              <a:rPr lang="en-GB" dirty="0" smtClean="0">
                <a:solidFill>
                  <a:schemeClr val="bg1"/>
                </a:solidFill>
              </a:rPr>
              <a:t>When both variables are ordinal or interval/ratio, the association can have a direction</a:t>
            </a:r>
            <a:endParaRPr lang="en-GB" dirty="0">
              <a:solidFill>
                <a:schemeClr val="bg1"/>
              </a:solidFill>
            </a:endParaRPr>
          </a:p>
        </p:txBody>
      </p:sp>
    </p:spTree>
    <p:extLst>
      <p:ext uri="{BB962C8B-B14F-4D97-AF65-F5344CB8AC3E}">
        <p14:creationId xmlns:p14="http://schemas.microsoft.com/office/powerpoint/2010/main" val="2241279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Types of correlation</a:t>
            </a:r>
            <a:endParaRPr lang="en-GB" sz="2800" dirty="0"/>
          </a:p>
        </p:txBody>
      </p:sp>
      <p:pic>
        <p:nvPicPr>
          <p:cNvPr id="205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1556792"/>
            <a:ext cx="5784346" cy="3834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57390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creativeclass.com/_v3/creative_class/_wordpress/wp-content/uploads/2009/11/cancer1.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40295" y="1058618"/>
            <a:ext cx="6192688" cy="49583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08347" y="394862"/>
            <a:ext cx="5256584" cy="461665"/>
          </a:xfrm>
          <a:prstGeom prst="rect">
            <a:avLst/>
          </a:prstGeom>
          <a:noFill/>
        </p:spPr>
        <p:txBody>
          <a:bodyPr wrap="square" rtlCol="0">
            <a:spAutoFit/>
          </a:bodyPr>
          <a:lstStyle/>
          <a:p>
            <a:r>
              <a:rPr lang="en-GB" sz="2400" dirty="0" smtClean="0">
                <a:solidFill>
                  <a:schemeClr val="bg1"/>
                </a:solidFill>
              </a:rPr>
              <a:t>Positive correlation: smoking and cancer</a:t>
            </a:r>
            <a:endParaRPr lang="en-GB" sz="2400" dirty="0">
              <a:solidFill>
                <a:schemeClr val="bg1"/>
              </a:solidFill>
            </a:endParaRPr>
          </a:p>
        </p:txBody>
      </p:sp>
    </p:spTree>
    <p:extLst>
      <p:ext uri="{BB962C8B-B14F-4D97-AF65-F5344CB8AC3E}">
        <p14:creationId xmlns:p14="http://schemas.microsoft.com/office/powerpoint/2010/main" val="1576510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systemic-medicine.eu/illustrations/stork.jpg"/>
          <p:cNvPicPr>
            <a:picLocks noChangeAspect="1" noChangeArrowheads="1"/>
          </p:cNvPicPr>
          <p:nvPr/>
        </p:nvPicPr>
        <p:blipFill>
          <a:blip r:embed="rId2" cstate="print"/>
          <a:srcRect/>
          <a:stretch>
            <a:fillRect/>
          </a:stretch>
        </p:blipFill>
        <p:spPr bwMode="auto">
          <a:xfrm>
            <a:off x="204596" y="1916832"/>
            <a:ext cx="5328592" cy="3953472"/>
          </a:xfrm>
          <a:prstGeom prst="rect">
            <a:avLst/>
          </a:prstGeom>
          <a:noFill/>
        </p:spPr>
      </p:pic>
      <p:sp>
        <p:nvSpPr>
          <p:cNvPr id="2" name="TextBox 1"/>
          <p:cNvSpPr txBox="1"/>
          <p:nvPr/>
        </p:nvSpPr>
        <p:spPr>
          <a:xfrm>
            <a:off x="204596" y="332656"/>
            <a:ext cx="8670111" cy="1200329"/>
          </a:xfrm>
          <a:prstGeom prst="rect">
            <a:avLst/>
          </a:prstGeom>
          <a:noFill/>
        </p:spPr>
        <p:txBody>
          <a:bodyPr wrap="square" rtlCol="0">
            <a:spAutoFit/>
          </a:bodyPr>
          <a:lstStyle/>
          <a:p>
            <a:r>
              <a:rPr lang="en-GB" sz="2400" dirty="0" smtClean="0">
                <a:solidFill>
                  <a:schemeClr val="bg1"/>
                </a:solidFill>
              </a:rPr>
              <a:t>This graph shows the number of births in Lower Saxony (Y axis), compared with the number of storks sighted (x axis). As one factor increases, so does the other. There is a strong positive correlation.</a:t>
            </a:r>
            <a:endParaRPr lang="en-GB" sz="2400" dirty="0">
              <a:solidFill>
                <a:schemeClr val="bg1"/>
              </a:solidFill>
            </a:endParaRPr>
          </a:p>
        </p:txBody>
      </p:sp>
      <p:pic>
        <p:nvPicPr>
          <p:cNvPr id="3" name="Picture 2" descr="http://alliwaw.files.wordpress.com/2009/12/fstork.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0645" y="1916832"/>
            <a:ext cx="3078572" cy="27645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68144" y="4869160"/>
            <a:ext cx="3154062" cy="830997"/>
          </a:xfrm>
          <a:prstGeom prst="rect">
            <a:avLst/>
          </a:prstGeom>
          <a:noFill/>
        </p:spPr>
        <p:txBody>
          <a:bodyPr wrap="square" rtlCol="0">
            <a:spAutoFit/>
          </a:bodyPr>
          <a:lstStyle/>
          <a:p>
            <a:r>
              <a:rPr lang="en-GB" sz="2400" dirty="0">
                <a:solidFill>
                  <a:schemeClr val="bg1"/>
                </a:solidFill>
              </a:rPr>
              <a:t>C</a:t>
            </a:r>
            <a:r>
              <a:rPr lang="en-GB" sz="2400" dirty="0" smtClean="0">
                <a:solidFill>
                  <a:schemeClr val="bg1"/>
                </a:solidFill>
              </a:rPr>
              <a:t>orrelation </a:t>
            </a:r>
            <a:r>
              <a:rPr lang="en-GB" sz="2400" dirty="0">
                <a:solidFill>
                  <a:schemeClr val="bg1"/>
                </a:solidFill>
              </a:rPr>
              <a:t>is not the same as causation! </a:t>
            </a:r>
          </a:p>
        </p:txBody>
      </p:sp>
    </p:spTree>
    <p:extLst>
      <p:ext uri="{BB962C8B-B14F-4D97-AF65-F5344CB8AC3E}">
        <p14:creationId xmlns:p14="http://schemas.microsoft.com/office/powerpoint/2010/main" val="357643318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1398" t="8843" r="1242"/>
          <a:stretch/>
        </p:blipFill>
        <p:spPr>
          <a:xfrm>
            <a:off x="1115616" y="1124744"/>
            <a:ext cx="6475394" cy="5329676"/>
          </a:xfrm>
          <a:prstGeom prst="rect">
            <a:avLst/>
          </a:prstGeom>
        </p:spPr>
      </p:pic>
      <p:sp>
        <p:nvSpPr>
          <p:cNvPr id="3" name="TextBox 2"/>
          <p:cNvSpPr txBox="1"/>
          <p:nvPr/>
        </p:nvSpPr>
        <p:spPr>
          <a:xfrm>
            <a:off x="1115616" y="203814"/>
            <a:ext cx="6624736" cy="523220"/>
          </a:xfrm>
          <a:prstGeom prst="rect">
            <a:avLst/>
          </a:prstGeom>
          <a:noFill/>
        </p:spPr>
        <p:txBody>
          <a:bodyPr wrap="square" rtlCol="0">
            <a:spAutoFit/>
          </a:bodyPr>
          <a:lstStyle/>
          <a:p>
            <a:r>
              <a:rPr lang="en-GB" sz="2800" dirty="0" smtClean="0">
                <a:solidFill>
                  <a:schemeClr val="bg1"/>
                </a:solidFill>
              </a:rPr>
              <a:t>Chocolate consumption and Nobel prizes</a:t>
            </a:r>
            <a:endParaRPr lang="en-GB" sz="2800" dirty="0">
              <a:solidFill>
                <a:schemeClr val="bg1"/>
              </a:solidFill>
            </a:endParaRPr>
          </a:p>
        </p:txBody>
      </p:sp>
    </p:spTree>
    <p:extLst>
      <p:ext uri="{BB962C8B-B14F-4D97-AF65-F5344CB8AC3E}">
        <p14:creationId xmlns:p14="http://schemas.microsoft.com/office/powerpoint/2010/main" val="10233446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people.vcu.edu/~pdattalo/702SuppRead/MeasAssoc/The%20Pearson%20Product%20Moment%20Correlation%20Coefficient%20(%20Pearson's%20r)_files/Image102.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672" y="1700808"/>
            <a:ext cx="5355954" cy="391194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88840" y="620688"/>
            <a:ext cx="5990863" cy="830997"/>
          </a:xfrm>
          <a:prstGeom prst="rect">
            <a:avLst/>
          </a:prstGeom>
          <a:noFill/>
        </p:spPr>
        <p:txBody>
          <a:bodyPr wrap="square" rtlCol="0">
            <a:spAutoFit/>
          </a:bodyPr>
          <a:lstStyle/>
          <a:p>
            <a:r>
              <a:rPr lang="en-GB" sz="2400" dirty="0" smtClean="0">
                <a:solidFill>
                  <a:schemeClr val="bg1"/>
                </a:solidFill>
              </a:rPr>
              <a:t>Negative Correlation: one variable diminishes when the other rises.</a:t>
            </a:r>
            <a:endParaRPr lang="en-GB" sz="2400" dirty="0">
              <a:solidFill>
                <a:schemeClr val="bg1"/>
              </a:solidFill>
            </a:endParaRPr>
          </a:p>
        </p:txBody>
      </p:sp>
      <p:sp>
        <p:nvSpPr>
          <p:cNvPr id="3" name="TextBox 2"/>
          <p:cNvSpPr txBox="1"/>
          <p:nvPr/>
        </p:nvSpPr>
        <p:spPr>
          <a:xfrm>
            <a:off x="899592" y="3068960"/>
            <a:ext cx="1080120" cy="923330"/>
          </a:xfrm>
          <a:prstGeom prst="rect">
            <a:avLst/>
          </a:prstGeom>
          <a:solidFill>
            <a:schemeClr val="bg1"/>
          </a:solidFill>
        </p:spPr>
        <p:txBody>
          <a:bodyPr wrap="square" rtlCol="0">
            <a:spAutoFit/>
          </a:bodyPr>
          <a:lstStyle/>
          <a:p>
            <a:r>
              <a:rPr lang="en-GB" b="1" dirty="0" smtClean="0">
                <a:solidFill>
                  <a:srgbClr val="0033CC"/>
                </a:solidFill>
              </a:rPr>
              <a:t>Grade point average</a:t>
            </a:r>
            <a:endParaRPr lang="en-GB" b="1" dirty="0">
              <a:solidFill>
                <a:srgbClr val="0033CC"/>
              </a:solidFill>
            </a:endParaRPr>
          </a:p>
        </p:txBody>
      </p:sp>
    </p:spTree>
    <p:extLst>
      <p:ext uri="{BB962C8B-B14F-4D97-AF65-F5344CB8AC3E}">
        <p14:creationId xmlns:p14="http://schemas.microsoft.com/office/powerpoint/2010/main" val="24514331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3.bp.blogspot.com/-DNmL9tjMDRA/Taxj-0XFY7I/AAAAAAAAAQM/4lUXjfK9GsM/s400/Fertility%2Brates%2Band%2Badult%2Bliteracy.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1662"/>
          <a:stretch/>
        </p:blipFill>
        <p:spPr bwMode="auto">
          <a:xfrm>
            <a:off x="1843661" y="2821732"/>
            <a:ext cx="5267672" cy="347835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051720" y="6183076"/>
            <a:ext cx="3744416" cy="523220"/>
          </a:xfrm>
          <a:prstGeom prst="rect">
            <a:avLst/>
          </a:prstGeom>
          <a:solidFill>
            <a:schemeClr val="bg1"/>
          </a:solidFill>
        </p:spPr>
        <p:txBody>
          <a:bodyPr wrap="square" rtlCol="0">
            <a:spAutoFit/>
          </a:bodyPr>
          <a:lstStyle/>
          <a:p>
            <a:r>
              <a:rPr lang="en-GB" sz="2800" dirty="0" smtClean="0"/>
              <a:t>Children</a:t>
            </a:r>
            <a:r>
              <a:rPr lang="en-GB" sz="2400" dirty="0" smtClean="0"/>
              <a:t> </a:t>
            </a:r>
            <a:r>
              <a:rPr lang="en-GB" sz="2800" dirty="0" smtClean="0"/>
              <a:t>per women</a:t>
            </a:r>
            <a:endParaRPr lang="en-GB" sz="2800" dirty="0"/>
          </a:p>
        </p:txBody>
      </p:sp>
      <p:sp>
        <p:nvSpPr>
          <p:cNvPr id="3" name="TextBox 2"/>
          <p:cNvSpPr txBox="1"/>
          <p:nvPr/>
        </p:nvSpPr>
        <p:spPr>
          <a:xfrm>
            <a:off x="395537" y="4365104"/>
            <a:ext cx="1602608" cy="954107"/>
          </a:xfrm>
          <a:prstGeom prst="rect">
            <a:avLst/>
          </a:prstGeom>
          <a:solidFill>
            <a:schemeClr val="bg1"/>
          </a:solidFill>
        </p:spPr>
        <p:txBody>
          <a:bodyPr vert="horz" wrap="square" rtlCol="0">
            <a:spAutoFit/>
          </a:bodyPr>
          <a:lstStyle/>
          <a:p>
            <a:r>
              <a:rPr lang="en-GB" sz="2800" dirty="0" smtClean="0"/>
              <a:t>Literacy rate</a:t>
            </a:r>
            <a:endParaRPr lang="en-GB" sz="2800" dirty="0"/>
          </a:p>
        </p:txBody>
      </p:sp>
      <p:sp>
        <p:nvSpPr>
          <p:cNvPr id="4" name="TextBox 3"/>
          <p:cNvSpPr txBox="1"/>
          <p:nvPr/>
        </p:nvSpPr>
        <p:spPr>
          <a:xfrm>
            <a:off x="533400" y="685800"/>
            <a:ext cx="7709183" cy="1354217"/>
          </a:xfrm>
          <a:prstGeom prst="rect">
            <a:avLst/>
          </a:prstGeom>
          <a:noFill/>
        </p:spPr>
        <p:txBody>
          <a:bodyPr wrap="square" rtlCol="0">
            <a:spAutoFit/>
          </a:bodyPr>
          <a:lstStyle/>
          <a:p>
            <a:r>
              <a:rPr lang="en-GB" sz="3200" dirty="0" smtClean="0">
                <a:solidFill>
                  <a:schemeClr val="bg1"/>
                </a:solidFill>
              </a:rPr>
              <a:t>This is from a fab website called </a:t>
            </a:r>
          </a:p>
          <a:p>
            <a:r>
              <a:rPr lang="en-GB" sz="3200" dirty="0" smtClean="0">
                <a:solidFill>
                  <a:schemeClr val="bg1"/>
                </a:solidFill>
              </a:rPr>
              <a:t>www.gapminder.org</a:t>
            </a:r>
          </a:p>
          <a:p>
            <a:r>
              <a:rPr lang="en-GB" dirty="0">
                <a:solidFill>
                  <a:schemeClr val="bg1"/>
                </a:solidFill>
              </a:rPr>
              <a:t>	</a:t>
            </a:r>
          </a:p>
        </p:txBody>
      </p:sp>
      <p:sp>
        <p:nvSpPr>
          <p:cNvPr id="5" name="Down Arrow 4"/>
          <p:cNvSpPr/>
          <p:nvPr/>
        </p:nvSpPr>
        <p:spPr>
          <a:xfrm>
            <a:off x="6300192" y="2204864"/>
            <a:ext cx="216024" cy="504056"/>
          </a:xfrm>
          <a:prstGeom prst="down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80259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firewhenreadypottery.com/wp-content/uploads/2012/07/pie-chart-1024x1021.jpg"/>
          <p:cNvPicPr>
            <a:picLocks noChangeAspect="1" noChangeArrowheads="1"/>
          </p:cNvPicPr>
          <p:nvPr/>
        </p:nvPicPr>
        <p:blipFill>
          <a:blip r:embed="rId2" cstate="print"/>
          <a:srcRect l="2923" t="1063" r="3317" b="7863"/>
          <a:stretch>
            <a:fillRect/>
          </a:stretch>
        </p:blipFill>
        <p:spPr bwMode="auto">
          <a:xfrm>
            <a:off x="1981200" y="990600"/>
            <a:ext cx="5181600" cy="5018400"/>
          </a:xfrm>
          <a:prstGeom prst="rect">
            <a:avLst/>
          </a:prstGeom>
          <a:noFill/>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1048</TotalTime>
  <Words>1431</Words>
  <Application>Microsoft Office PowerPoint</Application>
  <PresentationFormat>On-screen Show (4:3)</PresentationFormat>
  <Paragraphs>151</Paragraphs>
  <Slides>40</Slides>
  <Notes>1</Notes>
  <HiddenSlides>0</HiddenSlides>
  <MMClips>0</MMClips>
  <ScaleCrop>false</ScaleCrop>
  <HeadingPairs>
    <vt:vector size="4" baseType="variant">
      <vt:variant>
        <vt:lpstr>Theme</vt:lpstr>
      </vt:variant>
      <vt:variant>
        <vt:i4>2</vt:i4>
      </vt:variant>
      <vt:variant>
        <vt:lpstr>Slide Titles</vt:lpstr>
      </vt:variant>
      <vt:variant>
        <vt:i4>40</vt:i4>
      </vt:variant>
    </vt:vector>
  </HeadingPairs>
  <TitlesOfParts>
    <vt:vector size="42" baseType="lpstr">
      <vt:lpstr>1_Office Theme</vt:lpstr>
      <vt:lpstr>Office Theme</vt:lpstr>
      <vt:lpstr>Quantitative Methods for Research</vt:lpstr>
      <vt:lpstr>PowerPoint Presentation</vt:lpstr>
      <vt:lpstr>Dealing with data: common questions an archaeologist might ask</vt:lpstr>
      <vt:lpstr>Categorical variables: Can be ordered, but not measured</vt:lpstr>
      <vt:lpstr>Pie chart with one variable (animal bone),  expressed as percentages of the total assemblage. The bone is divided into nominal categories (categories with a name): sheep/goat, cattle, pig, horse. This shows the relative proportions of data that has no ‘order’. </vt:lpstr>
      <vt:lpstr>PowerPoint Presentation</vt:lpstr>
      <vt:lpstr>Quantitative variables can be counted or measured</vt:lpstr>
      <vt:lpstr>PowerPoint Presentation</vt:lpstr>
      <vt:lpstr>PowerPoint Presentation</vt:lpstr>
      <vt:lpstr>Percentages and sample size</vt:lpstr>
      <vt:lpstr>PowerPoint Presentation</vt:lpstr>
      <vt:lpstr>Developing a sampling strategy</vt:lpstr>
      <vt:lpstr>PowerPoint Presentation</vt:lpstr>
      <vt:lpstr>Sampling strategies</vt:lpstr>
      <vt:lpstr>PowerPoint Presentation</vt:lpstr>
      <vt:lpstr>PowerPoint Presentation</vt:lpstr>
      <vt:lpstr>Plotting spatial data on a microscopic scale</vt:lpstr>
      <vt:lpstr>PowerPoint Presentation</vt:lpstr>
      <vt:lpstr>PowerPoint Presentation</vt:lpstr>
      <vt:lpstr>PowerPoint Presentation</vt:lpstr>
      <vt:lpstr>PowerPoint Presentation</vt:lpstr>
      <vt:lpstr>PowerPoint Presentation</vt:lpstr>
      <vt:lpstr>Statistics can be used: 1) As a means of describing your data (Descriptive Statistics) 2) To test hypotheses about the data (Statistical Inference)</vt:lpstr>
      <vt:lpstr>PowerPoint Presentation</vt:lpstr>
      <vt:lpstr>PowerPoint Presentation</vt:lpstr>
      <vt:lpstr>PowerPoint Presentation</vt:lpstr>
      <vt:lpstr>PowerPoint Presentation</vt:lpstr>
      <vt:lpstr>PowerPoint Presentation</vt:lpstr>
      <vt:lpstr>Try creating a stem and leaf plot from these student marks:</vt:lpstr>
      <vt:lpstr>PowerPoint Presentation</vt:lpstr>
      <vt:lpstr>This can also be put on its side:</vt:lpstr>
      <vt:lpstr>Types of variable</vt:lpstr>
      <vt:lpstr>PowerPoint Presentation</vt:lpstr>
      <vt:lpstr>Types of correlation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Methods for Research</dc:title>
  <dc:creator>Erika</dc:creator>
  <cp:lastModifiedBy>UCS</cp:lastModifiedBy>
  <cp:revision>21</cp:revision>
  <cp:lastPrinted>2012-11-01T12:33:13Z</cp:lastPrinted>
  <dcterms:created xsi:type="dcterms:W3CDTF">2012-10-24T16:28:20Z</dcterms:created>
  <dcterms:modified xsi:type="dcterms:W3CDTF">2014-11-26T16:24:46Z</dcterms:modified>
</cp:coreProperties>
</file>