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 id="2147484243" r:id="rId5"/>
  </p:sldMasterIdLst>
  <p:notesMasterIdLst>
    <p:notesMasterId r:id="rId19"/>
  </p:notesMasterIdLst>
  <p:sldIdLst>
    <p:sldId id="409" r:id="rId6"/>
    <p:sldId id="410" r:id="rId7"/>
    <p:sldId id="388" r:id="rId8"/>
    <p:sldId id="400" r:id="rId9"/>
    <p:sldId id="399" r:id="rId10"/>
    <p:sldId id="401" r:id="rId11"/>
    <p:sldId id="406" r:id="rId12"/>
    <p:sldId id="407" r:id="rId13"/>
    <p:sldId id="408" r:id="rId14"/>
    <p:sldId id="389" r:id="rId15"/>
    <p:sldId id="402" r:id="rId16"/>
    <p:sldId id="411" r:id="rId17"/>
    <p:sldId id="340"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A32FDD-4F5F-4050-92D3-D08BFE5ABCAB}" v="3" dt="2021-02-08T18:39:28.8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23"/>
    <p:restoredTop sz="94694"/>
  </p:normalViewPr>
  <p:slideViewPr>
    <p:cSldViewPr snapToGrid="0">
      <p:cViewPr varScale="1">
        <p:scale>
          <a:sx n="92" d="100"/>
          <a:sy n="92" d="100"/>
        </p:scale>
        <p:origin x="1636" y="8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08/02/2021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DD38FE9-B6F1-4E2E-8551-4EC347A5F6F0}" type="slidenum">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5644729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08/02/2021</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08/02/2021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08/02/2021</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08/02/2021</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08/02/2021</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08/02/2021</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08/02/2021</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08/02/2021</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08/02/2021</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08/02/2021</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08/02/2021</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08/02/2021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08/02/2021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08/02/2021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08/02/2021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08/02/2021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08/02/2021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08/02/2021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08/02/2021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08/02/2021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08/02/2021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08/02/2021</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032001"/>
            <a:ext cx="7772400" cy="3484216"/>
          </a:xfrm>
        </p:spPr>
        <p:txBody>
          <a:bodyPr/>
          <a:lstStyle/>
          <a:p>
            <a:br>
              <a:rPr lang="en-GB" altLang="en-US" dirty="0"/>
            </a:br>
            <a:r>
              <a:rPr lang="en-GB" altLang="en-US" dirty="0"/>
              <a:t> </a:t>
            </a:r>
            <a:r>
              <a:rPr lang="en-GB" altLang="en-US" sz="3600" dirty="0">
                <a:latin typeface="Arial Rounded MT Bold" charset="0"/>
                <a:ea typeface="Arial Rounded MT Bold" charset="0"/>
                <a:cs typeface="Arial Rounded MT Bold" charset="0"/>
              </a:rPr>
              <a:t>Academic &amp; Research Skills</a:t>
            </a:r>
            <a:br>
              <a:rPr lang="en-GB" altLang="en-US" sz="3600" dirty="0">
                <a:latin typeface="Arial Rounded MT Bold" charset="0"/>
                <a:ea typeface="Arial Rounded MT Bold" charset="0"/>
                <a:cs typeface="Arial Rounded MT Bold" charset="0"/>
              </a:rPr>
            </a:br>
            <a:r>
              <a:rPr lang="en-GB" altLang="en-US" sz="5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BMSK4008</a:t>
            </a:r>
            <a:br>
              <a:rPr lang="en-US" dirty="0">
                <a:latin typeface="+mj-ea"/>
                <a:cs typeface="+mj-ea"/>
              </a:rPr>
            </a:br>
            <a:br>
              <a:rPr lang="en-GB" altLang="en-US" sz="4000"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effectLst>
                  <a:outerShdw blurRad="38100" dist="38100" dir="2700000" algn="tl">
                    <a:srgbClr val="000000">
                      <a:alpha val="43137"/>
                    </a:srgbClr>
                  </a:outerShdw>
                </a:effectLst>
                <a:latin typeface="Arial Rounded MT Bold" charset="0"/>
                <a:ea typeface="Arial Rounded MT Bold" charset="0"/>
                <a:cs typeface="Arial Rounded MT Bold" charset="0"/>
              </a:rPr>
              <a:t>Session 4</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443672" y="714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CertHE</a:t>
            </a: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1211702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513567"/>
            <a:ext cx="8540750" cy="4891413"/>
          </a:xfrm>
        </p:spPr>
        <p:txBody>
          <a:bodyPr>
            <a:noAutofit/>
          </a:bodyPr>
          <a:lstStyle/>
          <a:p>
            <a:pPr marL="0" indent="0">
              <a:buNone/>
              <a:defRPr/>
            </a:pPr>
            <a:r>
              <a:rPr lang="en-GB"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Today’s Session</a:t>
            </a:r>
          </a:p>
          <a:p>
            <a:pPr marL="0" indent="0">
              <a:buNone/>
              <a:defRPr/>
            </a:pPr>
            <a:endParaRPr lang="en-GB" sz="3600" dirty="0">
              <a:latin typeface="Arial Rounded MT Bold" charset="0"/>
              <a:ea typeface="Arial Rounded MT Bold" charset="0"/>
              <a:cs typeface="Arial Rounded MT Bold" charset="0"/>
            </a:endParaRPr>
          </a:p>
          <a:p>
            <a:pPr>
              <a:defRPr/>
            </a:pPr>
            <a:r>
              <a:rPr lang="en-GB" sz="3600" dirty="0">
                <a:latin typeface="Arial Rounded MT Bold" charset="0"/>
                <a:ea typeface="Arial Rounded MT Bold" charset="0"/>
                <a:cs typeface="Arial Rounded MT Bold" charset="0"/>
              </a:rPr>
              <a:t>Paraphrasing</a:t>
            </a:r>
          </a:p>
          <a:p>
            <a:pPr>
              <a:defRPr/>
            </a:pPr>
            <a:r>
              <a:rPr lang="en-US" sz="3600" dirty="0">
                <a:latin typeface="Arial Rounded MT Bold" charset="0"/>
                <a:ea typeface="Arial Rounded MT Bold" charset="0"/>
                <a:cs typeface="Arial Rounded MT Bold" charset="0"/>
              </a:rPr>
              <a:t>Relating Theory to Workplace Examples</a:t>
            </a:r>
          </a:p>
          <a:p>
            <a:pPr>
              <a:defRPr/>
            </a:pPr>
            <a:r>
              <a:rPr lang="en-US" sz="3600" dirty="0">
                <a:latin typeface="Arial Rounded MT Bold" charset="0"/>
              </a:rPr>
              <a:t>Plagiarism</a:t>
            </a:r>
            <a:endParaRPr lang="en-GB" sz="3600" dirty="0">
              <a:latin typeface="Arial Rounded MT Bold" charset="0"/>
            </a:endParaRPr>
          </a:p>
        </p:txBody>
      </p:sp>
      <p:sp>
        <p:nvSpPr>
          <p:cNvPr id="4" name="Slide Number Placeholder 3"/>
          <p:cNvSpPr>
            <a:spLocks noGrp="1"/>
          </p:cNvSpPr>
          <p:nvPr>
            <p:ph type="sldNum" sz="quarter" idx="12"/>
          </p:nvPr>
        </p:nvSpPr>
        <p:spPr/>
        <p:txBody>
          <a:bodyP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9A8315E-A193-4633-90EA-6DF2636B2301}"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476481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427470"/>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1028700" y="1900093"/>
            <a:ext cx="7086600" cy="2775816"/>
          </a:xfrm>
        </p:spPr>
        <p:txBody>
          <a:bodyPr/>
          <a:lstStyle/>
          <a:p>
            <a:pPr marL="0" indent="0">
              <a:buNone/>
            </a:pPr>
            <a:r>
              <a:rPr lang="en-GB" sz="2800" dirty="0">
                <a:latin typeface="Calibri" panose="020F0502020204030204" pitchFamily="34" charset="0"/>
                <a:cs typeface="Calibri" panose="020F0502020204030204" pitchFamily="34" charset="0"/>
              </a:rPr>
              <a:t>When it comes to academic theories or models, SfWP students are expected to read about theories relevant to the module being studied and then discuss them in their assignment, relating these models and theories to their </a:t>
            </a:r>
            <a:r>
              <a:rPr lang="en-GB" sz="2800" i="1" dirty="0">
                <a:latin typeface="Calibri" panose="020F0502020204030204" pitchFamily="34" charset="0"/>
                <a:cs typeface="Calibri" panose="020F0502020204030204" pitchFamily="34" charset="0"/>
              </a:rPr>
              <a:t>own workplace examples</a:t>
            </a:r>
            <a:r>
              <a:rPr lang="en-GB" sz="2800" dirty="0">
                <a:latin typeface="Calibri" panose="020F0502020204030204" pitchFamily="34" charset="0"/>
                <a:cs typeface="Calibri" panose="020F0502020204030204" pitchFamily="34" charset="0"/>
              </a:rPr>
              <a:t>. </a:t>
            </a:r>
          </a:p>
          <a:p>
            <a:endParaRPr lang="en-GB" sz="2000" dirty="0">
              <a:latin typeface="Calibri" panose="020F0502020204030204" pitchFamily="34" charset="0"/>
              <a:cs typeface="Calibri" panose="020F0502020204030204" pitchFamily="34"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4054693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354733"/>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62953"/>
            <a:ext cx="7980218" cy="3932094"/>
          </a:xfrm>
        </p:spPr>
        <p:txBody>
          <a:bodyPr/>
          <a:lstStyle/>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If a student had been learning about </a:t>
            </a:r>
            <a:r>
              <a:rPr lang="en-GB" sz="2000" i="1" dirty="0">
                <a:latin typeface="Calibri" panose="020F0502020204030204" pitchFamily="34" charset="0"/>
                <a:cs typeface="Calibri" panose="020F0502020204030204" pitchFamily="34" charset="0"/>
              </a:rPr>
              <a:t>‘Trust in the Workplace’</a:t>
            </a:r>
            <a:r>
              <a:rPr lang="en-GB" sz="2000" dirty="0">
                <a:latin typeface="Calibri" panose="020F0502020204030204" pitchFamily="34" charset="0"/>
                <a:cs typeface="Calibri" panose="020F0502020204030204" pitchFamily="34" charset="0"/>
              </a:rPr>
              <a:t> in their classes for example, they would begin their research by finding some books or journal articles about this topic which have been written by people who are ‘respected in their field’.</a:t>
            </a:r>
            <a:br>
              <a:rPr lang="en-GB" sz="2000" dirty="0">
                <a:latin typeface="Calibri" panose="020F0502020204030204" pitchFamily="34" charset="0"/>
                <a:cs typeface="Calibri" panose="020F0502020204030204" pitchFamily="34" charset="0"/>
              </a:rPr>
            </a:br>
            <a:endParaRPr lang="en-GB" sz="20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 This means that they have conducted a lot of research on the topic themselves and have then written books and papers on the subject. </a:t>
            </a:r>
            <a:br>
              <a:rPr lang="en-GB" sz="2000" dirty="0">
                <a:latin typeface="Calibri" panose="020F0502020204030204" pitchFamily="34" charset="0"/>
                <a:cs typeface="Calibri" panose="020F0502020204030204" pitchFamily="34" charset="0"/>
              </a:rPr>
            </a:br>
            <a:endParaRPr lang="en-GB" sz="20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These will have been read by other experts and will be said to be ‘peer reviewed’ and gain ‘credibility’ (other people think this person knows what they are talking about and will begin to use and test these theories to see if they actually work in practice).</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2692062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44336"/>
            <a:ext cx="7980218" cy="3969327"/>
          </a:xfrm>
        </p:spPr>
        <p:txBody>
          <a:bodyPr/>
          <a:lstStyle/>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When a suitable theory or model on ‘trust in the workplace’ has been found, it should be read to ensure that the model is fully understood and then a student should write ‘</a:t>
            </a:r>
            <a:r>
              <a:rPr lang="en-GB" sz="2400" i="1" dirty="0">
                <a:latin typeface="Calibri" panose="020F0502020204030204" pitchFamily="34" charset="0"/>
                <a:ea typeface="Calibri" panose="020F0502020204030204" pitchFamily="34" charset="0"/>
                <a:cs typeface="Calibri" panose="020F0502020204030204" pitchFamily="34" charset="0"/>
              </a:rPr>
              <a:t>in their own words’</a:t>
            </a:r>
            <a:r>
              <a:rPr lang="en-GB" sz="2400" dirty="0">
                <a:latin typeface="Calibri" panose="020F0502020204030204" pitchFamily="34" charset="0"/>
                <a:ea typeface="Calibri" panose="020F0502020204030204" pitchFamily="34" charset="0"/>
                <a:cs typeface="Calibri" panose="020F0502020204030204" pitchFamily="34" charset="0"/>
              </a:rPr>
              <a:t> a short summary of what they think the model is about, before ‘</a:t>
            </a:r>
            <a:r>
              <a:rPr lang="en-GB" sz="2400" i="1" dirty="0">
                <a:latin typeface="Calibri" panose="020F0502020204030204" pitchFamily="34" charset="0"/>
                <a:ea typeface="Calibri" panose="020F0502020204030204" pitchFamily="34" charset="0"/>
                <a:cs typeface="Calibri" panose="020F0502020204030204" pitchFamily="34" charset="0"/>
              </a:rPr>
              <a:t>applying it to a workplace example’</a:t>
            </a:r>
            <a:r>
              <a:rPr lang="en-GB" sz="2400" dirty="0">
                <a:latin typeface="Calibri" panose="020F0502020204030204" pitchFamily="34" charset="0"/>
                <a:ea typeface="Calibri" panose="020F0502020204030204" pitchFamily="34" charset="0"/>
                <a:cs typeface="Calibri" panose="020F0502020204030204" pitchFamily="34" charset="0"/>
              </a:rPr>
              <a:t> in their assignment. </a:t>
            </a: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The summary of the model is known as </a:t>
            </a:r>
            <a:r>
              <a:rPr lang="en-GB" sz="2400" b="1" dirty="0">
                <a:latin typeface="Calibri" panose="020F0502020204030204" pitchFamily="34" charset="0"/>
                <a:ea typeface="Calibri" panose="020F0502020204030204" pitchFamily="34" charset="0"/>
                <a:cs typeface="Calibri" panose="020F0502020204030204" pitchFamily="34" charset="0"/>
              </a:rPr>
              <a:t>paraphrasing.</a:t>
            </a:r>
            <a:r>
              <a:rPr lang="en-GB" sz="2400" dirty="0">
                <a:latin typeface="Calibri" panose="020F0502020204030204" pitchFamily="34" charset="0"/>
                <a:ea typeface="Calibri" panose="020F0502020204030204" pitchFamily="34" charset="0"/>
                <a:cs typeface="Calibri" panose="020F0502020204030204" pitchFamily="34" charset="0"/>
              </a:rPr>
              <a:t> </a:t>
            </a: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A good paraphrase shows your understanding and interpretation of the original passage. </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2223361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44336"/>
            <a:ext cx="7980218" cy="4073237"/>
          </a:xfrm>
        </p:spPr>
        <p:txBody>
          <a:bodyPr/>
          <a:lstStyle/>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So if you are finding it difficult to make a paraphrase, put the original away and write down what you think it says, or what you think it means. </a:t>
            </a:r>
            <a:br>
              <a:rPr lang="en-GB"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Then go back and check your writing against the author’s original work. </a:t>
            </a:r>
            <a:br>
              <a:rPr lang="en-GB"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Out of this process you will find that you have a good, meaningful paraphrase, written in your own words.</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353438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 Theory (Example)</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02671" y="1439140"/>
            <a:ext cx="8229599" cy="3979719"/>
          </a:xfrm>
        </p:spPr>
        <p:txBody>
          <a:bodyPr/>
          <a:lstStyle/>
          <a:p>
            <a:pPr marL="205740" marR="548640" indent="0">
              <a:lnSpc>
                <a:spcPct val="107000"/>
              </a:lnSpc>
              <a:spcBef>
                <a:spcPts val="1800"/>
              </a:spcBef>
              <a:spcAft>
                <a:spcPts val="1800"/>
              </a:spcAft>
              <a:buNone/>
            </a:pP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Stephen M. R. Covey (2006) </a:t>
            </a: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  </a:t>
            </a:r>
            <a:r>
              <a:rPr lang="en-GB" sz="2000" i="1" dirty="0">
                <a:solidFill>
                  <a:srgbClr val="FF0000"/>
                </a:solidFill>
                <a:latin typeface="Calibri" panose="020F0502020204030204" pitchFamily="34" charset="0"/>
                <a:ea typeface="Calibri" panose="020F0502020204030204" pitchFamily="34" charset="0"/>
                <a:cs typeface="Times New Roman" panose="02020603050405020304" pitchFamily="18" charset="0"/>
              </a:rPr>
              <a:t>author of theory is cited in the text </a:t>
            </a: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suggests that one of the signs of a ‘great leader’ rather than simply a ‘good leader’ is in their ability to be trusted. He asserts that there are a number of Trust Behaviours that can be learned and applied by any managers in order to generate trust throughout any organisation and thus achieve better results. </a:t>
            </a:r>
            <a:b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b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He goes on to note that demonstrating a ‘lack of trust’ in employees can have a profoundly negative impact on a business which is likely to result in low staff morale, increased absenteeism due to stress related issues and ultimately lead to poor performance, which can and will affect the ‘bottom line’ and the company’s success.</a:t>
            </a:r>
            <a:endParaRPr lang="en-GB" sz="2000" i="1"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370477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192232" y="333952"/>
            <a:ext cx="8759536" cy="819439"/>
          </a:xfrm>
        </p:spPr>
        <p:txBody>
          <a:bodyPr/>
          <a:lstStyle/>
          <a:p>
            <a:r>
              <a:rPr lang="en-US"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Relating Theory to Workplace Examples</a:t>
            </a:r>
            <a:endParaRPr lang="en-GB" sz="32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75409" y="1444336"/>
            <a:ext cx="8011391" cy="3969327"/>
          </a:xfrm>
        </p:spPr>
        <p:txBody>
          <a:bodyPr/>
          <a:lstStyle/>
          <a:p>
            <a:pPr marL="205740" marR="548640" indent="0">
              <a:lnSpc>
                <a:spcPct val="107000"/>
              </a:lnSpc>
              <a:spcBef>
                <a:spcPts val="1800"/>
              </a:spcBef>
              <a:spcAft>
                <a:spcPts val="1800"/>
              </a:spcAft>
              <a:buNone/>
            </a:pP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An example of this in a catering company was when a new manager was appointed who appeared to view all their employees with suspicion and accused everyone of being lazy and ‘not pulling their weight’. They then instituted a new regime of supervisory checks and micro-management designed to encourage everyone to work harder. Unfortunately, this generated resentment and unhappiness amongst the staff who had felt they were already working hard and that they were now being ‘spied upon’ and were no longer trusted. This had the predictable result of generating a hostile, suspicious atmosphere amongst the staff, resentment of management, increased sickness absences and a very high staff turnover. </a:t>
            </a:r>
            <a:endParaRPr lang="en-GB" sz="2000" i="1" dirty="0">
              <a:solidFill>
                <a:srgbClr val="4472C4"/>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extLst>
      <p:ext uri="{BB962C8B-B14F-4D97-AF65-F5344CB8AC3E}">
        <p14:creationId xmlns:p14="http://schemas.microsoft.com/office/powerpoint/2010/main" val="1415200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192232" y="562552"/>
            <a:ext cx="8759536"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 for Theory used</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706582" y="2125806"/>
            <a:ext cx="7980218" cy="1157721"/>
          </a:xfrm>
        </p:spPr>
        <p:txBody>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v</a:t>
            </a:r>
            <a:r>
              <a:rPr lang="en-GB" sz="2000" spc="5" dirty="0">
                <a:latin typeface="Arial" panose="020B0604020202020204" pitchFamily="34" charset="0"/>
                <a:ea typeface="Calibri" panose="020F0502020204030204" pitchFamily="34" charset="0"/>
                <a:cs typeface="Times New Roman" panose="02020603050405020304" pitchFamily="18" charset="0"/>
              </a:rPr>
              <a:t>ey</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5"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M</a:t>
            </a:r>
            <a:r>
              <a:rPr lang="en-GB" sz="2000" spc="-15" dirty="0">
                <a:latin typeface="Arial" panose="020B0604020202020204" pitchFamily="34" charset="0"/>
                <a:ea typeface="Calibri" panose="020F0502020204030204" pitchFamily="34" charset="0"/>
                <a:cs typeface="Times New Roman" panose="02020603050405020304" pitchFamily="18" charset="0"/>
              </a:rPr>
              <a:t>.</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2</a:t>
            </a:r>
            <a:r>
              <a:rPr lang="en-GB" sz="2000" spc="-10" dirty="0">
                <a:latin typeface="Arial" panose="020B0604020202020204" pitchFamily="34" charset="0"/>
                <a:ea typeface="Calibri" panose="020F0502020204030204" pitchFamily="34" charset="0"/>
                <a:cs typeface="Times New Roman" panose="02020603050405020304" pitchFamily="18" charset="0"/>
              </a:rPr>
              <a:t>006</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The</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spc="-20"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p</a:t>
            </a:r>
            <a:r>
              <a:rPr lang="en-GB" sz="2000" i="1" dirty="0">
                <a:latin typeface="Arial" panose="020B0604020202020204" pitchFamily="34" charset="0"/>
                <a:ea typeface="Calibri" panose="020F0502020204030204" pitchFamily="34" charset="0"/>
                <a:cs typeface="Times New Roman" panose="02020603050405020304" pitchFamily="18" charset="0"/>
              </a:rPr>
              <a:t>eed of</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10"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ru</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20" dirty="0">
                <a:latin typeface="Arial" panose="020B0604020202020204" pitchFamily="34" charset="0"/>
                <a:ea typeface="Calibri" panose="020F0502020204030204" pitchFamily="34" charset="0"/>
                <a:cs typeface="Times New Roman" panose="02020603050405020304" pitchFamily="18" charset="0"/>
              </a:rPr>
              <a:t>t</a:t>
            </a:r>
            <a:r>
              <a:rPr lang="en-GB" sz="2000" i="1" dirty="0">
                <a:latin typeface="Arial" panose="020B0604020202020204" pitchFamily="34" charset="0"/>
                <a:ea typeface="Calibri" panose="020F0502020204030204" pitchFamily="34" charset="0"/>
                <a:cs typeface="Times New Roman" panose="02020603050405020304" pitchFamily="18" charset="0"/>
              </a:rPr>
              <a:t>:</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e one</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5" dirty="0">
                <a:latin typeface="Arial" panose="020B0604020202020204" pitchFamily="34" charset="0"/>
                <a:ea typeface="Calibri" panose="020F0502020204030204" pitchFamily="34" charset="0"/>
                <a:cs typeface="Times New Roman" panose="02020603050405020304" pitchFamily="18" charset="0"/>
              </a:rPr>
              <a:t>c</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spc="-5" dirty="0">
                <a:latin typeface="Arial" panose="020B0604020202020204" pitchFamily="34" charset="0"/>
                <a:ea typeface="Calibri" panose="020F0502020204030204" pitchFamily="34" charset="0"/>
                <a:cs typeface="Times New Roman" panose="02020603050405020304" pitchFamily="18" charset="0"/>
              </a:rPr>
              <a:t>an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e</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10" dirty="0">
                <a:latin typeface="Arial" panose="020B0604020202020204" pitchFamily="34" charset="0"/>
                <a:ea typeface="Calibri" panose="020F0502020204030204" pitchFamily="34" charset="0"/>
                <a:cs typeface="Times New Roman" panose="02020603050405020304" pitchFamily="18" charset="0"/>
              </a:rPr>
              <a:t>v</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5" dirty="0">
                <a:latin typeface="Arial" panose="020B0604020202020204" pitchFamily="34" charset="0"/>
                <a:ea typeface="Calibri" panose="020F0502020204030204" pitchFamily="34" charset="0"/>
                <a:cs typeface="Times New Roman" panose="02020603050405020304" pitchFamily="18" charset="0"/>
              </a:rPr>
              <a:t>r</a:t>
            </a:r>
            <a:r>
              <a:rPr lang="en-GB" sz="2000" i="1" dirty="0">
                <a:latin typeface="Arial" panose="020B0604020202020204" pitchFamily="34" charset="0"/>
                <a:ea typeface="Calibri" panose="020F0502020204030204" pitchFamily="34" charset="0"/>
                <a:cs typeface="Times New Roman" panose="02020603050405020304" pitchFamily="18" charset="0"/>
              </a:rPr>
              <a:t>yt</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Si</a:t>
            </a:r>
            <a:r>
              <a:rPr lang="en-GB" sz="2000" spc="5" dirty="0">
                <a:latin typeface="Arial" panose="020B0604020202020204" pitchFamily="34" charset="0"/>
                <a:ea typeface="Calibri" panose="020F0502020204030204" pitchFamily="34" charset="0"/>
                <a:cs typeface="Times New Roman" panose="02020603050405020304" pitchFamily="18" charset="0"/>
              </a:rPr>
              <a:t>mo</a:t>
            </a:r>
            <a:r>
              <a:rPr lang="en-GB" sz="2000" dirty="0">
                <a:latin typeface="Arial" panose="020B0604020202020204" pitchFamily="34" charset="0"/>
                <a:ea typeface="Calibri" panose="020F0502020204030204" pitchFamily="34" charset="0"/>
                <a:cs typeface="Times New Roman" panose="02020603050405020304" pitchFamily="18" charset="0"/>
              </a:rPr>
              <a:t>n</a:t>
            </a:r>
            <a:r>
              <a:rPr lang="en-GB" sz="2000" spc="-15"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&amp;</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S</a:t>
            </a: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h</a:t>
            </a:r>
            <a:r>
              <a:rPr lang="en-GB" sz="2000" spc="-15" dirty="0">
                <a:latin typeface="Arial" panose="020B0604020202020204" pitchFamily="34" charset="0"/>
                <a:ea typeface="Calibri" panose="020F0502020204030204" pitchFamily="34" charset="0"/>
                <a:cs typeface="Times New Roman" panose="02020603050405020304" pitchFamily="18" charset="0"/>
              </a:rPr>
              <a:t>u</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10" dirty="0">
                <a:latin typeface="Arial" panose="020B0604020202020204" pitchFamily="34" charset="0"/>
                <a:ea typeface="Calibri" panose="020F0502020204030204" pitchFamily="34" charset="0"/>
                <a:cs typeface="Times New Roman" panose="02020603050405020304" pitchFamily="18" charset="0"/>
              </a:rPr>
              <a:t>t</a:t>
            </a:r>
            <a:r>
              <a:rPr lang="en-GB" sz="2000" dirty="0">
                <a:latin typeface="Arial" panose="020B0604020202020204" pitchFamily="34" charset="0"/>
                <a:ea typeface="Calibri" panose="020F0502020204030204" pitchFamily="34" charset="0"/>
                <a:cs typeface="Times New Roman" panose="02020603050405020304" pitchFamily="18" charset="0"/>
              </a:rPr>
              <a:t>er,</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N</a:t>
            </a:r>
            <a:r>
              <a:rPr lang="en-GB" sz="2000" spc="-10" dirty="0">
                <a:latin typeface="Arial" panose="020B0604020202020204" pitchFamily="34" charset="0"/>
                <a:ea typeface="Calibri" panose="020F0502020204030204" pitchFamily="34" charset="0"/>
                <a:cs typeface="Times New Roman" panose="02020603050405020304" pitchFamily="18" charset="0"/>
              </a:rPr>
              <a:t>e</a:t>
            </a:r>
            <a:r>
              <a:rPr lang="en-GB" sz="2000" dirty="0">
                <a:latin typeface="Arial" panose="020B0604020202020204" pitchFamily="34" charset="0"/>
                <a:ea typeface="Calibri" panose="020F0502020204030204" pitchFamily="34" charset="0"/>
                <a:cs typeface="Times New Roman" panose="02020603050405020304" pitchFamily="18" charset="0"/>
              </a:rPr>
              <a:t>w Y</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k</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Lo</a:t>
            </a:r>
            <a:r>
              <a:rPr lang="en-GB" sz="2000" spc="-15" dirty="0">
                <a:latin typeface="Arial" panose="020B0604020202020204" pitchFamily="34" charset="0"/>
                <a:ea typeface="Calibri" panose="020F0502020204030204" pitchFamily="34" charset="0"/>
                <a:cs typeface="Times New Roman" panose="02020603050405020304" pitchFamily="18" charset="0"/>
              </a:rPr>
              <a:t>nd</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n</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1198436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Plagiarism</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855527" cy="3912009"/>
          </a:xfrm>
        </p:spPr>
        <p:txBody>
          <a:bodyPr/>
          <a:lstStyle/>
          <a:p>
            <a:pPr marL="0" indent="0">
              <a:spcAft>
                <a:spcPts val="800"/>
              </a:spcAft>
              <a:buNone/>
            </a:pPr>
            <a:r>
              <a:rPr lang="en-GB" sz="2800" dirty="0">
                <a:latin typeface="Calibri" panose="020F0502020204030204" pitchFamily="34" charset="0"/>
                <a:ea typeface="Calibri" panose="020F0502020204030204" pitchFamily="34" charset="0"/>
                <a:cs typeface="Calibri" panose="020F0502020204030204" pitchFamily="34" charset="0"/>
              </a:rPr>
              <a:t>When a student reads an article in a newspaper or reads about a theory in a textbook and wants to talk about them in an assignment, they must not simply </a:t>
            </a:r>
            <a:r>
              <a:rPr lang="en-GB" sz="2800" i="1" dirty="0">
                <a:latin typeface="Calibri" panose="020F0502020204030204" pitchFamily="34" charset="0"/>
                <a:ea typeface="Calibri" panose="020F0502020204030204" pitchFamily="34" charset="0"/>
                <a:cs typeface="Calibri" panose="020F0502020204030204" pitchFamily="34" charset="0"/>
              </a:rPr>
              <a:t>copy and paste the article or pages from books into the assignment</a:t>
            </a:r>
            <a:r>
              <a:rPr lang="en-GB" sz="2800" dirty="0">
                <a:latin typeface="Calibri" panose="020F0502020204030204" pitchFamily="34" charset="0"/>
                <a:ea typeface="Calibri" panose="020F0502020204030204" pitchFamily="34" charset="0"/>
                <a:cs typeface="Calibri" panose="020F0502020204030204" pitchFamily="34" charset="0"/>
              </a:rPr>
              <a:t>, as this is still considered to be </a:t>
            </a:r>
            <a:r>
              <a:rPr lang="en-GB" sz="2800" b="1" dirty="0">
                <a:latin typeface="Calibri" panose="020F0502020204030204" pitchFamily="34" charset="0"/>
                <a:ea typeface="Calibri" panose="020F0502020204030204" pitchFamily="34" charset="0"/>
                <a:cs typeface="Calibri" panose="020F0502020204030204" pitchFamily="34" charset="0"/>
              </a:rPr>
              <a:t>plagiarism</a:t>
            </a:r>
            <a:r>
              <a:rPr lang="en-GB" sz="2800" dirty="0">
                <a:latin typeface="Calibri" panose="020F0502020204030204" pitchFamily="34" charset="0"/>
                <a:ea typeface="Calibri" panose="020F0502020204030204" pitchFamily="34" charset="0"/>
                <a:cs typeface="Calibri" panose="020F0502020204030204" pitchFamily="34" charset="0"/>
              </a:rPr>
              <a:t> – even if they have actually referenced the book or article!</a:t>
            </a:r>
            <a:endParaRPr lang="en-US" sz="28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extLst>
      <p:ext uri="{BB962C8B-B14F-4D97-AF65-F5344CB8AC3E}">
        <p14:creationId xmlns:p14="http://schemas.microsoft.com/office/powerpoint/2010/main" val="1582388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Plagiarism</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855527" cy="3912009"/>
          </a:xfrm>
        </p:spPr>
        <p:txBody>
          <a:bodyPr/>
          <a:lstStyle/>
          <a:p>
            <a:pPr>
              <a:spcAft>
                <a:spcPts val="800"/>
              </a:spcAft>
            </a:pPr>
            <a:r>
              <a:rPr lang="en-US" sz="2800" dirty="0">
                <a:latin typeface="Calibri" panose="020F0502020204030204" pitchFamily="34" charset="0"/>
                <a:ea typeface="Calibri" panose="020F0502020204030204" pitchFamily="34" charset="0"/>
                <a:cs typeface="Calibri" panose="020F0502020204030204" pitchFamily="34" charset="0"/>
              </a:rPr>
              <a:t>Plagiarism means ‘</a:t>
            </a:r>
            <a:r>
              <a:rPr lang="en-US" sz="2800" i="1" dirty="0">
                <a:latin typeface="Calibri" panose="020F0502020204030204" pitchFamily="34" charset="0"/>
                <a:ea typeface="Calibri" panose="020F0502020204030204" pitchFamily="34" charset="0"/>
                <a:cs typeface="Calibri" panose="020F0502020204030204" pitchFamily="34" charset="0"/>
              </a:rPr>
              <a:t>passing someone else’s work off as your own</a:t>
            </a:r>
            <a:r>
              <a:rPr lang="en-US" sz="2800" dirty="0">
                <a:latin typeface="Calibri" panose="020F0502020204030204" pitchFamily="34" charset="0"/>
                <a:ea typeface="Calibri" panose="020F0502020204030204" pitchFamily="34" charset="0"/>
                <a:cs typeface="Calibri" panose="020F0502020204030204" pitchFamily="34" charset="0"/>
              </a:rPr>
              <a:t>’ and is a serious academic offence, which could ultimately lead to a student being asked to leave university, if the offence is repeated. </a:t>
            </a:r>
          </a:p>
          <a:p>
            <a:pPr>
              <a:spcAft>
                <a:spcPts val="800"/>
              </a:spcAft>
            </a:pPr>
            <a:r>
              <a:rPr lang="en-GB" sz="2800" b="1" dirty="0">
                <a:latin typeface="Calibri" panose="020F0502020204030204" pitchFamily="34" charset="0"/>
                <a:ea typeface="Calibri" panose="020F0502020204030204" pitchFamily="34" charset="0"/>
                <a:cs typeface="Calibri" panose="020F0502020204030204" pitchFamily="34" charset="0"/>
              </a:rPr>
              <a:t>It is therefore crucial that the student reads the article and then paraphrases or </a:t>
            </a:r>
            <a:r>
              <a:rPr lang="en-GB" sz="2800" b="1" i="1" dirty="0">
                <a:latin typeface="Calibri" panose="020F0502020204030204" pitchFamily="34" charset="0"/>
                <a:ea typeface="Calibri" panose="020F0502020204030204" pitchFamily="34" charset="0"/>
                <a:cs typeface="Calibri" panose="020F0502020204030204" pitchFamily="34" charset="0"/>
              </a:rPr>
              <a:t>summarises</a:t>
            </a:r>
            <a:r>
              <a:rPr lang="en-GB" sz="2800" b="1" dirty="0">
                <a:latin typeface="Calibri" panose="020F0502020204030204" pitchFamily="34" charset="0"/>
                <a:ea typeface="Calibri" panose="020F0502020204030204" pitchFamily="34" charset="0"/>
                <a:cs typeface="Calibri" panose="020F0502020204030204" pitchFamily="34" charset="0"/>
              </a:rPr>
              <a:t> the contents in their own words. </a:t>
            </a:r>
            <a:endParaRPr lang="en-GB" sz="28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Tree>
    <p:extLst>
      <p:ext uri="{BB962C8B-B14F-4D97-AF65-F5344CB8AC3E}">
        <p14:creationId xmlns:p14="http://schemas.microsoft.com/office/powerpoint/2010/main" val="2118725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References</a:t>
            </a:r>
            <a:endParaRPr lang="en-GB"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782791" cy="3912009"/>
          </a:xfrm>
        </p:spPr>
        <p:txBody>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v</a:t>
            </a:r>
            <a:r>
              <a:rPr lang="en-GB" sz="2000" spc="5" dirty="0">
                <a:latin typeface="Arial" panose="020B0604020202020204" pitchFamily="34" charset="0"/>
                <a:ea typeface="Calibri" panose="020F0502020204030204" pitchFamily="34" charset="0"/>
                <a:cs typeface="Times New Roman" panose="02020603050405020304" pitchFamily="18" charset="0"/>
              </a:rPr>
              <a:t>ey</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5"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M</a:t>
            </a:r>
            <a:r>
              <a:rPr lang="en-GB" sz="2000" spc="-15" dirty="0">
                <a:latin typeface="Arial" panose="020B0604020202020204" pitchFamily="34" charset="0"/>
                <a:ea typeface="Calibri" panose="020F0502020204030204" pitchFamily="34" charset="0"/>
                <a:cs typeface="Times New Roman" panose="02020603050405020304" pitchFamily="18" charset="0"/>
              </a:rPr>
              <a:t>.</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2</a:t>
            </a:r>
            <a:r>
              <a:rPr lang="en-GB" sz="2000" spc="-10" dirty="0">
                <a:latin typeface="Arial" panose="020B0604020202020204" pitchFamily="34" charset="0"/>
                <a:ea typeface="Calibri" panose="020F0502020204030204" pitchFamily="34" charset="0"/>
                <a:cs typeface="Times New Roman" panose="02020603050405020304" pitchFamily="18" charset="0"/>
              </a:rPr>
              <a:t>006</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The</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spc="-20"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p</a:t>
            </a:r>
            <a:r>
              <a:rPr lang="en-GB" sz="2000" i="1" dirty="0">
                <a:latin typeface="Arial" panose="020B0604020202020204" pitchFamily="34" charset="0"/>
                <a:ea typeface="Calibri" panose="020F0502020204030204" pitchFamily="34" charset="0"/>
                <a:cs typeface="Times New Roman" panose="02020603050405020304" pitchFamily="18" charset="0"/>
              </a:rPr>
              <a:t>eed of</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10"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ru</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20" dirty="0">
                <a:latin typeface="Arial" panose="020B0604020202020204" pitchFamily="34" charset="0"/>
                <a:ea typeface="Calibri" panose="020F0502020204030204" pitchFamily="34" charset="0"/>
                <a:cs typeface="Times New Roman" panose="02020603050405020304" pitchFamily="18" charset="0"/>
              </a:rPr>
              <a:t>t</a:t>
            </a:r>
            <a:r>
              <a:rPr lang="en-GB" sz="2000" i="1" dirty="0">
                <a:latin typeface="Arial" panose="020B0604020202020204" pitchFamily="34" charset="0"/>
                <a:ea typeface="Calibri" panose="020F0502020204030204" pitchFamily="34" charset="0"/>
                <a:cs typeface="Times New Roman" panose="02020603050405020304" pitchFamily="18" charset="0"/>
              </a:rPr>
              <a:t>:</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e one</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5" dirty="0">
                <a:latin typeface="Arial" panose="020B0604020202020204" pitchFamily="34" charset="0"/>
                <a:ea typeface="Calibri" panose="020F0502020204030204" pitchFamily="34" charset="0"/>
                <a:cs typeface="Times New Roman" panose="02020603050405020304" pitchFamily="18" charset="0"/>
              </a:rPr>
              <a:t>c</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spc="-5" dirty="0">
                <a:latin typeface="Arial" panose="020B0604020202020204" pitchFamily="34" charset="0"/>
                <a:ea typeface="Calibri" panose="020F0502020204030204" pitchFamily="34" charset="0"/>
                <a:cs typeface="Times New Roman" panose="02020603050405020304" pitchFamily="18" charset="0"/>
              </a:rPr>
              <a:t>an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e</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10" dirty="0">
                <a:latin typeface="Arial" panose="020B0604020202020204" pitchFamily="34" charset="0"/>
                <a:ea typeface="Calibri" panose="020F0502020204030204" pitchFamily="34" charset="0"/>
                <a:cs typeface="Times New Roman" panose="02020603050405020304" pitchFamily="18" charset="0"/>
              </a:rPr>
              <a:t>v</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5" dirty="0">
                <a:latin typeface="Arial" panose="020B0604020202020204" pitchFamily="34" charset="0"/>
                <a:ea typeface="Calibri" panose="020F0502020204030204" pitchFamily="34" charset="0"/>
                <a:cs typeface="Times New Roman" panose="02020603050405020304" pitchFamily="18" charset="0"/>
              </a:rPr>
              <a:t>r</a:t>
            </a:r>
            <a:r>
              <a:rPr lang="en-GB" sz="2000" i="1" dirty="0">
                <a:latin typeface="Arial" panose="020B0604020202020204" pitchFamily="34" charset="0"/>
                <a:ea typeface="Calibri" panose="020F0502020204030204" pitchFamily="34" charset="0"/>
                <a:cs typeface="Times New Roman" panose="02020603050405020304" pitchFamily="18" charset="0"/>
              </a:rPr>
              <a:t>yt</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Si</a:t>
            </a:r>
            <a:r>
              <a:rPr lang="en-GB" sz="2000" spc="5" dirty="0">
                <a:latin typeface="Arial" panose="020B0604020202020204" pitchFamily="34" charset="0"/>
                <a:ea typeface="Calibri" panose="020F0502020204030204" pitchFamily="34" charset="0"/>
                <a:cs typeface="Times New Roman" panose="02020603050405020304" pitchFamily="18" charset="0"/>
              </a:rPr>
              <a:t>mo</a:t>
            </a:r>
            <a:r>
              <a:rPr lang="en-GB" sz="2000" dirty="0">
                <a:latin typeface="Arial" panose="020B0604020202020204" pitchFamily="34" charset="0"/>
                <a:ea typeface="Calibri" panose="020F0502020204030204" pitchFamily="34" charset="0"/>
                <a:cs typeface="Times New Roman" panose="02020603050405020304" pitchFamily="18" charset="0"/>
              </a:rPr>
              <a:t>n</a:t>
            </a:r>
            <a:r>
              <a:rPr lang="en-GB" sz="2000" spc="-15"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&amp;</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S</a:t>
            </a: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h</a:t>
            </a:r>
            <a:r>
              <a:rPr lang="en-GB" sz="2000" spc="-15" dirty="0">
                <a:latin typeface="Arial" panose="020B0604020202020204" pitchFamily="34" charset="0"/>
                <a:ea typeface="Calibri" panose="020F0502020204030204" pitchFamily="34" charset="0"/>
                <a:cs typeface="Times New Roman" panose="02020603050405020304" pitchFamily="18" charset="0"/>
              </a:rPr>
              <a:t>u</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10" dirty="0">
                <a:latin typeface="Arial" panose="020B0604020202020204" pitchFamily="34" charset="0"/>
                <a:ea typeface="Calibri" panose="020F0502020204030204" pitchFamily="34" charset="0"/>
                <a:cs typeface="Times New Roman" panose="02020603050405020304" pitchFamily="18" charset="0"/>
              </a:rPr>
              <a:t>t</a:t>
            </a:r>
            <a:r>
              <a:rPr lang="en-GB" sz="2000" dirty="0">
                <a:latin typeface="Arial" panose="020B0604020202020204" pitchFamily="34" charset="0"/>
                <a:ea typeface="Calibri" panose="020F0502020204030204" pitchFamily="34" charset="0"/>
                <a:cs typeface="Times New Roman" panose="02020603050405020304" pitchFamily="18" charset="0"/>
              </a:rPr>
              <a:t>er,</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N</a:t>
            </a:r>
            <a:r>
              <a:rPr lang="en-GB" sz="2000" spc="-10" dirty="0">
                <a:latin typeface="Arial" panose="020B0604020202020204" pitchFamily="34" charset="0"/>
                <a:ea typeface="Calibri" panose="020F0502020204030204" pitchFamily="34" charset="0"/>
                <a:cs typeface="Times New Roman" panose="02020603050405020304" pitchFamily="18" charset="0"/>
              </a:rPr>
              <a:t>e</a:t>
            </a:r>
            <a:r>
              <a:rPr lang="en-GB" sz="2000" dirty="0">
                <a:latin typeface="Arial" panose="020B0604020202020204" pitchFamily="34" charset="0"/>
                <a:ea typeface="Calibri" panose="020F0502020204030204" pitchFamily="34" charset="0"/>
                <a:cs typeface="Times New Roman" panose="02020603050405020304" pitchFamily="18" charset="0"/>
              </a:rPr>
              <a:t>w Y</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k</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Lo</a:t>
            </a:r>
            <a:r>
              <a:rPr lang="en-GB" sz="2000" spc="-15" dirty="0">
                <a:latin typeface="Arial" panose="020B0604020202020204" pitchFamily="34" charset="0"/>
                <a:ea typeface="Calibri" panose="020F0502020204030204" pitchFamily="34" charset="0"/>
                <a:cs typeface="Times New Roman" panose="02020603050405020304" pitchFamily="18" charset="0"/>
              </a:rPr>
              <a:t>nd</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n</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SBS (2018) </a:t>
            </a:r>
            <a:r>
              <a:rPr lang="en-GB" sz="2000" i="1" dirty="0">
                <a:latin typeface="Arial" panose="020B0604020202020204" pitchFamily="34" charset="0"/>
                <a:ea typeface="Calibri" panose="020F0502020204030204" pitchFamily="34" charset="0"/>
                <a:cs typeface="Times New Roman" panose="02020603050405020304" pitchFamily="18" charset="0"/>
              </a:rPr>
              <a:t>School of Business Full Referencing Guide,</a:t>
            </a:r>
            <a:r>
              <a:rPr lang="en-GB" sz="2000" dirty="0">
                <a:latin typeface="Arial" panose="020B0604020202020204" pitchFamily="34" charset="0"/>
                <a:ea typeface="Calibri" panose="020F0502020204030204" pitchFamily="34" charset="0"/>
                <a:cs typeface="Times New Roman" panose="02020603050405020304" pitchFamily="18" charset="0"/>
              </a:rPr>
              <a:t> [online] available at https://moodle.uwtsd.ac.uk/pluginfile.php/96074/mod_resource/content/12/SBS_Full_Referencing_Guide_2018.pdf  accessed 12.04.18 (login required)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University of Derby. (2012), ‘</a:t>
            </a:r>
            <a:r>
              <a:rPr lang="en-GB" sz="2000" i="1" dirty="0">
                <a:latin typeface="Arial" panose="020B0604020202020204" pitchFamily="34" charset="0"/>
                <a:ea typeface="Calibri" panose="020F0502020204030204" pitchFamily="34" charset="0"/>
                <a:cs typeface="Times New Roman" panose="02020603050405020304" pitchFamily="18" charset="0"/>
              </a:rPr>
              <a:t>A Guide to Harvard Referencing’ </a:t>
            </a:r>
            <a:r>
              <a:rPr lang="en-GB" sz="2000" dirty="0">
                <a:latin typeface="Arial" panose="020B0604020202020204" pitchFamily="34" charset="0"/>
                <a:ea typeface="Calibri" panose="020F0502020204030204" pitchFamily="34" charset="0"/>
                <a:cs typeface="Times New Roman" panose="02020603050405020304" pitchFamily="18" charset="0"/>
              </a:rPr>
              <a:t>[online] available at https://www.youtube.com/watch?v=NDgqqPvMn0U  accessed 12.04.18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spTree>
    <p:extLst>
      <p:ext uri="{BB962C8B-B14F-4D97-AF65-F5344CB8AC3E}">
        <p14:creationId xmlns:p14="http://schemas.microsoft.com/office/powerpoint/2010/main" val="2831528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4E7E9-897B-4B16-A259-0F75691711CE}"/>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Rounded MT Bold" panose="020F0704030504030204" pitchFamily="34" charset="0"/>
              </a:rPr>
              <a:t>References</a:t>
            </a:r>
            <a:endParaRPr lang="en-GB" dirty="0"/>
          </a:p>
        </p:txBody>
      </p:sp>
      <p:sp>
        <p:nvSpPr>
          <p:cNvPr id="3" name="Content Placeholder 2">
            <a:extLst>
              <a:ext uri="{FF2B5EF4-FFF2-40B4-BE49-F238E27FC236}">
                <a16:creationId xmlns:a16="http://schemas.microsoft.com/office/drawing/2014/main" id="{A9C6F7D0-A9A5-4B72-BFDA-99C6AFA617AE}"/>
              </a:ext>
            </a:extLst>
          </p:cNvPr>
          <p:cNvSpPr>
            <a:spLocks noGrp="1"/>
          </p:cNvSpPr>
          <p:nvPr>
            <p:ph idx="1"/>
          </p:nvPr>
        </p:nvSpPr>
        <p:spPr/>
        <p:txBody>
          <a:bodyPr>
            <a:normAutofit fontScale="62500" lnSpcReduction="20000"/>
          </a:bodyPr>
          <a:lstStyle/>
          <a:p>
            <a:pPr marL="0" indent="0">
              <a:lnSpc>
                <a:spcPct val="120000"/>
              </a:lnSpc>
              <a:buNone/>
            </a:pPr>
            <a:r>
              <a:rPr lang="en-GB" dirty="0">
                <a:latin typeface="Calibri" panose="020F0502020204030204" pitchFamily="34" charset="0"/>
                <a:cs typeface="Calibri" panose="020F0502020204030204" pitchFamily="34" charset="0"/>
              </a:rPr>
              <a:t>Downes, E. and Evans, A. (2018) </a:t>
            </a:r>
            <a:r>
              <a:rPr lang="en-GB" i="1" dirty="0">
                <a:latin typeface="Calibri" panose="020F0502020204030204" pitchFamily="34" charset="0"/>
                <a:cs typeface="Calibri" panose="020F0502020204030204" pitchFamily="34" charset="0"/>
              </a:rPr>
              <a:t>REFERENCING HANDBOOK, HARVARD, UWTSD Library and Learning Resources. </a:t>
            </a:r>
            <a:r>
              <a:rPr lang="en-GB" dirty="0">
                <a:latin typeface="Calibri" panose="020F0502020204030204" pitchFamily="34" charset="0"/>
                <a:cs typeface="Calibri" panose="020F0502020204030204" pitchFamily="34" charset="0"/>
              </a:rPr>
              <a:t>[online] Available at: https://www.uwtsd.ac.uk/media/uwtsd-website/content-assets/documents/library-and-learning-resources/infoskills/harvard-eng.PDF (Accessed: 25.10.19).</a:t>
            </a:r>
          </a:p>
          <a:p>
            <a:pPr marL="0" indent="0">
              <a:lnSpc>
                <a:spcPct val="120000"/>
              </a:lnSpc>
              <a:buNone/>
            </a:pPr>
            <a:r>
              <a:rPr lang="en-GB" dirty="0">
                <a:latin typeface="Calibri" panose="020F0502020204030204" pitchFamily="34" charset="0"/>
                <a:cs typeface="Calibri" panose="020F0502020204030204" pitchFamily="34" charset="0"/>
              </a:rPr>
              <a:t>University of Derby (2012) </a:t>
            </a:r>
            <a:r>
              <a:rPr lang="en-GB" i="1" dirty="0">
                <a:latin typeface="Calibri" panose="020F0502020204030204" pitchFamily="34" charset="0"/>
                <a:cs typeface="Calibri" panose="020F0502020204030204" pitchFamily="34" charset="0"/>
              </a:rPr>
              <a:t>A Guide to Harvard Referencing. </a:t>
            </a:r>
            <a:r>
              <a:rPr lang="en-GB" dirty="0">
                <a:latin typeface="Calibri" panose="020F0502020204030204" pitchFamily="34" charset="0"/>
                <a:cs typeface="Calibri" panose="020F0502020204030204" pitchFamily="34" charset="0"/>
              </a:rPr>
              <a:t>[online] Available at: https://www.youtube.com/watch?v=NDgqqPvMn0U  (Accessed: 25.10.19).</a:t>
            </a:r>
          </a:p>
          <a:p>
            <a:pPr marL="0" indent="0">
              <a:lnSpc>
                <a:spcPct val="120000"/>
              </a:lnSpc>
              <a:buNone/>
            </a:pPr>
            <a:r>
              <a:rPr lang="en-GB" dirty="0">
                <a:latin typeface="Calibri" panose="020F0502020204030204" pitchFamily="34" charset="0"/>
                <a:cs typeface="Calibri" panose="020F0502020204030204" pitchFamily="34" charset="0"/>
              </a:rPr>
              <a:t>University of Wales Trinity Saint David (2019) </a:t>
            </a:r>
            <a:r>
              <a:rPr lang="en-GB" i="1" dirty="0">
                <a:latin typeface="Calibri" panose="020F0502020204030204" pitchFamily="34" charset="0"/>
                <a:cs typeface="Calibri" panose="020F0502020204030204" pitchFamily="34" charset="0"/>
              </a:rPr>
              <a:t>Academic Quality Handbook 2019-2020. </a:t>
            </a:r>
            <a:r>
              <a:rPr lang="en-GB" dirty="0">
                <a:latin typeface="Calibri" panose="020F0502020204030204" pitchFamily="34" charset="0"/>
                <a:cs typeface="Calibri" panose="020F0502020204030204" pitchFamily="34" charset="0"/>
              </a:rPr>
              <a:t>[online] Available at: https://www.uwtsd.ac.uk/academic-office/academic-quality-handbook/ (Accessed: 25.10.19).</a:t>
            </a:r>
            <a:endParaRPr lang="en-GB" i="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864218663"/>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3717</TotalTime>
  <Words>1078</Words>
  <Application>Microsoft Office PowerPoint</Application>
  <PresentationFormat>On-screen Show (4:3)</PresentationFormat>
  <Paragraphs>52</Paragraphs>
  <Slides>13</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13</vt:i4>
      </vt:variant>
    </vt:vector>
  </HeadingPairs>
  <TitlesOfParts>
    <vt:vector size="23" baseType="lpstr">
      <vt:lpstr>Arial</vt:lpstr>
      <vt:lpstr>Arial Rounded MT Bold</vt:lpstr>
      <vt:lpstr>Calibri</vt:lpstr>
      <vt:lpstr>Calibri Light</vt:lpstr>
      <vt:lpstr>Corbel</vt:lpstr>
      <vt:lpstr>Myriad Pro</vt:lpstr>
      <vt:lpstr>Trebuchet MS</vt:lpstr>
      <vt:lpstr>Wingdings</vt:lpstr>
      <vt:lpstr>SftWP July 15</vt:lpstr>
      <vt:lpstr>Custom Design</vt:lpstr>
      <vt:lpstr>  Academic &amp; Research Skills BMSK4008  Session 4  </vt:lpstr>
      <vt:lpstr>PowerPoint Presentation</vt:lpstr>
      <vt:lpstr>Paraphrasing Theories and Models</vt:lpstr>
      <vt:lpstr>Paraphrasing Theories and Models</vt:lpstr>
      <vt:lpstr>Paraphrasing Theories and Models</vt:lpstr>
      <vt:lpstr>Paraphrasing Theories and Models</vt:lpstr>
      <vt:lpstr>Paraphrasing a Theory (Example)</vt:lpstr>
      <vt:lpstr>Relating Theory to Workplace Examples</vt:lpstr>
      <vt:lpstr>Reference for Theory used</vt:lpstr>
      <vt:lpstr>Plagiarism</vt:lpstr>
      <vt:lpstr>Plagiarism</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 </dc:title>
  <dc:creator>Gavin Hill John;Julia Ault</dc:creator>
  <cp:lastModifiedBy>Julia Ault</cp:lastModifiedBy>
  <cp:revision>64</cp:revision>
  <cp:lastPrinted>2021-01-19T13:56:25Z</cp:lastPrinted>
  <dcterms:modified xsi:type="dcterms:W3CDTF">2021-02-08T18:41:37Z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