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8" r:id="rId2"/>
    <p:sldId id="304" r:id="rId3"/>
    <p:sldId id="277" r:id="rId4"/>
    <p:sldId id="289" r:id="rId5"/>
    <p:sldId id="296" r:id="rId6"/>
    <p:sldId id="302" r:id="rId7"/>
    <p:sldId id="305" r:id="rId8"/>
    <p:sldId id="28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71DA3"/>
    <a:srgbClr val="B32EBA"/>
    <a:srgbClr val="FFFF66"/>
    <a:srgbClr val="E0949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EF4E8"/>
          </a:solidFill>
        </a:fill>
      </a:tcStyle>
    </a:wholeTbl>
    <a:band1H>
      <a:tcStyle>
        <a:tcBdr/>
        <a:fill>
          <a:solidFill>
            <a:srgbClr val="DBE9CD"/>
          </a:solidFill>
        </a:fill>
      </a:tcStyle>
    </a:band1H>
    <a:band2H>
      <a:tcStyle>
        <a:tcBdr/>
      </a:tcStyle>
    </a:band2H>
    <a:band1V>
      <a:tcStyle>
        <a:tcBdr/>
        <a:fill>
          <a:solidFill>
            <a:srgbClr val="DBE9CD"/>
          </a:solidFill>
        </a:fill>
      </a:tcStyle>
    </a:band1V>
    <a:band2V>
      <a:tcStyle>
        <a:tcBdr/>
      </a:tcStyle>
    </a:band2V>
    <a:lastCol>
      <a:tcTxStyle b="on">
        <a:font>
          <a:latin typeface="+mn-lt"/>
          <a:ea typeface="+mn-ea"/>
          <a:cs typeface="+mn-cs"/>
        </a:font>
        <a:srgbClr val="FFFFFF"/>
      </a:tcTxStyle>
      <a:tcStyle>
        <a:tcBdr/>
        <a:fill>
          <a:solidFill>
            <a:srgbClr val="90C226"/>
          </a:solidFill>
        </a:fill>
      </a:tcStyle>
    </a:lastCol>
    <a:firstCol>
      <a:tcTxStyle b="on">
        <a:font>
          <a:latin typeface="+mn-lt"/>
          <a:ea typeface="+mn-ea"/>
          <a:cs typeface="+mn-cs"/>
        </a:font>
        <a:srgbClr val="FFFFFF"/>
      </a:tcTxStyle>
      <a:tcStyle>
        <a:tcBdr/>
        <a:fill>
          <a:solidFill>
            <a:srgbClr val="90C226"/>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90C226"/>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90C226"/>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516" autoAdjust="0"/>
  </p:normalViewPr>
  <p:slideViewPr>
    <p:cSldViewPr snapToGrid="0" showGuides="1">
      <p:cViewPr varScale="1">
        <p:scale>
          <a:sx n="56" d="100"/>
          <a:sy n="56" d="100"/>
        </p:scale>
        <p:origin x="1041" y="27"/>
      </p:cViewPr>
      <p:guideLst>
        <p:guide orient="horz" pos="2160"/>
        <p:guide pos="3840"/>
      </p:guideLst>
    </p:cSldViewPr>
  </p:slideViewPr>
  <p:notesTextViewPr>
    <p:cViewPr>
      <p:scale>
        <a:sx n="1" d="1"/>
        <a:sy n="1" d="1"/>
      </p:scale>
      <p:origin x="0" y="0"/>
    </p:cViewPr>
  </p:notesTextViewPr>
  <p:gridSpacing cx="1440000" cy="14400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EADAB1-7442-471C-9ED4-E3D6B94602AC}" type="datetimeFigureOut">
              <a:rPr lang="en-GB" smtClean="0"/>
              <a:t>24/02/2026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5DFE38-61C9-4FEA-A25D-6507BEE2F075}" type="slidenum">
              <a:rPr lang="en-GB" smtClean="0"/>
              <a:t>‹#›</a:t>
            </a:fld>
            <a:endParaRPr lang="en-GB"/>
          </a:p>
        </p:txBody>
      </p:sp>
    </p:spTree>
    <p:extLst>
      <p:ext uri="{BB962C8B-B14F-4D97-AF65-F5344CB8AC3E}">
        <p14:creationId xmlns:p14="http://schemas.microsoft.com/office/powerpoint/2010/main" val="2061135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5DFE38-61C9-4FEA-A25D-6507BEE2F075}" type="slidenum">
              <a:rPr lang="en-GB" smtClean="0"/>
              <a:t>4</a:t>
            </a:fld>
            <a:endParaRPr lang="en-GB"/>
          </a:p>
        </p:txBody>
      </p:sp>
    </p:spTree>
    <p:extLst>
      <p:ext uri="{BB962C8B-B14F-4D97-AF65-F5344CB8AC3E}">
        <p14:creationId xmlns:p14="http://schemas.microsoft.com/office/powerpoint/2010/main" val="21537524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11E5D405-A3DE-AA74-5EB8-0E96791BBF14}"/>
              </a:ext>
            </a:extLst>
          </p:cNvPr>
          <p:cNvGrpSpPr/>
          <p:nvPr/>
        </p:nvGrpSpPr>
        <p:grpSpPr>
          <a:xfrm>
            <a:off x="-28" y="-8467"/>
            <a:ext cx="12192033" cy="6866467"/>
            <a:chOff x="-28" y="-8467"/>
            <a:chExt cx="12192033" cy="6866467"/>
          </a:xfrm>
        </p:grpSpPr>
        <p:cxnSp>
          <p:nvCxnSpPr>
            <p:cNvPr id="3" name="Straight Connector 31">
              <a:extLst>
                <a:ext uri="{FF2B5EF4-FFF2-40B4-BE49-F238E27FC236}">
                  <a16:creationId xmlns:a16="http://schemas.microsoft.com/office/drawing/2014/main" id="{D9DB8F9A-0C21-2B80-C24A-13830875236A}"/>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289AD67E-B86E-A6BD-FB82-0BCF28C221ED}"/>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9DBFD00A-20B1-674B-7D81-D837AEC3C803}"/>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7C2E3F49-E69F-DED9-996E-27BAD8C8D60B}"/>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Isosceles Triangle 26">
              <a:extLst>
                <a:ext uri="{FF2B5EF4-FFF2-40B4-BE49-F238E27FC236}">
                  <a16:creationId xmlns:a16="http://schemas.microsoft.com/office/drawing/2014/main" id="{E100022A-0762-E32D-D618-C764866E20AC}"/>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AFD9AF0F-71CD-5C3C-B5A2-1CD9AC02A6E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088A7731-BA3E-C773-8E7E-8BE637C3D2EC}"/>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4CA22158-2AD0-4EDD-BA94-1D0BDA553536}"/>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Isosceles Triangle 30">
              <a:extLst>
                <a:ext uri="{FF2B5EF4-FFF2-40B4-BE49-F238E27FC236}">
                  <a16:creationId xmlns:a16="http://schemas.microsoft.com/office/drawing/2014/main" id="{2B39AA50-FF5E-3D58-27C0-4BFC1E08F092}"/>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Isosceles Triangle 18">
              <a:extLst>
                <a:ext uri="{FF2B5EF4-FFF2-40B4-BE49-F238E27FC236}">
                  <a16:creationId xmlns:a16="http://schemas.microsoft.com/office/drawing/2014/main" id="{602CE719-1297-7F18-E67A-5C47562BD60B}"/>
                </a:ext>
              </a:extLst>
            </p:cNvPr>
            <p:cNvSpPr/>
            <p:nvPr/>
          </p:nvSpPr>
          <p:spPr>
            <a:xfrm rot="10799991">
              <a:off x="-28"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A5FE6C04-DC2C-AF18-54AE-C9CB0E5C58D5}"/>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a:extLst>
              <a:ext uri="{FF2B5EF4-FFF2-40B4-BE49-F238E27FC236}">
                <a16:creationId xmlns:a16="http://schemas.microsoft.com/office/drawing/2014/main" id="{818A9237-A5EA-F257-74FC-49A38E88379F}"/>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8DD10334-8CB2-A836-4A13-60A7582D5734}"/>
              </a:ext>
            </a:extLst>
          </p:cNvPr>
          <p:cNvSpPr txBox="1">
            <a:spLocks noGrp="1"/>
          </p:cNvSpPr>
          <p:nvPr>
            <p:ph type="dt" sz="half" idx="7"/>
          </p:nvPr>
        </p:nvSpPr>
        <p:spPr/>
        <p:txBody>
          <a:bodyPr/>
          <a:lstStyle>
            <a:lvl1pPr>
              <a:defRPr/>
            </a:lvl1pPr>
          </a:lstStyle>
          <a:p>
            <a:pPr lvl="0"/>
            <a:fld id="{F377FD94-1F9E-4204-A171-A616E0162C5A}" type="datetime1">
              <a:rPr lang="en-GB" smtClean="0"/>
              <a:t>24/02/2026</a:t>
            </a:fld>
            <a:endParaRPr lang="en-GB"/>
          </a:p>
        </p:txBody>
      </p:sp>
      <p:sp>
        <p:nvSpPr>
          <p:cNvPr id="16" name="Footer Placeholder 4">
            <a:extLst>
              <a:ext uri="{FF2B5EF4-FFF2-40B4-BE49-F238E27FC236}">
                <a16:creationId xmlns:a16="http://schemas.microsoft.com/office/drawing/2014/main" id="{DED960EE-ECAB-67D5-C51A-699EBA9E6B07}"/>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224D139B-D6E2-A662-BEC9-33D9224C2CB7}"/>
              </a:ext>
            </a:extLst>
          </p:cNvPr>
          <p:cNvSpPr txBox="1">
            <a:spLocks noGrp="1"/>
          </p:cNvSpPr>
          <p:nvPr>
            <p:ph type="sldNum" sz="quarter" idx="8"/>
          </p:nvPr>
        </p:nvSpPr>
        <p:spPr/>
        <p:txBody>
          <a:bodyPr/>
          <a:lstStyle>
            <a:lvl1pPr>
              <a:defRPr/>
            </a:lvl1pPr>
          </a:lstStyle>
          <a:p>
            <a:pPr lvl="0"/>
            <a:fld id="{BAC3D6E7-4307-4751-95C1-BE30E4710BB0}" type="slidenum">
              <a:t>‹#›</a:t>
            </a:fld>
            <a:endParaRPr lang="en-GB"/>
          </a:p>
        </p:txBody>
      </p:sp>
    </p:spTree>
    <p:extLst>
      <p:ext uri="{BB962C8B-B14F-4D97-AF65-F5344CB8AC3E}">
        <p14:creationId xmlns:p14="http://schemas.microsoft.com/office/powerpoint/2010/main" val="2514774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A446F-4EEB-F112-CD76-698D992D1B6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3520A6B-F6A9-8FB0-F6B5-073667E09ECD}"/>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24DCE9-35D6-EB98-4242-FEC9CE70C426}"/>
              </a:ext>
            </a:extLst>
          </p:cNvPr>
          <p:cNvSpPr txBox="1">
            <a:spLocks noGrp="1"/>
          </p:cNvSpPr>
          <p:nvPr>
            <p:ph type="dt" sz="half" idx="7"/>
          </p:nvPr>
        </p:nvSpPr>
        <p:spPr/>
        <p:txBody>
          <a:bodyPr/>
          <a:lstStyle>
            <a:lvl1pPr>
              <a:defRPr/>
            </a:lvl1pPr>
          </a:lstStyle>
          <a:p>
            <a:pPr lvl="0"/>
            <a:fld id="{2EBE2714-9F8D-4D7C-ACCA-9438179F5A86}" type="datetime1">
              <a:rPr lang="en-GB" smtClean="0"/>
              <a:t>24/02/2026</a:t>
            </a:fld>
            <a:endParaRPr lang="en-GB"/>
          </a:p>
        </p:txBody>
      </p:sp>
      <p:sp>
        <p:nvSpPr>
          <p:cNvPr id="5" name="Footer Placeholder 4">
            <a:extLst>
              <a:ext uri="{FF2B5EF4-FFF2-40B4-BE49-F238E27FC236}">
                <a16:creationId xmlns:a16="http://schemas.microsoft.com/office/drawing/2014/main" id="{E729F15C-A71B-C17D-5301-FBE871BD5F2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ADA380B-B4F5-70B4-4C54-E30F470A77F1}"/>
              </a:ext>
            </a:extLst>
          </p:cNvPr>
          <p:cNvSpPr txBox="1">
            <a:spLocks noGrp="1"/>
          </p:cNvSpPr>
          <p:nvPr>
            <p:ph type="sldNum" sz="quarter" idx="8"/>
          </p:nvPr>
        </p:nvSpPr>
        <p:spPr/>
        <p:txBody>
          <a:bodyPr/>
          <a:lstStyle>
            <a:lvl1pPr>
              <a:defRPr/>
            </a:lvl1pPr>
          </a:lstStyle>
          <a:p>
            <a:pPr lvl="0"/>
            <a:fld id="{5178353D-D591-4A8A-B5E4-8047B707A4F6}" type="slidenum">
              <a:t>‹#›</a:t>
            </a:fld>
            <a:endParaRPr lang="en-GB"/>
          </a:p>
        </p:txBody>
      </p:sp>
    </p:spTree>
    <p:extLst>
      <p:ext uri="{BB962C8B-B14F-4D97-AF65-F5344CB8AC3E}">
        <p14:creationId xmlns:p14="http://schemas.microsoft.com/office/powerpoint/2010/main" val="3890894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8CE12-C309-60A4-D77C-3860D9582859}"/>
              </a:ext>
            </a:extLst>
          </p:cNvPr>
          <p:cNvSpPr txBox="1">
            <a:spLocks noGrp="1"/>
          </p:cNvSpPr>
          <p:nvPr>
            <p:ph type="title"/>
          </p:nvPr>
        </p:nvSpPr>
        <p:spPr>
          <a:xfrm>
            <a:off x="677332" y="2700863"/>
            <a:ext cx="8596667" cy="182657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3EDAD8E9-A38A-3216-0F7C-3F27B1F43D8A}"/>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34DB9E0F-67A4-6E10-3222-75DD435E91C3}"/>
              </a:ext>
            </a:extLst>
          </p:cNvPr>
          <p:cNvSpPr txBox="1">
            <a:spLocks noGrp="1"/>
          </p:cNvSpPr>
          <p:nvPr>
            <p:ph type="dt" sz="half" idx="7"/>
          </p:nvPr>
        </p:nvSpPr>
        <p:spPr/>
        <p:txBody>
          <a:bodyPr/>
          <a:lstStyle>
            <a:lvl1pPr>
              <a:defRPr/>
            </a:lvl1pPr>
          </a:lstStyle>
          <a:p>
            <a:pPr lvl="0"/>
            <a:fld id="{8EBEFBFA-58CA-4BA1-92B0-B5968BE83ED8}" type="datetime1">
              <a:rPr lang="en-GB" smtClean="0"/>
              <a:t>24/02/2026</a:t>
            </a:fld>
            <a:endParaRPr lang="en-GB"/>
          </a:p>
        </p:txBody>
      </p:sp>
      <p:sp>
        <p:nvSpPr>
          <p:cNvPr id="5" name="Footer Placeholder 4">
            <a:extLst>
              <a:ext uri="{FF2B5EF4-FFF2-40B4-BE49-F238E27FC236}">
                <a16:creationId xmlns:a16="http://schemas.microsoft.com/office/drawing/2014/main" id="{78F07C90-301D-D8B5-6A5E-07DC9D56D3D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8E36FA0-BC84-6263-F12A-FF8765BC2936}"/>
              </a:ext>
            </a:extLst>
          </p:cNvPr>
          <p:cNvSpPr txBox="1">
            <a:spLocks noGrp="1"/>
          </p:cNvSpPr>
          <p:nvPr>
            <p:ph type="sldNum" sz="quarter" idx="8"/>
          </p:nvPr>
        </p:nvSpPr>
        <p:spPr/>
        <p:txBody>
          <a:bodyPr/>
          <a:lstStyle>
            <a:lvl1pPr>
              <a:defRPr/>
            </a:lvl1pPr>
          </a:lstStyle>
          <a:p>
            <a:pPr lvl="0"/>
            <a:fld id="{4A3D30FF-AACC-4050-94B6-D7272A53B5BD}" type="slidenum">
              <a:t>‹#›</a:t>
            </a:fld>
            <a:endParaRPr lang="en-GB"/>
          </a:p>
        </p:txBody>
      </p:sp>
    </p:spTree>
    <p:extLst>
      <p:ext uri="{BB962C8B-B14F-4D97-AF65-F5344CB8AC3E}">
        <p14:creationId xmlns:p14="http://schemas.microsoft.com/office/powerpoint/2010/main" val="3395977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D0E5D-1D55-2693-BF86-37CEBDF5281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CFFFEF3-8CF3-D279-F454-1E4FBCBF0A5F}"/>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BE146F-78B7-B3BD-2711-2F5D5DDF9593}"/>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2CA315B-9BE3-7D48-3355-3E35D1F3A91B}"/>
              </a:ext>
            </a:extLst>
          </p:cNvPr>
          <p:cNvSpPr txBox="1">
            <a:spLocks noGrp="1"/>
          </p:cNvSpPr>
          <p:nvPr>
            <p:ph type="dt" sz="half" idx="7"/>
          </p:nvPr>
        </p:nvSpPr>
        <p:spPr/>
        <p:txBody>
          <a:bodyPr/>
          <a:lstStyle>
            <a:lvl1pPr>
              <a:defRPr/>
            </a:lvl1pPr>
          </a:lstStyle>
          <a:p>
            <a:pPr lvl="0"/>
            <a:fld id="{C93331DE-9796-402C-8C6A-32891F4F4EEE}" type="datetime1">
              <a:rPr lang="en-GB" smtClean="0"/>
              <a:t>24/02/2026</a:t>
            </a:fld>
            <a:endParaRPr lang="en-GB"/>
          </a:p>
        </p:txBody>
      </p:sp>
      <p:sp>
        <p:nvSpPr>
          <p:cNvPr id="6" name="Footer Placeholder 5">
            <a:extLst>
              <a:ext uri="{FF2B5EF4-FFF2-40B4-BE49-F238E27FC236}">
                <a16:creationId xmlns:a16="http://schemas.microsoft.com/office/drawing/2014/main" id="{7824D2CD-EA73-5EA6-B2AD-96CFC3F6A28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B9133C5-88D5-D805-F61C-0C5928CCD0DA}"/>
              </a:ext>
            </a:extLst>
          </p:cNvPr>
          <p:cNvSpPr txBox="1">
            <a:spLocks noGrp="1"/>
          </p:cNvSpPr>
          <p:nvPr>
            <p:ph type="sldNum" sz="quarter" idx="8"/>
          </p:nvPr>
        </p:nvSpPr>
        <p:spPr/>
        <p:txBody>
          <a:bodyPr/>
          <a:lstStyle>
            <a:lvl1pPr>
              <a:defRPr/>
            </a:lvl1pPr>
          </a:lstStyle>
          <a:p>
            <a:pPr lvl="0"/>
            <a:fld id="{CEB986A3-DD25-4037-9BE3-CCD0704B0381}" type="slidenum">
              <a:t>‹#›</a:t>
            </a:fld>
            <a:endParaRPr lang="en-GB"/>
          </a:p>
        </p:txBody>
      </p:sp>
    </p:spTree>
    <p:extLst>
      <p:ext uri="{BB962C8B-B14F-4D97-AF65-F5344CB8AC3E}">
        <p14:creationId xmlns:p14="http://schemas.microsoft.com/office/powerpoint/2010/main" val="3320367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317FA-CD21-900F-F4AD-7D9E2BF904E7}"/>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1680C89-D1CB-24EE-C6A9-7E4408A943AD}"/>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59C82767-301E-5201-AB42-A436D2EA070D}"/>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F1482E-5D47-E061-B319-A79281137FCD}"/>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7D7594E9-5524-E774-3B0F-1462B47E95CF}"/>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98E122E-B429-6DC8-1E13-66DCBB20EAE4}"/>
              </a:ext>
            </a:extLst>
          </p:cNvPr>
          <p:cNvSpPr txBox="1">
            <a:spLocks noGrp="1"/>
          </p:cNvSpPr>
          <p:nvPr>
            <p:ph type="dt" sz="half" idx="7"/>
          </p:nvPr>
        </p:nvSpPr>
        <p:spPr/>
        <p:txBody>
          <a:bodyPr/>
          <a:lstStyle>
            <a:lvl1pPr>
              <a:defRPr/>
            </a:lvl1pPr>
          </a:lstStyle>
          <a:p>
            <a:pPr lvl="0"/>
            <a:fld id="{C24C4C3C-4ECE-4E33-AC92-C57AC3D2A236}" type="datetime1">
              <a:rPr lang="en-GB" smtClean="0"/>
              <a:t>24/02/2026</a:t>
            </a:fld>
            <a:endParaRPr lang="en-GB"/>
          </a:p>
        </p:txBody>
      </p:sp>
      <p:sp>
        <p:nvSpPr>
          <p:cNvPr id="8" name="Footer Placeholder 7">
            <a:extLst>
              <a:ext uri="{FF2B5EF4-FFF2-40B4-BE49-F238E27FC236}">
                <a16:creationId xmlns:a16="http://schemas.microsoft.com/office/drawing/2014/main" id="{C144BA04-A576-1607-19EC-0C42E4889917}"/>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29CFEC75-ECC4-6F7B-FCF0-74C617490E68}"/>
              </a:ext>
            </a:extLst>
          </p:cNvPr>
          <p:cNvSpPr txBox="1">
            <a:spLocks noGrp="1"/>
          </p:cNvSpPr>
          <p:nvPr>
            <p:ph type="sldNum" sz="quarter" idx="8"/>
          </p:nvPr>
        </p:nvSpPr>
        <p:spPr/>
        <p:txBody>
          <a:bodyPr/>
          <a:lstStyle>
            <a:lvl1pPr>
              <a:defRPr/>
            </a:lvl1pPr>
          </a:lstStyle>
          <a:p>
            <a:pPr lvl="0"/>
            <a:fld id="{6CBE6D44-9EC7-44D5-8FF0-800C187BFA3B}" type="slidenum">
              <a:t>‹#›</a:t>
            </a:fld>
            <a:endParaRPr lang="en-GB"/>
          </a:p>
        </p:txBody>
      </p:sp>
    </p:spTree>
    <p:extLst>
      <p:ext uri="{BB962C8B-B14F-4D97-AF65-F5344CB8AC3E}">
        <p14:creationId xmlns:p14="http://schemas.microsoft.com/office/powerpoint/2010/main" val="3671786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8BF44-DB50-B2A6-F998-5AD8CAA1D7C6}"/>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D3BB7F0-B209-DAC1-33C0-853DD9ACE86C}"/>
              </a:ext>
            </a:extLst>
          </p:cNvPr>
          <p:cNvSpPr txBox="1">
            <a:spLocks noGrp="1"/>
          </p:cNvSpPr>
          <p:nvPr>
            <p:ph type="dt" sz="half" idx="7"/>
          </p:nvPr>
        </p:nvSpPr>
        <p:spPr/>
        <p:txBody>
          <a:bodyPr/>
          <a:lstStyle>
            <a:lvl1pPr>
              <a:defRPr/>
            </a:lvl1pPr>
          </a:lstStyle>
          <a:p>
            <a:pPr lvl="0"/>
            <a:fld id="{EBB7AEC8-29A7-4420-BA92-4680D94C39A2}" type="datetime1">
              <a:rPr lang="en-GB" smtClean="0"/>
              <a:t>24/02/2026</a:t>
            </a:fld>
            <a:endParaRPr lang="en-GB"/>
          </a:p>
        </p:txBody>
      </p:sp>
      <p:sp>
        <p:nvSpPr>
          <p:cNvPr id="4" name="Footer Placeholder 3">
            <a:extLst>
              <a:ext uri="{FF2B5EF4-FFF2-40B4-BE49-F238E27FC236}">
                <a16:creationId xmlns:a16="http://schemas.microsoft.com/office/drawing/2014/main" id="{7E760EC7-487B-26B6-E667-DC79630374BF}"/>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1EDF909A-4877-192B-2930-34E33239A5CA}"/>
              </a:ext>
            </a:extLst>
          </p:cNvPr>
          <p:cNvSpPr txBox="1">
            <a:spLocks noGrp="1"/>
          </p:cNvSpPr>
          <p:nvPr>
            <p:ph type="sldNum" sz="quarter" idx="8"/>
          </p:nvPr>
        </p:nvSpPr>
        <p:spPr/>
        <p:txBody>
          <a:bodyPr/>
          <a:lstStyle>
            <a:lvl1pPr>
              <a:defRPr/>
            </a:lvl1pPr>
          </a:lstStyle>
          <a:p>
            <a:pPr lvl="0"/>
            <a:fld id="{0E3A4CFF-85A6-4F41-9D5B-262DCE5CDE88}" type="slidenum">
              <a:t>‹#›</a:t>
            </a:fld>
            <a:endParaRPr lang="en-GB"/>
          </a:p>
        </p:txBody>
      </p:sp>
    </p:spTree>
    <p:extLst>
      <p:ext uri="{BB962C8B-B14F-4D97-AF65-F5344CB8AC3E}">
        <p14:creationId xmlns:p14="http://schemas.microsoft.com/office/powerpoint/2010/main" val="18453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2B0DE-C1D4-577D-0D7D-EAEB8364420A}"/>
              </a:ext>
            </a:extLst>
          </p:cNvPr>
          <p:cNvSpPr txBox="1">
            <a:spLocks noGrp="1"/>
          </p:cNvSpPr>
          <p:nvPr>
            <p:ph type="dt" sz="half" idx="7"/>
          </p:nvPr>
        </p:nvSpPr>
        <p:spPr/>
        <p:txBody>
          <a:bodyPr/>
          <a:lstStyle>
            <a:lvl1pPr>
              <a:defRPr/>
            </a:lvl1pPr>
          </a:lstStyle>
          <a:p>
            <a:pPr lvl="0"/>
            <a:fld id="{4087B240-E08E-4E8A-9A59-8983A1086F25}" type="datetime1">
              <a:rPr lang="en-GB" smtClean="0"/>
              <a:t>24/02/2026</a:t>
            </a:fld>
            <a:endParaRPr lang="en-GB"/>
          </a:p>
        </p:txBody>
      </p:sp>
      <p:sp>
        <p:nvSpPr>
          <p:cNvPr id="3" name="Footer Placeholder 2">
            <a:extLst>
              <a:ext uri="{FF2B5EF4-FFF2-40B4-BE49-F238E27FC236}">
                <a16:creationId xmlns:a16="http://schemas.microsoft.com/office/drawing/2014/main" id="{B11505A4-44E5-7540-A8D0-EC37F2CBBA06}"/>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C9B59DB-B6DA-8CC8-E203-81728287A241}"/>
              </a:ext>
            </a:extLst>
          </p:cNvPr>
          <p:cNvSpPr txBox="1">
            <a:spLocks noGrp="1"/>
          </p:cNvSpPr>
          <p:nvPr>
            <p:ph type="sldNum" sz="quarter" idx="8"/>
          </p:nvPr>
        </p:nvSpPr>
        <p:spPr/>
        <p:txBody>
          <a:bodyPr/>
          <a:lstStyle>
            <a:lvl1pPr>
              <a:defRPr/>
            </a:lvl1pPr>
          </a:lstStyle>
          <a:p>
            <a:pPr lvl="0"/>
            <a:fld id="{40F4102F-E9DB-424D-A02F-929AC70A1930}" type="slidenum">
              <a:t>‹#›</a:t>
            </a:fld>
            <a:endParaRPr lang="en-GB"/>
          </a:p>
        </p:txBody>
      </p:sp>
    </p:spTree>
    <p:extLst>
      <p:ext uri="{BB962C8B-B14F-4D97-AF65-F5344CB8AC3E}">
        <p14:creationId xmlns:p14="http://schemas.microsoft.com/office/powerpoint/2010/main" val="555025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01DC4-7CF3-3B16-4C4F-FEF4680861EE}"/>
              </a:ext>
            </a:extLst>
          </p:cNvPr>
          <p:cNvSpPr txBox="1">
            <a:spLocks noGrp="1"/>
          </p:cNvSpPr>
          <p:nvPr>
            <p:ph type="title"/>
          </p:nvPr>
        </p:nvSpPr>
        <p:spPr>
          <a:xfrm>
            <a:off x="677332" y="1498601"/>
            <a:ext cx="3854525" cy="1278468"/>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1DA72397-762B-5FB4-77F6-02429600FB4C}"/>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8D7FE0A-39C7-8535-BB32-740AEAD6C401}"/>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99255446-09A4-80E3-B842-581562DE35FB}"/>
              </a:ext>
            </a:extLst>
          </p:cNvPr>
          <p:cNvSpPr txBox="1">
            <a:spLocks noGrp="1"/>
          </p:cNvSpPr>
          <p:nvPr>
            <p:ph type="dt" sz="half" idx="7"/>
          </p:nvPr>
        </p:nvSpPr>
        <p:spPr/>
        <p:txBody>
          <a:bodyPr/>
          <a:lstStyle>
            <a:lvl1pPr>
              <a:defRPr/>
            </a:lvl1pPr>
          </a:lstStyle>
          <a:p>
            <a:pPr lvl="0"/>
            <a:fld id="{E67F803F-BD30-4068-8982-5DB681ACFAB3}" type="datetime1">
              <a:rPr lang="en-GB" smtClean="0"/>
              <a:t>24/02/2026</a:t>
            </a:fld>
            <a:endParaRPr lang="en-GB"/>
          </a:p>
        </p:txBody>
      </p:sp>
      <p:sp>
        <p:nvSpPr>
          <p:cNvPr id="6" name="Footer Placeholder 5">
            <a:extLst>
              <a:ext uri="{FF2B5EF4-FFF2-40B4-BE49-F238E27FC236}">
                <a16:creationId xmlns:a16="http://schemas.microsoft.com/office/drawing/2014/main" id="{5A3B020C-39E6-8E97-EF57-8D31196FDE9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6B4A854-EFED-7899-A39D-8B65B6C07770}"/>
              </a:ext>
            </a:extLst>
          </p:cNvPr>
          <p:cNvSpPr txBox="1">
            <a:spLocks noGrp="1"/>
          </p:cNvSpPr>
          <p:nvPr>
            <p:ph type="sldNum" sz="quarter" idx="8"/>
          </p:nvPr>
        </p:nvSpPr>
        <p:spPr/>
        <p:txBody>
          <a:bodyPr/>
          <a:lstStyle>
            <a:lvl1pPr>
              <a:defRPr/>
            </a:lvl1pPr>
          </a:lstStyle>
          <a:p>
            <a:pPr lvl="0"/>
            <a:fld id="{5A8E692E-894B-4813-85C8-A07152AEE6FC}" type="slidenum">
              <a:t>‹#›</a:t>
            </a:fld>
            <a:endParaRPr lang="en-GB"/>
          </a:p>
        </p:txBody>
      </p:sp>
    </p:spTree>
    <p:extLst>
      <p:ext uri="{BB962C8B-B14F-4D97-AF65-F5344CB8AC3E}">
        <p14:creationId xmlns:p14="http://schemas.microsoft.com/office/powerpoint/2010/main" val="2328589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7F3A-6EDC-6F67-1EE6-F0909568C2D9}"/>
              </a:ext>
            </a:extLst>
          </p:cNvPr>
          <p:cNvSpPr txBox="1">
            <a:spLocks noGrp="1"/>
          </p:cNvSpPr>
          <p:nvPr>
            <p:ph type="title"/>
          </p:nvPr>
        </p:nvSpPr>
        <p:spPr>
          <a:xfrm>
            <a:off x="677332" y="4800600"/>
            <a:ext cx="8596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F359D8FC-B27F-A5A9-9491-C87B437F9B45}"/>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A1E90EC9-607E-CA96-3068-CBE5AADFDE39}"/>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C08AF18E-241B-98A9-3C9A-F992470D1A43}"/>
              </a:ext>
            </a:extLst>
          </p:cNvPr>
          <p:cNvSpPr txBox="1">
            <a:spLocks noGrp="1"/>
          </p:cNvSpPr>
          <p:nvPr>
            <p:ph type="dt" sz="half" idx="7"/>
          </p:nvPr>
        </p:nvSpPr>
        <p:spPr/>
        <p:txBody>
          <a:bodyPr/>
          <a:lstStyle>
            <a:lvl1pPr>
              <a:defRPr/>
            </a:lvl1pPr>
          </a:lstStyle>
          <a:p>
            <a:pPr lvl="0"/>
            <a:fld id="{87008972-7BE6-4EAD-A0F7-F2E9A10CA784}" type="datetime1">
              <a:rPr lang="en-GB" smtClean="0"/>
              <a:t>24/02/2026</a:t>
            </a:fld>
            <a:endParaRPr lang="en-GB"/>
          </a:p>
        </p:txBody>
      </p:sp>
      <p:sp>
        <p:nvSpPr>
          <p:cNvPr id="6" name="Footer Placeholder 5">
            <a:extLst>
              <a:ext uri="{FF2B5EF4-FFF2-40B4-BE49-F238E27FC236}">
                <a16:creationId xmlns:a16="http://schemas.microsoft.com/office/drawing/2014/main" id="{5E735DFA-26F2-48BE-FC87-7A5C8C6108A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0535528-018D-A587-794C-9A51599DEBE4}"/>
              </a:ext>
            </a:extLst>
          </p:cNvPr>
          <p:cNvSpPr txBox="1">
            <a:spLocks noGrp="1"/>
          </p:cNvSpPr>
          <p:nvPr>
            <p:ph type="sldNum" sz="quarter" idx="8"/>
          </p:nvPr>
        </p:nvSpPr>
        <p:spPr/>
        <p:txBody>
          <a:bodyPr/>
          <a:lstStyle>
            <a:lvl1pPr>
              <a:defRPr/>
            </a:lvl1pPr>
          </a:lstStyle>
          <a:p>
            <a:pPr lvl="0"/>
            <a:fld id="{54F1B35F-9C3E-4FE3-BF64-E2064281E21C}" type="slidenum">
              <a:t>‹#›</a:t>
            </a:fld>
            <a:endParaRPr lang="en-GB"/>
          </a:p>
        </p:txBody>
      </p:sp>
    </p:spTree>
    <p:extLst>
      <p:ext uri="{BB962C8B-B14F-4D97-AF65-F5344CB8AC3E}">
        <p14:creationId xmlns:p14="http://schemas.microsoft.com/office/powerpoint/2010/main" val="1989010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3BA1B-95E8-5590-8AAC-9B4D95F2364F}"/>
              </a:ext>
            </a:extLst>
          </p:cNvPr>
          <p:cNvSpPr txBox="1">
            <a:spLocks noGrp="1"/>
          </p:cNvSpPr>
          <p:nvPr>
            <p:ph type="title"/>
          </p:nvPr>
        </p:nvSpPr>
        <p:spPr>
          <a:xfrm>
            <a:off x="677332" y="609603"/>
            <a:ext cx="8596667" cy="3403597"/>
          </a:xfrm>
        </p:spPr>
        <p:txBody>
          <a:bodyPr anchor="ct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A4C21BBB-DE06-5906-2912-40669FB418DB}"/>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45FE6711-E75E-00B9-C6B7-DE0A9F9BA1F2}"/>
              </a:ext>
            </a:extLst>
          </p:cNvPr>
          <p:cNvSpPr txBox="1">
            <a:spLocks noGrp="1"/>
          </p:cNvSpPr>
          <p:nvPr>
            <p:ph type="dt" sz="half" idx="7"/>
          </p:nvPr>
        </p:nvSpPr>
        <p:spPr/>
        <p:txBody>
          <a:bodyPr/>
          <a:lstStyle>
            <a:lvl1pPr>
              <a:defRPr/>
            </a:lvl1pPr>
          </a:lstStyle>
          <a:p>
            <a:pPr lvl="0"/>
            <a:fld id="{A821FE25-AA56-4C9A-8C75-02F7F7232CA4}" type="datetime1">
              <a:rPr lang="en-GB" smtClean="0"/>
              <a:t>24/02/2026</a:t>
            </a:fld>
            <a:endParaRPr lang="en-GB"/>
          </a:p>
        </p:txBody>
      </p:sp>
      <p:sp>
        <p:nvSpPr>
          <p:cNvPr id="5" name="Footer Placeholder 4">
            <a:extLst>
              <a:ext uri="{FF2B5EF4-FFF2-40B4-BE49-F238E27FC236}">
                <a16:creationId xmlns:a16="http://schemas.microsoft.com/office/drawing/2014/main" id="{6EF16A6E-C86C-19A4-DB92-573F7E3B030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C5DF41D-A075-15AE-6F7E-D0E83DB7DD02}"/>
              </a:ext>
            </a:extLst>
          </p:cNvPr>
          <p:cNvSpPr txBox="1">
            <a:spLocks noGrp="1"/>
          </p:cNvSpPr>
          <p:nvPr>
            <p:ph type="sldNum" sz="quarter" idx="8"/>
          </p:nvPr>
        </p:nvSpPr>
        <p:spPr/>
        <p:txBody>
          <a:bodyPr/>
          <a:lstStyle>
            <a:lvl1pPr>
              <a:defRPr/>
            </a:lvl1pPr>
          </a:lstStyle>
          <a:p>
            <a:pPr lvl="0"/>
            <a:fld id="{83FB507C-C80D-4A19-9097-A7F4EDFEF7F9}" type="slidenum">
              <a:t>‹#›</a:t>
            </a:fld>
            <a:endParaRPr lang="en-GB"/>
          </a:p>
        </p:txBody>
      </p:sp>
    </p:spTree>
    <p:extLst>
      <p:ext uri="{BB962C8B-B14F-4D97-AF65-F5344CB8AC3E}">
        <p14:creationId xmlns:p14="http://schemas.microsoft.com/office/powerpoint/2010/main" val="3091586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1E1DF-8AE5-A2FA-2757-7842F1D6086E}"/>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F9178E41-5066-2C89-E1C6-F3E3A2BBCB6A}"/>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7F019CC9-63B0-1B6B-24EC-36E79A1F9B47}"/>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7DFE71FB-2E1B-80B5-0698-80E5140DD347}"/>
              </a:ext>
            </a:extLst>
          </p:cNvPr>
          <p:cNvSpPr txBox="1">
            <a:spLocks noGrp="1"/>
          </p:cNvSpPr>
          <p:nvPr>
            <p:ph type="dt" sz="half" idx="7"/>
          </p:nvPr>
        </p:nvSpPr>
        <p:spPr/>
        <p:txBody>
          <a:bodyPr/>
          <a:lstStyle>
            <a:lvl1pPr>
              <a:defRPr/>
            </a:lvl1pPr>
          </a:lstStyle>
          <a:p>
            <a:pPr lvl="0"/>
            <a:fld id="{02930EDD-4192-4196-A38A-718A6A79406B}" type="datetime1">
              <a:rPr lang="en-GB" smtClean="0"/>
              <a:t>24/02/2026</a:t>
            </a:fld>
            <a:endParaRPr lang="en-GB"/>
          </a:p>
        </p:txBody>
      </p:sp>
      <p:sp>
        <p:nvSpPr>
          <p:cNvPr id="6" name="Footer Placeholder 4">
            <a:extLst>
              <a:ext uri="{FF2B5EF4-FFF2-40B4-BE49-F238E27FC236}">
                <a16:creationId xmlns:a16="http://schemas.microsoft.com/office/drawing/2014/main" id="{40CBC13F-7F59-5EF3-5ECC-2E3483968CB0}"/>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07C8BC4E-BB09-2799-84BD-ED95C1DFC93F}"/>
              </a:ext>
            </a:extLst>
          </p:cNvPr>
          <p:cNvSpPr txBox="1">
            <a:spLocks noGrp="1"/>
          </p:cNvSpPr>
          <p:nvPr>
            <p:ph type="sldNum" sz="quarter" idx="8"/>
          </p:nvPr>
        </p:nvSpPr>
        <p:spPr/>
        <p:txBody>
          <a:bodyPr/>
          <a:lstStyle>
            <a:lvl1pPr>
              <a:defRPr/>
            </a:lvl1pPr>
          </a:lstStyle>
          <a:p>
            <a:pPr lvl="0"/>
            <a:fld id="{6D423E97-76DD-4788-BD66-171029AE4938}" type="slidenum">
              <a:t>‹#›</a:t>
            </a:fld>
            <a:endParaRPr lang="en-GB"/>
          </a:p>
        </p:txBody>
      </p:sp>
      <p:sp>
        <p:nvSpPr>
          <p:cNvPr id="8" name="TextBox 19">
            <a:extLst>
              <a:ext uri="{FF2B5EF4-FFF2-40B4-BE49-F238E27FC236}">
                <a16:creationId xmlns:a16="http://schemas.microsoft.com/office/drawing/2014/main" id="{379CD69A-5290-A4FF-C783-40242EFC9391}"/>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DDAB0A6D-EC2B-9317-3DC2-2583AA4E853A}"/>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3993697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9D0EA-4007-6AA8-619E-B50D20E55FE1}"/>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4AEE193B-9174-B716-3FFD-9A39FB853148}"/>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FFC3F4B6-9039-10C4-C6EB-B584F875B2A5}"/>
              </a:ext>
            </a:extLst>
          </p:cNvPr>
          <p:cNvSpPr txBox="1">
            <a:spLocks noGrp="1"/>
          </p:cNvSpPr>
          <p:nvPr>
            <p:ph type="dt" sz="half" idx="7"/>
          </p:nvPr>
        </p:nvSpPr>
        <p:spPr/>
        <p:txBody>
          <a:bodyPr/>
          <a:lstStyle>
            <a:lvl1pPr>
              <a:defRPr/>
            </a:lvl1pPr>
          </a:lstStyle>
          <a:p>
            <a:pPr lvl="0"/>
            <a:fld id="{1132809F-78CF-4A9A-A193-195B1EB82032}" type="datetime1">
              <a:rPr lang="en-GB" smtClean="0"/>
              <a:t>24/02/2026</a:t>
            </a:fld>
            <a:endParaRPr lang="en-GB"/>
          </a:p>
        </p:txBody>
      </p:sp>
      <p:sp>
        <p:nvSpPr>
          <p:cNvPr id="5" name="Footer Placeholder 4">
            <a:extLst>
              <a:ext uri="{FF2B5EF4-FFF2-40B4-BE49-F238E27FC236}">
                <a16:creationId xmlns:a16="http://schemas.microsoft.com/office/drawing/2014/main" id="{CA36B7C1-2DA8-9D11-31B5-3EA6AEA0ABB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EDC072C-B826-01DF-0263-0E4797891DA4}"/>
              </a:ext>
            </a:extLst>
          </p:cNvPr>
          <p:cNvSpPr txBox="1">
            <a:spLocks noGrp="1"/>
          </p:cNvSpPr>
          <p:nvPr>
            <p:ph type="sldNum" sz="quarter" idx="8"/>
          </p:nvPr>
        </p:nvSpPr>
        <p:spPr/>
        <p:txBody>
          <a:bodyPr/>
          <a:lstStyle>
            <a:lvl1pPr>
              <a:defRPr/>
            </a:lvl1pPr>
          </a:lstStyle>
          <a:p>
            <a:pPr lvl="0"/>
            <a:fld id="{74FD7490-EE14-4759-B06D-A7D90BE204C1}" type="slidenum">
              <a:t>‹#›</a:t>
            </a:fld>
            <a:endParaRPr lang="en-GB"/>
          </a:p>
        </p:txBody>
      </p:sp>
    </p:spTree>
    <p:extLst>
      <p:ext uri="{BB962C8B-B14F-4D97-AF65-F5344CB8AC3E}">
        <p14:creationId xmlns:p14="http://schemas.microsoft.com/office/powerpoint/2010/main" val="20988637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15DBB-E2D8-D1DB-8EEF-18BE581446C7}"/>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0A8ECD78-3263-B876-5FC7-7663697427E6}"/>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4" name="Text Placeholder 2">
            <a:extLst>
              <a:ext uri="{FF2B5EF4-FFF2-40B4-BE49-F238E27FC236}">
                <a16:creationId xmlns:a16="http://schemas.microsoft.com/office/drawing/2014/main" id="{C5F81DB8-2793-C656-1BDA-7D757AFC2E58}"/>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6F823BC1-3ED5-6AE9-985E-9C2AA884E776}"/>
              </a:ext>
            </a:extLst>
          </p:cNvPr>
          <p:cNvSpPr txBox="1">
            <a:spLocks noGrp="1"/>
          </p:cNvSpPr>
          <p:nvPr>
            <p:ph type="dt" sz="half" idx="7"/>
          </p:nvPr>
        </p:nvSpPr>
        <p:spPr/>
        <p:txBody>
          <a:bodyPr/>
          <a:lstStyle>
            <a:lvl1pPr>
              <a:defRPr/>
            </a:lvl1pPr>
          </a:lstStyle>
          <a:p>
            <a:pPr lvl="0"/>
            <a:fld id="{11AFC4D0-174B-435C-818C-5D7666D0AF28}" type="datetime1">
              <a:rPr lang="en-GB" smtClean="0"/>
              <a:t>24/02/2026</a:t>
            </a:fld>
            <a:endParaRPr lang="en-GB"/>
          </a:p>
        </p:txBody>
      </p:sp>
      <p:sp>
        <p:nvSpPr>
          <p:cNvPr id="6" name="Footer Placeholder 4">
            <a:extLst>
              <a:ext uri="{FF2B5EF4-FFF2-40B4-BE49-F238E27FC236}">
                <a16:creationId xmlns:a16="http://schemas.microsoft.com/office/drawing/2014/main" id="{76C5A96F-4388-71E0-009A-1F910D1F7DA6}"/>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089A8629-0927-C95A-0D16-22D8C8436833}"/>
              </a:ext>
            </a:extLst>
          </p:cNvPr>
          <p:cNvSpPr txBox="1">
            <a:spLocks noGrp="1"/>
          </p:cNvSpPr>
          <p:nvPr>
            <p:ph type="sldNum" sz="quarter" idx="8"/>
          </p:nvPr>
        </p:nvSpPr>
        <p:spPr/>
        <p:txBody>
          <a:bodyPr/>
          <a:lstStyle>
            <a:lvl1pPr>
              <a:defRPr/>
            </a:lvl1pPr>
          </a:lstStyle>
          <a:p>
            <a:pPr lvl="0"/>
            <a:fld id="{FA20656E-E856-4495-A094-9D852D725E73}" type="slidenum">
              <a:t>‹#›</a:t>
            </a:fld>
            <a:endParaRPr lang="en-GB"/>
          </a:p>
        </p:txBody>
      </p:sp>
      <p:sp>
        <p:nvSpPr>
          <p:cNvPr id="8" name="TextBox 23">
            <a:extLst>
              <a:ext uri="{FF2B5EF4-FFF2-40B4-BE49-F238E27FC236}">
                <a16:creationId xmlns:a16="http://schemas.microsoft.com/office/drawing/2014/main" id="{8F5FD047-4FC2-FD34-54F4-B2F820617E29}"/>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6F7BB72B-36EB-8C88-C3A7-258AAFF01A11}"/>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1572363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AF36D-7C68-1606-3E4E-56B9432C560E}"/>
              </a:ext>
            </a:extLst>
          </p:cNvPr>
          <p:cNvSpPr txBox="1">
            <a:spLocks noGrp="1"/>
          </p:cNvSpPr>
          <p:nvPr>
            <p:ph type="title"/>
          </p:nvPr>
        </p:nvSpPr>
        <p:spPr>
          <a:xfrm>
            <a:off x="685800" y="609603"/>
            <a:ext cx="8588200"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67D14D0E-8B78-34D9-9A9E-4B700E314B9A}"/>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2D57E3D2-61A1-1A23-87BF-9B4A1F06DD1E}"/>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93A07BEB-1366-C4EB-292F-803FE8D79CE6}"/>
              </a:ext>
            </a:extLst>
          </p:cNvPr>
          <p:cNvSpPr txBox="1">
            <a:spLocks noGrp="1"/>
          </p:cNvSpPr>
          <p:nvPr>
            <p:ph type="dt" sz="half" idx="7"/>
          </p:nvPr>
        </p:nvSpPr>
        <p:spPr/>
        <p:txBody>
          <a:bodyPr/>
          <a:lstStyle>
            <a:lvl1pPr>
              <a:defRPr/>
            </a:lvl1pPr>
          </a:lstStyle>
          <a:p>
            <a:pPr lvl="0"/>
            <a:fld id="{CD11155E-3C1F-43A4-90B5-FAEB4255DD7F}" type="datetime1">
              <a:rPr lang="en-GB" smtClean="0"/>
              <a:t>24/02/2026</a:t>
            </a:fld>
            <a:endParaRPr lang="en-GB"/>
          </a:p>
        </p:txBody>
      </p:sp>
      <p:sp>
        <p:nvSpPr>
          <p:cNvPr id="6" name="Footer Placeholder 4">
            <a:extLst>
              <a:ext uri="{FF2B5EF4-FFF2-40B4-BE49-F238E27FC236}">
                <a16:creationId xmlns:a16="http://schemas.microsoft.com/office/drawing/2014/main" id="{82C2FAB9-FEB1-4477-2A74-86D4FFD59FEF}"/>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D2DAE764-144B-258A-00F3-CE216825D448}"/>
              </a:ext>
            </a:extLst>
          </p:cNvPr>
          <p:cNvSpPr txBox="1">
            <a:spLocks noGrp="1"/>
          </p:cNvSpPr>
          <p:nvPr>
            <p:ph type="sldNum" sz="quarter" idx="8"/>
          </p:nvPr>
        </p:nvSpPr>
        <p:spPr/>
        <p:txBody>
          <a:bodyPr/>
          <a:lstStyle>
            <a:lvl1pPr>
              <a:defRPr/>
            </a:lvl1pPr>
          </a:lstStyle>
          <a:p>
            <a:pPr lvl="0"/>
            <a:fld id="{3227681F-0709-4DA7-B59D-9141400C8B2A}" type="slidenum">
              <a:t>‹#›</a:t>
            </a:fld>
            <a:endParaRPr lang="en-GB"/>
          </a:p>
        </p:txBody>
      </p:sp>
    </p:spTree>
    <p:extLst>
      <p:ext uri="{BB962C8B-B14F-4D97-AF65-F5344CB8AC3E}">
        <p14:creationId xmlns:p14="http://schemas.microsoft.com/office/powerpoint/2010/main" val="24056324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B40C6-D806-5B4B-6795-4179CEC6BB8E}"/>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6FC0CB1E-D07A-4B69-960B-04451498E84E}"/>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02CFD8-9170-97ED-FFF5-B7A36BAF7506}"/>
              </a:ext>
            </a:extLst>
          </p:cNvPr>
          <p:cNvSpPr txBox="1">
            <a:spLocks noGrp="1"/>
          </p:cNvSpPr>
          <p:nvPr>
            <p:ph type="dt" sz="half" idx="7"/>
          </p:nvPr>
        </p:nvSpPr>
        <p:spPr/>
        <p:txBody>
          <a:bodyPr/>
          <a:lstStyle>
            <a:lvl1pPr>
              <a:defRPr/>
            </a:lvl1pPr>
          </a:lstStyle>
          <a:p>
            <a:pPr lvl="0"/>
            <a:fld id="{C9C248CF-8FC3-43E2-8A87-65FBFB301DB1}" type="datetime1">
              <a:rPr lang="en-GB" smtClean="0"/>
              <a:t>24/02/2026</a:t>
            </a:fld>
            <a:endParaRPr lang="en-GB"/>
          </a:p>
        </p:txBody>
      </p:sp>
      <p:sp>
        <p:nvSpPr>
          <p:cNvPr id="5" name="Footer Placeholder 4">
            <a:extLst>
              <a:ext uri="{FF2B5EF4-FFF2-40B4-BE49-F238E27FC236}">
                <a16:creationId xmlns:a16="http://schemas.microsoft.com/office/drawing/2014/main" id="{4AB85371-0432-B60A-2BAB-DFD4E0C27A9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7916D9D-830E-3C83-A226-A5AB49F25D06}"/>
              </a:ext>
            </a:extLst>
          </p:cNvPr>
          <p:cNvSpPr txBox="1">
            <a:spLocks noGrp="1"/>
          </p:cNvSpPr>
          <p:nvPr>
            <p:ph type="sldNum" sz="quarter" idx="8"/>
          </p:nvPr>
        </p:nvSpPr>
        <p:spPr/>
        <p:txBody>
          <a:bodyPr/>
          <a:lstStyle>
            <a:lvl1pPr>
              <a:defRPr/>
            </a:lvl1pPr>
          </a:lstStyle>
          <a:p>
            <a:pPr lvl="0"/>
            <a:fld id="{6EE5196A-29F3-494A-9A36-3F901D33E94C}" type="slidenum">
              <a:t>‹#›</a:t>
            </a:fld>
            <a:endParaRPr lang="en-GB"/>
          </a:p>
        </p:txBody>
      </p:sp>
    </p:spTree>
    <p:extLst>
      <p:ext uri="{BB962C8B-B14F-4D97-AF65-F5344CB8AC3E}">
        <p14:creationId xmlns:p14="http://schemas.microsoft.com/office/powerpoint/2010/main" val="34540557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D3EE19-2445-C582-65FE-9EFA1F7CE751}"/>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7BCD27A0-17E7-E44F-69FA-DFD6ABE63156}"/>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DA8D114-98F5-6FEE-D3E4-7793E7CDF4EA}"/>
              </a:ext>
            </a:extLst>
          </p:cNvPr>
          <p:cNvSpPr txBox="1">
            <a:spLocks noGrp="1"/>
          </p:cNvSpPr>
          <p:nvPr>
            <p:ph type="dt" sz="half" idx="7"/>
          </p:nvPr>
        </p:nvSpPr>
        <p:spPr/>
        <p:txBody>
          <a:bodyPr/>
          <a:lstStyle>
            <a:lvl1pPr>
              <a:defRPr/>
            </a:lvl1pPr>
          </a:lstStyle>
          <a:p>
            <a:pPr lvl="0"/>
            <a:fld id="{CE961E82-3741-4EB5-B270-C621191B4BA3}" type="datetime1">
              <a:rPr lang="en-GB" smtClean="0"/>
              <a:t>24/02/2026</a:t>
            </a:fld>
            <a:endParaRPr lang="en-GB"/>
          </a:p>
        </p:txBody>
      </p:sp>
      <p:sp>
        <p:nvSpPr>
          <p:cNvPr id="5" name="Footer Placeholder 4">
            <a:extLst>
              <a:ext uri="{FF2B5EF4-FFF2-40B4-BE49-F238E27FC236}">
                <a16:creationId xmlns:a16="http://schemas.microsoft.com/office/drawing/2014/main" id="{DB71CCA5-091F-D791-E7F1-0D87BF2D77F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A557296-A3E2-7954-065E-E03D43332EAC}"/>
              </a:ext>
            </a:extLst>
          </p:cNvPr>
          <p:cNvSpPr txBox="1">
            <a:spLocks noGrp="1"/>
          </p:cNvSpPr>
          <p:nvPr>
            <p:ph type="sldNum" sz="quarter" idx="8"/>
          </p:nvPr>
        </p:nvSpPr>
        <p:spPr/>
        <p:txBody>
          <a:bodyPr/>
          <a:lstStyle>
            <a:lvl1pPr>
              <a:defRPr/>
            </a:lvl1pPr>
          </a:lstStyle>
          <a:p>
            <a:pPr lvl="0"/>
            <a:fld id="{B5421BE8-FB9A-404D-BC14-8061D32B9280}" type="slidenum">
              <a:t>‹#›</a:t>
            </a:fld>
            <a:endParaRPr lang="en-GB"/>
          </a:p>
        </p:txBody>
      </p:sp>
    </p:spTree>
    <p:extLst>
      <p:ext uri="{BB962C8B-B14F-4D97-AF65-F5344CB8AC3E}">
        <p14:creationId xmlns:p14="http://schemas.microsoft.com/office/powerpoint/2010/main" val="3452956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A801D8E7-65E5-3982-8E18-30CE7C9C0401}"/>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65DC477A-0672-CE27-1850-4593428545B6}"/>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2507E014-46F0-0B8A-A02D-A58A2BD135BB}"/>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95EDFCCF-CC6A-497B-C15D-08AB9BCEBBD2}"/>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AD536DA6-26DB-7538-28D4-84998BAC7E40}"/>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Isosceles Triangle 23">
              <a:extLst>
                <a:ext uri="{FF2B5EF4-FFF2-40B4-BE49-F238E27FC236}">
                  <a16:creationId xmlns:a16="http://schemas.microsoft.com/office/drawing/2014/main" id="{4FAE6B3E-64DA-5B92-C031-D1BC06B50F3B}"/>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4B83007F-AD92-DEC9-14C5-6875714B5B7A}"/>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89383176-2C77-DCC8-EC5E-1C4006A7856F}"/>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8517793A-1900-EF25-0DE8-249F5D50382F}"/>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Isosceles Triangle 27">
              <a:extLst>
                <a:ext uri="{FF2B5EF4-FFF2-40B4-BE49-F238E27FC236}">
                  <a16:creationId xmlns:a16="http://schemas.microsoft.com/office/drawing/2014/main" id="{A14932E0-087E-C390-46BB-4D74262FBF82}"/>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Isosceles Triangle 28">
              <a:extLst>
                <a:ext uri="{FF2B5EF4-FFF2-40B4-BE49-F238E27FC236}">
                  <a16:creationId xmlns:a16="http://schemas.microsoft.com/office/drawing/2014/main" id="{EB2D4758-26C9-5F74-3581-FAFE5ACD638B}"/>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Placeholder 1">
            <a:extLst>
              <a:ext uri="{FF2B5EF4-FFF2-40B4-BE49-F238E27FC236}">
                <a16:creationId xmlns:a16="http://schemas.microsoft.com/office/drawing/2014/main" id="{41EC7A2B-E28F-CEDD-920D-C2F9DA9CBD6D}"/>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4" name="Text Placeholder 2">
            <a:extLst>
              <a:ext uri="{FF2B5EF4-FFF2-40B4-BE49-F238E27FC236}">
                <a16:creationId xmlns:a16="http://schemas.microsoft.com/office/drawing/2014/main" id="{D56E477F-3925-1430-0CD5-AD5305D681A6}"/>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6498076E-A3B0-FD80-EF58-EAB01CDA3722}"/>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8F482520-275C-4684-84BE-A64F8AD590D0}" type="datetime1">
              <a:rPr lang="en-GB" smtClean="0"/>
              <a:t>24/02/2026</a:t>
            </a:fld>
            <a:endParaRPr lang="en-GB"/>
          </a:p>
        </p:txBody>
      </p:sp>
      <p:sp>
        <p:nvSpPr>
          <p:cNvPr id="16" name="Footer Placeholder 4">
            <a:extLst>
              <a:ext uri="{FF2B5EF4-FFF2-40B4-BE49-F238E27FC236}">
                <a16:creationId xmlns:a16="http://schemas.microsoft.com/office/drawing/2014/main" id="{9A650A6B-1F1A-C88E-7A6E-48CC2DA6F74B}"/>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76BAD04A-4FA2-D756-95D0-45D36463BE95}"/>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C226"/>
                </a:solidFill>
                <a:uFillTx/>
                <a:latin typeface="Trebuchet MS"/>
              </a:defRPr>
            </a:lvl1pPr>
          </a:lstStyle>
          <a:p>
            <a:pPr lvl="0"/>
            <a:fld id="{A119B3BE-59F2-46A7-98DF-A34A3BF121D6}"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hdr="0" ftr="0" dt="0"/>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US"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US"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99F91-EBA3-57DA-AC9F-0AB98D963241}"/>
              </a:ext>
            </a:extLst>
          </p:cNvPr>
          <p:cNvSpPr txBox="1">
            <a:spLocks noGrp="1"/>
          </p:cNvSpPr>
          <p:nvPr>
            <p:ph type="title"/>
          </p:nvPr>
        </p:nvSpPr>
        <p:spPr>
          <a:xfrm>
            <a:off x="775658" y="963561"/>
            <a:ext cx="10875568" cy="716383"/>
          </a:xfrm>
        </p:spPr>
        <p:txBody>
          <a:bodyPr anchorCtr="1">
            <a:normAutofit/>
          </a:bodyPr>
          <a:lstStyle/>
          <a:p>
            <a:pPr algn="ctr"/>
            <a:r>
              <a:rPr lang="en-GB" sz="3600" b="1" i="1" dirty="0">
                <a:solidFill>
                  <a:schemeClr val="accent1">
                    <a:lumMod val="75000"/>
                  </a:schemeClr>
                </a:solidFill>
                <a:latin typeface="Arial" panose="020B0604020202020204" pitchFamily="34" charset="0"/>
                <a:cs typeface="Arial" panose="020B0604020202020204" pitchFamily="34" charset="0"/>
              </a:rPr>
              <a:t>Innovative Support Officer</a:t>
            </a:r>
            <a:endParaRPr lang="en-GB" sz="3600" dirty="0">
              <a:solidFill>
                <a:srgbClr val="C00000"/>
              </a:solidFill>
              <a:latin typeface="Arial Black" panose="020B0A04020102020204" pitchFamily="34" charset="0"/>
            </a:endParaRPr>
          </a:p>
        </p:txBody>
      </p:sp>
      <p:sp>
        <p:nvSpPr>
          <p:cNvPr id="3" name="Text Placeholder 2">
            <a:extLst>
              <a:ext uri="{FF2B5EF4-FFF2-40B4-BE49-F238E27FC236}">
                <a16:creationId xmlns:a16="http://schemas.microsoft.com/office/drawing/2014/main" id="{719A8279-FAE8-6071-D6CB-BC9CAB864F9B}"/>
              </a:ext>
            </a:extLst>
          </p:cNvPr>
          <p:cNvSpPr txBox="1">
            <a:spLocks noGrp="1"/>
          </p:cNvSpPr>
          <p:nvPr>
            <p:ph type="body" idx="4294967295"/>
          </p:nvPr>
        </p:nvSpPr>
        <p:spPr>
          <a:xfrm>
            <a:off x="982766" y="2328520"/>
            <a:ext cx="10280590" cy="3712838"/>
          </a:xfrm>
        </p:spPr>
        <p:txBody>
          <a:bodyPr>
            <a:normAutofit/>
          </a:bodyPr>
          <a:lstStyle/>
          <a:p>
            <a:pPr>
              <a:buClr>
                <a:srgbClr val="FF0000"/>
              </a:buClr>
              <a:buFont typeface="Wingdings" panose="05000000000000000000" pitchFamily="2" charset="2"/>
              <a:buChar char="v"/>
            </a:pPr>
            <a:r>
              <a:rPr lang="en-GB" sz="2400" dirty="0">
                <a:latin typeface="Arial" panose="020B0604020202020204" pitchFamily="34" charset="0"/>
                <a:cs typeface="Arial" panose="020B0604020202020204" pitchFamily="34" charset="0"/>
              </a:rPr>
              <a:t>Name: </a:t>
            </a:r>
            <a:r>
              <a:rPr lang="en-GB" sz="2400" b="1" i="1" dirty="0" err="1">
                <a:solidFill>
                  <a:schemeClr val="accent5">
                    <a:lumMod val="50000"/>
                  </a:schemeClr>
                </a:solidFill>
                <a:latin typeface="Arial" panose="020B0604020202020204" pitchFamily="34" charset="0"/>
                <a:cs typeface="Arial" panose="020B0604020202020204" pitchFamily="34" charset="0"/>
              </a:rPr>
              <a:t>Catalin</a:t>
            </a:r>
            <a:r>
              <a:rPr lang="en-GB" sz="2400" b="1" i="1" dirty="0">
                <a:solidFill>
                  <a:schemeClr val="accent5">
                    <a:lumMod val="50000"/>
                  </a:schemeClr>
                </a:solidFill>
                <a:latin typeface="Arial" panose="020B0604020202020204" pitchFamily="34" charset="0"/>
                <a:cs typeface="Arial" panose="020B0604020202020204" pitchFamily="34" charset="0"/>
              </a:rPr>
              <a:t> </a:t>
            </a:r>
            <a:r>
              <a:rPr lang="en-GB" sz="2400" b="1" i="1" dirty="0" err="1">
                <a:solidFill>
                  <a:schemeClr val="accent5">
                    <a:lumMod val="50000"/>
                  </a:schemeClr>
                </a:solidFill>
                <a:latin typeface="Arial" panose="020B0604020202020204" pitchFamily="34" charset="0"/>
                <a:cs typeface="Arial" panose="020B0604020202020204" pitchFamily="34" charset="0"/>
              </a:rPr>
              <a:t>Alexandru</a:t>
            </a:r>
            <a:r>
              <a:rPr lang="en-GB" sz="2400" b="1" i="1" dirty="0">
                <a:solidFill>
                  <a:schemeClr val="accent5">
                    <a:lumMod val="50000"/>
                  </a:schemeClr>
                </a:solidFill>
                <a:latin typeface="Arial" panose="020B0604020202020204" pitchFamily="34" charset="0"/>
                <a:cs typeface="Arial" panose="020B0604020202020204" pitchFamily="34" charset="0"/>
              </a:rPr>
              <a:t> </a:t>
            </a:r>
            <a:r>
              <a:rPr lang="en-GB" sz="2400" b="1" i="1" dirty="0" err="1">
                <a:solidFill>
                  <a:schemeClr val="accent5">
                    <a:lumMod val="50000"/>
                  </a:schemeClr>
                </a:solidFill>
                <a:latin typeface="Arial" panose="020B0604020202020204" pitchFamily="34" charset="0"/>
                <a:cs typeface="Arial" panose="020B0604020202020204" pitchFamily="34" charset="0"/>
              </a:rPr>
              <a:t>Artenie</a:t>
            </a:r>
            <a:endParaRPr lang="en-GB" sz="2400" b="1" i="1" dirty="0">
              <a:solidFill>
                <a:schemeClr val="accent5">
                  <a:lumMod val="50000"/>
                </a:schemeClr>
              </a:solidFill>
              <a:latin typeface="Arial" panose="020B0604020202020204" pitchFamily="34" charset="0"/>
              <a:cs typeface="Arial" panose="020B0604020202020204" pitchFamily="34" charset="0"/>
            </a:endParaRPr>
          </a:p>
          <a:p>
            <a:pPr>
              <a:buClr>
                <a:srgbClr val="FF0000"/>
              </a:buClr>
              <a:buFont typeface="Wingdings" panose="05000000000000000000" pitchFamily="2" charset="2"/>
              <a:buChar char="v"/>
            </a:pPr>
            <a:r>
              <a:rPr lang="en-GB" sz="2400" dirty="0">
                <a:latin typeface="Arial" panose="020B0604020202020204" pitchFamily="34" charset="0"/>
                <a:cs typeface="Arial" panose="020B0604020202020204" pitchFamily="34" charset="0"/>
              </a:rPr>
              <a:t>Student Number: </a:t>
            </a:r>
            <a:r>
              <a:rPr lang="en-GB" sz="2400" b="1" i="1" dirty="0">
                <a:solidFill>
                  <a:schemeClr val="accent5">
                    <a:lumMod val="50000"/>
                  </a:schemeClr>
                </a:solidFill>
                <a:latin typeface="Arial" panose="020B0604020202020204" pitchFamily="34" charset="0"/>
                <a:cs typeface="Arial" panose="020B0604020202020204" pitchFamily="34" charset="0"/>
              </a:rPr>
              <a:t>2240460</a:t>
            </a:r>
          </a:p>
          <a:p>
            <a:pPr>
              <a:buClr>
                <a:srgbClr val="FF0000"/>
              </a:buClr>
              <a:buFont typeface="Wingdings" panose="05000000000000000000" pitchFamily="2" charset="2"/>
              <a:buChar char="v"/>
            </a:pPr>
            <a:r>
              <a:rPr lang="en-GB" sz="2400" dirty="0">
                <a:latin typeface="Arial" panose="020B0604020202020204" pitchFamily="34" charset="0"/>
                <a:cs typeface="Arial" panose="020B0604020202020204" pitchFamily="34" charset="0"/>
              </a:rPr>
              <a:t>Module code: </a:t>
            </a:r>
            <a:r>
              <a:rPr lang="en-GB" sz="2400" b="1" i="1" dirty="0">
                <a:solidFill>
                  <a:schemeClr val="accent5">
                    <a:lumMod val="50000"/>
                  </a:schemeClr>
                </a:solidFill>
                <a:latin typeface="Arial" panose="020B0604020202020204" pitchFamily="34" charset="0"/>
                <a:cs typeface="Arial" panose="020B0604020202020204" pitchFamily="34" charset="0"/>
              </a:rPr>
              <a:t>LCBB5012</a:t>
            </a:r>
          </a:p>
          <a:p>
            <a:pPr>
              <a:buClr>
                <a:srgbClr val="FF0000"/>
              </a:buClr>
              <a:buFont typeface="Wingdings" panose="05000000000000000000" pitchFamily="2" charset="2"/>
              <a:buChar char="v"/>
            </a:pPr>
            <a:r>
              <a:rPr lang="en-GB" sz="2400" dirty="0">
                <a:latin typeface="Arial" panose="020B0604020202020204" pitchFamily="34" charset="0"/>
                <a:cs typeface="Arial" panose="020B0604020202020204" pitchFamily="34" charset="0"/>
              </a:rPr>
              <a:t>Module name</a:t>
            </a:r>
            <a:r>
              <a:rPr lang="en-GB" sz="2400" b="1" i="1" dirty="0">
                <a:latin typeface="Arial" panose="020B0604020202020204" pitchFamily="34" charset="0"/>
                <a:cs typeface="Arial" panose="020B0604020202020204" pitchFamily="34" charset="0"/>
              </a:rPr>
              <a:t>: </a:t>
            </a:r>
            <a:r>
              <a:rPr lang="en-GB" sz="2400" b="1" i="1" dirty="0">
                <a:solidFill>
                  <a:schemeClr val="accent5">
                    <a:lumMod val="50000"/>
                  </a:schemeClr>
                </a:solidFill>
                <a:latin typeface="Arial" panose="020B0604020202020204" pitchFamily="34" charset="0"/>
                <a:cs typeface="Arial" panose="020B0604020202020204" pitchFamily="34" charset="0"/>
              </a:rPr>
              <a:t>Principles of Human Resource Management</a:t>
            </a:r>
          </a:p>
          <a:p>
            <a:pPr>
              <a:buClr>
                <a:srgbClr val="FF0000"/>
              </a:buClr>
              <a:buFont typeface="Wingdings" panose="05000000000000000000" pitchFamily="2" charset="2"/>
              <a:buChar char="v"/>
            </a:pPr>
            <a:r>
              <a:rPr lang="en-GB" sz="2400" dirty="0">
                <a:latin typeface="Arial" panose="020B0604020202020204" pitchFamily="34" charset="0"/>
                <a:cs typeface="Arial" panose="020B0604020202020204" pitchFamily="34" charset="0"/>
              </a:rPr>
              <a:t>Assignment number: </a:t>
            </a:r>
            <a:r>
              <a:rPr lang="en-GB" sz="2400" b="1" i="1" dirty="0">
                <a:solidFill>
                  <a:schemeClr val="accent5">
                    <a:lumMod val="50000"/>
                  </a:schemeClr>
                </a:solidFill>
                <a:latin typeface="Arial" panose="020B0604020202020204" pitchFamily="34" charset="0"/>
                <a:cs typeface="Arial" panose="020B0604020202020204" pitchFamily="34" charset="0"/>
              </a:rPr>
              <a:t>Component 1 Practical: Academic Interview for HR Processes</a:t>
            </a:r>
          </a:p>
          <a:p>
            <a:pPr>
              <a:buClr>
                <a:srgbClr val="FF0000"/>
              </a:buClr>
              <a:buFont typeface="Wingdings" panose="05000000000000000000" pitchFamily="2" charset="2"/>
              <a:buChar char="v"/>
            </a:pPr>
            <a:r>
              <a:rPr lang="en-GB" sz="2400" dirty="0">
                <a:latin typeface="Arial" panose="020B0604020202020204" pitchFamily="34" charset="0"/>
                <a:cs typeface="Arial" panose="020B0604020202020204" pitchFamily="34" charset="0"/>
              </a:rPr>
              <a:t>Lecturer name</a:t>
            </a:r>
            <a:r>
              <a:rPr lang="en-GB" sz="2400" b="1" dirty="0">
                <a:solidFill>
                  <a:schemeClr val="accent1">
                    <a:lumMod val="75000"/>
                  </a:schemeClr>
                </a:solidFill>
                <a:latin typeface="Arial" panose="020B0604020202020204" pitchFamily="34" charset="0"/>
                <a:cs typeface="Arial" panose="020B0604020202020204" pitchFamily="34" charset="0"/>
              </a:rPr>
              <a:t>: </a:t>
            </a:r>
            <a:r>
              <a:rPr lang="en-GB" sz="2400" b="1" i="1" dirty="0" err="1">
                <a:solidFill>
                  <a:schemeClr val="accent5">
                    <a:lumMod val="50000"/>
                  </a:schemeClr>
                </a:solidFill>
                <a:latin typeface="Arial" panose="020B0604020202020204" pitchFamily="34" charset="0"/>
                <a:cs typeface="Arial" panose="020B0604020202020204" pitchFamily="34" charset="0"/>
              </a:rPr>
              <a:t>Fouziya</a:t>
            </a:r>
            <a:r>
              <a:rPr lang="en-GB" sz="2400" b="1" i="1" dirty="0">
                <a:solidFill>
                  <a:schemeClr val="accent5">
                    <a:lumMod val="50000"/>
                  </a:schemeClr>
                </a:solidFill>
                <a:latin typeface="Arial" panose="020B0604020202020204" pitchFamily="34" charset="0"/>
                <a:cs typeface="Arial" panose="020B0604020202020204" pitchFamily="34" charset="0"/>
              </a:rPr>
              <a:t> Farheen</a:t>
            </a:r>
          </a:p>
        </p:txBody>
      </p:sp>
      <p:pic>
        <p:nvPicPr>
          <p:cNvPr id="4" name="Picture 3" descr="Discover University of Wales Trinity Saint David">
            <a:extLst>
              <a:ext uri="{FF2B5EF4-FFF2-40B4-BE49-F238E27FC236}">
                <a16:creationId xmlns:a16="http://schemas.microsoft.com/office/drawing/2014/main" id="{A66EF264-86CA-6994-BE67-379721DD0AEE}"/>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775658" y="212906"/>
            <a:ext cx="1916099" cy="852724"/>
          </a:xfrm>
          <a:prstGeom prst="rect">
            <a:avLst/>
          </a:prstGeom>
          <a:noFill/>
          <a:ln>
            <a:noFill/>
          </a:ln>
        </p:spPr>
      </p:pic>
      <p:sp>
        <p:nvSpPr>
          <p:cNvPr id="5" name="Slide Number Placeholder 4">
            <a:extLst>
              <a:ext uri="{FF2B5EF4-FFF2-40B4-BE49-F238E27FC236}">
                <a16:creationId xmlns:a16="http://schemas.microsoft.com/office/drawing/2014/main" id="{3D7C062F-C873-3BD2-A5C1-905F6C92EE40}"/>
              </a:ext>
            </a:extLst>
          </p:cNvPr>
          <p:cNvSpPr>
            <a:spLocks noGrp="1"/>
          </p:cNvSpPr>
          <p:nvPr>
            <p:ph type="sldNum" sz="quarter" idx="8"/>
          </p:nvPr>
        </p:nvSpPr>
        <p:spPr/>
        <p:txBody>
          <a:bodyPr/>
          <a:lstStyle/>
          <a:p>
            <a:pPr lvl="0"/>
            <a:fld id="{74FD7490-EE14-4759-B06D-A7D90BE204C1}" type="slidenum">
              <a:rPr lang="en-GB" smtClean="0"/>
              <a:t>1</a:t>
            </a:fld>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66930E-6307-23E6-514D-2412620F95C2}"/>
              </a:ext>
            </a:extLst>
          </p:cNvPr>
          <p:cNvSpPr>
            <a:spLocks noGrp="1"/>
          </p:cNvSpPr>
          <p:nvPr>
            <p:ph type="title"/>
          </p:nvPr>
        </p:nvSpPr>
        <p:spPr>
          <a:xfrm>
            <a:off x="677332" y="609604"/>
            <a:ext cx="9970728" cy="766270"/>
          </a:xfrm>
        </p:spPr>
        <p:txBody>
          <a:bodyPr/>
          <a:lstStyle/>
          <a:p>
            <a:r>
              <a:rPr lang="en-GB" dirty="0"/>
              <a:t>Introduction to Organisation and Job Role</a:t>
            </a:r>
          </a:p>
        </p:txBody>
      </p:sp>
      <p:sp>
        <p:nvSpPr>
          <p:cNvPr id="6" name="Content Placeholder 5">
            <a:extLst>
              <a:ext uri="{FF2B5EF4-FFF2-40B4-BE49-F238E27FC236}">
                <a16:creationId xmlns:a16="http://schemas.microsoft.com/office/drawing/2014/main" id="{FCC6D5A4-D9AF-C615-2686-323B1A6C25F0}"/>
              </a:ext>
            </a:extLst>
          </p:cNvPr>
          <p:cNvSpPr>
            <a:spLocks noGrp="1"/>
          </p:cNvSpPr>
          <p:nvPr>
            <p:ph idx="1"/>
          </p:nvPr>
        </p:nvSpPr>
        <p:spPr>
          <a:xfrm>
            <a:off x="677332" y="1196411"/>
            <a:ext cx="10837336" cy="5503491"/>
          </a:xfrm>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The </a:t>
            </a:r>
            <a:r>
              <a:rPr lang="en-GB" sz="2000" b="1" dirty="0">
                <a:solidFill>
                  <a:srgbClr val="271DA3"/>
                </a:solidFill>
                <a:latin typeface="Arial" panose="020B0604020202020204" pitchFamily="34" charset="0"/>
                <a:cs typeface="Arial" panose="020B0604020202020204" pitchFamily="34" charset="0"/>
              </a:rPr>
              <a:t>University of Wales Trinity Saint David (UWTSD) </a:t>
            </a:r>
            <a:r>
              <a:rPr lang="en-GB" sz="2000" b="1" dirty="0">
                <a:latin typeface="Arial" panose="020B0604020202020204" pitchFamily="34" charset="0"/>
                <a:cs typeface="Arial" panose="020B0604020202020204" pitchFamily="34" charset="0"/>
              </a:rPr>
              <a:t>is an institution that holds a royal charter dating back to 1828. With campuses in Carmarthen, Lampeter, Swansea, Cardiff, and London, the university places a heavy emphasis on: </a:t>
            </a:r>
          </a:p>
          <a:p>
            <a:pPr>
              <a:buFont typeface="Wingdings" panose="05000000000000000000" pitchFamily="2" charset="2"/>
              <a:buChar char="Ø"/>
            </a:pPr>
            <a:r>
              <a:rPr lang="en-GB" sz="2000" b="1" dirty="0">
                <a:solidFill>
                  <a:srgbClr val="C00000"/>
                </a:solidFill>
                <a:latin typeface="Arial" panose="020B0604020202020204" pitchFamily="34" charset="0"/>
                <a:cs typeface="Arial" panose="020B0604020202020204" pitchFamily="34" charset="0"/>
              </a:rPr>
              <a:t>Applied Learning</a:t>
            </a:r>
            <a:r>
              <a:rPr lang="en-GB" sz="2000" b="1" dirty="0">
                <a:latin typeface="Arial" panose="020B0604020202020204" pitchFamily="34" charset="0"/>
                <a:cs typeface="Arial" panose="020B0604020202020204" pitchFamily="34" charset="0"/>
              </a:rPr>
              <a:t>: aligning curriculum with industry needs to ensure graduates are "work-ready."</a:t>
            </a:r>
          </a:p>
          <a:p>
            <a:pPr>
              <a:buFont typeface="Wingdings" panose="05000000000000000000" pitchFamily="2" charset="2"/>
              <a:buChar char="Ø"/>
            </a:pPr>
            <a:r>
              <a:rPr lang="en-GB" sz="2000" b="1" dirty="0">
                <a:solidFill>
                  <a:srgbClr val="C00000"/>
                </a:solidFill>
                <a:latin typeface="Arial" panose="020B0604020202020204" pitchFamily="34" charset="0"/>
                <a:cs typeface="Arial" panose="020B0604020202020204" pitchFamily="34" charset="0"/>
              </a:rPr>
              <a:t>Sustainability</a:t>
            </a:r>
            <a:r>
              <a:rPr lang="en-GB" sz="2000" b="1" dirty="0">
                <a:latin typeface="Arial" panose="020B0604020202020204" pitchFamily="34" charset="0"/>
                <a:cs typeface="Arial" panose="020B0604020202020204" pitchFamily="34" charset="0"/>
              </a:rPr>
              <a:t>: Integrating the United Nations' Sustainable Development Goals into its core operational strategy.</a:t>
            </a:r>
          </a:p>
          <a:p>
            <a:pPr>
              <a:buFont typeface="Wingdings" panose="05000000000000000000" pitchFamily="2" charset="2"/>
              <a:buChar char="Ø"/>
            </a:pPr>
            <a:r>
              <a:rPr lang="en-GB" sz="2000" b="1" dirty="0">
                <a:solidFill>
                  <a:srgbClr val="C00000"/>
                </a:solidFill>
                <a:latin typeface="Arial" panose="020B0604020202020204" pitchFamily="34" charset="0"/>
                <a:cs typeface="Arial" panose="020B0604020202020204" pitchFamily="34" charset="0"/>
              </a:rPr>
              <a:t>Digital Transformation</a:t>
            </a:r>
            <a:r>
              <a:rPr lang="en-GB" sz="2000" b="1" dirty="0">
                <a:latin typeface="Arial" panose="020B0604020202020204" pitchFamily="34" charset="0"/>
                <a:cs typeface="Arial" panose="020B0604020202020204" pitchFamily="34" charset="0"/>
              </a:rPr>
              <a:t>: Investing heavily in the "Wales Global Academy" and innovation hubs to lead the Fourth Industrial Revolution – 4IR.</a:t>
            </a:r>
          </a:p>
          <a:p>
            <a:pPr marL="0" indent="0">
              <a:buNone/>
            </a:pPr>
            <a:r>
              <a:rPr lang="en-GB" sz="2000" b="1" dirty="0">
                <a:latin typeface="Arial" panose="020B0604020202020204" pitchFamily="34" charset="0"/>
                <a:cs typeface="Arial" panose="020B0604020202020204" pitchFamily="34" charset="0"/>
              </a:rPr>
              <a:t>	The </a:t>
            </a:r>
            <a:r>
              <a:rPr lang="en-GB" sz="2000" b="1" dirty="0">
                <a:solidFill>
                  <a:srgbClr val="271DA3"/>
                </a:solidFill>
                <a:latin typeface="Arial" panose="020B0604020202020204" pitchFamily="34" charset="0"/>
                <a:cs typeface="Arial" panose="020B0604020202020204" pitchFamily="34" charset="0"/>
              </a:rPr>
              <a:t>Innovation Support Officer </a:t>
            </a:r>
            <a:r>
              <a:rPr lang="en-GB" sz="2000" b="1" dirty="0">
                <a:latin typeface="Arial" panose="020B0604020202020204" pitchFamily="34" charset="0"/>
                <a:cs typeface="Arial" panose="020B0604020202020204" pitchFamily="34" charset="0"/>
              </a:rPr>
              <a:t>is responsible for identifying manual, repetitive workflows within the university and designing digital or automated alternatives. Crucially, they do not just ‘install software’—they manage the ‘Human Capital’ shift.</a:t>
            </a:r>
          </a:p>
          <a:p>
            <a:pPr marL="0" indent="0">
              <a:buNone/>
            </a:pPr>
            <a:r>
              <a:rPr lang="en-GB" sz="2000" b="1" dirty="0">
                <a:latin typeface="Arial" panose="020B0604020202020204" pitchFamily="34" charset="0"/>
                <a:cs typeface="Arial" panose="020B0604020202020204" pitchFamily="34" charset="0"/>
              </a:rPr>
              <a:t>	The </a:t>
            </a:r>
            <a:r>
              <a:rPr lang="en-GB" sz="2000" b="1" dirty="0">
                <a:solidFill>
                  <a:srgbClr val="B32EBA"/>
                </a:solidFill>
                <a:latin typeface="Arial" panose="020B0604020202020204" pitchFamily="34" charset="0"/>
                <a:cs typeface="Arial" panose="020B0604020202020204" pitchFamily="34" charset="0"/>
              </a:rPr>
              <a:t>Innovation Support Officer role </a:t>
            </a:r>
            <a:r>
              <a:rPr lang="en-GB" sz="2000" b="1" dirty="0">
                <a:latin typeface="Arial" panose="020B0604020202020204" pitchFamily="34" charset="0"/>
                <a:cs typeface="Arial" panose="020B0604020202020204" pitchFamily="34" charset="0"/>
              </a:rPr>
              <a:t>is vital now for an organization like UWTSD, which operates across diverse geographic locations because ensures that the university doesn't just survive the digital shift, but thrives by becoming a leaner, more agile, and more human-centric institution.</a:t>
            </a:r>
          </a:p>
          <a:p>
            <a:pPr marL="0" indent="0">
              <a:buNone/>
            </a:pPr>
            <a:endParaRPr lang="en-GB" b="1"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46E1E40-BAC2-F3DD-8501-1DB23EC0418F}"/>
              </a:ext>
            </a:extLst>
          </p:cNvPr>
          <p:cNvSpPr>
            <a:spLocks noGrp="1"/>
          </p:cNvSpPr>
          <p:nvPr>
            <p:ph type="sldNum" sz="quarter" idx="8"/>
          </p:nvPr>
        </p:nvSpPr>
        <p:spPr/>
        <p:txBody>
          <a:bodyPr/>
          <a:lstStyle/>
          <a:p>
            <a:pPr lvl="0"/>
            <a:fld id="{74FD7490-EE14-4759-B06D-A7D90BE204C1}" type="slidenum">
              <a:rPr lang="en-GB" smtClean="0"/>
              <a:t>2</a:t>
            </a:fld>
            <a:endParaRPr lang="en-GB"/>
          </a:p>
        </p:txBody>
      </p:sp>
    </p:spTree>
    <p:extLst>
      <p:ext uri="{BB962C8B-B14F-4D97-AF65-F5344CB8AC3E}">
        <p14:creationId xmlns:p14="http://schemas.microsoft.com/office/powerpoint/2010/main" val="1884626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4" name="Rectangle: Rounded Corners 5">
            <a:extLst>
              <a:ext uri="{FF2B5EF4-FFF2-40B4-BE49-F238E27FC236}">
                <a16:creationId xmlns:a16="http://schemas.microsoft.com/office/drawing/2014/main" id="{83D26BC3-421A-45A2-E980-9C2D4C851891}"/>
              </a:ext>
            </a:extLst>
          </p:cNvPr>
          <p:cNvSpPr/>
          <p:nvPr/>
        </p:nvSpPr>
        <p:spPr>
          <a:xfrm>
            <a:off x="120073" y="85458"/>
            <a:ext cx="11767127" cy="6622991"/>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B5D5A7"/>
              </a:gs>
              <a:gs pos="100000">
                <a:srgbClr val="AACE99"/>
              </a:gs>
            </a:gsLst>
            <a:lin ang="5400000"/>
          </a:gradFill>
          <a:ln w="6345" cap="flat">
            <a:solidFill>
              <a:srgbClr val="70AD47"/>
            </a:solidFill>
            <a:prstDash val="solid"/>
            <a:miter/>
          </a:ln>
        </p:spPr>
        <p:txBody>
          <a:bodyPr vert="horz" wrap="square" lIns="91440" tIns="45720" rIns="91440" bIns="45720" anchor="ctr" anchorCtr="1" compatLnSpc="1">
            <a:noAutofit/>
          </a:bodyPr>
          <a:lstStyle/>
          <a:p>
            <a:endParaRPr lang="en-GB" sz="2000" b="1" i="1" dirty="0">
              <a:solidFill>
                <a:srgbClr val="FFFF00"/>
              </a:solidFill>
              <a:latin typeface="Arial" panose="020B0604020202020204" pitchFamily="34" charset="0"/>
              <a:cs typeface="Arial" panose="020B0604020202020204" pitchFamily="34" charset="0"/>
            </a:endParaRPr>
          </a:p>
          <a:p>
            <a:r>
              <a:rPr lang="en-GB" sz="2000" b="1" i="1" dirty="0">
                <a:solidFill>
                  <a:srgbClr val="FFFF00"/>
                </a:solidFill>
                <a:latin typeface="Arial" panose="020B0604020202020204" pitchFamily="34" charset="0"/>
                <a:cs typeface="Arial" panose="020B0604020202020204" pitchFamily="34" charset="0"/>
              </a:rPr>
              <a:t>JOB DESCRIPTION</a:t>
            </a:r>
            <a:endParaRPr lang="en-GB" sz="2000" b="1" dirty="0">
              <a:latin typeface="Arial" panose="020B0604020202020204" pitchFamily="34" charset="0"/>
              <a:cs typeface="Arial" panose="020B0604020202020204" pitchFamily="34" charset="0"/>
            </a:endParaRPr>
          </a:p>
          <a:p>
            <a:r>
              <a:rPr lang="en-GB" sz="2000" b="1" dirty="0">
                <a:solidFill>
                  <a:srgbClr val="FF0000"/>
                </a:solidFill>
                <a:latin typeface="Arial" panose="020B0604020202020204" pitchFamily="34" charset="0"/>
                <a:cs typeface="Arial" panose="020B0604020202020204" pitchFamily="34" charset="0"/>
              </a:rPr>
              <a:t>Job Title: </a:t>
            </a:r>
            <a:r>
              <a:rPr lang="en-GB" sz="2000" b="1" dirty="0">
                <a:latin typeface="Arial" panose="020B0604020202020204" pitchFamily="34" charset="0"/>
                <a:cs typeface="Arial" panose="020B0604020202020204" pitchFamily="34" charset="0"/>
              </a:rPr>
              <a:t>Innovation Support Officer</a:t>
            </a:r>
          </a:p>
          <a:p>
            <a:r>
              <a:rPr lang="en-GB" sz="2000" b="1" dirty="0">
                <a:solidFill>
                  <a:srgbClr val="FF0000"/>
                </a:solidFill>
                <a:latin typeface="Arial" panose="020B0604020202020204" pitchFamily="34" charset="0"/>
                <a:cs typeface="Arial" panose="020B0604020202020204" pitchFamily="34" charset="0"/>
              </a:rPr>
              <a:t>Department: </a:t>
            </a:r>
            <a:r>
              <a:rPr lang="en-GB" sz="2000" b="1" dirty="0">
                <a:latin typeface="Arial" panose="020B0604020202020204" pitchFamily="34" charset="0"/>
                <a:cs typeface="Arial" panose="020B0604020202020204" pitchFamily="34" charset="0"/>
              </a:rPr>
              <a:t>Human Resources &amp; Organisational Development</a:t>
            </a:r>
          </a:p>
          <a:p>
            <a:r>
              <a:rPr lang="en-GB" sz="2000" b="1" dirty="0">
                <a:solidFill>
                  <a:srgbClr val="FF0000"/>
                </a:solidFill>
                <a:latin typeface="Arial" panose="020B0604020202020204" pitchFamily="34" charset="0"/>
                <a:cs typeface="Arial" panose="020B0604020202020204" pitchFamily="34" charset="0"/>
              </a:rPr>
              <a:t>Reports to: </a:t>
            </a:r>
            <a:r>
              <a:rPr lang="en-GB" sz="2000" b="1" dirty="0">
                <a:latin typeface="Arial" panose="020B0604020202020204" pitchFamily="34" charset="0"/>
                <a:cs typeface="Arial" panose="020B0604020202020204" pitchFamily="34" charset="0"/>
              </a:rPr>
              <a:t>Head of Innovation and Digital Transformation/</a:t>
            </a:r>
          </a:p>
          <a:p>
            <a:r>
              <a:rPr lang="en-GB" sz="2000" b="1" dirty="0">
                <a:solidFill>
                  <a:srgbClr val="FF0000"/>
                </a:solidFill>
                <a:latin typeface="Arial" panose="020B0604020202020204" pitchFamily="34" charset="0"/>
                <a:cs typeface="Arial" panose="020B0604020202020204" pitchFamily="34" charset="0"/>
              </a:rPr>
              <a:t>Salary: </a:t>
            </a:r>
            <a:r>
              <a:rPr lang="en-GB" sz="2000" b="1" dirty="0">
                <a:latin typeface="Arial" panose="020B0604020202020204" pitchFamily="34" charset="0"/>
                <a:cs typeface="Arial" panose="020B0604020202020204" pitchFamily="34" charset="0"/>
              </a:rPr>
              <a:t>£28,000 - £35,000 per annum</a:t>
            </a:r>
          </a:p>
          <a:p>
            <a:r>
              <a:rPr lang="en-GB" sz="2000" b="1" dirty="0">
                <a:solidFill>
                  <a:srgbClr val="FF0000"/>
                </a:solidFill>
                <a:latin typeface="Arial" panose="020B0604020202020204" pitchFamily="34" charset="0"/>
                <a:cs typeface="Arial" panose="020B0604020202020204" pitchFamily="34" charset="0"/>
              </a:rPr>
              <a:t>Contract Type</a:t>
            </a:r>
            <a:r>
              <a:rPr lang="en-GB" sz="2000" b="1" dirty="0">
                <a:latin typeface="Arial" panose="020B0604020202020204" pitchFamily="34" charset="0"/>
                <a:cs typeface="Arial" panose="020B0604020202020204" pitchFamily="34" charset="0"/>
              </a:rPr>
              <a:t>: Full-time, Permanent</a:t>
            </a:r>
          </a:p>
          <a:p>
            <a:r>
              <a:rPr lang="en-GB" sz="2000" b="1" dirty="0">
                <a:solidFill>
                  <a:srgbClr val="FF0000"/>
                </a:solidFill>
                <a:latin typeface="Arial" panose="020B0604020202020204" pitchFamily="34" charset="0"/>
                <a:cs typeface="Arial" panose="020B0604020202020204" pitchFamily="34" charset="0"/>
              </a:rPr>
              <a:t>Location: </a:t>
            </a:r>
            <a:r>
              <a:rPr lang="en-GB" sz="2000" b="1" dirty="0">
                <a:latin typeface="Arial" panose="020B0604020202020204" pitchFamily="34" charset="0"/>
                <a:cs typeface="Arial" panose="020B0604020202020204" pitchFamily="34" charset="0"/>
              </a:rPr>
              <a:t>Hybrid (3 days office-based, 2 days remote)</a:t>
            </a:r>
            <a:endParaRPr lang="en-GB" sz="2000" b="1" i="1" dirty="0">
              <a:solidFill>
                <a:srgbClr val="FFFF00"/>
              </a:solidFill>
              <a:latin typeface="Arial" panose="020B0604020202020204" pitchFamily="34" charset="0"/>
              <a:cs typeface="Arial" panose="020B0604020202020204" pitchFamily="34" charset="0"/>
            </a:endParaRPr>
          </a:p>
          <a:p>
            <a:r>
              <a:rPr lang="en-GB" sz="2000" b="1" i="1" dirty="0">
                <a:solidFill>
                  <a:srgbClr val="FFFF00"/>
                </a:solidFill>
                <a:latin typeface="Arial" panose="020B0604020202020204" pitchFamily="34" charset="0"/>
                <a:cs typeface="Arial" panose="020B0604020202020204" pitchFamily="34" charset="0"/>
              </a:rPr>
              <a:t>JOB PURPOSE</a:t>
            </a:r>
          </a:p>
          <a:p>
            <a:r>
              <a:rPr lang="en-GB" sz="2000" b="1" dirty="0">
                <a:solidFill>
                  <a:srgbClr val="B32EBA"/>
                </a:solidFill>
                <a:latin typeface="Arial" panose="020B0604020202020204" pitchFamily="34" charset="0"/>
                <a:cs typeface="Arial" panose="020B0604020202020204" pitchFamily="34" charset="0"/>
              </a:rPr>
              <a:t>The Innovation Support Officer </a:t>
            </a:r>
            <a:r>
              <a:rPr lang="en-GB" sz="2000" b="1" dirty="0">
                <a:latin typeface="Arial" panose="020B0604020202020204" pitchFamily="34" charset="0"/>
                <a:cs typeface="Arial" panose="020B0604020202020204" pitchFamily="34" charset="0"/>
              </a:rPr>
              <a:t>is responsible for identifying manual, repetitive workflows within the university and designing digital or automated alternatives, and this job aims to support the organisation's innovation strategy by facilitating the adoption of emerging technologies, driving process improvements, and fostering a culture of continuous innovation across all departments. The Innovation Support Officer will work collaboratively with staff at all levels to identify opportunities for digital transformation, automation, and creative problem-solving in response to rapidly evolving workplace demands.</a:t>
            </a:r>
          </a:p>
          <a:p>
            <a:r>
              <a:rPr lang="en-GB" b="1" dirty="0">
                <a:solidFill>
                  <a:srgbClr val="FF0000"/>
                </a:solidFill>
                <a:latin typeface="Arial" panose="020B0604020202020204" pitchFamily="34" charset="0"/>
                <a:cs typeface="Arial" panose="020B0604020202020204" pitchFamily="34" charset="0"/>
              </a:rPr>
              <a:t>Why this role is vital now</a:t>
            </a:r>
          </a:p>
          <a:p>
            <a:r>
              <a:rPr lang="en-GB" b="1" dirty="0">
                <a:latin typeface="Arial" panose="020B0604020202020204" pitchFamily="34" charset="0"/>
                <a:cs typeface="Arial" panose="020B0604020202020204" pitchFamily="34" charset="0"/>
              </a:rPr>
              <a:t>For an organization like UWTSD, which operates across diverse geographic locations, the Innovation Support Officer </a:t>
            </a:r>
            <a:r>
              <a:rPr lang="en-GB" b="1" dirty="0">
                <a:solidFill>
                  <a:schemeClr val="accent5"/>
                </a:solidFill>
                <a:latin typeface="Arial" panose="020B0604020202020204" pitchFamily="34" charset="0"/>
                <a:cs typeface="Arial" panose="020B0604020202020204" pitchFamily="34" charset="0"/>
              </a:rPr>
              <a:t>ensures that the university</a:t>
            </a:r>
            <a:r>
              <a:rPr lang="en-GB" b="1" dirty="0">
                <a:latin typeface="Arial" panose="020B0604020202020204" pitchFamily="34" charset="0"/>
                <a:cs typeface="Arial" panose="020B0604020202020204" pitchFamily="34" charset="0"/>
              </a:rPr>
              <a:t> doesn't just </a:t>
            </a:r>
            <a:r>
              <a:rPr lang="en-GB" b="1" dirty="0">
                <a:solidFill>
                  <a:schemeClr val="accent5"/>
                </a:solidFill>
                <a:latin typeface="Arial" panose="020B0604020202020204" pitchFamily="34" charset="0"/>
                <a:cs typeface="Arial" panose="020B0604020202020204" pitchFamily="34" charset="0"/>
              </a:rPr>
              <a:t>survive the digital shift</a:t>
            </a:r>
            <a:r>
              <a:rPr lang="en-GB" b="1" dirty="0">
                <a:latin typeface="Arial" panose="020B0604020202020204" pitchFamily="34" charset="0"/>
                <a:cs typeface="Arial" panose="020B0604020202020204" pitchFamily="34" charset="0"/>
              </a:rPr>
              <a:t>, but </a:t>
            </a:r>
            <a:r>
              <a:rPr lang="en-GB" b="1" dirty="0">
                <a:solidFill>
                  <a:schemeClr val="accent5"/>
                </a:solidFill>
                <a:latin typeface="Arial" panose="020B0604020202020204" pitchFamily="34" charset="0"/>
                <a:cs typeface="Arial" panose="020B0604020202020204" pitchFamily="34" charset="0"/>
              </a:rPr>
              <a:t>thrives by becoming a leaner, more agile, and more human-centric institution.</a:t>
            </a:r>
            <a:endParaRPr lang="en-GB" b="1" i="1" dirty="0">
              <a:solidFill>
                <a:schemeClr val="accent5"/>
              </a:solidFill>
              <a:latin typeface="Arial" panose="020B0604020202020204" pitchFamily="34" charset="0"/>
              <a:cs typeface="Arial" panose="020B0604020202020204" pitchFamily="34" charset="0"/>
            </a:endParaRPr>
          </a:p>
          <a:p>
            <a:br>
              <a:rPr lang="en-GB" dirty="0"/>
            </a:br>
            <a:endParaRPr lang="en-GB" dirty="0"/>
          </a:p>
        </p:txBody>
      </p:sp>
      <p:sp>
        <p:nvSpPr>
          <p:cNvPr id="5" name="Slide Number Placeholder 4">
            <a:extLst>
              <a:ext uri="{FF2B5EF4-FFF2-40B4-BE49-F238E27FC236}">
                <a16:creationId xmlns:a16="http://schemas.microsoft.com/office/drawing/2014/main" id="{379CBABD-ADC8-1EF0-11FB-3B1EF7E87AD8}"/>
              </a:ext>
            </a:extLst>
          </p:cNvPr>
          <p:cNvSpPr>
            <a:spLocks noGrp="1"/>
          </p:cNvSpPr>
          <p:nvPr>
            <p:ph type="sldNum" sz="quarter" idx="8"/>
          </p:nvPr>
        </p:nvSpPr>
        <p:spPr/>
        <p:txBody>
          <a:bodyPr/>
          <a:lstStyle/>
          <a:p>
            <a:pPr lvl="0"/>
            <a:fld id="{5178353D-D591-4A8A-B5E4-8047B707A4F6}" type="slidenum">
              <a:rPr lang="en-GB" smtClean="0"/>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0050" y="575562"/>
            <a:ext cx="11430000" cy="6019548"/>
          </a:xfrm>
        </p:spPr>
        <p:txBody>
          <a:bodyPr>
            <a:noAutofit/>
          </a:bodyPr>
          <a:lstStyle/>
          <a:p>
            <a:pPr marL="0" indent="0" algn="ctr">
              <a:buNone/>
            </a:pPr>
            <a:r>
              <a:rPr lang="en-GB" sz="2800" b="1" dirty="0">
                <a:solidFill>
                  <a:srgbClr val="C00000"/>
                </a:solidFill>
                <a:latin typeface="Arial" panose="020B0604020202020204" pitchFamily="34" charset="0"/>
                <a:cs typeface="Arial" panose="020B0604020202020204" pitchFamily="34" charset="0"/>
              </a:rPr>
              <a:t>Job Description</a:t>
            </a:r>
          </a:p>
          <a:p>
            <a:pPr marL="0" indent="0" algn="ctr">
              <a:buNone/>
            </a:pPr>
            <a:endParaRPr lang="en-GB" sz="2000" b="1" dirty="0">
              <a:solidFill>
                <a:srgbClr val="C00000"/>
              </a:solidFill>
              <a:latin typeface="Arial" panose="020B0604020202020204" pitchFamily="34" charset="0"/>
              <a:cs typeface="Arial" panose="020B0604020202020204" pitchFamily="34" charset="0"/>
            </a:endParaRPr>
          </a:p>
          <a:p>
            <a:pPr marL="0" indent="0">
              <a:buNone/>
            </a:pPr>
            <a:r>
              <a:rPr lang="en-GB" sz="2000" b="1" dirty="0">
                <a:solidFill>
                  <a:srgbClr val="C00000"/>
                </a:solidFill>
                <a:latin typeface="Arial" panose="020B0604020202020204" pitchFamily="34" charset="0"/>
                <a:cs typeface="Arial" panose="020B0604020202020204" pitchFamily="34" charset="0"/>
              </a:rPr>
              <a:t>Job Title:</a:t>
            </a:r>
            <a:r>
              <a:rPr lang="en-GB" sz="2000" dirty="0">
                <a:solidFill>
                  <a:srgbClr val="C00000"/>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Innovation Support Officer</a:t>
            </a:r>
          </a:p>
          <a:p>
            <a:pPr marL="0" indent="0">
              <a:buNone/>
            </a:pPr>
            <a:r>
              <a:rPr lang="en-GB" sz="2000" b="1" dirty="0">
                <a:solidFill>
                  <a:srgbClr val="C00000"/>
                </a:solidFill>
                <a:latin typeface="Arial" panose="020B0604020202020204" pitchFamily="34" charset="0"/>
                <a:cs typeface="Arial" panose="020B0604020202020204" pitchFamily="34" charset="0"/>
              </a:rPr>
              <a:t>Key Responsibilities</a:t>
            </a:r>
          </a:p>
          <a:p>
            <a:pPr marL="0" indent="0">
              <a:buNone/>
            </a:pPr>
            <a:r>
              <a:rPr lang="en-GB" sz="2000" b="1" dirty="0">
                <a:solidFill>
                  <a:srgbClr val="0070C0"/>
                </a:solidFill>
                <a:latin typeface="Arial" panose="020B0604020202020204" pitchFamily="34" charset="0"/>
                <a:cs typeface="Arial" panose="020B0604020202020204" pitchFamily="34" charset="0"/>
              </a:rPr>
              <a:t>Process Auditing:</a:t>
            </a:r>
            <a:r>
              <a:rPr lang="en-GB" sz="2000" dirty="0">
                <a:solidFill>
                  <a:srgbClr val="0070C0"/>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Continuously evaluate existing manual workflows (like reception or data entry) to identify opportunities for automation and digital enhancement.</a:t>
            </a:r>
          </a:p>
          <a:p>
            <a:pPr marL="0" indent="0">
              <a:buNone/>
            </a:pPr>
            <a:r>
              <a:rPr lang="en-GB" sz="2000" b="1" dirty="0">
                <a:solidFill>
                  <a:srgbClr val="0070C0"/>
                </a:solidFill>
                <a:latin typeface="Arial" panose="020B0604020202020204" pitchFamily="34" charset="0"/>
                <a:cs typeface="Arial" panose="020B0604020202020204" pitchFamily="34" charset="0"/>
              </a:rPr>
              <a:t>Project Facilitation:</a:t>
            </a:r>
            <a:r>
              <a:rPr lang="en-GB" sz="2000" dirty="0">
                <a:solidFill>
                  <a:srgbClr val="0070C0"/>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Support the rollout of new technological tools, acting as the liaison between IT departments and non-technical staff.</a:t>
            </a:r>
          </a:p>
          <a:p>
            <a:pPr marL="0" indent="0">
              <a:buNone/>
            </a:pPr>
            <a:r>
              <a:rPr lang="en-GB" sz="2000" b="1" dirty="0">
                <a:solidFill>
                  <a:srgbClr val="0070C0"/>
                </a:solidFill>
                <a:latin typeface="Arial" panose="020B0604020202020204" pitchFamily="34" charset="0"/>
                <a:cs typeface="Arial" panose="020B0604020202020204" pitchFamily="34" charset="0"/>
              </a:rPr>
              <a:t>Trend Analysis</a:t>
            </a:r>
            <a:r>
              <a:rPr lang="en-GB" sz="2000" b="1"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 Research emerging tech trends (AI, IoT, and SaaS) to provide briefs on how they could mitigate environmental or economic disruptions.</a:t>
            </a:r>
          </a:p>
          <a:p>
            <a:pPr marL="0" indent="0">
              <a:buNone/>
            </a:pPr>
            <a:r>
              <a:rPr lang="en-GB" sz="2000" b="1" dirty="0">
                <a:solidFill>
                  <a:srgbClr val="0070C0"/>
                </a:solidFill>
                <a:latin typeface="Arial" panose="020B0604020202020204" pitchFamily="34" charset="0"/>
                <a:cs typeface="Arial" panose="020B0604020202020204" pitchFamily="34" charset="0"/>
              </a:rPr>
              <a:t>Training &amp; Literacy:</a:t>
            </a:r>
            <a:r>
              <a:rPr lang="en-GB" sz="2000" dirty="0">
                <a:solidFill>
                  <a:srgbClr val="0070C0"/>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Organize "Future-Proof" workshops to upskill staff whose roles are being shifted by automation.</a:t>
            </a:r>
          </a:p>
          <a:p>
            <a:pPr marL="0" indent="0">
              <a:buNone/>
            </a:pPr>
            <a:r>
              <a:rPr lang="en-GB" sz="2000" b="1" dirty="0">
                <a:solidFill>
                  <a:srgbClr val="0070C0"/>
                </a:solidFill>
                <a:latin typeface="Arial" panose="020B0604020202020204" pitchFamily="34" charset="0"/>
                <a:cs typeface="Arial" panose="020B0604020202020204" pitchFamily="34" charset="0"/>
              </a:rPr>
              <a:t>Feedback Loops</a:t>
            </a:r>
            <a:r>
              <a:rPr lang="en-GB" sz="2000" b="1"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 Establish channels for employees to suggest innovative improvements to their daily operations.</a:t>
            </a:r>
          </a:p>
          <a:p>
            <a:pPr marL="0" indent="0">
              <a:spcBef>
                <a:spcPts val="600"/>
              </a:spcBef>
              <a:buNone/>
            </a:pPr>
            <a:endParaRPr lang="en-GB" sz="1400" b="1" dirty="0">
              <a:latin typeface="Arial Black" panose="020B0A04020102020204" pitchFamily="34" charset="0"/>
            </a:endParaRPr>
          </a:p>
        </p:txBody>
      </p:sp>
      <p:sp>
        <p:nvSpPr>
          <p:cNvPr id="4" name="Slide Number Placeholder 3">
            <a:extLst>
              <a:ext uri="{FF2B5EF4-FFF2-40B4-BE49-F238E27FC236}">
                <a16:creationId xmlns:a16="http://schemas.microsoft.com/office/drawing/2014/main" id="{29C2AB01-FCB5-E797-458D-BBBA9526073F}"/>
              </a:ext>
            </a:extLst>
          </p:cNvPr>
          <p:cNvSpPr>
            <a:spLocks noGrp="1"/>
          </p:cNvSpPr>
          <p:nvPr>
            <p:ph type="sldNum" sz="quarter" idx="8"/>
          </p:nvPr>
        </p:nvSpPr>
        <p:spPr/>
        <p:txBody>
          <a:bodyPr/>
          <a:lstStyle/>
          <a:p>
            <a:pPr lvl="0"/>
            <a:fld id="{5178353D-D591-4A8A-B5E4-8047B707A4F6}" type="slidenum">
              <a:rPr lang="en-GB" smtClean="0"/>
              <a:t>4</a:t>
            </a:fld>
            <a:endParaRPr lang="en-GB"/>
          </a:p>
        </p:txBody>
      </p:sp>
    </p:spTree>
    <p:extLst>
      <p:ext uri="{BB962C8B-B14F-4D97-AF65-F5344CB8AC3E}">
        <p14:creationId xmlns:p14="http://schemas.microsoft.com/office/powerpoint/2010/main" val="4247023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2" y="609603"/>
            <a:ext cx="11326826" cy="645039"/>
          </a:xfrm>
        </p:spPr>
        <p:txBody>
          <a:bodyPr>
            <a:noAutofit/>
          </a:bodyPr>
          <a:lstStyle/>
          <a:p>
            <a:r>
              <a:rPr lang="en-GB" sz="3200" b="1" i="1" dirty="0">
                <a:solidFill>
                  <a:srgbClr val="FF0000"/>
                </a:solidFill>
                <a:latin typeface="Arial" panose="020B0604020202020204" pitchFamily="34" charset="0"/>
                <a:cs typeface="Arial" panose="020B0604020202020204" pitchFamily="34" charset="0"/>
              </a:rPr>
              <a:t>Working Conditions</a:t>
            </a:r>
          </a:p>
        </p:txBody>
      </p:sp>
      <p:sp>
        <p:nvSpPr>
          <p:cNvPr id="3" name="Content Placeholder 2"/>
          <p:cNvSpPr>
            <a:spLocks noGrp="1"/>
          </p:cNvSpPr>
          <p:nvPr>
            <p:ph idx="1"/>
          </p:nvPr>
        </p:nvSpPr>
        <p:spPr>
          <a:xfrm>
            <a:off x="1504060" y="1897166"/>
            <a:ext cx="9041450" cy="3332860"/>
          </a:xfrm>
        </p:spPr>
        <p:txBody>
          <a:bodyPr>
            <a:normAutofit fontScale="92500" lnSpcReduction="20000"/>
          </a:bodyPr>
          <a:lstStyle/>
          <a:p>
            <a:pPr lvl="0"/>
            <a:r>
              <a:rPr lang="en-GB" sz="2400" b="1" dirty="0">
                <a:latin typeface="Arial" panose="020B0604020202020204" pitchFamily="34" charset="0"/>
                <a:cs typeface="Arial" panose="020B0604020202020204" pitchFamily="34" charset="0"/>
              </a:rPr>
              <a:t>Hybrid working arrangement with flexibility required</a:t>
            </a:r>
          </a:p>
          <a:p>
            <a:pPr lvl="0"/>
            <a:r>
              <a:rPr lang="en-GB" sz="2400" b="1" dirty="0">
                <a:latin typeface="Arial" panose="020B0604020202020204" pitchFamily="34" charset="0"/>
                <a:cs typeface="Arial" panose="020B0604020202020204" pitchFamily="34" charset="0"/>
              </a:rPr>
              <a:t>Occasional travel to other office locations or conferences (up to 10% of time)</a:t>
            </a:r>
          </a:p>
          <a:p>
            <a:pPr lvl="0"/>
            <a:r>
              <a:rPr lang="en-GB" sz="2400" b="1" dirty="0">
                <a:latin typeface="Arial" panose="020B0604020202020204" pitchFamily="34" charset="0"/>
                <a:cs typeface="Arial" panose="020B0604020202020204" pitchFamily="34" charset="0"/>
              </a:rPr>
              <a:t>Standard office environment with modern technology infrastructure</a:t>
            </a:r>
          </a:p>
          <a:p>
            <a:pPr lvl="0"/>
            <a:r>
              <a:rPr lang="en-GB" sz="2400" b="1" dirty="0">
                <a:latin typeface="Arial" panose="020B0604020202020204" pitchFamily="34" charset="0"/>
                <a:cs typeface="Arial" panose="020B0604020202020204" pitchFamily="34" charset="0"/>
              </a:rPr>
              <a:t>May require occasional evening or weekend work for project launches or events</a:t>
            </a:r>
          </a:p>
          <a:p>
            <a:pPr lvl="0"/>
            <a:r>
              <a:rPr lang="en-GB" sz="2400" b="1" dirty="0">
                <a:latin typeface="Arial" panose="020B0604020202020204" pitchFamily="34" charset="0"/>
                <a:cs typeface="Arial" panose="020B0604020202020204" pitchFamily="34" charset="0"/>
              </a:rPr>
              <a:t>Screen-based work approximately 70% of time</a:t>
            </a:r>
          </a:p>
          <a:p>
            <a:pPr marL="0" indent="0">
              <a:buNone/>
            </a:pPr>
            <a:br>
              <a:rPr lang="en-GB" dirty="0"/>
            </a:br>
            <a:endParaRPr lang="en-GB" dirty="0"/>
          </a:p>
          <a:p>
            <a:pPr marL="0" indent="0">
              <a:buNone/>
            </a:pPr>
            <a:endParaRPr lang="en-GB" sz="1400" dirty="0">
              <a:solidFill>
                <a:srgbClr val="7030A0"/>
              </a:solidFill>
              <a:latin typeface="Arial Black" panose="020B0A04020102020204" pitchFamily="34" charset="0"/>
            </a:endParaRPr>
          </a:p>
        </p:txBody>
      </p:sp>
      <p:sp>
        <p:nvSpPr>
          <p:cNvPr id="4" name="Slide Number Placeholder 3">
            <a:extLst>
              <a:ext uri="{FF2B5EF4-FFF2-40B4-BE49-F238E27FC236}">
                <a16:creationId xmlns:a16="http://schemas.microsoft.com/office/drawing/2014/main" id="{99E60D2E-AF16-740C-F0DB-0E220A4B8E30}"/>
              </a:ext>
            </a:extLst>
          </p:cNvPr>
          <p:cNvSpPr>
            <a:spLocks noGrp="1"/>
          </p:cNvSpPr>
          <p:nvPr>
            <p:ph type="sldNum" sz="quarter" idx="8"/>
          </p:nvPr>
        </p:nvSpPr>
        <p:spPr/>
        <p:txBody>
          <a:bodyPr/>
          <a:lstStyle/>
          <a:p>
            <a:pPr lvl="0"/>
            <a:fld id="{5178353D-D591-4A8A-B5E4-8047B707A4F6}" type="slidenum">
              <a:rPr lang="en-GB" smtClean="0"/>
              <a:t>5</a:t>
            </a:fld>
            <a:endParaRPr lang="en-GB"/>
          </a:p>
        </p:txBody>
      </p:sp>
    </p:spTree>
    <p:extLst>
      <p:ext uri="{BB962C8B-B14F-4D97-AF65-F5344CB8AC3E}">
        <p14:creationId xmlns:p14="http://schemas.microsoft.com/office/powerpoint/2010/main" val="16627472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C77BEC-FF24-5F18-A042-01F6394548BE}"/>
              </a:ext>
            </a:extLst>
          </p:cNvPr>
          <p:cNvSpPr>
            <a:spLocks noGrp="1"/>
          </p:cNvSpPr>
          <p:nvPr>
            <p:ph type="title"/>
          </p:nvPr>
        </p:nvSpPr>
        <p:spPr>
          <a:xfrm>
            <a:off x="677332" y="226463"/>
            <a:ext cx="8596667" cy="670845"/>
          </a:xfrm>
        </p:spPr>
        <p:txBody>
          <a:bodyPr wrap="square" anchor="t">
            <a:normAutofit/>
          </a:bodyPr>
          <a:lstStyle/>
          <a:p>
            <a:pPr marL="0" indent="0" algn="ctr">
              <a:buNone/>
            </a:pPr>
            <a:r>
              <a:rPr lang="en-GB" b="1" dirty="0"/>
              <a:t>PERSON SPECIFICATION</a:t>
            </a: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9B3BAF6E-70E9-1CC9-A73F-71D41A079774}"/>
              </a:ext>
            </a:extLst>
          </p:cNvPr>
          <p:cNvSpPr>
            <a:spLocks noGrp="1"/>
          </p:cNvSpPr>
          <p:nvPr>
            <p:ph type="sldNum" sz="quarter" idx="8"/>
          </p:nvPr>
        </p:nvSpPr>
        <p:spPr>
          <a:xfrm>
            <a:off x="8590659" y="6041358"/>
            <a:ext cx="683340" cy="365129"/>
          </a:xfrm>
        </p:spPr>
        <p:txBody>
          <a:bodyPr wrap="square" anchor="ctr">
            <a:normAutofit/>
          </a:bodyPr>
          <a:lstStyle/>
          <a:p>
            <a:pPr lvl="0">
              <a:spcAft>
                <a:spcPts val="600"/>
              </a:spcAft>
            </a:pPr>
            <a:fld id="{5178353D-D591-4A8A-B5E4-8047B707A4F6}" type="slidenum">
              <a:rPr lang="en-GB" smtClean="0"/>
              <a:pPr lvl="0">
                <a:spcAft>
                  <a:spcPts val="600"/>
                </a:spcAft>
              </a:pPr>
              <a:t>6</a:t>
            </a:fld>
            <a:endParaRPr lang="en-GB"/>
          </a:p>
        </p:txBody>
      </p:sp>
      <p:graphicFrame>
        <p:nvGraphicFramePr>
          <p:cNvPr id="2" name="Table 1">
            <a:extLst>
              <a:ext uri="{FF2B5EF4-FFF2-40B4-BE49-F238E27FC236}">
                <a16:creationId xmlns:a16="http://schemas.microsoft.com/office/drawing/2014/main" id="{F7BEB526-B8A4-38D1-89FD-035C612BEACC}"/>
              </a:ext>
            </a:extLst>
          </p:cNvPr>
          <p:cNvGraphicFramePr>
            <a:graphicFrameLocks noGrp="1"/>
          </p:cNvGraphicFramePr>
          <p:nvPr>
            <p:extLst>
              <p:ext uri="{D42A27DB-BD31-4B8C-83A1-F6EECF244321}">
                <p14:modId xmlns:p14="http://schemas.microsoft.com/office/powerpoint/2010/main" val="2322622456"/>
              </p:ext>
            </p:extLst>
          </p:nvPr>
        </p:nvGraphicFramePr>
        <p:xfrm>
          <a:off x="333286" y="1239140"/>
          <a:ext cx="11536821" cy="5392397"/>
        </p:xfrm>
        <a:graphic>
          <a:graphicData uri="http://schemas.openxmlformats.org/drawingml/2006/table">
            <a:tbl>
              <a:tblPr>
                <a:tableStyleId>{69C7853C-536D-4A76-A0AE-DD22124D55A5}</a:tableStyleId>
              </a:tblPr>
              <a:tblGrid>
                <a:gridCol w="2264635">
                  <a:extLst>
                    <a:ext uri="{9D8B030D-6E8A-4147-A177-3AD203B41FA5}">
                      <a16:colId xmlns:a16="http://schemas.microsoft.com/office/drawing/2014/main" val="1217553322"/>
                    </a:ext>
                  </a:extLst>
                </a:gridCol>
                <a:gridCol w="5195899">
                  <a:extLst>
                    <a:ext uri="{9D8B030D-6E8A-4147-A177-3AD203B41FA5}">
                      <a16:colId xmlns:a16="http://schemas.microsoft.com/office/drawing/2014/main" val="3611162548"/>
                    </a:ext>
                  </a:extLst>
                </a:gridCol>
                <a:gridCol w="4076287">
                  <a:extLst>
                    <a:ext uri="{9D8B030D-6E8A-4147-A177-3AD203B41FA5}">
                      <a16:colId xmlns:a16="http://schemas.microsoft.com/office/drawing/2014/main" val="192327005"/>
                    </a:ext>
                  </a:extLst>
                </a:gridCol>
              </a:tblGrid>
              <a:tr h="680271">
                <a:tc>
                  <a:txBody>
                    <a:bodyPr/>
                    <a:lstStyle/>
                    <a:p>
                      <a:pPr>
                        <a:buNone/>
                      </a:pPr>
                      <a:r>
                        <a:rPr lang="en-GB" sz="2000" cap="none" spc="0" dirty="0">
                          <a:solidFill>
                            <a:srgbClr val="C00000"/>
                          </a:solidFill>
                          <a:latin typeface="Arial" panose="020B0604020202020204" pitchFamily="34" charset="0"/>
                          <a:cs typeface="Arial" panose="020B0604020202020204" pitchFamily="34" charset="0"/>
                        </a:rPr>
                        <a:t>Category</a:t>
                      </a:r>
                    </a:p>
                  </a:txBody>
                  <a:tcPr marL="83586" marR="115196" marT="23882" marB="179112"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tcPr>
                </a:tc>
                <a:tc>
                  <a:txBody>
                    <a:bodyPr/>
                    <a:lstStyle/>
                    <a:p>
                      <a:pPr>
                        <a:buNone/>
                      </a:pPr>
                      <a:r>
                        <a:rPr lang="en-GB" sz="2000" cap="none" spc="0">
                          <a:solidFill>
                            <a:srgbClr val="C00000"/>
                          </a:solidFill>
                          <a:latin typeface="Arial" panose="020B0604020202020204" pitchFamily="34" charset="0"/>
                          <a:cs typeface="Arial" panose="020B0604020202020204" pitchFamily="34" charset="0"/>
                        </a:rPr>
                        <a:t>Essential (Must-have)</a:t>
                      </a:r>
                    </a:p>
                  </a:txBody>
                  <a:tcPr marL="83586" marR="115196" marT="23882" marB="179112"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tcPr>
                </a:tc>
                <a:tc>
                  <a:txBody>
                    <a:bodyPr/>
                    <a:lstStyle/>
                    <a:p>
                      <a:pPr>
                        <a:buNone/>
                      </a:pPr>
                      <a:r>
                        <a:rPr lang="en-GB" sz="2000" cap="none" spc="0" dirty="0">
                          <a:solidFill>
                            <a:srgbClr val="C00000"/>
                          </a:solidFill>
                          <a:latin typeface="Arial" panose="020B0604020202020204" pitchFamily="34" charset="0"/>
                          <a:cs typeface="Arial" panose="020B0604020202020204" pitchFamily="34" charset="0"/>
                        </a:rPr>
                        <a:t>Desirable (Nice-to-have)</a:t>
                      </a:r>
                    </a:p>
                  </a:txBody>
                  <a:tcPr marL="83586" marR="115196" marT="23882" marB="179112"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tcPr>
                </a:tc>
                <a:extLst>
                  <a:ext uri="{0D108BD9-81ED-4DB2-BD59-A6C34878D82A}">
                    <a16:rowId xmlns:a16="http://schemas.microsoft.com/office/drawing/2014/main" val="651539766"/>
                  </a:ext>
                </a:extLst>
              </a:tr>
              <a:tr h="1012112">
                <a:tc>
                  <a:txBody>
                    <a:bodyPr/>
                    <a:lstStyle/>
                    <a:p>
                      <a:pPr>
                        <a:buNone/>
                      </a:pPr>
                      <a:r>
                        <a:rPr lang="en-GB" sz="2000" b="1" cap="none" spc="0" dirty="0">
                          <a:solidFill>
                            <a:srgbClr val="271DA3"/>
                          </a:solidFill>
                          <a:latin typeface="Arial" panose="020B0604020202020204" pitchFamily="34" charset="0"/>
                          <a:cs typeface="Arial" panose="020B0604020202020204" pitchFamily="34" charset="0"/>
                        </a:rPr>
                        <a:t>Qualifications</a:t>
                      </a:r>
                      <a:endParaRPr lang="en-GB" sz="2000" cap="none" spc="0" dirty="0">
                        <a:solidFill>
                          <a:srgbClr val="271DA3"/>
                        </a:solidFill>
                        <a:latin typeface="Arial" panose="020B0604020202020204" pitchFamily="34" charset="0"/>
                        <a:cs typeface="Arial" panose="020B0604020202020204" pitchFamily="34" charset="0"/>
                      </a:endParaRPr>
                    </a:p>
                  </a:txBody>
                  <a:tcPr marL="83586" marR="115196" marT="23882" marB="179112"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tcPr>
                </a:tc>
                <a:tc>
                  <a:txBody>
                    <a:bodyPr/>
                    <a:lstStyle/>
                    <a:p>
                      <a:pPr>
                        <a:buNone/>
                      </a:pPr>
                      <a:r>
                        <a:rPr lang="en-GB" sz="2000" cap="none" spc="0">
                          <a:solidFill>
                            <a:schemeClr val="tx1"/>
                          </a:solidFill>
                          <a:latin typeface="Arial" panose="020B0604020202020204" pitchFamily="34" charset="0"/>
                          <a:cs typeface="Arial" panose="020B0604020202020204" pitchFamily="34" charset="0"/>
                        </a:rPr>
                        <a:t>Bachelor’s Degree in Business, IT, or Innovation Management.</a:t>
                      </a:r>
                    </a:p>
                  </a:txBody>
                  <a:tcPr marL="83586" marR="115196" marT="23882" marB="179112"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tcPr>
                </a:tc>
                <a:tc>
                  <a:txBody>
                    <a:bodyPr/>
                    <a:lstStyle/>
                    <a:p>
                      <a:pPr>
                        <a:buNone/>
                      </a:pPr>
                      <a:r>
                        <a:rPr lang="en-GB" sz="2000" cap="none" spc="0">
                          <a:solidFill>
                            <a:schemeClr val="tx1"/>
                          </a:solidFill>
                          <a:latin typeface="Arial" panose="020B0604020202020204" pitchFamily="34" charset="0"/>
                          <a:cs typeface="Arial" panose="020B0604020202020204" pitchFamily="34" charset="0"/>
                        </a:rPr>
                        <a:t>Certification in Agile, Scrum, or Design Thinking.</a:t>
                      </a:r>
                    </a:p>
                  </a:txBody>
                  <a:tcPr marL="83586" marR="115196" marT="23882" marB="179112"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tcPr>
                </a:tc>
                <a:extLst>
                  <a:ext uri="{0D108BD9-81ED-4DB2-BD59-A6C34878D82A}">
                    <a16:rowId xmlns:a16="http://schemas.microsoft.com/office/drawing/2014/main" val="3280810773"/>
                  </a:ext>
                </a:extLst>
              </a:tr>
              <a:tr h="1343951">
                <a:tc>
                  <a:txBody>
                    <a:bodyPr/>
                    <a:lstStyle/>
                    <a:p>
                      <a:pPr>
                        <a:buNone/>
                      </a:pPr>
                      <a:r>
                        <a:rPr lang="en-GB" sz="2000" b="1" cap="none" spc="0" dirty="0">
                          <a:solidFill>
                            <a:srgbClr val="271DA3"/>
                          </a:solidFill>
                          <a:latin typeface="Arial" panose="020B0604020202020204" pitchFamily="34" charset="0"/>
                          <a:cs typeface="Arial" panose="020B0604020202020204" pitchFamily="34" charset="0"/>
                        </a:rPr>
                        <a:t>Experience</a:t>
                      </a:r>
                      <a:endParaRPr lang="en-GB" sz="2000" cap="none" spc="0" dirty="0">
                        <a:solidFill>
                          <a:srgbClr val="271DA3"/>
                        </a:solidFill>
                        <a:latin typeface="Arial" panose="020B0604020202020204" pitchFamily="34" charset="0"/>
                        <a:cs typeface="Arial" panose="020B0604020202020204" pitchFamily="34" charset="0"/>
                      </a:endParaRPr>
                    </a:p>
                  </a:txBody>
                  <a:tcPr marL="83586" marR="115196" marT="23882" marB="179112"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tcPr>
                </a:tc>
                <a:tc>
                  <a:txBody>
                    <a:bodyPr/>
                    <a:lstStyle/>
                    <a:p>
                      <a:pPr>
                        <a:buNone/>
                      </a:pPr>
                      <a:r>
                        <a:rPr lang="en-GB" sz="2000" cap="none" spc="0" dirty="0">
                          <a:solidFill>
                            <a:schemeClr val="tx1"/>
                          </a:solidFill>
                          <a:latin typeface="Arial" panose="020B0604020202020204" pitchFamily="34" charset="0"/>
                          <a:cs typeface="Arial" panose="020B0604020202020204" pitchFamily="34" charset="0"/>
                        </a:rPr>
                        <a:t>2+ years in project coordination or process improvement roles.</a:t>
                      </a:r>
                    </a:p>
                  </a:txBody>
                  <a:tcPr marL="83586" marR="115196" marT="23882" marB="179112"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tcPr>
                </a:tc>
                <a:tc>
                  <a:txBody>
                    <a:bodyPr/>
                    <a:lstStyle/>
                    <a:p>
                      <a:pPr>
                        <a:buNone/>
                      </a:pPr>
                      <a:r>
                        <a:rPr lang="en-GB" sz="2000" cap="none" spc="0">
                          <a:solidFill>
                            <a:schemeClr val="tx1"/>
                          </a:solidFill>
                          <a:latin typeface="Arial" panose="020B0604020202020204" pitchFamily="34" charset="0"/>
                          <a:cs typeface="Arial" panose="020B0604020202020204" pitchFamily="34" charset="0"/>
                        </a:rPr>
                        <a:t>Experience working in a global, multi-cultural HR or Tech environment.</a:t>
                      </a:r>
                    </a:p>
                  </a:txBody>
                  <a:tcPr marL="83586" marR="115196" marT="23882" marB="179112"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tcPr>
                </a:tc>
                <a:extLst>
                  <a:ext uri="{0D108BD9-81ED-4DB2-BD59-A6C34878D82A}">
                    <a16:rowId xmlns:a16="http://schemas.microsoft.com/office/drawing/2014/main" val="905249553"/>
                  </a:ext>
                </a:extLst>
              </a:tr>
              <a:tr h="1012112">
                <a:tc>
                  <a:txBody>
                    <a:bodyPr/>
                    <a:lstStyle/>
                    <a:p>
                      <a:pPr>
                        <a:buNone/>
                      </a:pPr>
                      <a:r>
                        <a:rPr lang="en-GB" sz="2000" b="1" cap="none" spc="0" dirty="0">
                          <a:solidFill>
                            <a:srgbClr val="271DA3"/>
                          </a:solidFill>
                          <a:latin typeface="Arial" panose="020B0604020202020204" pitchFamily="34" charset="0"/>
                          <a:cs typeface="Arial" panose="020B0604020202020204" pitchFamily="34" charset="0"/>
                        </a:rPr>
                        <a:t>Skills</a:t>
                      </a:r>
                      <a:endParaRPr lang="en-GB" sz="2000" cap="none" spc="0" dirty="0">
                        <a:solidFill>
                          <a:srgbClr val="271DA3"/>
                        </a:solidFill>
                        <a:latin typeface="Arial" panose="020B0604020202020204" pitchFamily="34" charset="0"/>
                        <a:cs typeface="Arial" panose="020B0604020202020204" pitchFamily="34" charset="0"/>
                      </a:endParaRPr>
                    </a:p>
                  </a:txBody>
                  <a:tcPr marL="83586" marR="115196" marT="23882" marB="179112"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tcPr>
                </a:tc>
                <a:tc>
                  <a:txBody>
                    <a:bodyPr/>
                    <a:lstStyle/>
                    <a:p>
                      <a:pPr>
                        <a:buNone/>
                      </a:pPr>
                      <a:r>
                        <a:rPr lang="en-GB" sz="2000" cap="none" spc="0" dirty="0">
                          <a:solidFill>
                            <a:schemeClr val="tx1"/>
                          </a:solidFill>
                          <a:latin typeface="Arial" panose="020B0604020202020204" pitchFamily="34" charset="0"/>
                          <a:cs typeface="Arial" panose="020B0604020202020204" pitchFamily="34" charset="0"/>
                        </a:rPr>
                        <a:t>Proficiency in digital workflow tools (e.g., Slack, Trello, Zapier).</a:t>
                      </a:r>
                    </a:p>
                  </a:txBody>
                  <a:tcPr marL="83586" marR="115196" marT="23882" marB="179112"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tcPr>
                </a:tc>
                <a:tc>
                  <a:txBody>
                    <a:bodyPr/>
                    <a:lstStyle/>
                    <a:p>
                      <a:pPr>
                        <a:buNone/>
                      </a:pPr>
                      <a:r>
                        <a:rPr lang="en-GB" sz="2000" cap="none" spc="0">
                          <a:solidFill>
                            <a:schemeClr val="tx1"/>
                          </a:solidFill>
                          <a:latin typeface="Arial" panose="020B0604020202020204" pitchFamily="34" charset="0"/>
                          <a:cs typeface="Arial" panose="020B0604020202020204" pitchFamily="34" charset="0"/>
                        </a:rPr>
                        <a:t>Data visualization skills (Tableau/PowerBI).</a:t>
                      </a:r>
                    </a:p>
                  </a:txBody>
                  <a:tcPr marL="83586" marR="115196" marT="23882" marB="179112"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tcPr>
                </a:tc>
                <a:extLst>
                  <a:ext uri="{0D108BD9-81ED-4DB2-BD59-A6C34878D82A}">
                    <a16:rowId xmlns:a16="http://schemas.microsoft.com/office/drawing/2014/main" val="2932481511"/>
                  </a:ext>
                </a:extLst>
              </a:tr>
              <a:tr h="1343951">
                <a:tc>
                  <a:txBody>
                    <a:bodyPr/>
                    <a:lstStyle/>
                    <a:p>
                      <a:pPr>
                        <a:buNone/>
                      </a:pPr>
                      <a:r>
                        <a:rPr lang="en-GB" sz="2000" b="1" cap="none" spc="0" dirty="0">
                          <a:solidFill>
                            <a:srgbClr val="271DA3"/>
                          </a:solidFill>
                          <a:latin typeface="Arial" panose="020B0604020202020204" pitchFamily="34" charset="0"/>
                          <a:cs typeface="Arial" panose="020B0604020202020204" pitchFamily="34" charset="0"/>
                        </a:rPr>
                        <a:t>Personal Attributes</a:t>
                      </a:r>
                      <a:endParaRPr lang="en-GB" sz="2000" cap="none" spc="0" dirty="0">
                        <a:solidFill>
                          <a:srgbClr val="271DA3"/>
                        </a:solidFill>
                        <a:latin typeface="Arial" panose="020B0604020202020204" pitchFamily="34" charset="0"/>
                        <a:cs typeface="Arial" panose="020B0604020202020204" pitchFamily="34" charset="0"/>
                      </a:endParaRPr>
                    </a:p>
                  </a:txBody>
                  <a:tcPr marL="83586" marR="115196" marT="23882" marB="179112"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tcPr>
                </a:tc>
                <a:tc>
                  <a:txBody>
                    <a:bodyPr/>
                    <a:lstStyle/>
                    <a:p>
                      <a:pPr>
                        <a:buNone/>
                      </a:pPr>
                      <a:r>
                        <a:rPr lang="en-GB" sz="2000" b="1" cap="none" spc="0" dirty="0">
                          <a:solidFill>
                            <a:schemeClr val="tx1"/>
                          </a:solidFill>
                          <a:latin typeface="Arial" panose="020B0604020202020204" pitchFamily="34" charset="0"/>
                          <a:cs typeface="Arial" panose="020B0604020202020204" pitchFamily="34" charset="0"/>
                        </a:rPr>
                        <a:t>Growth Mindset:</a:t>
                      </a:r>
                      <a:r>
                        <a:rPr lang="en-GB" sz="2000" cap="none" spc="0" dirty="0">
                          <a:solidFill>
                            <a:schemeClr val="tx1"/>
                          </a:solidFill>
                          <a:latin typeface="Arial" panose="020B0604020202020204" pitchFamily="34" charset="0"/>
                          <a:cs typeface="Arial" panose="020B0604020202020204" pitchFamily="34" charset="0"/>
                        </a:rPr>
                        <a:t> High tolerance for ambiguity and a passion for change.</a:t>
                      </a:r>
                    </a:p>
                  </a:txBody>
                  <a:tcPr marL="83586" marR="115196" marT="23882" marB="179112"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tcPr>
                </a:tc>
                <a:tc>
                  <a:txBody>
                    <a:bodyPr/>
                    <a:lstStyle/>
                    <a:p>
                      <a:pPr>
                        <a:buNone/>
                      </a:pPr>
                      <a:r>
                        <a:rPr lang="en-GB" sz="2000" b="1" cap="none" spc="0" dirty="0">
                          <a:solidFill>
                            <a:schemeClr val="tx1"/>
                          </a:solidFill>
                          <a:latin typeface="Arial" panose="020B0604020202020204" pitchFamily="34" charset="0"/>
                          <a:cs typeface="Arial" panose="020B0604020202020204" pitchFamily="34" charset="0"/>
                        </a:rPr>
                        <a:t>Empathy:</a:t>
                      </a:r>
                      <a:r>
                        <a:rPr lang="en-GB" sz="2000" cap="none" spc="0" dirty="0">
                          <a:solidFill>
                            <a:schemeClr val="tx1"/>
                          </a:solidFill>
                          <a:latin typeface="Arial" panose="020B0604020202020204" pitchFamily="34" charset="0"/>
                          <a:cs typeface="Arial" panose="020B0604020202020204" pitchFamily="34" charset="0"/>
                        </a:rPr>
                        <a:t> Ability to coach staff through the "fear" of automation.</a:t>
                      </a:r>
                    </a:p>
                  </a:txBody>
                  <a:tcPr marL="83586" marR="115196" marT="23882" marB="179112"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12700" cap="flat" cmpd="sng" algn="ctr">
                      <a:solidFill>
                        <a:schemeClr val="tx1"/>
                      </a:solidFill>
                      <a:prstDash val="sysDash"/>
                      <a:round/>
                      <a:headEnd type="none" w="med" len="med"/>
                      <a:tailEnd type="none" w="med" len="med"/>
                    </a:lnT>
                    <a:lnB w="12700" cap="flat" cmpd="sng" algn="ctr">
                      <a:solidFill>
                        <a:schemeClr val="tx1"/>
                      </a:solidFill>
                      <a:prstDash val="sysDash"/>
                      <a:round/>
                      <a:headEnd type="none" w="med" len="med"/>
                      <a:tailEnd type="none" w="med" len="med"/>
                    </a:lnB>
                  </a:tcPr>
                </a:tc>
                <a:extLst>
                  <a:ext uri="{0D108BD9-81ED-4DB2-BD59-A6C34878D82A}">
                    <a16:rowId xmlns:a16="http://schemas.microsoft.com/office/drawing/2014/main" val="3320126601"/>
                  </a:ext>
                </a:extLst>
              </a:tr>
            </a:tbl>
          </a:graphicData>
        </a:graphic>
      </p:graphicFrame>
    </p:spTree>
    <p:extLst>
      <p:ext uri="{BB962C8B-B14F-4D97-AF65-F5344CB8AC3E}">
        <p14:creationId xmlns:p14="http://schemas.microsoft.com/office/powerpoint/2010/main" val="1777211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55492-12BE-51FE-70C2-A9D665357A68}"/>
              </a:ext>
            </a:extLst>
          </p:cNvPr>
          <p:cNvSpPr>
            <a:spLocks noGrp="1"/>
          </p:cNvSpPr>
          <p:nvPr>
            <p:ph type="title"/>
          </p:nvPr>
        </p:nvSpPr>
        <p:spPr>
          <a:xfrm>
            <a:off x="677332" y="76913"/>
            <a:ext cx="8596667" cy="374600"/>
          </a:xfrm>
        </p:spPr>
        <p:txBody>
          <a:bodyPr>
            <a:normAutofit fontScale="90000"/>
          </a:bodyPr>
          <a:lstStyle/>
          <a:p>
            <a:r>
              <a:rPr lang="en-GB" sz="2700" b="1" dirty="0">
                <a:latin typeface="Arial" panose="020B0604020202020204" pitchFamily="34" charset="0"/>
                <a:cs typeface="Arial" panose="020B0604020202020204" pitchFamily="34" charset="0"/>
              </a:rPr>
              <a:t>INTERVIEW QUESTIONS</a:t>
            </a:r>
            <a:br>
              <a:rPr lang="en-GB" dirty="0"/>
            </a:br>
            <a:endParaRPr lang="en-GB" dirty="0"/>
          </a:p>
        </p:txBody>
      </p:sp>
      <p:sp>
        <p:nvSpPr>
          <p:cNvPr id="3" name="Content Placeholder 2">
            <a:extLst>
              <a:ext uri="{FF2B5EF4-FFF2-40B4-BE49-F238E27FC236}">
                <a16:creationId xmlns:a16="http://schemas.microsoft.com/office/drawing/2014/main" id="{08FC2D8A-B6F1-A0CE-3C55-32CF69659615}"/>
              </a:ext>
            </a:extLst>
          </p:cNvPr>
          <p:cNvSpPr>
            <a:spLocks noGrp="1"/>
          </p:cNvSpPr>
          <p:nvPr>
            <p:ph idx="1"/>
          </p:nvPr>
        </p:nvSpPr>
        <p:spPr>
          <a:xfrm>
            <a:off x="677332" y="512748"/>
            <a:ext cx="11235505" cy="5665861"/>
          </a:xfrm>
        </p:spPr>
        <p:txBody>
          <a:bodyPr>
            <a:normAutofit/>
          </a:bodyPr>
          <a:lstStyle/>
          <a:p>
            <a:r>
              <a:rPr lang="en-GB" b="1" dirty="0">
                <a:solidFill>
                  <a:srgbClr val="FF0000"/>
                </a:solidFill>
                <a:latin typeface="Arial" panose="020B0604020202020204" pitchFamily="34" charset="0"/>
                <a:cs typeface="Arial" panose="020B0604020202020204" pitchFamily="34" charset="0"/>
              </a:rPr>
              <a:t>1. BEHAVIORAL QUESTION</a:t>
            </a:r>
          </a:p>
          <a:p>
            <a:r>
              <a:rPr lang="en-GB" b="1" dirty="0">
                <a:solidFill>
                  <a:srgbClr val="271DA3"/>
                </a:solidFill>
                <a:latin typeface="Arial" panose="020B0604020202020204" pitchFamily="34" charset="0"/>
                <a:cs typeface="Arial" panose="020B0604020202020204" pitchFamily="34" charset="0"/>
              </a:rPr>
              <a:t>Q: </a:t>
            </a:r>
            <a:r>
              <a:rPr lang="en-GB" b="1" i="1" dirty="0">
                <a:solidFill>
                  <a:srgbClr val="271DA3"/>
                </a:solidFill>
                <a:latin typeface="Arial" panose="020B0604020202020204" pitchFamily="34" charset="0"/>
                <a:cs typeface="Arial" panose="020B0604020202020204" pitchFamily="34" charset="0"/>
              </a:rPr>
              <a:t>"Tell me about a time when you faced resistance to a new idea or change you were proposing. How did you handle the situation?"</a:t>
            </a:r>
            <a:endParaRPr lang="en-GB" b="1" dirty="0">
              <a:solidFill>
                <a:srgbClr val="271DA3"/>
              </a:solidFill>
              <a:latin typeface="Arial" panose="020B0604020202020204" pitchFamily="34" charset="0"/>
              <a:cs typeface="Arial" panose="020B0604020202020204" pitchFamily="34" charset="0"/>
            </a:endParaRPr>
          </a:p>
          <a:p>
            <a:r>
              <a:rPr lang="en-GB" b="1" dirty="0">
                <a:solidFill>
                  <a:srgbClr val="FF0000"/>
                </a:solidFill>
                <a:latin typeface="Arial" panose="020B0604020202020204" pitchFamily="34" charset="0"/>
                <a:cs typeface="Arial" panose="020B0604020202020204" pitchFamily="34" charset="0"/>
              </a:rPr>
              <a:t>2. SITUATIONAL QUESTION</a:t>
            </a:r>
          </a:p>
          <a:p>
            <a:r>
              <a:rPr lang="en-GB" b="1" dirty="0">
                <a:solidFill>
                  <a:srgbClr val="271DA3"/>
                </a:solidFill>
                <a:latin typeface="Arial" panose="020B0604020202020204" pitchFamily="34" charset="0"/>
                <a:cs typeface="Arial" panose="020B0604020202020204" pitchFamily="34" charset="0"/>
              </a:rPr>
              <a:t>Q: </a:t>
            </a:r>
            <a:r>
              <a:rPr lang="en-GB" b="1" i="1" dirty="0">
                <a:solidFill>
                  <a:srgbClr val="271DA3"/>
                </a:solidFill>
                <a:latin typeface="Arial" panose="020B0604020202020204" pitchFamily="34" charset="0"/>
                <a:cs typeface="Arial" panose="020B0604020202020204" pitchFamily="34" charset="0"/>
              </a:rPr>
              <a:t>"Imagine a department head comes to you concerned that a proposed automation system will eliminate jobs in their team. They're resistant to the project despite clear efficiency benefits. How would you approach this situation?“</a:t>
            </a:r>
          </a:p>
          <a:p>
            <a:r>
              <a:rPr lang="en-GB" b="1" dirty="0">
                <a:solidFill>
                  <a:srgbClr val="FF0000"/>
                </a:solidFill>
                <a:latin typeface="Arial" panose="020B0604020202020204" pitchFamily="34" charset="0"/>
                <a:cs typeface="Arial" panose="020B0604020202020204" pitchFamily="34" charset="0"/>
              </a:rPr>
              <a:t>3. COMPETENCY-BASED QUESTION</a:t>
            </a:r>
          </a:p>
          <a:p>
            <a:r>
              <a:rPr lang="en-GB" b="1" dirty="0">
                <a:solidFill>
                  <a:srgbClr val="271DA3"/>
                </a:solidFill>
                <a:latin typeface="Arial" panose="020B0604020202020204" pitchFamily="34" charset="0"/>
                <a:cs typeface="Arial" panose="020B0604020202020204" pitchFamily="34" charset="0"/>
              </a:rPr>
              <a:t>Q: </a:t>
            </a:r>
            <a:r>
              <a:rPr lang="en-GB" b="1" i="1" dirty="0">
                <a:solidFill>
                  <a:srgbClr val="271DA3"/>
                </a:solidFill>
                <a:latin typeface="Arial" panose="020B0604020202020204" pitchFamily="34" charset="0"/>
                <a:cs typeface="Arial" panose="020B0604020202020204" pitchFamily="34" charset="0"/>
              </a:rPr>
              <a:t>"Give an example of how you've kept your knowledge current in innovation, technology, or digital transformation. How have you applied this learning in practice?“</a:t>
            </a:r>
          </a:p>
          <a:p>
            <a:r>
              <a:rPr lang="en-GB" b="1" dirty="0">
                <a:solidFill>
                  <a:srgbClr val="FF0000"/>
                </a:solidFill>
                <a:latin typeface="Arial" panose="020B0604020202020204" pitchFamily="34" charset="0"/>
                <a:cs typeface="Arial" panose="020B0604020202020204" pitchFamily="34" charset="0"/>
              </a:rPr>
              <a:t>4. TECHNICAL QUESTION</a:t>
            </a:r>
          </a:p>
          <a:p>
            <a:r>
              <a:rPr lang="en-GB" b="1" dirty="0">
                <a:latin typeface="Arial" panose="020B0604020202020204" pitchFamily="34" charset="0"/>
                <a:cs typeface="Arial" panose="020B0604020202020204" pitchFamily="34" charset="0"/>
              </a:rPr>
              <a:t>Q: </a:t>
            </a:r>
            <a:r>
              <a:rPr lang="en-GB" b="1" i="1" dirty="0">
                <a:solidFill>
                  <a:srgbClr val="271DA3"/>
                </a:solidFill>
                <a:latin typeface="Arial" panose="020B0604020202020204" pitchFamily="34" charset="0"/>
                <a:cs typeface="Arial" panose="020B0604020202020204" pitchFamily="34" charset="0"/>
              </a:rPr>
              <a:t>"How do you think global environmental issues like climate change or sustainability concerns are influencing workplace innovation and HR practices internationally?"</a:t>
            </a:r>
            <a:endParaRPr lang="en-GB" b="1" dirty="0">
              <a:solidFill>
                <a:srgbClr val="271DA3"/>
              </a:solidFill>
              <a:latin typeface="Arial" panose="020B0604020202020204" pitchFamily="34" charset="0"/>
              <a:cs typeface="Arial" panose="020B0604020202020204" pitchFamily="34" charset="0"/>
            </a:endParaRPr>
          </a:p>
          <a:p>
            <a:r>
              <a:rPr lang="en-GB" b="1" dirty="0">
                <a:solidFill>
                  <a:srgbClr val="FF0000"/>
                </a:solidFill>
                <a:latin typeface="Arial" panose="020B0604020202020204" pitchFamily="34" charset="0"/>
                <a:cs typeface="Arial" panose="020B0604020202020204" pitchFamily="34" charset="0"/>
              </a:rPr>
              <a:t>5. INNOVATION MINDSET AND CULTURE</a:t>
            </a:r>
          </a:p>
          <a:p>
            <a:r>
              <a:rPr lang="en-GB" b="1" dirty="0">
                <a:solidFill>
                  <a:srgbClr val="271DA3"/>
                </a:solidFill>
                <a:latin typeface="Arial" panose="020B0604020202020204" pitchFamily="34" charset="0"/>
                <a:cs typeface="Arial" panose="020B0604020202020204" pitchFamily="34" charset="0"/>
              </a:rPr>
              <a:t>Q: “What does a ‘culture of innovation’ mean to you, and how could you support it in this role?”</a:t>
            </a:r>
          </a:p>
          <a:p>
            <a:endParaRPr lang="en-GB" dirty="0"/>
          </a:p>
          <a:p>
            <a:endParaRPr lang="en-GB" dirty="0">
              <a:solidFill>
                <a:srgbClr val="FF0000"/>
              </a:solidFill>
            </a:endParaRPr>
          </a:p>
          <a:p>
            <a:endParaRPr lang="en-GB" dirty="0"/>
          </a:p>
        </p:txBody>
      </p:sp>
      <p:sp>
        <p:nvSpPr>
          <p:cNvPr id="4" name="Slide Number Placeholder 3">
            <a:extLst>
              <a:ext uri="{FF2B5EF4-FFF2-40B4-BE49-F238E27FC236}">
                <a16:creationId xmlns:a16="http://schemas.microsoft.com/office/drawing/2014/main" id="{0DD1943F-87D0-148A-3514-8D2BBC25F98C}"/>
              </a:ext>
            </a:extLst>
          </p:cNvPr>
          <p:cNvSpPr>
            <a:spLocks noGrp="1"/>
          </p:cNvSpPr>
          <p:nvPr>
            <p:ph type="sldNum" sz="quarter" idx="8"/>
          </p:nvPr>
        </p:nvSpPr>
        <p:spPr/>
        <p:txBody>
          <a:bodyPr/>
          <a:lstStyle/>
          <a:p>
            <a:pPr lvl="0"/>
            <a:fld id="{5178353D-D591-4A8A-B5E4-8047B707A4F6}" type="slidenum">
              <a:rPr lang="en-GB" smtClean="0"/>
              <a:t>7</a:t>
            </a:fld>
            <a:endParaRPr lang="en-GB"/>
          </a:p>
        </p:txBody>
      </p:sp>
    </p:spTree>
    <p:extLst>
      <p:ext uri="{BB962C8B-B14F-4D97-AF65-F5344CB8AC3E}">
        <p14:creationId xmlns:p14="http://schemas.microsoft.com/office/powerpoint/2010/main" val="37471332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2" y="609604"/>
            <a:ext cx="8596667" cy="527434"/>
          </a:xfrm>
        </p:spPr>
        <p:txBody>
          <a:bodyPr>
            <a:normAutofit fontScale="90000"/>
          </a:bodyPr>
          <a:lstStyle/>
          <a:p>
            <a:r>
              <a:rPr lang="en-GB" sz="2700" b="1" i="1" dirty="0">
                <a:latin typeface="Arial" panose="020B0604020202020204" pitchFamily="34" charset="0"/>
                <a:cs typeface="Arial" panose="020B0604020202020204" pitchFamily="34" charset="0"/>
              </a:rPr>
              <a:t>Conclusions</a:t>
            </a:r>
            <a:br>
              <a:rPr lang="en-GB" sz="2700" dirty="0">
                <a:latin typeface="Arial Black" panose="020B0A04020102020204" pitchFamily="34" charset="0"/>
              </a:rPr>
            </a:br>
            <a:endParaRPr lang="en-GB" dirty="0"/>
          </a:p>
        </p:txBody>
      </p:sp>
      <p:sp>
        <p:nvSpPr>
          <p:cNvPr id="3" name="Content Placeholder 2"/>
          <p:cNvSpPr>
            <a:spLocks noGrp="1"/>
          </p:cNvSpPr>
          <p:nvPr>
            <p:ph idx="1"/>
          </p:nvPr>
        </p:nvSpPr>
        <p:spPr>
          <a:xfrm>
            <a:off x="677332" y="2042445"/>
            <a:ext cx="11170111" cy="3674691"/>
          </a:xfrm>
        </p:spPr>
        <p:txBody>
          <a:bodyPr>
            <a:normAutofit/>
          </a:bodyPr>
          <a:lstStyle/>
          <a:p>
            <a:pPr marL="0" indent="0">
              <a:lnSpc>
                <a:spcPct val="150000"/>
              </a:lnSpc>
              <a:buNone/>
            </a:pPr>
            <a:r>
              <a:rPr lang="en-GB" sz="2000" dirty="0">
                <a:latin typeface="Arial" panose="020B0604020202020204" pitchFamily="34" charset="0"/>
                <a:cs typeface="Arial" panose="020B0604020202020204" pitchFamily="34" charset="0"/>
              </a:rPr>
              <a:t>	</a:t>
            </a:r>
            <a:r>
              <a:rPr lang="en-GB" sz="2000" b="1" dirty="0">
                <a:solidFill>
                  <a:srgbClr val="271DA3"/>
                </a:solidFill>
                <a:latin typeface="Arial" panose="020B0604020202020204" pitchFamily="34" charset="0"/>
                <a:cs typeface="Arial" panose="020B0604020202020204" pitchFamily="34" charset="0"/>
              </a:rPr>
              <a:t>As work becomes increasingly digitised and automated, organisations must recruit employees capable of supporting innovation and digital transformation. </a:t>
            </a:r>
          </a:p>
          <a:p>
            <a:pPr marL="0" indent="0">
              <a:lnSpc>
                <a:spcPct val="150000"/>
              </a:lnSpc>
              <a:buNone/>
            </a:pPr>
            <a:r>
              <a:rPr lang="en-GB" sz="2000" b="1" dirty="0">
                <a:solidFill>
                  <a:srgbClr val="271DA3"/>
                </a:solidFill>
                <a:latin typeface="Arial" panose="020B0604020202020204" pitchFamily="34" charset="0"/>
                <a:cs typeface="Arial" panose="020B0604020202020204" pitchFamily="34" charset="0"/>
              </a:rPr>
              <a:t>	The Innovation Support Officer role is designed to meet this need by combining digital literacy, creativity, analytical skills, and change management capabilities. </a:t>
            </a:r>
          </a:p>
          <a:p>
            <a:pPr marL="0" indent="0">
              <a:lnSpc>
                <a:spcPct val="150000"/>
              </a:lnSpc>
              <a:buNone/>
            </a:pPr>
            <a:r>
              <a:rPr lang="en-GB" sz="2000" b="1" dirty="0">
                <a:solidFill>
                  <a:srgbClr val="271DA3"/>
                </a:solidFill>
                <a:latin typeface="Arial" panose="020B0604020202020204" pitchFamily="34" charset="0"/>
                <a:cs typeface="Arial" panose="020B0604020202020204" pitchFamily="34" charset="0"/>
              </a:rPr>
              <a:t>	The job description and personal specification developed in this presentation ensure alignment with innovation strategy models and responsiveness to global environmental factors affecting HR.</a:t>
            </a:r>
          </a:p>
          <a:p>
            <a:pPr marL="0" indent="0">
              <a:buNone/>
            </a:pPr>
            <a:endParaRPr lang="en-GB" sz="20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ECAF68D-A86D-5141-1FA0-EB28817476E4}"/>
              </a:ext>
            </a:extLst>
          </p:cNvPr>
          <p:cNvSpPr>
            <a:spLocks noGrp="1"/>
          </p:cNvSpPr>
          <p:nvPr>
            <p:ph type="sldNum" sz="quarter" idx="8"/>
          </p:nvPr>
        </p:nvSpPr>
        <p:spPr/>
        <p:txBody>
          <a:bodyPr/>
          <a:lstStyle/>
          <a:p>
            <a:pPr lvl="0"/>
            <a:fld id="{5178353D-D591-4A8A-B5E4-8047B707A4F6}" type="slidenum">
              <a:rPr lang="en-GB" smtClean="0"/>
              <a:t>8</a:t>
            </a:fld>
            <a:endParaRPr lang="en-GB"/>
          </a:p>
        </p:txBody>
      </p:sp>
    </p:spTree>
    <p:extLst>
      <p:ext uri="{BB962C8B-B14F-4D97-AF65-F5344CB8AC3E}">
        <p14:creationId xmlns:p14="http://schemas.microsoft.com/office/powerpoint/2010/main" val="465761911"/>
      </p:ext>
    </p:extLst>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2970</TotalTime>
  <Words>971</Words>
  <Application>Microsoft Office PowerPoint</Application>
  <PresentationFormat>Widescreen</PresentationFormat>
  <Paragraphs>84</Paragraphs>
  <Slides>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Arial Black</vt:lpstr>
      <vt:lpstr>Calibri</vt:lpstr>
      <vt:lpstr>Trebuchet MS</vt:lpstr>
      <vt:lpstr>Wingdings</vt:lpstr>
      <vt:lpstr>Wingdings 3</vt:lpstr>
      <vt:lpstr>Facet</vt:lpstr>
      <vt:lpstr>Innovative Support Officer</vt:lpstr>
      <vt:lpstr>Introduction to Organisation and Job Role</vt:lpstr>
      <vt:lpstr>PowerPoint Presentation</vt:lpstr>
      <vt:lpstr>PowerPoint Presentation</vt:lpstr>
      <vt:lpstr>Working Conditions</vt:lpstr>
      <vt:lpstr>PERSON SPECIFICATION </vt:lpstr>
      <vt:lpstr>INTERVIEW QUESTIONS </vt:lpstr>
      <vt:lpstr>Conclusions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titlu</dc:title>
  <dc:creator>daniela munteanu</dc:creator>
  <cp:lastModifiedBy>Catalin Artenie (2240460)</cp:lastModifiedBy>
  <cp:revision>184</cp:revision>
  <dcterms:created xsi:type="dcterms:W3CDTF">2023-06-15T05:12:49Z</dcterms:created>
  <dcterms:modified xsi:type="dcterms:W3CDTF">2026-02-24T22:02:39Z</dcterms:modified>
</cp:coreProperties>
</file>