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764" r:id="rId1"/>
  </p:sldMasterIdLst>
  <p:notesMasterIdLst>
    <p:notesMasterId r:id="rId15"/>
  </p:notesMasterIdLst>
  <p:sldIdLst>
    <p:sldId id="256" r:id="rId2"/>
    <p:sldId id="273" r:id="rId3"/>
    <p:sldId id="257" r:id="rId4"/>
    <p:sldId id="264" r:id="rId5"/>
    <p:sldId id="259" r:id="rId6"/>
    <p:sldId id="277" r:id="rId7"/>
    <p:sldId id="263" r:id="rId8"/>
    <p:sldId id="265" r:id="rId9"/>
    <p:sldId id="272" r:id="rId10"/>
    <p:sldId id="274" r:id="rId11"/>
    <p:sldId id="276" r:id="rId12"/>
    <p:sldId id="279" r:id="rId13"/>
    <p:sldId id="278" r:id="rId14"/>
  </p:sldIdLst>
  <p:sldSz cx="9144000" cy="5143500" type="screen16x9"/>
  <p:notesSz cx="6858000" cy="9144000"/>
  <p:embeddedFontLst>
    <p:embeddedFont>
      <p:font typeface="Century Gothic" panose="020B0502020202020204" pitchFamily="34" charset="0"/>
      <p:regular r:id="rId16"/>
      <p:bold r:id="rId17"/>
      <p:italic r:id="rId18"/>
      <p:boldItalic r:id="rId19"/>
    </p:embeddedFont>
    <p:embeddedFont>
      <p:font typeface="Wingdings 3" pitchFamily="2" charset="2"/>
      <p:regular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146DF28-2150-43F1-838E-3EFDFE06A0C1}">
  <a:tblStyle styleId="{2146DF28-2150-43F1-838E-3EFDFE06A0C1}"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4BB1EE3E-A275-4247-A9CC-9BE1B03F3CEA}"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751" autoAdjust="0"/>
  </p:normalViewPr>
  <p:slideViewPr>
    <p:cSldViewPr snapToGrid="0">
      <p:cViewPr varScale="1">
        <p:scale>
          <a:sx n="101" d="100"/>
          <a:sy n="101" d="100"/>
        </p:scale>
        <p:origin x="1914" y="9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font" Target="fonts/font5.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font" Target="fonts/font4.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84303269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6011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marR="0" indent="0" algn="just" defTabSz="914400" rtl="0" eaLnBrk="1" fontAlgn="auto" latinLnBrk="0" hangingPunct="1">
              <a:lnSpc>
                <a:spcPct val="150000"/>
              </a:lnSpc>
              <a:spcBef>
                <a:spcPts val="0"/>
              </a:spcBef>
              <a:spcAft>
                <a:spcPts val="0"/>
              </a:spcAft>
              <a:buClr>
                <a:srgbClr val="000000"/>
              </a:buClr>
              <a:buSzPts val="1400"/>
              <a:buFont typeface="Arial"/>
              <a:buNone/>
              <a:tabLst/>
              <a:defRPr/>
            </a:pPr>
            <a:r>
              <a:rPr lang="en-US" sz="1200" dirty="0"/>
              <a:t>In this slide, an introduction regarding communication is provided. Every organization need to develop proper communication channel to conduct communication within the organization (</a:t>
            </a:r>
            <a:r>
              <a:rPr lang="en-US" sz="1100" b="0" i="0" u="none" strike="noStrike" cap="none" dirty="0" err="1">
                <a:solidFill>
                  <a:srgbClr val="000000"/>
                </a:solidFill>
                <a:effectLst/>
                <a:latin typeface="Arial"/>
                <a:ea typeface="Arial"/>
                <a:cs typeface="Arial"/>
                <a:sym typeface="Arial"/>
              </a:rPr>
              <a:t>Sanina</a:t>
            </a:r>
            <a:r>
              <a:rPr lang="en-US" sz="1100" b="0" i="0" u="none" strike="noStrike" cap="none" baseline="0" dirty="0">
                <a:solidFill>
                  <a:srgbClr val="000000"/>
                </a:solidFill>
                <a:effectLst/>
                <a:latin typeface="Arial"/>
                <a:ea typeface="Arial"/>
                <a:cs typeface="Arial"/>
                <a:sym typeface="Arial"/>
              </a:rPr>
              <a:t> et al., 2017</a:t>
            </a:r>
            <a:r>
              <a:rPr lang="en-US" sz="1200" dirty="0"/>
              <a:t>). Without doing so, it is impossible to create good relationships within the organization. Team performance depends on communication among the team members. Lack of communication creates obstacles in the operational activities of an organization (</a:t>
            </a:r>
            <a:r>
              <a:rPr lang="en-US" sz="1100" b="0" i="0" u="none" strike="noStrike" cap="none" dirty="0" err="1">
                <a:solidFill>
                  <a:srgbClr val="000000"/>
                </a:solidFill>
                <a:effectLst/>
                <a:latin typeface="Arial"/>
                <a:ea typeface="Arial"/>
                <a:cs typeface="Arial"/>
                <a:sym typeface="Arial"/>
              </a:rPr>
              <a:t>Cornelissen</a:t>
            </a:r>
            <a:r>
              <a:rPr lang="en-US" sz="1100" b="0" i="0" u="none" strike="noStrike" cap="none" dirty="0">
                <a:solidFill>
                  <a:srgbClr val="000000"/>
                </a:solidFill>
                <a:effectLst/>
                <a:latin typeface="Arial"/>
                <a:ea typeface="Arial"/>
                <a:cs typeface="Arial"/>
                <a:sym typeface="Arial"/>
              </a:rPr>
              <a:t>, 2020)</a:t>
            </a:r>
            <a:r>
              <a:rPr lang="en-US" sz="1200" dirty="0"/>
              <a:t>. Communication is also necessary for a new organization to achieve its goal. If the communication process is not good within an organization, it may break the work harmony. So, proper communication should be ensured to achieve the goal of an organization.</a:t>
            </a:r>
          </a:p>
          <a:p>
            <a:pPr marL="139700" indent="0" algn="just">
              <a:lnSpc>
                <a:spcPct val="150000"/>
              </a:lnSpc>
              <a:buNone/>
            </a:pPr>
            <a:endParaRPr lang="en-US" sz="1200" b="0" i="0" u="none" strike="noStrike" cap="none" dirty="0">
              <a:solidFill>
                <a:srgbClr val="000000"/>
              </a:solidFill>
              <a:effectLst/>
              <a:latin typeface="Times New Roman" pitchFamily="18" charset="0"/>
              <a:ea typeface="Arial"/>
              <a:cs typeface="Times New Roman" pitchFamily="18" charset="0"/>
              <a:sym typeface="Arial"/>
            </a:endParaRPr>
          </a:p>
        </p:txBody>
      </p:sp>
    </p:spTree>
    <p:extLst>
      <p:ext uri="{BB962C8B-B14F-4D97-AF65-F5344CB8AC3E}">
        <p14:creationId xmlns:p14="http://schemas.microsoft.com/office/powerpoint/2010/main" val="1133113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lnSpc>
                <a:spcPct val="150000"/>
              </a:lnSpc>
              <a:buNone/>
            </a:pPr>
            <a:r>
              <a:rPr lang="en-US" sz="1100" b="0" i="0" u="none" strike="noStrike" cap="none" dirty="0">
                <a:solidFill>
                  <a:srgbClr val="000000"/>
                </a:solidFill>
                <a:effectLst/>
                <a:latin typeface="Arial"/>
                <a:ea typeface="Arial"/>
                <a:cs typeface="Arial"/>
                <a:sym typeface="Arial"/>
              </a:rPr>
              <a:t>In this slide, the findings after </a:t>
            </a:r>
            <a:r>
              <a:rPr lang="en-US" sz="1100" b="0" i="0" u="none" strike="noStrike" cap="none" dirty="0" err="1">
                <a:solidFill>
                  <a:srgbClr val="000000"/>
                </a:solidFill>
                <a:effectLst/>
                <a:latin typeface="Arial"/>
                <a:ea typeface="Arial"/>
                <a:cs typeface="Arial"/>
                <a:sym typeface="Arial"/>
              </a:rPr>
              <a:t>analysing</a:t>
            </a:r>
            <a:r>
              <a:rPr lang="en-US" sz="1100" b="0" i="0" u="none" strike="noStrike" cap="none" dirty="0">
                <a:solidFill>
                  <a:srgbClr val="000000"/>
                </a:solidFill>
                <a:effectLst/>
                <a:latin typeface="Arial"/>
                <a:ea typeface="Arial"/>
                <a:cs typeface="Arial"/>
                <a:sym typeface="Arial"/>
              </a:rPr>
              <a:t> the case study are presented. Amazon is a global e-commerce giant company</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Wells et al., 2018).</a:t>
            </a:r>
            <a:r>
              <a:rPr lang="en-US" sz="1100" b="0" i="0" u="none" strike="noStrike" cap="none" baseline="0" dirty="0">
                <a:solidFill>
                  <a:srgbClr val="000000"/>
                </a:solidFill>
                <a:effectLst/>
                <a:latin typeface="Arial"/>
                <a:ea typeface="Arial"/>
                <a:cs typeface="Arial"/>
                <a:sym typeface="Arial"/>
              </a:rPr>
              <a:t> The company</a:t>
            </a:r>
            <a:r>
              <a:rPr lang="en-US" sz="1100" b="0" i="0" u="none" strike="noStrike" cap="none" dirty="0">
                <a:solidFill>
                  <a:srgbClr val="000000"/>
                </a:solidFill>
                <a:effectLst/>
                <a:latin typeface="Arial"/>
                <a:ea typeface="Arial"/>
                <a:cs typeface="Arial"/>
                <a:sym typeface="Arial"/>
              </a:rPr>
              <a:t> wants to open three large warehouses in three European cities as London, Paris, and Berlin. The project is supervised and led by Tom Jackson. In this case, it is found that communication is the major challenge of the project. Communication between Tom and the other team is not good. It creates conflict and disagreements within the organization. Proper communication channels need to be developed. A formal model of communication should be followed to overcome these problems.</a:t>
            </a:r>
            <a:endParaRPr lang="en-US" sz="1200" b="0" i="0" u="none" strike="noStrike" cap="none" dirty="0">
              <a:solidFill>
                <a:srgbClr val="000000"/>
              </a:solidFill>
              <a:effectLst/>
              <a:latin typeface="Times New Roman" pitchFamily="18" charset="0"/>
              <a:ea typeface="Arial"/>
              <a:cs typeface="Times New Roman" pitchFamily="18" charset="0"/>
              <a:sym typeface="Arial"/>
            </a:endParaRPr>
          </a:p>
        </p:txBody>
      </p:sp>
    </p:spTree>
    <p:extLst>
      <p:ext uri="{BB962C8B-B14F-4D97-AF65-F5344CB8AC3E}">
        <p14:creationId xmlns:p14="http://schemas.microsoft.com/office/powerpoint/2010/main" val="20295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buNone/>
            </a:pPr>
            <a:r>
              <a:rPr lang="en-US" sz="1100" b="0" i="0" u="none" strike="noStrike" cap="none" dirty="0">
                <a:solidFill>
                  <a:srgbClr val="000000"/>
                </a:solidFill>
                <a:effectLst/>
                <a:latin typeface="Arial"/>
                <a:ea typeface="Arial"/>
                <a:cs typeface="Arial"/>
                <a:sym typeface="Arial"/>
              </a:rPr>
              <a:t>In this slide, the benefits of effective communication with Tom, his project and the company are described. Effective communication will improve teamwork among employees (</a:t>
            </a:r>
            <a:r>
              <a:rPr lang="en-US" sz="1100" b="0" i="0" u="none" strike="noStrike" cap="none" dirty="0" err="1">
                <a:solidFill>
                  <a:srgbClr val="000000"/>
                </a:solidFill>
                <a:effectLst/>
                <a:latin typeface="Arial"/>
                <a:ea typeface="Arial"/>
                <a:cs typeface="Arial"/>
                <a:sym typeface="Arial"/>
              </a:rPr>
              <a:t>Kalogiannidis</a:t>
            </a:r>
            <a:r>
              <a:rPr lang="en-US" sz="1100" b="0" i="0" u="none" strike="noStrike" cap="none" dirty="0">
                <a:solidFill>
                  <a:srgbClr val="000000"/>
                </a:solidFill>
                <a:effectLst/>
                <a:latin typeface="Arial"/>
                <a:ea typeface="Arial"/>
                <a:cs typeface="Arial"/>
                <a:sym typeface="Arial"/>
              </a:rPr>
              <a:t>, 2020). It will increase the overall productivity of the company. Because of proper communication between employer and employee, the quality of goods and services will be ensured properly. Employees will feel engaged and committed towards Amazon. A healthy work environment with effective communication will create a positive impact on the overall performance of the organization (</a:t>
            </a:r>
            <a:r>
              <a:rPr lang="en-US" sz="1100" b="0" i="0" u="none" strike="noStrike" cap="none" dirty="0" err="1">
                <a:solidFill>
                  <a:srgbClr val="000000"/>
                </a:solidFill>
                <a:effectLst/>
                <a:latin typeface="Arial"/>
                <a:ea typeface="Arial"/>
                <a:cs typeface="Arial"/>
                <a:sym typeface="Arial"/>
              </a:rPr>
              <a:t>Kalogiannidis</a:t>
            </a:r>
            <a:r>
              <a:rPr lang="en-US" sz="1100" b="0" i="0" u="none" strike="noStrike" cap="none" dirty="0">
                <a:solidFill>
                  <a:srgbClr val="000000"/>
                </a:solidFill>
                <a:effectLst/>
                <a:latin typeface="Arial"/>
                <a:ea typeface="Arial"/>
                <a:cs typeface="Arial"/>
                <a:sym typeface="Arial"/>
              </a:rPr>
              <a:t>, 2020). Conflicts and disagreements among the team will be reduced. Finally, employees will be satisfied. It will help Tom to perform his duties properly. So, effective communication has a great influence on Tom, his team, and the overall activities of Amazon Company.</a:t>
            </a:r>
          </a:p>
        </p:txBody>
      </p:sp>
    </p:spTree>
    <p:extLst>
      <p:ext uri="{BB962C8B-B14F-4D97-AF65-F5344CB8AC3E}">
        <p14:creationId xmlns:p14="http://schemas.microsoft.com/office/powerpoint/2010/main" val="12588375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100" b="0" i="0" u="none" strike="noStrike" cap="none" dirty="0">
                <a:solidFill>
                  <a:srgbClr val="000000"/>
                </a:solidFill>
                <a:effectLst/>
                <a:latin typeface="Arial"/>
                <a:ea typeface="Arial"/>
                <a:cs typeface="Arial"/>
                <a:sym typeface="Arial"/>
              </a:rPr>
              <a:t>Interactive communication is a popular model of communication that includes two-way communication with feedback.</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Telephones, conversations, letters etcetera are some used as media of communication.  The sender, message, receiver, feedback and field of experience are the key elements of this model. Tom should apply this model of communication to his project.</a:t>
            </a:r>
            <a:endParaRPr dirty="0"/>
          </a:p>
        </p:txBody>
      </p:sp>
    </p:spTree>
    <p:extLst>
      <p:ext uri="{BB962C8B-B14F-4D97-AF65-F5344CB8AC3E}">
        <p14:creationId xmlns:p14="http://schemas.microsoft.com/office/powerpoint/2010/main" val="1133113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b="0" i="0" u="none" strike="noStrike" cap="none" dirty="0">
                <a:solidFill>
                  <a:srgbClr val="000000"/>
                </a:solidFill>
                <a:effectLst/>
                <a:latin typeface="Arial"/>
                <a:ea typeface="Arial"/>
                <a:cs typeface="Arial"/>
                <a:sym typeface="Arial"/>
              </a:rPr>
              <a:t>In this slide, the advantages of the interactive communication model are included for which Tom should apply this model in his communication process. As the model is a two-way communication model, it will help Tom to deliver his guidance and know the feedback from teams. In this model the message of the sender and receiver is clear. Transparency is another advantage of this model.  This model will reduce conflicts and misunderstandings in communication (de Luis</a:t>
            </a:r>
            <a:r>
              <a:rPr lang="en-US" sz="1100" b="0" i="0" u="none" strike="noStrike" cap="none" baseline="0" dirty="0">
                <a:solidFill>
                  <a:srgbClr val="000000"/>
                </a:solidFill>
                <a:effectLst/>
                <a:latin typeface="Arial"/>
                <a:ea typeface="Arial"/>
                <a:cs typeface="Arial"/>
                <a:sym typeface="Arial"/>
              </a:rPr>
              <a:t> et al., 2018</a:t>
            </a:r>
            <a:r>
              <a:rPr lang="en-US" sz="1100" b="0" i="0" u="none" strike="noStrike" cap="none" dirty="0">
                <a:solidFill>
                  <a:srgbClr val="000000"/>
                </a:solidFill>
                <a:effectLst/>
                <a:latin typeface="Arial"/>
                <a:ea typeface="Arial"/>
                <a:cs typeface="Arial"/>
                <a:sym typeface="Arial"/>
              </a:rPr>
              <a:t>. A team member will be able to share their thoughts, ideas, and information which will enhance the effectiveness of communication. It will make team members more active and engaged. Tom will be able to keep continuous updates on team performance.</a:t>
            </a:r>
            <a:endParaRPr dirty="0"/>
          </a:p>
        </p:txBody>
      </p:sp>
    </p:spTree>
    <p:extLst>
      <p:ext uri="{BB962C8B-B14F-4D97-AF65-F5344CB8AC3E}">
        <p14:creationId xmlns:p14="http://schemas.microsoft.com/office/powerpoint/2010/main" val="678052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buNone/>
            </a:pPr>
            <a:r>
              <a:rPr lang="en-US" dirty="0"/>
              <a:t>Communication barrier creates an obstacle to the effectiveness of communication (</a:t>
            </a:r>
            <a:r>
              <a:rPr lang="en-US" sz="1100" b="0" i="0" u="none" strike="noStrike" cap="none" dirty="0">
                <a:solidFill>
                  <a:srgbClr val="000000"/>
                </a:solidFill>
                <a:effectLst/>
                <a:latin typeface="Arial"/>
                <a:ea typeface="Arial"/>
                <a:cs typeface="Arial"/>
                <a:sym typeface="Arial"/>
              </a:rPr>
              <a:t>Rani, 2016)</a:t>
            </a:r>
            <a:r>
              <a:rPr lang="en-US" dirty="0"/>
              <a:t>. Different types of communication barriers that may affect the project team are described in this slide. The language barrier is the difference in language among the team members. The way one team member speaks may not be understood by others (</a:t>
            </a:r>
            <a:r>
              <a:rPr lang="en-US" sz="1100" b="0" i="0" u="none" strike="noStrike" cap="none" dirty="0" err="1">
                <a:solidFill>
                  <a:srgbClr val="000000"/>
                </a:solidFill>
                <a:effectLst/>
                <a:latin typeface="Arial"/>
                <a:ea typeface="Arial"/>
                <a:cs typeface="Arial"/>
                <a:sym typeface="Arial"/>
              </a:rPr>
              <a:t>Guillouet</a:t>
            </a:r>
            <a:r>
              <a:rPr lang="en-US" sz="1100" b="0" i="0" u="none" strike="noStrike" cap="none" dirty="0">
                <a:solidFill>
                  <a:srgbClr val="000000"/>
                </a:solidFill>
                <a:effectLst/>
                <a:latin typeface="Arial"/>
                <a:ea typeface="Arial"/>
                <a:cs typeface="Arial"/>
                <a:sym typeface="Arial"/>
              </a:rPr>
              <a:t>, et al., 2021)</a:t>
            </a:r>
            <a:r>
              <a:rPr lang="en-US" dirty="0"/>
              <a:t>. It may create a negative impact on the communication of the project team Amazon. Anger, pride, and anxiety are the emotional factor that may create obstacles in team performance. Time management, technical difficulties, eye contact, facial expression, gestures etcetera are the elements of physical barriers. These may hamper the team's performance. Diversity among cultures can affect the performance of the project team. Finally, psychological barriers like lack of attention, trust issues, and poor morality can act negatively on the project team.</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44642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marR="0" indent="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US" dirty="0"/>
              <a:t>Different types of communication channels help a project manager to improve communication within the organization (</a:t>
            </a:r>
            <a:r>
              <a:rPr lang="en-US" sz="1100" b="0" i="0" u="none" strike="noStrike" cap="none" dirty="0" err="1">
                <a:solidFill>
                  <a:srgbClr val="000000"/>
                </a:solidFill>
                <a:effectLst/>
                <a:latin typeface="Arial"/>
                <a:ea typeface="Arial"/>
                <a:cs typeface="Arial"/>
                <a:sym typeface="Arial"/>
              </a:rPr>
              <a:t>Sanina</a:t>
            </a:r>
            <a:r>
              <a:rPr lang="en-US" sz="1100" b="0" i="0" u="none" strike="noStrike" cap="none" baseline="0" dirty="0">
                <a:solidFill>
                  <a:srgbClr val="000000"/>
                </a:solidFill>
                <a:effectLst/>
                <a:latin typeface="Arial"/>
                <a:ea typeface="Arial"/>
                <a:cs typeface="Arial"/>
                <a:sym typeface="Arial"/>
              </a:rPr>
              <a:t> et al., 2017)</a:t>
            </a:r>
            <a:r>
              <a:rPr lang="en-US" dirty="0"/>
              <a:t>. Face-to-face communication can be an effective channel used by Tom to improve communication. It enhances the employee and employer relationship. This channel of communication allows discussion and sharing of ideas. Tom will be able to read the body language of the team members. It will help him to take decisions. Face-to-face communication is the best tool to enhance productivity. Tom can arrange team meetings where one team member will be able to interact with other team members. As continuous psychical meeting takes time and cost, sometimes Tom can arrange a meeting by video conferencing to interact with the project team (</a:t>
            </a:r>
            <a:r>
              <a:rPr lang="en-US" sz="1100" b="0" i="0" u="none" strike="noStrike" cap="none" dirty="0">
                <a:solidFill>
                  <a:srgbClr val="000000"/>
                </a:solidFill>
                <a:effectLst/>
                <a:latin typeface="Arial"/>
                <a:ea typeface="Arial"/>
                <a:cs typeface="Arial"/>
                <a:sym typeface="Arial"/>
              </a:rPr>
              <a:t>Barrett</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and Murphy, 2021)</a:t>
            </a:r>
            <a:r>
              <a:rPr lang="en-US" dirty="0"/>
              <a:t>. Finally text messaging can be helpful to give instructions to the project team. So, Tom can improve communication with the help of these channels of communication.</a:t>
            </a:r>
          </a:p>
          <a:p>
            <a:pPr marL="139700" indent="0" algn="just">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190137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285750" indent="-285750">
              <a:buFont typeface="Wingdings" pitchFamily="2" charset="2"/>
              <a:buChar char="§"/>
            </a:pPr>
            <a:r>
              <a:rPr lang="en-US" sz="1100" dirty="0">
                <a:latin typeface="Times New Roman" pitchFamily="18" charset="0"/>
                <a:cs typeface="Times New Roman" pitchFamily="18" charset="0"/>
              </a:rPr>
              <a:t>Tom should follow an effective communication medium to interact with the project team.</a:t>
            </a:r>
          </a:p>
          <a:p>
            <a:pPr marL="285750" indent="-285750">
              <a:buFont typeface="Wingdings" pitchFamily="2" charset="2"/>
              <a:buChar char="§"/>
            </a:pPr>
            <a:endParaRPr lang="en-US" sz="1100" dirty="0">
              <a:latin typeface="Times New Roman" pitchFamily="18" charset="0"/>
              <a:cs typeface="Times New Roman" pitchFamily="18" charset="0"/>
            </a:endParaRPr>
          </a:p>
          <a:p>
            <a:pPr marL="285750" indent="-285750">
              <a:buFont typeface="Wingdings" pitchFamily="2" charset="2"/>
              <a:buChar char="§"/>
            </a:pPr>
            <a:r>
              <a:rPr lang="en-US" sz="1100" dirty="0">
                <a:latin typeface="Times New Roman" pitchFamily="18" charset="0"/>
                <a:cs typeface="Times New Roman" pitchFamily="18" charset="0"/>
              </a:rPr>
              <a:t>Proper channels of communication should be followed. </a:t>
            </a:r>
          </a:p>
          <a:p>
            <a:pPr marL="285750" indent="-285750">
              <a:buFont typeface="Wingdings" pitchFamily="2" charset="2"/>
              <a:buChar char="§"/>
            </a:pPr>
            <a:r>
              <a:rPr lang="en-US" sz="1100" dirty="0">
                <a:latin typeface="Times New Roman" pitchFamily="18" charset="0"/>
                <a:cs typeface="Times New Roman" pitchFamily="18" charset="0"/>
              </a:rPr>
              <a:t>The formal way of communication should be </a:t>
            </a:r>
            <a:r>
              <a:rPr lang="en-US" sz="1100" dirty="0" err="1">
                <a:latin typeface="Times New Roman" pitchFamily="18" charset="0"/>
                <a:cs typeface="Times New Roman" pitchFamily="18" charset="0"/>
              </a:rPr>
              <a:t>practised</a:t>
            </a:r>
            <a:r>
              <a:rPr lang="en-US" sz="1100" dirty="0">
                <a:latin typeface="Times New Roman" pitchFamily="18" charset="0"/>
                <a:cs typeface="Times New Roman" pitchFamily="18" charset="0"/>
              </a:rPr>
              <a:t> in the organization.</a:t>
            </a:r>
          </a:p>
          <a:p>
            <a:pPr marL="285750" indent="-285750">
              <a:buFont typeface="Wingdings" pitchFamily="2" charset="2"/>
              <a:buChar char="§"/>
            </a:pPr>
            <a:r>
              <a:rPr lang="en-US" sz="1100" dirty="0">
                <a:latin typeface="Times New Roman" pitchFamily="18" charset="0"/>
                <a:cs typeface="Times New Roman" pitchFamily="18" charset="0"/>
              </a:rPr>
              <a:t>Team collaboration and power distribution will be helpful to reduce conflicts among teams.</a:t>
            </a:r>
          </a:p>
          <a:p>
            <a:pPr marL="285750" indent="-285750">
              <a:buFont typeface="Wingdings" pitchFamily="2" charset="2"/>
              <a:buChar char="§"/>
            </a:pPr>
            <a:r>
              <a:rPr lang="en-US" sz="1100" dirty="0">
                <a:latin typeface="Times New Roman" pitchFamily="18" charset="0"/>
                <a:cs typeface="Times New Roman" pitchFamily="18" charset="0"/>
              </a:rPr>
              <a:t>These initiatives will help Tom Jackson to create a healthy work environment by ensuring proper communication.</a:t>
            </a:r>
          </a:p>
          <a:p>
            <a:pPr marL="139700" indent="0">
              <a:buNone/>
            </a:pPr>
            <a:endParaRPr lang="en-US" dirty="0"/>
          </a:p>
        </p:txBody>
      </p:sp>
    </p:spTree>
    <p:extLst>
      <p:ext uri="{BB962C8B-B14F-4D97-AF65-F5344CB8AC3E}">
        <p14:creationId xmlns:p14="http://schemas.microsoft.com/office/powerpoint/2010/main" val="2294904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597387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76955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1910" y="1885950"/>
            <a:ext cx="6686549" cy="1697086"/>
          </a:xfrm>
        </p:spPr>
        <p:txBody>
          <a:bodyPr anchor="b">
            <a:normAutofit/>
          </a:bodyPr>
          <a:lstStyle>
            <a:lvl1pPr>
              <a:defRPr sz="4050"/>
            </a:lvl1pPr>
          </a:lstStyle>
          <a:p>
            <a:r>
              <a:rPr lang="en-US"/>
              <a:t>Click to edit Master title style</a:t>
            </a:r>
            <a:endParaRPr lang="en-US" dirty="0"/>
          </a:p>
        </p:txBody>
      </p:sp>
      <p:sp>
        <p:nvSpPr>
          <p:cNvPr id="3" name="Subtitle 2"/>
          <p:cNvSpPr>
            <a:spLocks noGrp="1"/>
          </p:cNvSpPr>
          <p:nvPr>
            <p:ph type="subTitle" idx="1"/>
          </p:nvPr>
        </p:nvSpPr>
        <p:spPr>
          <a:xfrm>
            <a:off x="1941910" y="3583035"/>
            <a:ext cx="6686549" cy="844712"/>
          </a:xfrm>
        </p:spPr>
        <p:txBody>
          <a:bodyPr anchor="t"/>
          <a:lstStyle>
            <a:lvl1pPr marL="0" indent="0" algn="l">
              <a:buNone/>
              <a:defRPr>
                <a:solidFill>
                  <a:schemeClr val="tx1">
                    <a:lumMod val="65000"/>
                    <a:lumOff val="3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3242858"/>
            <a:ext cx="1308489" cy="583942"/>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398860" y="3397155"/>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9836837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4694" y="468082"/>
            <a:ext cx="6683765" cy="960668"/>
          </a:xfrm>
        </p:spPr>
        <p:txBody>
          <a:bodyPr/>
          <a:lstStyle/>
          <a:p>
            <a:r>
              <a:rPr lang="en-US"/>
              <a:t>Click to edit Master title style</a:t>
            </a:r>
            <a:endParaRPr lang="en-US" dirty="0"/>
          </a:p>
        </p:txBody>
      </p:sp>
      <p:sp>
        <p:nvSpPr>
          <p:cNvPr id="3" name="Content Placeholder 2"/>
          <p:cNvSpPr>
            <a:spLocks noGrp="1"/>
          </p:cNvSpPr>
          <p:nvPr>
            <p:ph idx="1"/>
          </p:nvPr>
        </p:nvSpPr>
        <p:spPr>
          <a:xfrm>
            <a:off x="1941909" y="1600200"/>
            <a:ext cx="6686550" cy="28332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3519670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1910" y="1544063"/>
            <a:ext cx="6686549" cy="1101600"/>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2647597"/>
            <a:ext cx="6686549" cy="645300"/>
          </a:xfrm>
        </p:spPr>
        <p:txBody>
          <a:bodyPr anchor="t"/>
          <a:lstStyle>
            <a:lvl1pPr marL="0" indent="0" algn="l">
              <a:buNone/>
              <a:defRPr sz="150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1464060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1909" y="1600200"/>
            <a:ext cx="3235398" cy="28332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93060" y="1594666"/>
            <a:ext cx="3235398" cy="28332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398860" y="590837"/>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6258431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04530" y="1479527"/>
            <a:ext cx="2994549"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941909" y="1911725"/>
            <a:ext cx="3257170" cy="251554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29972" y="1477106"/>
            <a:ext cx="2999251"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375218" y="1909304"/>
            <a:ext cx="3254006" cy="251554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398860" y="590837"/>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675125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7921658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87140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334566"/>
            <a:ext cx="2628899" cy="732234"/>
          </a:xfrm>
        </p:spPr>
        <p:txBody>
          <a:bodyPr anchor="b"/>
          <a:lstStyle>
            <a:lvl1pPr algn="l">
              <a:defRPr sz="1500" b="0"/>
            </a:lvl1pPr>
          </a:lstStyle>
          <a:p>
            <a:r>
              <a:rPr lang="en-US"/>
              <a:t>Click to edit Master title style</a:t>
            </a:r>
            <a:endParaRPr lang="en-US" dirty="0"/>
          </a:p>
        </p:txBody>
      </p:sp>
      <p:sp>
        <p:nvSpPr>
          <p:cNvPr id="3" name="Content Placeholder 2"/>
          <p:cNvSpPr>
            <a:spLocks noGrp="1"/>
          </p:cNvSpPr>
          <p:nvPr>
            <p:ph idx="1"/>
          </p:nvPr>
        </p:nvSpPr>
        <p:spPr>
          <a:xfrm>
            <a:off x="4742259" y="334567"/>
            <a:ext cx="3886200" cy="4061222"/>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1910" y="1198960"/>
            <a:ext cx="2628899" cy="319682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04669233"/>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3600450"/>
            <a:ext cx="668655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1909" y="476224"/>
            <a:ext cx="6686550" cy="2891228"/>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1941910" y="4025504"/>
            <a:ext cx="6686550" cy="37028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7119556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457200"/>
            <a:ext cx="6686549" cy="2337780"/>
          </a:xfrm>
        </p:spPr>
        <p:txBody>
          <a:bodyPr anchor="ctr">
            <a:normAutofit/>
          </a:bodyPr>
          <a:lstStyle>
            <a:lvl1pPr algn="l">
              <a:defRPr sz="36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3265535"/>
            <a:ext cx="6686549" cy="1166898"/>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0033267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37462" y="457200"/>
            <a:ext cx="6295445" cy="2171700"/>
          </a:xfrm>
        </p:spPr>
        <p:txBody>
          <a:bodyPr anchor="ctr">
            <a:normAutofit/>
          </a:bodyPr>
          <a:lstStyle>
            <a:lvl1pPr algn="l">
              <a:defRPr sz="36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56259" y="2628900"/>
            <a:ext cx="5652416"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1910" y="3265535"/>
            <a:ext cx="6686549" cy="1166898"/>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
        <p:nvSpPr>
          <p:cNvPr id="14" name="TextBox 13"/>
          <p:cNvSpPr txBox="1"/>
          <p:nvPr/>
        </p:nvSpPr>
        <p:spPr>
          <a:xfrm>
            <a:off x="1850739" y="48600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5" name="TextBox 14"/>
          <p:cNvSpPr txBox="1"/>
          <p:nvPr/>
        </p:nvSpPr>
        <p:spPr>
          <a:xfrm>
            <a:off x="8336139" y="2178980"/>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895602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1910" y="1828800"/>
            <a:ext cx="6686550" cy="2043634"/>
          </a:xfrm>
        </p:spPr>
        <p:txBody>
          <a:bodyPr anchor="b">
            <a:normAutofit/>
          </a:bodyPr>
          <a:lstStyle>
            <a:lvl1pPr algn="l">
              <a:defRPr sz="3600" b="0"/>
            </a:lvl1pPr>
          </a:lstStyle>
          <a:p>
            <a:r>
              <a:rPr lang="en-US"/>
              <a:t>Click to edit Master title style</a:t>
            </a:r>
            <a:endParaRPr lang="en-US" dirty="0"/>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3900578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137462" y="457200"/>
            <a:ext cx="6295445" cy="2171700"/>
          </a:xfrm>
        </p:spPr>
        <p:txBody>
          <a:bodyPr anchor="ctr">
            <a:normAutofit/>
          </a:bodyPr>
          <a:lstStyle>
            <a:lvl1pPr algn="l">
              <a:defRPr sz="36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3257550"/>
            <a:ext cx="6686550" cy="628650"/>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
        <p:nvSpPr>
          <p:cNvPr id="17" name="TextBox 16"/>
          <p:cNvSpPr txBox="1"/>
          <p:nvPr/>
        </p:nvSpPr>
        <p:spPr>
          <a:xfrm>
            <a:off x="1850739" y="48600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8" name="TextBox 17"/>
          <p:cNvSpPr txBox="1"/>
          <p:nvPr/>
        </p:nvSpPr>
        <p:spPr>
          <a:xfrm>
            <a:off x="8336139" y="2178980"/>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5245915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1910" y="470555"/>
            <a:ext cx="6686549" cy="2160015"/>
          </a:xfrm>
        </p:spPr>
        <p:txBody>
          <a:bodyPr anchor="ctr">
            <a:normAutofit/>
          </a:bodyPr>
          <a:lstStyle>
            <a:lvl1pPr algn="l">
              <a:defRPr sz="3600" b="0"/>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3257550"/>
            <a:ext cx="6686550" cy="628650"/>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5958230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7279155"/>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71109" y="470554"/>
            <a:ext cx="1655701" cy="3962863"/>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1909" y="470554"/>
            <a:ext cx="4857750" cy="39628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0204507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1" name="Google Shape;11;p2"/>
          <p:cNvSpPr txBox="1">
            <a:spLocks noGrp="1"/>
          </p:cNvSpPr>
          <p:nvPr>
            <p:ph type="ctrTitle"/>
          </p:nvPr>
        </p:nvSpPr>
        <p:spPr>
          <a:xfrm>
            <a:off x="702900" y="1361354"/>
            <a:ext cx="3724500" cy="1159800"/>
          </a:xfrm>
          <a:prstGeom prst="rect">
            <a:avLst/>
          </a:prstGeom>
        </p:spPr>
        <p:txBody>
          <a:bodyPr spcFirstLastPara="1" wrap="square" lIns="0" tIns="0" rIns="0" bIns="0" anchor="b" anchorCtr="0">
            <a:noAutofit/>
          </a:bodyPr>
          <a:lstStyle>
            <a:lvl1pPr lvl="0" rtl="0">
              <a:spcBef>
                <a:spcPts val="0"/>
              </a:spcBef>
              <a:spcAft>
                <a:spcPts val="0"/>
              </a:spcAft>
              <a:buSzPts val="3600"/>
              <a:buNone/>
              <a:defRPr sz="36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Tree>
    <p:extLst>
      <p:ext uri="{BB962C8B-B14F-4D97-AF65-F5344CB8AC3E}">
        <p14:creationId xmlns:p14="http://schemas.microsoft.com/office/powerpoint/2010/main" val="7003743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34"/>
        <p:cNvGrpSpPr/>
        <p:nvPr/>
      </p:nvGrpSpPr>
      <p:grpSpPr>
        <a:xfrm>
          <a:off x="0" y="0"/>
          <a:ext cx="0" cy="0"/>
          <a:chOff x="0" y="0"/>
          <a:chExt cx="0" cy="0"/>
        </a:xfrm>
      </p:grpSpPr>
      <p:sp>
        <p:nvSpPr>
          <p:cNvPr id="36" name="Google Shape;36;p7"/>
          <p:cNvSpPr txBox="1">
            <a:spLocks noGrp="1"/>
          </p:cNvSpPr>
          <p:nvPr>
            <p:ph type="title"/>
          </p:nvPr>
        </p:nvSpPr>
        <p:spPr>
          <a:xfrm>
            <a:off x="455700" y="823775"/>
            <a:ext cx="1623900" cy="3864000"/>
          </a:xfrm>
          <a:prstGeom prst="rect">
            <a:avLst/>
          </a:prstGeom>
        </p:spPr>
        <p:txBody>
          <a:bodyPr spcFirstLastPara="1" wrap="square" lIns="0" tIns="0" rIns="0" bIns="0" anchor="t" anchorCtr="0">
            <a:noAutofit/>
          </a:bodyPr>
          <a:lstStyle>
            <a:lvl1pPr lvl="0" rtl="0">
              <a:spcBef>
                <a:spcPts val="0"/>
              </a:spcBef>
              <a:spcAft>
                <a:spcPts val="0"/>
              </a:spcAft>
              <a:buSzPts val="2200"/>
              <a:buNone/>
              <a:defRPr/>
            </a:lvl1pPr>
            <a:lvl2pPr lvl="1" rtl="0">
              <a:spcBef>
                <a:spcPts val="0"/>
              </a:spcBef>
              <a:spcAft>
                <a:spcPts val="0"/>
              </a:spcAft>
              <a:buSzPts val="2200"/>
              <a:buNone/>
              <a:defRPr/>
            </a:lvl2pPr>
            <a:lvl3pPr lvl="2" rtl="0">
              <a:spcBef>
                <a:spcPts val="0"/>
              </a:spcBef>
              <a:spcAft>
                <a:spcPts val="0"/>
              </a:spcAft>
              <a:buSzPts val="2200"/>
              <a:buNone/>
              <a:defRPr/>
            </a:lvl3pPr>
            <a:lvl4pPr lvl="3" rtl="0">
              <a:spcBef>
                <a:spcPts val="0"/>
              </a:spcBef>
              <a:spcAft>
                <a:spcPts val="0"/>
              </a:spcAft>
              <a:buSzPts val="2200"/>
              <a:buNone/>
              <a:defRPr/>
            </a:lvl4pPr>
            <a:lvl5pPr lvl="4" rtl="0">
              <a:spcBef>
                <a:spcPts val="0"/>
              </a:spcBef>
              <a:spcAft>
                <a:spcPts val="0"/>
              </a:spcAft>
              <a:buSzPts val="2200"/>
              <a:buNone/>
              <a:defRPr/>
            </a:lvl5pPr>
            <a:lvl6pPr lvl="5" rtl="0">
              <a:spcBef>
                <a:spcPts val="0"/>
              </a:spcBef>
              <a:spcAft>
                <a:spcPts val="0"/>
              </a:spcAft>
              <a:buSzPts val="2200"/>
              <a:buNone/>
              <a:defRPr/>
            </a:lvl6pPr>
            <a:lvl7pPr lvl="6" rtl="0">
              <a:spcBef>
                <a:spcPts val="0"/>
              </a:spcBef>
              <a:spcAft>
                <a:spcPts val="0"/>
              </a:spcAft>
              <a:buSzPts val="2200"/>
              <a:buNone/>
              <a:defRPr/>
            </a:lvl7pPr>
            <a:lvl8pPr lvl="7" rtl="0">
              <a:spcBef>
                <a:spcPts val="0"/>
              </a:spcBef>
              <a:spcAft>
                <a:spcPts val="0"/>
              </a:spcAft>
              <a:buSzPts val="2200"/>
              <a:buNone/>
              <a:defRPr/>
            </a:lvl8pPr>
            <a:lvl9pPr lvl="8" rtl="0">
              <a:spcBef>
                <a:spcPts val="0"/>
              </a:spcBef>
              <a:spcAft>
                <a:spcPts val="0"/>
              </a:spcAft>
              <a:buSzPts val="2200"/>
              <a:buNone/>
              <a:defRPr/>
            </a:lvl9pPr>
          </a:lstStyle>
          <a:p>
            <a:endParaRPr/>
          </a:p>
        </p:txBody>
      </p:sp>
      <p:sp>
        <p:nvSpPr>
          <p:cNvPr id="37" name="Google Shape;37;p7"/>
          <p:cNvSpPr txBox="1">
            <a:spLocks noGrp="1"/>
          </p:cNvSpPr>
          <p:nvPr>
            <p:ph type="body" idx="1"/>
          </p:nvPr>
        </p:nvSpPr>
        <p:spPr>
          <a:xfrm>
            <a:off x="2794425" y="1376725"/>
            <a:ext cx="2754000" cy="33111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600"/>
              </a:spcBef>
              <a:spcAft>
                <a:spcPts val="0"/>
              </a:spcAft>
              <a:buSzPts val="1800"/>
              <a:buChar char="▪"/>
              <a:defRPr sz="1800"/>
            </a:lvl2pPr>
            <a:lvl3pPr marL="1371600" lvl="2" indent="-342900" rtl="0">
              <a:spcBef>
                <a:spcPts val="600"/>
              </a:spcBef>
              <a:spcAft>
                <a:spcPts val="0"/>
              </a:spcAft>
              <a:buSzPts val="1800"/>
              <a:buChar char="▫"/>
              <a:defRPr sz="1800"/>
            </a:lvl3pPr>
            <a:lvl4pPr marL="1828800" lvl="3" indent="-342900" rtl="0">
              <a:spcBef>
                <a:spcPts val="600"/>
              </a:spcBef>
              <a:spcAft>
                <a:spcPts val="0"/>
              </a:spcAft>
              <a:buSzPts val="1800"/>
              <a:buChar char="●"/>
              <a:defRPr sz="1800"/>
            </a:lvl4pPr>
            <a:lvl5pPr marL="2286000" lvl="4" indent="-342900" rtl="0">
              <a:spcBef>
                <a:spcPts val="600"/>
              </a:spcBef>
              <a:spcAft>
                <a:spcPts val="0"/>
              </a:spcAft>
              <a:buSzPts val="1800"/>
              <a:buChar char="○"/>
              <a:defRPr sz="1800"/>
            </a:lvl5pPr>
            <a:lvl6pPr marL="2743200" lvl="5" indent="-342900" rtl="0">
              <a:spcBef>
                <a:spcPts val="600"/>
              </a:spcBef>
              <a:spcAft>
                <a:spcPts val="0"/>
              </a:spcAft>
              <a:buSzPts val="1800"/>
              <a:buChar char="■"/>
              <a:defRPr sz="1800"/>
            </a:lvl6pPr>
            <a:lvl7pPr marL="3200400" lvl="6" indent="-342900" rtl="0">
              <a:spcBef>
                <a:spcPts val="600"/>
              </a:spcBef>
              <a:spcAft>
                <a:spcPts val="0"/>
              </a:spcAft>
              <a:buSzPts val="1800"/>
              <a:buChar char="●"/>
              <a:defRPr sz="1800"/>
            </a:lvl7pPr>
            <a:lvl8pPr marL="3657600" lvl="7" indent="-342900" rtl="0">
              <a:spcBef>
                <a:spcPts val="600"/>
              </a:spcBef>
              <a:spcAft>
                <a:spcPts val="0"/>
              </a:spcAft>
              <a:buSzPts val="1800"/>
              <a:buChar char="○"/>
              <a:defRPr sz="1800"/>
            </a:lvl8pPr>
            <a:lvl9pPr marL="4114800" lvl="8" indent="-342900" rtl="0">
              <a:spcBef>
                <a:spcPts val="600"/>
              </a:spcBef>
              <a:spcAft>
                <a:spcPts val="600"/>
              </a:spcAft>
              <a:buSzPts val="1800"/>
              <a:buChar char="■"/>
              <a:defRPr sz="1800"/>
            </a:lvl9pPr>
          </a:lstStyle>
          <a:p>
            <a:endParaRPr/>
          </a:p>
        </p:txBody>
      </p:sp>
      <p:sp>
        <p:nvSpPr>
          <p:cNvPr id="38" name="Google Shape;38;p7"/>
          <p:cNvSpPr txBox="1">
            <a:spLocks noGrp="1"/>
          </p:cNvSpPr>
          <p:nvPr>
            <p:ph type="body" idx="2"/>
          </p:nvPr>
        </p:nvSpPr>
        <p:spPr>
          <a:xfrm>
            <a:off x="5934401" y="1376725"/>
            <a:ext cx="2754000" cy="33111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600"/>
              </a:spcBef>
              <a:spcAft>
                <a:spcPts val="0"/>
              </a:spcAft>
              <a:buSzPts val="1800"/>
              <a:buChar char="▪"/>
              <a:defRPr sz="1800"/>
            </a:lvl2pPr>
            <a:lvl3pPr marL="1371600" lvl="2" indent="-342900" rtl="0">
              <a:spcBef>
                <a:spcPts val="600"/>
              </a:spcBef>
              <a:spcAft>
                <a:spcPts val="0"/>
              </a:spcAft>
              <a:buSzPts val="1800"/>
              <a:buChar char="▫"/>
              <a:defRPr sz="1800"/>
            </a:lvl3pPr>
            <a:lvl4pPr marL="1828800" lvl="3" indent="-342900" rtl="0">
              <a:spcBef>
                <a:spcPts val="600"/>
              </a:spcBef>
              <a:spcAft>
                <a:spcPts val="0"/>
              </a:spcAft>
              <a:buSzPts val="1800"/>
              <a:buChar char="●"/>
              <a:defRPr sz="1800"/>
            </a:lvl4pPr>
            <a:lvl5pPr marL="2286000" lvl="4" indent="-342900" rtl="0">
              <a:spcBef>
                <a:spcPts val="600"/>
              </a:spcBef>
              <a:spcAft>
                <a:spcPts val="0"/>
              </a:spcAft>
              <a:buSzPts val="1800"/>
              <a:buChar char="○"/>
              <a:defRPr sz="1800"/>
            </a:lvl5pPr>
            <a:lvl6pPr marL="2743200" lvl="5" indent="-342900" rtl="0">
              <a:spcBef>
                <a:spcPts val="600"/>
              </a:spcBef>
              <a:spcAft>
                <a:spcPts val="0"/>
              </a:spcAft>
              <a:buSzPts val="1800"/>
              <a:buChar char="■"/>
              <a:defRPr sz="1800"/>
            </a:lvl6pPr>
            <a:lvl7pPr marL="3200400" lvl="6" indent="-342900" rtl="0">
              <a:spcBef>
                <a:spcPts val="600"/>
              </a:spcBef>
              <a:spcAft>
                <a:spcPts val="0"/>
              </a:spcAft>
              <a:buSzPts val="1800"/>
              <a:buChar char="●"/>
              <a:defRPr sz="1800"/>
            </a:lvl7pPr>
            <a:lvl8pPr marL="3657600" lvl="7" indent="-342900" rtl="0">
              <a:spcBef>
                <a:spcPts val="600"/>
              </a:spcBef>
              <a:spcAft>
                <a:spcPts val="0"/>
              </a:spcAft>
              <a:buSzPts val="1800"/>
              <a:buChar char="○"/>
              <a:defRPr sz="1800"/>
            </a:lvl8pPr>
            <a:lvl9pPr marL="4114800" lvl="8" indent="-342900" rtl="0">
              <a:spcBef>
                <a:spcPts val="600"/>
              </a:spcBef>
              <a:spcAft>
                <a:spcPts val="600"/>
              </a:spcAft>
              <a:buSzPts val="1800"/>
              <a:buChar char="■"/>
              <a:defRPr sz="1800"/>
            </a:lvl9pPr>
          </a:lstStyle>
          <a:p>
            <a:endParaRPr/>
          </a:p>
        </p:txBody>
      </p:sp>
      <p:sp>
        <p:nvSpPr>
          <p:cNvPr id="39" name="Google Shape;39;p7"/>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47151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40"/>
        <p:cNvGrpSpPr/>
        <p:nvPr/>
      </p:nvGrpSpPr>
      <p:grpSpPr>
        <a:xfrm>
          <a:off x="0" y="0"/>
          <a:ext cx="0" cy="0"/>
          <a:chOff x="0" y="0"/>
          <a:chExt cx="0" cy="0"/>
        </a:xfrm>
      </p:grpSpPr>
      <p:sp>
        <p:nvSpPr>
          <p:cNvPr id="42" name="Google Shape;42;p8"/>
          <p:cNvSpPr txBox="1">
            <a:spLocks noGrp="1"/>
          </p:cNvSpPr>
          <p:nvPr>
            <p:ph type="title"/>
          </p:nvPr>
        </p:nvSpPr>
        <p:spPr>
          <a:xfrm>
            <a:off x="455700" y="823775"/>
            <a:ext cx="1623900" cy="3864000"/>
          </a:xfrm>
          <a:prstGeom prst="rect">
            <a:avLst/>
          </a:prstGeom>
        </p:spPr>
        <p:txBody>
          <a:bodyPr spcFirstLastPara="1" wrap="square" lIns="0" tIns="0" rIns="0" bIns="0" anchor="t" anchorCtr="0">
            <a:noAutofit/>
          </a:bodyPr>
          <a:lstStyle>
            <a:lvl1pPr lvl="0" rtl="0">
              <a:spcBef>
                <a:spcPts val="0"/>
              </a:spcBef>
              <a:spcAft>
                <a:spcPts val="0"/>
              </a:spcAft>
              <a:buSzPts val="2200"/>
              <a:buNone/>
              <a:defRPr/>
            </a:lvl1pPr>
            <a:lvl2pPr lvl="1" rtl="0">
              <a:spcBef>
                <a:spcPts val="0"/>
              </a:spcBef>
              <a:spcAft>
                <a:spcPts val="0"/>
              </a:spcAft>
              <a:buSzPts val="2200"/>
              <a:buNone/>
              <a:defRPr/>
            </a:lvl2pPr>
            <a:lvl3pPr lvl="2" rtl="0">
              <a:spcBef>
                <a:spcPts val="0"/>
              </a:spcBef>
              <a:spcAft>
                <a:spcPts val="0"/>
              </a:spcAft>
              <a:buSzPts val="2200"/>
              <a:buNone/>
              <a:defRPr/>
            </a:lvl3pPr>
            <a:lvl4pPr lvl="3" rtl="0">
              <a:spcBef>
                <a:spcPts val="0"/>
              </a:spcBef>
              <a:spcAft>
                <a:spcPts val="0"/>
              </a:spcAft>
              <a:buSzPts val="2200"/>
              <a:buNone/>
              <a:defRPr/>
            </a:lvl4pPr>
            <a:lvl5pPr lvl="4" rtl="0">
              <a:spcBef>
                <a:spcPts val="0"/>
              </a:spcBef>
              <a:spcAft>
                <a:spcPts val="0"/>
              </a:spcAft>
              <a:buSzPts val="2200"/>
              <a:buNone/>
              <a:defRPr/>
            </a:lvl5pPr>
            <a:lvl6pPr lvl="5" rtl="0">
              <a:spcBef>
                <a:spcPts val="0"/>
              </a:spcBef>
              <a:spcAft>
                <a:spcPts val="0"/>
              </a:spcAft>
              <a:buSzPts val="2200"/>
              <a:buNone/>
              <a:defRPr/>
            </a:lvl6pPr>
            <a:lvl7pPr lvl="6" rtl="0">
              <a:spcBef>
                <a:spcPts val="0"/>
              </a:spcBef>
              <a:spcAft>
                <a:spcPts val="0"/>
              </a:spcAft>
              <a:buSzPts val="2200"/>
              <a:buNone/>
              <a:defRPr/>
            </a:lvl7pPr>
            <a:lvl8pPr lvl="7" rtl="0">
              <a:spcBef>
                <a:spcPts val="0"/>
              </a:spcBef>
              <a:spcAft>
                <a:spcPts val="0"/>
              </a:spcAft>
              <a:buSzPts val="2200"/>
              <a:buNone/>
              <a:defRPr/>
            </a:lvl8pPr>
            <a:lvl9pPr lvl="8" rtl="0">
              <a:spcBef>
                <a:spcPts val="0"/>
              </a:spcBef>
              <a:spcAft>
                <a:spcPts val="0"/>
              </a:spcAft>
              <a:buSzPts val="2200"/>
              <a:buNone/>
              <a:defRPr/>
            </a:lvl9pPr>
          </a:lstStyle>
          <a:p>
            <a:endParaRPr/>
          </a:p>
        </p:txBody>
      </p:sp>
      <p:sp>
        <p:nvSpPr>
          <p:cNvPr id="43" name="Google Shape;43;p8"/>
          <p:cNvSpPr txBox="1">
            <a:spLocks noGrp="1"/>
          </p:cNvSpPr>
          <p:nvPr>
            <p:ph type="body" idx="1"/>
          </p:nvPr>
        </p:nvSpPr>
        <p:spPr>
          <a:xfrm>
            <a:off x="2762975" y="1376725"/>
            <a:ext cx="1845900" cy="33111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600"/>
              </a:spcBef>
              <a:spcAft>
                <a:spcPts val="0"/>
              </a:spcAft>
              <a:buSzPts val="1600"/>
              <a:buChar char="▪"/>
              <a:defRPr sz="1600"/>
            </a:lvl2pPr>
            <a:lvl3pPr marL="1371600" lvl="2" indent="-330200" rtl="0">
              <a:spcBef>
                <a:spcPts val="600"/>
              </a:spcBef>
              <a:spcAft>
                <a:spcPts val="0"/>
              </a:spcAft>
              <a:buSzPts val="1600"/>
              <a:buChar char="▫"/>
              <a:defRPr sz="1600"/>
            </a:lvl3pPr>
            <a:lvl4pPr marL="1828800" lvl="3" indent="-330200" rtl="0">
              <a:spcBef>
                <a:spcPts val="600"/>
              </a:spcBef>
              <a:spcAft>
                <a:spcPts val="0"/>
              </a:spcAft>
              <a:buSzPts val="1600"/>
              <a:buChar char="●"/>
              <a:defRPr sz="1600"/>
            </a:lvl4pPr>
            <a:lvl5pPr marL="2286000" lvl="4" indent="-330200" rtl="0">
              <a:spcBef>
                <a:spcPts val="600"/>
              </a:spcBef>
              <a:spcAft>
                <a:spcPts val="0"/>
              </a:spcAft>
              <a:buSzPts val="1600"/>
              <a:buChar char="○"/>
              <a:defRPr sz="1600"/>
            </a:lvl5pPr>
            <a:lvl6pPr marL="2743200" lvl="5" indent="-330200" rtl="0">
              <a:spcBef>
                <a:spcPts val="600"/>
              </a:spcBef>
              <a:spcAft>
                <a:spcPts val="0"/>
              </a:spcAft>
              <a:buSzPts val="1600"/>
              <a:buChar char="■"/>
              <a:defRPr sz="1600"/>
            </a:lvl6pPr>
            <a:lvl7pPr marL="3200400" lvl="6" indent="-330200" rtl="0">
              <a:spcBef>
                <a:spcPts val="600"/>
              </a:spcBef>
              <a:spcAft>
                <a:spcPts val="0"/>
              </a:spcAft>
              <a:buSzPts val="1600"/>
              <a:buChar char="●"/>
              <a:defRPr sz="1600"/>
            </a:lvl7pPr>
            <a:lvl8pPr marL="3657600" lvl="7" indent="-330200" rtl="0">
              <a:spcBef>
                <a:spcPts val="600"/>
              </a:spcBef>
              <a:spcAft>
                <a:spcPts val="0"/>
              </a:spcAft>
              <a:buSzPts val="1600"/>
              <a:buChar char="○"/>
              <a:defRPr sz="1600"/>
            </a:lvl8pPr>
            <a:lvl9pPr marL="4114800" lvl="8" indent="-330200" rtl="0">
              <a:spcBef>
                <a:spcPts val="600"/>
              </a:spcBef>
              <a:spcAft>
                <a:spcPts val="600"/>
              </a:spcAft>
              <a:buSzPts val="1600"/>
              <a:buChar char="■"/>
              <a:defRPr sz="1600"/>
            </a:lvl9pPr>
          </a:lstStyle>
          <a:p>
            <a:endParaRPr/>
          </a:p>
        </p:txBody>
      </p:sp>
      <p:sp>
        <p:nvSpPr>
          <p:cNvPr id="44" name="Google Shape;44;p8"/>
          <p:cNvSpPr txBox="1">
            <a:spLocks noGrp="1"/>
          </p:cNvSpPr>
          <p:nvPr>
            <p:ph type="body" idx="2"/>
          </p:nvPr>
        </p:nvSpPr>
        <p:spPr>
          <a:xfrm>
            <a:off x="4802737" y="1376725"/>
            <a:ext cx="1845900" cy="33111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600"/>
              </a:spcBef>
              <a:spcAft>
                <a:spcPts val="0"/>
              </a:spcAft>
              <a:buSzPts val="1600"/>
              <a:buChar char="▪"/>
              <a:defRPr sz="1600"/>
            </a:lvl2pPr>
            <a:lvl3pPr marL="1371600" lvl="2" indent="-330200" rtl="0">
              <a:spcBef>
                <a:spcPts val="600"/>
              </a:spcBef>
              <a:spcAft>
                <a:spcPts val="0"/>
              </a:spcAft>
              <a:buSzPts val="1600"/>
              <a:buChar char="▫"/>
              <a:defRPr sz="1600"/>
            </a:lvl3pPr>
            <a:lvl4pPr marL="1828800" lvl="3" indent="-330200" rtl="0">
              <a:spcBef>
                <a:spcPts val="600"/>
              </a:spcBef>
              <a:spcAft>
                <a:spcPts val="0"/>
              </a:spcAft>
              <a:buSzPts val="1600"/>
              <a:buChar char="●"/>
              <a:defRPr sz="1600"/>
            </a:lvl4pPr>
            <a:lvl5pPr marL="2286000" lvl="4" indent="-330200" rtl="0">
              <a:spcBef>
                <a:spcPts val="600"/>
              </a:spcBef>
              <a:spcAft>
                <a:spcPts val="0"/>
              </a:spcAft>
              <a:buSzPts val="1600"/>
              <a:buChar char="○"/>
              <a:defRPr sz="1600"/>
            </a:lvl5pPr>
            <a:lvl6pPr marL="2743200" lvl="5" indent="-330200" rtl="0">
              <a:spcBef>
                <a:spcPts val="600"/>
              </a:spcBef>
              <a:spcAft>
                <a:spcPts val="0"/>
              </a:spcAft>
              <a:buSzPts val="1600"/>
              <a:buChar char="■"/>
              <a:defRPr sz="1600"/>
            </a:lvl6pPr>
            <a:lvl7pPr marL="3200400" lvl="6" indent="-330200" rtl="0">
              <a:spcBef>
                <a:spcPts val="600"/>
              </a:spcBef>
              <a:spcAft>
                <a:spcPts val="0"/>
              </a:spcAft>
              <a:buSzPts val="1600"/>
              <a:buChar char="●"/>
              <a:defRPr sz="1600"/>
            </a:lvl7pPr>
            <a:lvl8pPr marL="3657600" lvl="7" indent="-330200" rtl="0">
              <a:spcBef>
                <a:spcPts val="600"/>
              </a:spcBef>
              <a:spcAft>
                <a:spcPts val="0"/>
              </a:spcAft>
              <a:buSzPts val="1600"/>
              <a:buChar char="○"/>
              <a:defRPr sz="1600"/>
            </a:lvl8pPr>
            <a:lvl9pPr marL="4114800" lvl="8" indent="-330200" rtl="0">
              <a:spcBef>
                <a:spcPts val="600"/>
              </a:spcBef>
              <a:spcAft>
                <a:spcPts val="600"/>
              </a:spcAft>
              <a:buSzPts val="1600"/>
              <a:buChar char="■"/>
              <a:defRPr sz="1600"/>
            </a:lvl9pPr>
          </a:lstStyle>
          <a:p>
            <a:endParaRPr/>
          </a:p>
        </p:txBody>
      </p:sp>
      <p:sp>
        <p:nvSpPr>
          <p:cNvPr id="45" name="Google Shape;45;p8"/>
          <p:cNvSpPr txBox="1">
            <a:spLocks noGrp="1"/>
          </p:cNvSpPr>
          <p:nvPr>
            <p:ph type="body" idx="3"/>
          </p:nvPr>
        </p:nvSpPr>
        <p:spPr>
          <a:xfrm>
            <a:off x="6842500" y="1376725"/>
            <a:ext cx="1845900" cy="33111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600"/>
              </a:spcBef>
              <a:spcAft>
                <a:spcPts val="0"/>
              </a:spcAft>
              <a:buSzPts val="1600"/>
              <a:buChar char="▪"/>
              <a:defRPr sz="1600"/>
            </a:lvl2pPr>
            <a:lvl3pPr marL="1371600" lvl="2" indent="-330200" rtl="0">
              <a:spcBef>
                <a:spcPts val="600"/>
              </a:spcBef>
              <a:spcAft>
                <a:spcPts val="0"/>
              </a:spcAft>
              <a:buSzPts val="1600"/>
              <a:buChar char="▫"/>
              <a:defRPr sz="1600"/>
            </a:lvl3pPr>
            <a:lvl4pPr marL="1828800" lvl="3" indent="-330200" rtl="0">
              <a:spcBef>
                <a:spcPts val="600"/>
              </a:spcBef>
              <a:spcAft>
                <a:spcPts val="0"/>
              </a:spcAft>
              <a:buSzPts val="1600"/>
              <a:buChar char="●"/>
              <a:defRPr sz="1600"/>
            </a:lvl4pPr>
            <a:lvl5pPr marL="2286000" lvl="4" indent="-330200" rtl="0">
              <a:spcBef>
                <a:spcPts val="600"/>
              </a:spcBef>
              <a:spcAft>
                <a:spcPts val="0"/>
              </a:spcAft>
              <a:buSzPts val="1600"/>
              <a:buChar char="○"/>
              <a:defRPr sz="1600"/>
            </a:lvl5pPr>
            <a:lvl6pPr marL="2743200" lvl="5" indent="-330200" rtl="0">
              <a:spcBef>
                <a:spcPts val="600"/>
              </a:spcBef>
              <a:spcAft>
                <a:spcPts val="0"/>
              </a:spcAft>
              <a:buSzPts val="1600"/>
              <a:buChar char="■"/>
              <a:defRPr sz="1600"/>
            </a:lvl6pPr>
            <a:lvl7pPr marL="3200400" lvl="6" indent="-330200" rtl="0">
              <a:spcBef>
                <a:spcPts val="600"/>
              </a:spcBef>
              <a:spcAft>
                <a:spcPts val="0"/>
              </a:spcAft>
              <a:buSzPts val="1600"/>
              <a:buChar char="●"/>
              <a:defRPr sz="1600"/>
            </a:lvl7pPr>
            <a:lvl8pPr marL="3657600" lvl="7" indent="-330200" rtl="0">
              <a:spcBef>
                <a:spcPts val="600"/>
              </a:spcBef>
              <a:spcAft>
                <a:spcPts val="0"/>
              </a:spcAft>
              <a:buSzPts val="1600"/>
              <a:buChar char="○"/>
              <a:defRPr sz="1600"/>
            </a:lvl8pPr>
            <a:lvl9pPr marL="4114800" lvl="8" indent="-330200" rtl="0">
              <a:spcBef>
                <a:spcPts val="600"/>
              </a:spcBef>
              <a:spcAft>
                <a:spcPts val="600"/>
              </a:spcAft>
              <a:buSzPts val="1600"/>
              <a:buChar char="■"/>
              <a:defRPr sz="1600"/>
            </a:lvl9pPr>
          </a:lstStyle>
          <a:p>
            <a:endParaRPr/>
          </a:p>
        </p:txBody>
      </p:sp>
      <p:sp>
        <p:nvSpPr>
          <p:cNvPr id="46" name="Google Shape;46;p8"/>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2393628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 1 column + image">
  <p:cSld name="Title + 1 column + image">
    <p:spTree>
      <p:nvGrpSpPr>
        <p:cNvPr id="1" name="Shape 29"/>
        <p:cNvGrpSpPr/>
        <p:nvPr/>
      </p:nvGrpSpPr>
      <p:grpSpPr>
        <a:xfrm>
          <a:off x="0" y="0"/>
          <a:ext cx="0" cy="0"/>
          <a:chOff x="0" y="0"/>
          <a:chExt cx="0" cy="0"/>
        </a:xfrm>
      </p:grpSpPr>
      <p:sp>
        <p:nvSpPr>
          <p:cNvPr id="31" name="Google Shape;31;p6"/>
          <p:cNvSpPr txBox="1">
            <a:spLocks noGrp="1"/>
          </p:cNvSpPr>
          <p:nvPr>
            <p:ph type="title"/>
          </p:nvPr>
        </p:nvSpPr>
        <p:spPr>
          <a:xfrm>
            <a:off x="455700" y="1586238"/>
            <a:ext cx="3623100" cy="334800"/>
          </a:xfrm>
          <a:prstGeom prst="rect">
            <a:avLst/>
          </a:prstGeom>
        </p:spPr>
        <p:txBody>
          <a:bodyPr spcFirstLastPara="1" wrap="square" lIns="0" tIns="0" rIns="0" bIns="0" anchor="b" anchorCtr="0">
            <a:noAutofit/>
          </a:bodyPr>
          <a:lstStyle>
            <a:lvl1pPr lvl="0" rtl="0">
              <a:spcBef>
                <a:spcPts val="0"/>
              </a:spcBef>
              <a:spcAft>
                <a:spcPts val="0"/>
              </a:spcAft>
              <a:buSzPts val="2200"/>
              <a:buNone/>
              <a:defRPr/>
            </a:lvl1pPr>
            <a:lvl2pPr lvl="1" rtl="0">
              <a:spcBef>
                <a:spcPts val="0"/>
              </a:spcBef>
              <a:spcAft>
                <a:spcPts val="0"/>
              </a:spcAft>
              <a:buSzPts val="2200"/>
              <a:buNone/>
              <a:defRPr/>
            </a:lvl2pPr>
            <a:lvl3pPr lvl="2" rtl="0">
              <a:spcBef>
                <a:spcPts val="0"/>
              </a:spcBef>
              <a:spcAft>
                <a:spcPts val="0"/>
              </a:spcAft>
              <a:buSzPts val="2200"/>
              <a:buNone/>
              <a:defRPr/>
            </a:lvl3pPr>
            <a:lvl4pPr lvl="3" rtl="0">
              <a:spcBef>
                <a:spcPts val="0"/>
              </a:spcBef>
              <a:spcAft>
                <a:spcPts val="0"/>
              </a:spcAft>
              <a:buSzPts val="2200"/>
              <a:buNone/>
              <a:defRPr/>
            </a:lvl4pPr>
            <a:lvl5pPr lvl="4" rtl="0">
              <a:spcBef>
                <a:spcPts val="0"/>
              </a:spcBef>
              <a:spcAft>
                <a:spcPts val="0"/>
              </a:spcAft>
              <a:buSzPts val="2200"/>
              <a:buNone/>
              <a:defRPr/>
            </a:lvl5pPr>
            <a:lvl6pPr lvl="5" rtl="0">
              <a:spcBef>
                <a:spcPts val="0"/>
              </a:spcBef>
              <a:spcAft>
                <a:spcPts val="0"/>
              </a:spcAft>
              <a:buSzPts val="2200"/>
              <a:buNone/>
              <a:defRPr/>
            </a:lvl6pPr>
            <a:lvl7pPr lvl="6" rtl="0">
              <a:spcBef>
                <a:spcPts val="0"/>
              </a:spcBef>
              <a:spcAft>
                <a:spcPts val="0"/>
              </a:spcAft>
              <a:buSzPts val="2200"/>
              <a:buNone/>
              <a:defRPr/>
            </a:lvl7pPr>
            <a:lvl8pPr lvl="7" rtl="0">
              <a:spcBef>
                <a:spcPts val="0"/>
              </a:spcBef>
              <a:spcAft>
                <a:spcPts val="0"/>
              </a:spcAft>
              <a:buSzPts val="2200"/>
              <a:buNone/>
              <a:defRPr/>
            </a:lvl8pPr>
            <a:lvl9pPr lvl="8" rtl="0">
              <a:spcBef>
                <a:spcPts val="0"/>
              </a:spcBef>
              <a:spcAft>
                <a:spcPts val="0"/>
              </a:spcAft>
              <a:buSzPts val="2200"/>
              <a:buNone/>
              <a:defRPr/>
            </a:lvl9pPr>
          </a:lstStyle>
          <a:p>
            <a:endParaRPr/>
          </a:p>
        </p:txBody>
      </p:sp>
      <p:sp>
        <p:nvSpPr>
          <p:cNvPr id="32" name="Google Shape;32;p6"/>
          <p:cNvSpPr txBox="1">
            <a:spLocks noGrp="1"/>
          </p:cNvSpPr>
          <p:nvPr>
            <p:ph type="body" idx="1"/>
          </p:nvPr>
        </p:nvSpPr>
        <p:spPr>
          <a:xfrm>
            <a:off x="455700" y="2139163"/>
            <a:ext cx="3623100" cy="14181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a:lvl1pPr>
            <a:lvl2pPr marL="914400" lvl="1" indent="-355600" rtl="0">
              <a:spcBef>
                <a:spcPts val="600"/>
              </a:spcBef>
              <a:spcAft>
                <a:spcPts val="0"/>
              </a:spcAft>
              <a:buSzPts val="2000"/>
              <a:buChar char="▪"/>
              <a:defRPr/>
            </a:lvl2pPr>
            <a:lvl3pPr marL="1371600" lvl="2" indent="-355600" rtl="0">
              <a:spcBef>
                <a:spcPts val="600"/>
              </a:spcBef>
              <a:spcAft>
                <a:spcPts val="0"/>
              </a:spcAft>
              <a:buSzPts val="2000"/>
              <a:buChar char="▫"/>
              <a:defRPr/>
            </a:lvl3pPr>
            <a:lvl4pPr marL="1828800" lvl="3" indent="-355600" rtl="0">
              <a:spcBef>
                <a:spcPts val="600"/>
              </a:spcBef>
              <a:spcAft>
                <a:spcPts val="0"/>
              </a:spcAft>
              <a:buSzPts val="2000"/>
              <a:buChar char="●"/>
              <a:defRPr/>
            </a:lvl4pPr>
            <a:lvl5pPr marL="2286000" lvl="4" indent="-355600" rtl="0">
              <a:spcBef>
                <a:spcPts val="600"/>
              </a:spcBef>
              <a:spcAft>
                <a:spcPts val="0"/>
              </a:spcAft>
              <a:buSzPts val="2000"/>
              <a:buChar char="○"/>
              <a:defRPr/>
            </a:lvl5pPr>
            <a:lvl6pPr marL="2743200" lvl="5" indent="-355600" rtl="0">
              <a:spcBef>
                <a:spcPts val="600"/>
              </a:spcBef>
              <a:spcAft>
                <a:spcPts val="0"/>
              </a:spcAft>
              <a:buSzPts val="2000"/>
              <a:buChar char="■"/>
              <a:defRPr/>
            </a:lvl6pPr>
            <a:lvl7pPr marL="3200400" lvl="6" indent="-355600" rtl="0">
              <a:spcBef>
                <a:spcPts val="600"/>
              </a:spcBef>
              <a:spcAft>
                <a:spcPts val="0"/>
              </a:spcAft>
              <a:buSzPts val="2000"/>
              <a:buChar char="●"/>
              <a:defRPr/>
            </a:lvl7pPr>
            <a:lvl8pPr marL="3657600" lvl="7" indent="-355600" rtl="0">
              <a:spcBef>
                <a:spcPts val="600"/>
              </a:spcBef>
              <a:spcAft>
                <a:spcPts val="0"/>
              </a:spcAft>
              <a:buSzPts val="2000"/>
              <a:buChar char="○"/>
              <a:defRPr/>
            </a:lvl8pPr>
            <a:lvl9pPr marL="4114800" lvl="8" indent="-355600" rtl="0">
              <a:spcBef>
                <a:spcPts val="600"/>
              </a:spcBef>
              <a:spcAft>
                <a:spcPts val="600"/>
              </a:spcAft>
              <a:buSzPts val="2000"/>
              <a:buChar char="■"/>
              <a:defRPr/>
            </a:lvl9pPr>
          </a:lstStyle>
          <a:p>
            <a:endParaRPr/>
          </a:p>
        </p:txBody>
      </p:sp>
      <p:sp>
        <p:nvSpPr>
          <p:cNvPr id="33" name="Google Shape;33;p6"/>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120065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171450"/>
            <a:ext cx="2138637" cy="4978971"/>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0416" y="118"/>
            <a:ext cx="1767506" cy="5139822"/>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37160" cy="51435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4694" y="468082"/>
            <a:ext cx="6683765" cy="9606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1909" y="1600200"/>
            <a:ext cx="6686550" cy="29146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1210" y="4597828"/>
            <a:ext cx="859712" cy="277797"/>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3"/>
          </p:nvPr>
        </p:nvSpPr>
        <p:spPr>
          <a:xfrm>
            <a:off x="1941910" y="4601856"/>
            <a:ext cx="571499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398860" y="590837"/>
            <a:ext cx="584825" cy="273844"/>
          </a:xfrm>
          <a:prstGeom prst="rect">
            <a:avLst/>
          </a:prstGeom>
        </p:spPr>
        <p:txBody>
          <a:bodyPr vert="horz" lIns="91440" tIns="45720" rIns="91440" bIns="45720" rtlCol="0" anchor="ctr"/>
          <a:lstStyle>
            <a:lvl1pPr algn="r">
              <a:defRPr sz="1500">
                <a:solidFill>
                  <a:srgbClr val="FEFFFF"/>
                </a:solidFill>
              </a:defRPr>
            </a:lvl1p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52453038"/>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2" r:id="rId18"/>
    <p:sldLayoutId id="2147483787" r:id="rId19"/>
    <p:sldLayoutId id="2147483788" r:id="rId20"/>
  </p:sldLayoutIdLst>
  <p:transition>
    <p:fade thruBlk="1"/>
  </p:transition>
  <p:hf hdr="0" ftr="0" dt="0"/>
  <p:txStyles>
    <p:titleStyle>
      <a:lvl1pPr algn="l" defTabSz="342900" rtl="0" eaLnBrk="1" latinLnBrk="0" hangingPunct="1">
        <a:spcBef>
          <a:spcPct val="0"/>
        </a:spcBef>
        <a:buNone/>
        <a:defRPr sz="27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7.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18.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18.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18.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0.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6.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0.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0.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grpSp>
        <p:nvGrpSpPr>
          <p:cNvPr id="67" name="Google Shape;67;p13"/>
          <p:cNvGrpSpPr/>
          <p:nvPr/>
        </p:nvGrpSpPr>
        <p:grpSpPr>
          <a:xfrm>
            <a:off x="8370067" y="150601"/>
            <a:ext cx="632500" cy="611548"/>
            <a:chOff x="1247825" y="5001950"/>
            <a:chExt cx="443300" cy="428675"/>
          </a:xfrm>
        </p:grpSpPr>
        <p:sp>
          <p:nvSpPr>
            <p:cNvPr id="68" name="Google Shape;68;p13"/>
            <p:cNvSpPr/>
            <p:nvPr/>
          </p:nvSpPr>
          <p:spPr>
            <a:xfrm>
              <a:off x="1247825" y="5168175"/>
              <a:ext cx="373875" cy="221650"/>
            </a:xfrm>
            <a:custGeom>
              <a:avLst/>
              <a:gdLst/>
              <a:ahLst/>
              <a:cxnLst/>
              <a:rect l="l" t="t" r="r" b="b"/>
              <a:pathLst>
                <a:path w="14955" h="8866" fill="none" extrusionOk="0">
                  <a:moveTo>
                    <a:pt x="12178" y="8865"/>
                  </a:moveTo>
                  <a:lnTo>
                    <a:pt x="12178" y="8865"/>
                  </a:lnTo>
                  <a:lnTo>
                    <a:pt x="12325" y="8841"/>
                  </a:lnTo>
                  <a:lnTo>
                    <a:pt x="12471" y="8792"/>
                  </a:lnTo>
                  <a:lnTo>
                    <a:pt x="12592" y="8695"/>
                  </a:lnTo>
                  <a:lnTo>
                    <a:pt x="12666" y="8573"/>
                  </a:lnTo>
                  <a:lnTo>
                    <a:pt x="12666" y="8573"/>
                  </a:lnTo>
                  <a:lnTo>
                    <a:pt x="12958" y="8037"/>
                  </a:lnTo>
                  <a:lnTo>
                    <a:pt x="13323" y="7331"/>
                  </a:lnTo>
                  <a:lnTo>
                    <a:pt x="13688" y="6454"/>
                  </a:lnTo>
                  <a:lnTo>
                    <a:pt x="13883" y="5991"/>
                  </a:lnTo>
                  <a:lnTo>
                    <a:pt x="14078" y="5480"/>
                  </a:lnTo>
                  <a:lnTo>
                    <a:pt x="14249" y="4944"/>
                  </a:lnTo>
                  <a:lnTo>
                    <a:pt x="14419" y="4360"/>
                  </a:lnTo>
                  <a:lnTo>
                    <a:pt x="14565" y="3775"/>
                  </a:lnTo>
                  <a:lnTo>
                    <a:pt x="14711" y="3166"/>
                  </a:lnTo>
                  <a:lnTo>
                    <a:pt x="14809" y="2533"/>
                  </a:lnTo>
                  <a:lnTo>
                    <a:pt x="14882" y="1875"/>
                  </a:lnTo>
                  <a:lnTo>
                    <a:pt x="14931" y="1218"/>
                  </a:lnTo>
                  <a:lnTo>
                    <a:pt x="14955" y="536"/>
                  </a:lnTo>
                  <a:lnTo>
                    <a:pt x="14955" y="536"/>
                  </a:lnTo>
                  <a:lnTo>
                    <a:pt x="14955" y="438"/>
                  </a:lnTo>
                  <a:lnTo>
                    <a:pt x="14906" y="341"/>
                  </a:lnTo>
                  <a:lnTo>
                    <a:pt x="14857" y="244"/>
                  </a:lnTo>
                  <a:lnTo>
                    <a:pt x="14809" y="146"/>
                  </a:lnTo>
                  <a:lnTo>
                    <a:pt x="14711" y="97"/>
                  </a:lnTo>
                  <a:lnTo>
                    <a:pt x="14614" y="24"/>
                  </a:lnTo>
                  <a:lnTo>
                    <a:pt x="14516" y="0"/>
                  </a:lnTo>
                  <a:lnTo>
                    <a:pt x="14395" y="0"/>
                  </a:lnTo>
                  <a:lnTo>
                    <a:pt x="3338" y="0"/>
                  </a:lnTo>
                  <a:lnTo>
                    <a:pt x="3338" y="0"/>
                  </a:lnTo>
                  <a:lnTo>
                    <a:pt x="3216" y="0"/>
                  </a:lnTo>
                  <a:lnTo>
                    <a:pt x="3118" y="24"/>
                  </a:lnTo>
                  <a:lnTo>
                    <a:pt x="3021" y="97"/>
                  </a:lnTo>
                  <a:lnTo>
                    <a:pt x="2924" y="146"/>
                  </a:lnTo>
                  <a:lnTo>
                    <a:pt x="2875" y="244"/>
                  </a:lnTo>
                  <a:lnTo>
                    <a:pt x="2826" y="341"/>
                  </a:lnTo>
                  <a:lnTo>
                    <a:pt x="2777" y="438"/>
                  </a:lnTo>
                  <a:lnTo>
                    <a:pt x="2777" y="536"/>
                  </a:lnTo>
                  <a:lnTo>
                    <a:pt x="2777" y="536"/>
                  </a:lnTo>
                  <a:lnTo>
                    <a:pt x="2777" y="706"/>
                  </a:lnTo>
                  <a:lnTo>
                    <a:pt x="2777" y="706"/>
                  </a:lnTo>
                  <a:lnTo>
                    <a:pt x="2558" y="633"/>
                  </a:lnTo>
                  <a:lnTo>
                    <a:pt x="2363" y="585"/>
                  </a:lnTo>
                  <a:lnTo>
                    <a:pt x="2144" y="560"/>
                  </a:lnTo>
                  <a:lnTo>
                    <a:pt x="1949" y="536"/>
                  </a:lnTo>
                  <a:lnTo>
                    <a:pt x="1949" y="536"/>
                  </a:lnTo>
                  <a:lnTo>
                    <a:pt x="1755" y="560"/>
                  </a:lnTo>
                  <a:lnTo>
                    <a:pt x="1560" y="585"/>
                  </a:lnTo>
                  <a:lnTo>
                    <a:pt x="1365" y="633"/>
                  </a:lnTo>
                  <a:lnTo>
                    <a:pt x="1194" y="706"/>
                  </a:lnTo>
                  <a:lnTo>
                    <a:pt x="1024" y="779"/>
                  </a:lnTo>
                  <a:lnTo>
                    <a:pt x="853" y="877"/>
                  </a:lnTo>
                  <a:lnTo>
                    <a:pt x="707" y="999"/>
                  </a:lnTo>
                  <a:lnTo>
                    <a:pt x="561" y="1120"/>
                  </a:lnTo>
                  <a:lnTo>
                    <a:pt x="439" y="1242"/>
                  </a:lnTo>
                  <a:lnTo>
                    <a:pt x="342" y="1413"/>
                  </a:lnTo>
                  <a:lnTo>
                    <a:pt x="244" y="1559"/>
                  </a:lnTo>
                  <a:lnTo>
                    <a:pt x="147" y="1729"/>
                  </a:lnTo>
                  <a:lnTo>
                    <a:pt x="98" y="1900"/>
                  </a:lnTo>
                  <a:lnTo>
                    <a:pt x="50" y="2095"/>
                  </a:lnTo>
                  <a:lnTo>
                    <a:pt x="1" y="2289"/>
                  </a:lnTo>
                  <a:lnTo>
                    <a:pt x="1" y="2484"/>
                  </a:lnTo>
                  <a:lnTo>
                    <a:pt x="1" y="2484"/>
                  </a:lnTo>
                  <a:lnTo>
                    <a:pt x="25" y="2850"/>
                  </a:lnTo>
                  <a:lnTo>
                    <a:pt x="98" y="3191"/>
                  </a:lnTo>
                  <a:lnTo>
                    <a:pt x="220" y="3556"/>
                  </a:lnTo>
                  <a:lnTo>
                    <a:pt x="366" y="3872"/>
                  </a:lnTo>
                  <a:lnTo>
                    <a:pt x="561" y="4213"/>
                  </a:lnTo>
                  <a:lnTo>
                    <a:pt x="780" y="4530"/>
                  </a:lnTo>
                  <a:lnTo>
                    <a:pt x="1024" y="4822"/>
                  </a:lnTo>
                  <a:lnTo>
                    <a:pt x="1292" y="5090"/>
                  </a:lnTo>
                  <a:lnTo>
                    <a:pt x="1584" y="5334"/>
                  </a:lnTo>
                  <a:lnTo>
                    <a:pt x="1901" y="5577"/>
                  </a:lnTo>
                  <a:lnTo>
                    <a:pt x="2242" y="5772"/>
                  </a:lnTo>
                  <a:lnTo>
                    <a:pt x="2583" y="5943"/>
                  </a:lnTo>
                  <a:lnTo>
                    <a:pt x="2924" y="6089"/>
                  </a:lnTo>
                  <a:lnTo>
                    <a:pt x="3265" y="6186"/>
                  </a:lnTo>
                  <a:lnTo>
                    <a:pt x="3605" y="6259"/>
                  </a:lnTo>
                  <a:lnTo>
                    <a:pt x="3946" y="6284"/>
                  </a:lnTo>
                  <a:lnTo>
                    <a:pt x="3946" y="6284"/>
                  </a:lnTo>
                  <a:lnTo>
                    <a:pt x="4068" y="6625"/>
                  </a:lnTo>
                  <a:lnTo>
                    <a:pt x="4214" y="6941"/>
                  </a:lnTo>
                  <a:lnTo>
                    <a:pt x="4507" y="7574"/>
                  </a:lnTo>
                  <a:lnTo>
                    <a:pt x="4799" y="8110"/>
                  </a:lnTo>
                  <a:lnTo>
                    <a:pt x="5067" y="8573"/>
                  </a:lnTo>
                  <a:lnTo>
                    <a:pt x="5067" y="8573"/>
                  </a:lnTo>
                  <a:lnTo>
                    <a:pt x="5140" y="8695"/>
                  </a:lnTo>
                  <a:lnTo>
                    <a:pt x="5262" y="8792"/>
                  </a:lnTo>
                  <a:lnTo>
                    <a:pt x="5408" y="8841"/>
                  </a:lnTo>
                  <a:lnTo>
                    <a:pt x="5554" y="8865"/>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13"/>
            <p:cNvSpPr/>
            <p:nvPr/>
          </p:nvSpPr>
          <p:spPr>
            <a:xfrm>
              <a:off x="1275850" y="5209575"/>
              <a:ext cx="60900" cy="87075"/>
            </a:xfrm>
            <a:custGeom>
              <a:avLst/>
              <a:gdLst/>
              <a:ahLst/>
              <a:cxnLst/>
              <a:rect l="l" t="t" r="r" b="b"/>
              <a:pathLst>
                <a:path w="2436" h="3483" fill="none" extrusionOk="0">
                  <a:moveTo>
                    <a:pt x="0" y="828"/>
                  </a:moveTo>
                  <a:lnTo>
                    <a:pt x="0" y="828"/>
                  </a:lnTo>
                  <a:lnTo>
                    <a:pt x="0" y="658"/>
                  </a:lnTo>
                  <a:lnTo>
                    <a:pt x="49" y="512"/>
                  </a:lnTo>
                  <a:lnTo>
                    <a:pt x="122" y="366"/>
                  </a:lnTo>
                  <a:lnTo>
                    <a:pt x="244" y="244"/>
                  </a:lnTo>
                  <a:lnTo>
                    <a:pt x="366" y="146"/>
                  </a:lnTo>
                  <a:lnTo>
                    <a:pt x="487" y="73"/>
                  </a:lnTo>
                  <a:lnTo>
                    <a:pt x="658" y="25"/>
                  </a:lnTo>
                  <a:lnTo>
                    <a:pt x="828" y="0"/>
                  </a:lnTo>
                  <a:lnTo>
                    <a:pt x="828" y="0"/>
                  </a:lnTo>
                  <a:lnTo>
                    <a:pt x="950" y="0"/>
                  </a:lnTo>
                  <a:lnTo>
                    <a:pt x="1072" y="25"/>
                  </a:lnTo>
                  <a:lnTo>
                    <a:pt x="1340" y="122"/>
                  </a:lnTo>
                  <a:lnTo>
                    <a:pt x="1559" y="268"/>
                  </a:lnTo>
                  <a:lnTo>
                    <a:pt x="1754" y="414"/>
                  </a:lnTo>
                  <a:lnTo>
                    <a:pt x="1754" y="414"/>
                  </a:lnTo>
                  <a:lnTo>
                    <a:pt x="1803" y="780"/>
                  </a:lnTo>
                  <a:lnTo>
                    <a:pt x="1876" y="1169"/>
                  </a:lnTo>
                  <a:lnTo>
                    <a:pt x="2046" y="1997"/>
                  </a:lnTo>
                  <a:lnTo>
                    <a:pt x="2265" y="2801"/>
                  </a:lnTo>
                  <a:lnTo>
                    <a:pt x="2436" y="3483"/>
                  </a:lnTo>
                  <a:lnTo>
                    <a:pt x="2436" y="3483"/>
                  </a:lnTo>
                  <a:lnTo>
                    <a:pt x="2241" y="3434"/>
                  </a:lnTo>
                  <a:lnTo>
                    <a:pt x="2022" y="3361"/>
                  </a:lnTo>
                  <a:lnTo>
                    <a:pt x="1827" y="3264"/>
                  </a:lnTo>
                  <a:lnTo>
                    <a:pt x="1608" y="3142"/>
                  </a:lnTo>
                  <a:lnTo>
                    <a:pt x="1413" y="3020"/>
                  </a:lnTo>
                  <a:lnTo>
                    <a:pt x="1194" y="2874"/>
                  </a:lnTo>
                  <a:lnTo>
                    <a:pt x="999" y="2704"/>
                  </a:lnTo>
                  <a:lnTo>
                    <a:pt x="804" y="2533"/>
                  </a:lnTo>
                  <a:lnTo>
                    <a:pt x="634" y="2338"/>
                  </a:lnTo>
                  <a:lnTo>
                    <a:pt x="487" y="2143"/>
                  </a:lnTo>
                  <a:lnTo>
                    <a:pt x="341" y="1924"/>
                  </a:lnTo>
                  <a:lnTo>
                    <a:pt x="219" y="1729"/>
                  </a:lnTo>
                  <a:lnTo>
                    <a:pt x="122" y="1510"/>
                  </a:lnTo>
                  <a:lnTo>
                    <a:pt x="49" y="1267"/>
                  </a:lnTo>
                  <a:lnTo>
                    <a:pt x="0" y="1047"/>
                  </a:lnTo>
                  <a:lnTo>
                    <a:pt x="0" y="828"/>
                  </a:lnTo>
                  <a:lnTo>
                    <a:pt x="0" y="828"/>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3"/>
            <p:cNvSpPr/>
            <p:nvPr/>
          </p:nvSpPr>
          <p:spPr>
            <a:xfrm>
              <a:off x="1247825" y="5391625"/>
              <a:ext cx="443300" cy="39000"/>
            </a:xfrm>
            <a:custGeom>
              <a:avLst/>
              <a:gdLst/>
              <a:ahLst/>
              <a:cxnLst/>
              <a:rect l="l" t="t" r="r" b="b"/>
              <a:pathLst>
                <a:path w="17732" h="1560" fill="none" extrusionOk="0">
                  <a:moveTo>
                    <a:pt x="16611" y="1559"/>
                  </a:moveTo>
                  <a:lnTo>
                    <a:pt x="1121" y="1559"/>
                  </a:lnTo>
                  <a:lnTo>
                    <a:pt x="1121" y="1559"/>
                  </a:lnTo>
                  <a:lnTo>
                    <a:pt x="1000" y="1535"/>
                  </a:lnTo>
                  <a:lnTo>
                    <a:pt x="878" y="1510"/>
                  </a:lnTo>
                  <a:lnTo>
                    <a:pt x="780" y="1462"/>
                  </a:lnTo>
                  <a:lnTo>
                    <a:pt x="683" y="1389"/>
                  </a:lnTo>
                  <a:lnTo>
                    <a:pt x="488" y="1218"/>
                  </a:lnTo>
                  <a:lnTo>
                    <a:pt x="318" y="999"/>
                  </a:lnTo>
                  <a:lnTo>
                    <a:pt x="196" y="755"/>
                  </a:lnTo>
                  <a:lnTo>
                    <a:pt x="98" y="487"/>
                  </a:lnTo>
                  <a:lnTo>
                    <a:pt x="25" y="244"/>
                  </a:lnTo>
                  <a:lnTo>
                    <a:pt x="1" y="0"/>
                  </a:lnTo>
                  <a:lnTo>
                    <a:pt x="17731" y="0"/>
                  </a:lnTo>
                  <a:lnTo>
                    <a:pt x="17731" y="0"/>
                  </a:lnTo>
                  <a:lnTo>
                    <a:pt x="17707" y="244"/>
                  </a:lnTo>
                  <a:lnTo>
                    <a:pt x="17634" y="487"/>
                  </a:lnTo>
                  <a:lnTo>
                    <a:pt x="17537" y="755"/>
                  </a:lnTo>
                  <a:lnTo>
                    <a:pt x="17415" y="999"/>
                  </a:lnTo>
                  <a:lnTo>
                    <a:pt x="17244" y="1218"/>
                  </a:lnTo>
                  <a:lnTo>
                    <a:pt x="17049" y="1389"/>
                  </a:lnTo>
                  <a:lnTo>
                    <a:pt x="16952" y="1462"/>
                  </a:lnTo>
                  <a:lnTo>
                    <a:pt x="16855" y="1510"/>
                  </a:lnTo>
                  <a:lnTo>
                    <a:pt x="16733" y="1535"/>
                  </a:lnTo>
                  <a:lnTo>
                    <a:pt x="16611" y="1559"/>
                  </a:lnTo>
                  <a:lnTo>
                    <a:pt x="16611" y="1559"/>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3"/>
            <p:cNvSpPr/>
            <p:nvPr/>
          </p:nvSpPr>
          <p:spPr>
            <a:xfrm>
              <a:off x="1454850" y="5001950"/>
              <a:ext cx="17075" cy="114475"/>
            </a:xfrm>
            <a:custGeom>
              <a:avLst/>
              <a:gdLst/>
              <a:ahLst/>
              <a:cxnLst/>
              <a:rect l="l" t="t" r="r" b="b"/>
              <a:pathLst>
                <a:path w="683" h="4579" fill="none" extrusionOk="0">
                  <a:moveTo>
                    <a:pt x="683" y="0"/>
                  </a:moveTo>
                  <a:lnTo>
                    <a:pt x="683" y="0"/>
                  </a:lnTo>
                  <a:lnTo>
                    <a:pt x="658" y="171"/>
                  </a:lnTo>
                  <a:lnTo>
                    <a:pt x="610" y="317"/>
                  </a:lnTo>
                  <a:lnTo>
                    <a:pt x="512" y="439"/>
                  </a:lnTo>
                  <a:lnTo>
                    <a:pt x="415" y="585"/>
                  </a:lnTo>
                  <a:lnTo>
                    <a:pt x="415" y="585"/>
                  </a:lnTo>
                  <a:lnTo>
                    <a:pt x="269" y="731"/>
                  </a:lnTo>
                  <a:lnTo>
                    <a:pt x="147" y="950"/>
                  </a:lnTo>
                  <a:lnTo>
                    <a:pt x="74" y="1072"/>
                  </a:lnTo>
                  <a:lnTo>
                    <a:pt x="49" y="1194"/>
                  </a:lnTo>
                  <a:lnTo>
                    <a:pt x="1" y="1364"/>
                  </a:lnTo>
                  <a:lnTo>
                    <a:pt x="1" y="1535"/>
                  </a:lnTo>
                  <a:lnTo>
                    <a:pt x="1" y="1535"/>
                  </a:lnTo>
                  <a:lnTo>
                    <a:pt x="1" y="1705"/>
                  </a:lnTo>
                  <a:lnTo>
                    <a:pt x="49" y="1851"/>
                  </a:lnTo>
                  <a:lnTo>
                    <a:pt x="74" y="1997"/>
                  </a:lnTo>
                  <a:lnTo>
                    <a:pt x="147" y="2095"/>
                  </a:lnTo>
                  <a:lnTo>
                    <a:pt x="269" y="2314"/>
                  </a:lnTo>
                  <a:lnTo>
                    <a:pt x="415" y="2484"/>
                  </a:lnTo>
                  <a:lnTo>
                    <a:pt x="415" y="2484"/>
                  </a:lnTo>
                  <a:lnTo>
                    <a:pt x="512" y="2606"/>
                  </a:lnTo>
                  <a:lnTo>
                    <a:pt x="610" y="2728"/>
                  </a:lnTo>
                  <a:lnTo>
                    <a:pt x="658" y="2874"/>
                  </a:lnTo>
                  <a:lnTo>
                    <a:pt x="683" y="3045"/>
                  </a:lnTo>
                  <a:lnTo>
                    <a:pt x="683" y="3045"/>
                  </a:lnTo>
                  <a:lnTo>
                    <a:pt x="658" y="3239"/>
                  </a:lnTo>
                  <a:lnTo>
                    <a:pt x="610" y="3385"/>
                  </a:lnTo>
                  <a:lnTo>
                    <a:pt x="512" y="3507"/>
                  </a:lnTo>
                  <a:lnTo>
                    <a:pt x="415" y="3629"/>
                  </a:lnTo>
                  <a:lnTo>
                    <a:pt x="415" y="3629"/>
                  </a:lnTo>
                  <a:lnTo>
                    <a:pt x="269" y="3800"/>
                  </a:lnTo>
                  <a:lnTo>
                    <a:pt x="147" y="3994"/>
                  </a:lnTo>
                  <a:lnTo>
                    <a:pt x="74" y="4116"/>
                  </a:lnTo>
                  <a:lnTo>
                    <a:pt x="49" y="4262"/>
                  </a:lnTo>
                  <a:lnTo>
                    <a:pt x="1" y="4408"/>
                  </a:lnTo>
                  <a:lnTo>
                    <a:pt x="1" y="4579"/>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3"/>
            <p:cNvSpPr/>
            <p:nvPr/>
          </p:nvSpPr>
          <p:spPr>
            <a:xfrm>
              <a:off x="1411025" y="5001950"/>
              <a:ext cx="17075" cy="114475"/>
            </a:xfrm>
            <a:custGeom>
              <a:avLst/>
              <a:gdLst/>
              <a:ahLst/>
              <a:cxnLst/>
              <a:rect l="l" t="t" r="r" b="b"/>
              <a:pathLst>
                <a:path w="683" h="4579" fill="none" extrusionOk="0">
                  <a:moveTo>
                    <a:pt x="682" y="0"/>
                  </a:moveTo>
                  <a:lnTo>
                    <a:pt x="682" y="0"/>
                  </a:lnTo>
                  <a:lnTo>
                    <a:pt x="658" y="171"/>
                  </a:lnTo>
                  <a:lnTo>
                    <a:pt x="609" y="317"/>
                  </a:lnTo>
                  <a:lnTo>
                    <a:pt x="536" y="439"/>
                  </a:lnTo>
                  <a:lnTo>
                    <a:pt x="414" y="585"/>
                  </a:lnTo>
                  <a:lnTo>
                    <a:pt x="414" y="585"/>
                  </a:lnTo>
                  <a:lnTo>
                    <a:pt x="268" y="731"/>
                  </a:lnTo>
                  <a:lnTo>
                    <a:pt x="146" y="950"/>
                  </a:lnTo>
                  <a:lnTo>
                    <a:pt x="97" y="1072"/>
                  </a:lnTo>
                  <a:lnTo>
                    <a:pt x="49" y="1194"/>
                  </a:lnTo>
                  <a:lnTo>
                    <a:pt x="24" y="1364"/>
                  </a:lnTo>
                  <a:lnTo>
                    <a:pt x="0" y="1535"/>
                  </a:lnTo>
                  <a:lnTo>
                    <a:pt x="0" y="1535"/>
                  </a:lnTo>
                  <a:lnTo>
                    <a:pt x="24" y="1705"/>
                  </a:lnTo>
                  <a:lnTo>
                    <a:pt x="49" y="1851"/>
                  </a:lnTo>
                  <a:lnTo>
                    <a:pt x="97" y="1997"/>
                  </a:lnTo>
                  <a:lnTo>
                    <a:pt x="146" y="2095"/>
                  </a:lnTo>
                  <a:lnTo>
                    <a:pt x="268" y="2314"/>
                  </a:lnTo>
                  <a:lnTo>
                    <a:pt x="414" y="2484"/>
                  </a:lnTo>
                  <a:lnTo>
                    <a:pt x="414" y="2484"/>
                  </a:lnTo>
                  <a:lnTo>
                    <a:pt x="536" y="2606"/>
                  </a:lnTo>
                  <a:lnTo>
                    <a:pt x="609" y="2728"/>
                  </a:lnTo>
                  <a:lnTo>
                    <a:pt x="658" y="2874"/>
                  </a:lnTo>
                  <a:lnTo>
                    <a:pt x="682" y="3045"/>
                  </a:lnTo>
                  <a:lnTo>
                    <a:pt x="682" y="3045"/>
                  </a:lnTo>
                  <a:lnTo>
                    <a:pt x="658" y="3239"/>
                  </a:lnTo>
                  <a:lnTo>
                    <a:pt x="609" y="3385"/>
                  </a:lnTo>
                  <a:lnTo>
                    <a:pt x="536" y="3507"/>
                  </a:lnTo>
                  <a:lnTo>
                    <a:pt x="414" y="3629"/>
                  </a:lnTo>
                  <a:lnTo>
                    <a:pt x="414" y="3629"/>
                  </a:lnTo>
                  <a:lnTo>
                    <a:pt x="268" y="3800"/>
                  </a:lnTo>
                  <a:lnTo>
                    <a:pt x="146" y="3994"/>
                  </a:lnTo>
                  <a:lnTo>
                    <a:pt x="97" y="4116"/>
                  </a:lnTo>
                  <a:lnTo>
                    <a:pt x="49" y="4262"/>
                  </a:lnTo>
                  <a:lnTo>
                    <a:pt x="24" y="4408"/>
                  </a:lnTo>
                  <a:lnTo>
                    <a:pt x="0" y="4579"/>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3"/>
            <p:cNvSpPr/>
            <p:nvPr/>
          </p:nvSpPr>
          <p:spPr>
            <a:xfrm>
              <a:off x="1498700" y="5001950"/>
              <a:ext cx="16450" cy="114475"/>
            </a:xfrm>
            <a:custGeom>
              <a:avLst/>
              <a:gdLst/>
              <a:ahLst/>
              <a:cxnLst/>
              <a:rect l="l" t="t" r="r" b="b"/>
              <a:pathLst>
                <a:path w="658" h="4579" fill="none" extrusionOk="0">
                  <a:moveTo>
                    <a:pt x="658" y="0"/>
                  </a:moveTo>
                  <a:lnTo>
                    <a:pt x="658" y="0"/>
                  </a:lnTo>
                  <a:lnTo>
                    <a:pt x="658" y="171"/>
                  </a:lnTo>
                  <a:lnTo>
                    <a:pt x="585" y="317"/>
                  </a:lnTo>
                  <a:lnTo>
                    <a:pt x="512" y="439"/>
                  </a:lnTo>
                  <a:lnTo>
                    <a:pt x="390" y="585"/>
                  </a:lnTo>
                  <a:lnTo>
                    <a:pt x="390" y="585"/>
                  </a:lnTo>
                  <a:lnTo>
                    <a:pt x="268" y="731"/>
                  </a:lnTo>
                  <a:lnTo>
                    <a:pt x="122" y="950"/>
                  </a:lnTo>
                  <a:lnTo>
                    <a:pt x="73" y="1072"/>
                  </a:lnTo>
                  <a:lnTo>
                    <a:pt x="25" y="1194"/>
                  </a:lnTo>
                  <a:lnTo>
                    <a:pt x="0" y="1364"/>
                  </a:lnTo>
                  <a:lnTo>
                    <a:pt x="0" y="1535"/>
                  </a:lnTo>
                  <a:lnTo>
                    <a:pt x="0" y="1535"/>
                  </a:lnTo>
                  <a:lnTo>
                    <a:pt x="0" y="1705"/>
                  </a:lnTo>
                  <a:lnTo>
                    <a:pt x="25" y="1851"/>
                  </a:lnTo>
                  <a:lnTo>
                    <a:pt x="73" y="1997"/>
                  </a:lnTo>
                  <a:lnTo>
                    <a:pt x="122" y="2095"/>
                  </a:lnTo>
                  <a:lnTo>
                    <a:pt x="268" y="2314"/>
                  </a:lnTo>
                  <a:lnTo>
                    <a:pt x="390" y="2484"/>
                  </a:lnTo>
                  <a:lnTo>
                    <a:pt x="390" y="2484"/>
                  </a:lnTo>
                  <a:lnTo>
                    <a:pt x="512" y="2606"/>
                  </a:lnTo>
                  <a:lnTo>
                    <a:pt x="585" y="2728"/>
                  </a:lnTo>
                  <a:lnTo>
                    <a:pt x="658" y="2874"/>
                  </a:lnTo>
                  <a:lnTo>
                    <a:pt x="658" y="3045"/>
                  </a:lnTo>
                  <a:lnTo>
                    <a:pt x="658" y="3045"/>
                  </a:lnTo>
                  <a:lnTo>
                    <a:pt x="658" y="3239"/>
                  </a:lnTo>
                  <a:lnTo>
                    <a:pt x="585" y="3385"/>
                  </a:lnTo>
                  <a:lnTo>
                    <a:pt x="512" y="3507"/>
                  </a:lnTo>
                  <a:lnTo>
                    <a:pt x="390" y="3629"/>
                  </a:lnTo>
                  <a:lnTo>
                    <a:pt x="390" y="3629"/>
                  </a:lnTo>
                  <a:lnTo>
                    <a:pt x="268" y="3800"/>
                  </a:lnTo>
                  <a:lnTo>
                    <a:pt x="122" y="3994"/>
                  </a:lnTo>
                  <a:lnTo>
                    <a:pt x="73" y="4116"/>
                  </a:lnTo>
                  <a:lnTo>
                    <a:pt x="25" y="4262"/>
                  </a:lnTo>
                  <a:lnTo>
                    <a:pt x="0" y="4408"/>
                  </a:lnTo>
                  <a:lnTo>
                    <a:pt x="0" y="4579"/>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1291" y="1378705"/>
            <a:ext cx="4143687" cy="37647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u 2">
            <a:extLst>
              <a:ext uri="{FF2B5EF4-FFF2-40B4-BE49-F238E27FC236}">
                <a16:creationId xmlns:a16="http://schemas.microsoft.com/office/drawing/2014/main" id="{3B0CD40F-DD39-19EA-AE58-825A198B5BEF}"/>
              </a:ext>
            </a:extLst>
          </p:cNvPr>
          <p:cNvSpPr>
            <a:spLocks noGrp="1"/>
          </p:cNvSpPr>
          <p:nvPr>
            <p:ph type="ctrTitle"/>
          </p:nvPr>
        </p:nvSpPr>
        <p:spPr>
          <a:xfrm>
            <a:off x="811702" y="313911"/>
            <a:ext cx="3724500" cy="4829588"/>
          </a:xfrm>
        </p:spPr>
        <p:txBody>
          <a:bodyPr/>
          <a:lstStyle/>
          <a:p>
            <a:br>
              <a:rPr lang="ro-RO" dirty="0"/>
            </a:br>
            <a:r>
              <a:rPr lang="ro-RO" dirty="0" err="1"/>
              <a:t>Strategies</a:t>
            </a:r>
            <a:r>
              <a:rPr lang="ro-RO" dirty="0"/>
              <a:t> for </a:t>
            </a:r>
            <a:r>
              <a:rPr lang="ro-RO" dirty="0" err="1"/>
              <a:t>effective</a:t>
            </a:r>
            <a:r>
              <a:rPr lang="ro-RO" dirty="0"/>
              <a:t> </a:t>
            </a:r>
            <a:r>
              <a:rPr lang="ro-RO" dirty="0" err="1"/>
              <a:t>communication</a:t>
            </a:r>
            <a:r>
              <a:rPr lang="ro-RO" dirty="0"/>
              <a:t> in a business </a:t>
            </a:r>
            <a:r>
              <a:rPr lang="ro-RO" dirty="0" err="1"/>
              <a:t>setting</a:t>
            </a:r>
            <a:br>
              <a:rPr lang="ro-RO" dirty="0"/>
            </a:br>
            <a:r>
              <a:rPr lang="ro-RO" dirty="0"/>
              <a:t>Student number:2109716</a:t>
            </a:r>
            <a:br>
              <a:rPr lang="ro-RO" dirty="0"/>
            </a:br>
            <a:r>
              <a:rPr lang="ro-RO" dirty="0"/>
              <a:t>Andreea Elena </a:t>
            </a:r>
            <a:r>
              <a:rPr lang="ro-RO" dirty="0" err="1"/>
              <a:t>Patrut</a:t>
            </a:r>
            <a:endParaRPr lang="ro-RO" dirty="0"/>
          </a:p>
        </p:txBody>
      </p:sp>
      <p:sp>
        <p:nvSpPr>
          <p:cNvPr id="4" name="CasetăText 3">
            <a:extLst>
              <a:ext uri="{FF2B5EF4-FFF2-40B4-BE49-F238E27FC236}">
                <a16:creationId xmlns:a16="http://schemas.microsoft.com/office/drawing/2014/main" id="{A55390C6-4C36-A4F7-85FA-250ABFE31D2F}"/>
              </a:ext>
            </a:extLst>
          </p:cNvPr>
          <p:cNvSpPr txBox="1"/>
          <p:nvPr/>
        </p:nvSpPr>
        <p:spPr>
          <a:xfrm>
            <a:off x="5084917" y="60779"/>
            <a:ext cx="3285150" cy="738664"/>
          </a:xfrm>
          <a:prstGeom prst="rect">
            <a:avLst/>
          </a:prstGeom>
          <a:noFill/>
        </p:spPr>
        <p:txBody>
          <a:bodyPr wrap="square" rtlCol="0">
            <a:spAutoFit/>
          </a:bodyPr>
          <a:lstStyle/>
          <a:p>
            <a:pPr algn="l"/>
            <a:r>
              <a:rPr lang="ro-RO" dirty="0"/>
              <a:t>BMSW4002</a:t>
            </a:r>
          </a:p>
          <a:p>
            <a:pPr algn="l"/>
            <a:r>
              <a:rPr lang="ro-RO" dirty="0" err="1"/>
              <a:t>Effective</a:t>
            </a:r>
            <a:r>
              <a:rPr lang="ro-RO" dirty="0"/>
              <a:t> Team </a:t>
            </a:r>
            <a:r>
              <a:rPr lang="ro-RO" dirty="0" err="1"/>
              <a:t>Working</a:t>
            </a:r>
            <a:r>
              <a:rPr lang="ro-RO" dirty="0"/>
              <a:t> </a:t>
            </a:r>
            <a:r>
              <a:rPr lang="ro-RO" dirty="0" err="1"/>
              <a:t>and</a:t>
            </a:r>
            <a:r>
              <a:rPr lang="ro-RO" dirty="0"/>
              <a:t> </a:t>
            </a:r>
            <a:r>
              <a:rPr lang="ro-RO" dirty="0" err="1"/>
              <a:t>Communication</a:t>
            </a:r>
            <a:r>
              <a:rPr lang="ro-RO"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2855" y="553789"/>
            <a:ext cx="3724500" cy="553793"/>
          </a:xfrm>
        </p:spPr>
        <p:txBody>
          <a:bodyPr/>
          <a:lstStyle/>
          <a:p>
            <a:r>
              <a:rPr lang="en-US" dirty="0">
                <a:solidFill>
                  <a:srgbClr val="000000"/>
                </a:solidFill>
                <a:latin typeface="Times New Roman"/>
              </a:rPr>
              <a:t>	</a:t>
            </a:r>
            <a:br>
              <a:rPr lang="en-US" dirty="0">
                <a:solidFill>
                  <a:srgbClr val="31B4E6">
                    <a:lumMod val="75000"/>
                  </a:srgbClr>
                </a:solidFill>
              </a:rPr>
            </a:br>
            <a:br>
              <a:rPr lang="en-US" dirty="0">
                <a:solidFill>
                  <a:srgbClr val="000000"/>
                </a:solidFill>
                <a:latin typeface="Times New Roman"/>
              </a:rPr>
            </a:br>
            <a:br>
              <a:rPr lang="en-US" dirty="0">
                <a:solidFill>
                  <a:srgbClr val="31B4E6">
                    <a:lumMod val="75000"/>
                  </a:srgbClr>
                </a:solidFill>
              </a:rPr>
            </a:br>
            <a:br>
              <a:rPr lang="en-US" dirty="0"/>
            </a:br>
            <a:r>
              <a:rPr lang="en-US" dirty="0">
                <a:latin typeface="Times New Roman" pitchFamily="18" charset="0"/>
                <a:cs typeface="Times New Roman" pitchFamily="18" charset="0"/>
              </a:rPr>
              <a:t>Outline</a:t>
            </a:r>
            <a:endParaRPr lang="en-US" dirty="0"/>
          </a:p>
        </p:txBody>
      </p:sp>
      <p:sp>
        <p:nvSpPr>
          <p:cNvPr id="3" name="Title 1"/>
          <p:cNvSpPr txBox="1">
            <a:spLocks/>
          </p:cNvSpPr>
          <p:nvPr/>
        </p:nvSpPr>
        <p:spPr>
          <a:xfrm>
            <a:off x="649706" y="1107582"/>
            <a:ext cx="5354052" cy="3139565"/>
          </a:xfrm>
          <a:prstGeom prst="rect">
            <a:avLst/>
          </a:prstGeom>
        </p:spPr>
        <p:txBody>
          <a:bodyPr spcFirstLastPara="1" vert="horz" wrap="square" lIns="0" tIns="0" rIns="0" bIns="0" rtlCol="0" anchor="b" anchorCtr="0">
            <a:noAutofit/>
          </a:bodyPr>
          <a:lstStyle>
            <a:lvl1pPr lvl="0" algn="l" defTabSz="342900" rtl="0" eaLnBrk="1" latinLnBrk="0" hangingPunct="1">
              <a:spcBef>
                <a:spcPts val="0"/>
              </a:spcBef>
              <a:spcAft>
                <a:spcPts val="0"/>
              </a:spcAft>
              <a:buSzPts val="3600"/>
              <a:buNone/>
              <a:defRPr sz="3600" kern="1200">
                <a:solidFill>
                  <a:schemeClr val="accent2">
                    <a:lumMod val="75000"/>
                  </a:schemeClr>
                </a:solidFill>
                <a:latin typeface="+mj-lt"/>
                <a:ea typeface="+mj-ea"/>
                <a:cs typeface="+mj-cs"/>
              </a:defRPr>
            </a:lvl1pPr>
            <a:lvl2pPr lvl="1" rtl="0" eaLnBrk="1" hangingPunct="1">
              <a:spcBef>
                <a:spcPts val="0"/>
              </a:spcBef>
              <a:spcAft>
                <a:spcPts val="0"/>
              </a:spcAft>
              <a:buSzPts val="3600"/>
              <a:buNone/>
              <a:defRPr sz="3600">
                <a:solidFill>
                  <a:schemeClr val="tx2"/>
                </a:solidFill>
              </a:defRPr>
            </a:lvl2pPr>
            <a:lvl3pPr lvl="2" rtl="0" eaLnBrk="1" hangingPunct="1">
              <a:spcBef>
                <a:spcPts val="0"/>
              </a:spcBef>
              <a:spcAft>
                <a:spcPts val="0"/>
              </a:spcAft>
              <a:buSzPts val="3600"/>
              <a:buNone/>
              <a:defRPr sz="3600">
                <a:solidFill>
                  <a:schemeClr val="tx2"/>
                </a:solidFill>
              </a:defRPr>
            </a:lvl3pPr>
            <a:lvl4pPr lvl="3" rtl="0" eaLnBrk="1" hangingPunct="1">
              <a:spcBef>
                <a:spcPts val="0"/>
              </a:spcBef>
              <a:spcAft>
                <a:spcPts val="0"/>
              </a:spcAft>
              <a:buSzPts val="3600"/>
              <a:buNone/>
              <a:defRPr sz="3600">
                <a:solidFill>
                  <a:schemeClr val="tx2"/>
                </a:solidFill>
              </a:defRPr>
            </a:lvl4pPr>
            <a:lvl5pPr lvl="4" rtl="0" eaLnBrk="1" hangingPunct="1">
              <a:spcBef>
                <a:spcPts val="0"/>
              </a:spcBef>
              <a:spcAft>
                <a:spcPts val="0"/>
              </a:spcAft>
              <a:buSzPts val="3600"/>
              <a:buNone/>
              <a:defRPr sz="3600">
                <a:solidFill>
                  <a:schemeClr val="tx2"/>
                </a:solidFill>
              </a:defRPr>
            </a:lvl5pPr>
            <a:lvl6pPr lvl="5" rtl="0" eaLnBrk="1" hangingPunct="1">
              <a:spcBef>
                <a:spcPts val="0"/>
              </a:spcBef>
              <a:spcAft>
                <a:spcPts val="0"/>
              </a:spcAft>
              <a:buSzPts val="3600"/>
              <a:buNone/>
              <a:defRPr sz="3600">
                <a:solidFill>
                  <a:schemeClr val="tx2"/>
                </a:solidFill>
              </a:defRPr>
            </a:lvl6pPr>
            <a:lvl7pPr lvl="6" rtl="0" eaLnBrk="1" hangingPunct="1">
              <a:spcBef>
                <a:spcPts val="0"/>
              </a:spcBef>
              <a:spcAft>
                <a:spcPts val="0"/>
              </a:spcAft>
              <a:buSzPts val="3600"/>
              <a:buNone/>
              <a:defRPr sz="3600">
                <a:solidFill>
                  <a:schemeClr val="tx2"/>
                </a:solidFill>
              </a:defRPr>
            </a:lvl7pPr>
            <a:lvl8pPr lvl="7" rtl="0" eaLnBrk="1" hangingPunct="1">
              <a:spcBef>
                <a:spcPts val="0"/>
              </a:spcBef>
              <a:spcAft>
                <a:spcPts val="0"/>
              </a:spcAft>
              <a:buSzPts val="3600"/>
              <a:buNone/>
              <a:defRPr sz="3600">
                <a:solidFill>
                  <a:schemeClr val="tx2"/>
                </a:solidFill>
              </a:defRPr>
            </a:lvl8pPr>
            <a:lvl9pPr lvl="8" rtl="0" eaLnBrk="1" hangingPunct="1">
              <a:spcBef>
                <a:spcPts val="0"/>
              </a:spcBef>
              <a:spcAft>
                <a:spcPts val="0"/>
              </a:spcAft>
              <a:buSzPts val="3600"/>
              <a:buNone/>
              <a:defRPr sz="3600">
                <a:solidFill>
                  <a:schemeClr val="tx2"/>
                </a:solidFill>
              </a:defRPr>
            </a:lvl9pPr>
          </a:lstStyle>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Introduction</a:t>
            </a:r>
          </a:p>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An overview of the Company</a:t>
            </a:r>
          </a:p>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Benefits of effective communication</a:t>
            </a:r>
          </a:p>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Communication Model recommended to TOM’s company</a:t>
            </a:r>
          </a:p>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Reasons behind adopting interactive communication model.</a:t>
            </a:r>
          </a:p>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Communication barriers can impact the project team.</a:t>
            </a:r>
          </a:p>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Channels need to be developed to improve communication</a:t>
            </a:r>
          </a:p>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Conclusions</a:t>
            </a:r>
          </a:p>
          <a:p>
            <a:pPr marL="571500" indent="-571500" algn="just">
              <a:buClrTx/>
              <a:buFont typeface="Arial" panose="020B0604020202020204" pitchFamily="34" charset="0"/>
              <a:buChar char="•"/>
            </a:pPr>
            <a:r>
              <a:rPr lang="en-US" sz="1600" dirty="0">
                <a:solidFill>
                  <a:schemeClr val="tx1"/>
                </a:solidFill>
                <a:latin typeface="Times New Roman" pitchFamily="18" charset="0"/>
                <a:cs typeface="Times New Roman" pitchFamily="18" charset="0"/>
              </a:rPr>
              <a:t>References</a:t>
            </a:r>
          </a:p>
          <a:p>
            <a:pPr algn="just">
              <a:buClrTx/>
            </a:pPr>
            <a:endParaRPr lang="en-US" sz="18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7368" y="968542"/>
            <a:ext cx="2346158" cy="2889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106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588047" y="522985"/>
            <a:ext cx="2811483" cy="55295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latin typeface="Times New Roman" pitchFamily="18" charset="0"/>
                <a:cs typeface="Times New Roman" pitchFamily="18" charset="0"/>
              </a:rPr>
              <a:t>Introduction</a:t>
            </a:r>
            <a:endParaRPr dirty="0">
              <a:latin typeface="Times New Roman" pitchFamily="18" charset="0"/>
              <a:cs typeface="Times New Roman" pitchFamily="18" charset="0"/>
            </a:endParaRPr>
          </a:p>
        </p:txBody>
      </p:sp>
      <p:sp>
        <p:nvSpPr>
          <p:cNvPr id="80" name="Google Shape;80;p14"/>
          <p:cNvSpPr txBox="1">
            <a:spLocks noGrp="1"/>
          </p:cNvSpPr>
          <p:nvPr>
            <p:ph type="body" idx="1"/>
          </p:nvPr>
        </p:nvSpPr>
        <p:spPr>
          <a:xfrm>
            <a:off x="890337" y="1271894"/>
            <a:ext cx="4662764" cy="2578211"/>
          </a:xfrm>
          <a:prstGeom prst="rect">
            <a:avLst/>
          </a:prstGeom>
        </p:spPr>
        <p:txBody>
          <a:bodyPr spcFirstLastPara="1" wrap="square" lIns="0" tIns="0" rIns="0" bIns="0" anchor="t" anchorCtr="0">
            <a:noAutofit/>
          </a:bodyPr>
          <a:lstStyle/>
          <a:p>
            <a:pPr>
              <a:buFont typeface="Wingdings" pitchFamily="2" charset="2"/>
              <a:buChar char="ü"/>
            </a:pPr>
            <a:r>
              <a:rPr lang="en-US" dirty="0">
                <a:latin typeface="Times New Roman" pitchFamily="18" charset="0"/>
                <a:cs typeface="Times New Roman" pitchFamily="18" charset="0"/>
              </a:rPr>
              <a:t>Communication within an organization plays a vital role in performing the activities of that organization.</a:t>
            </a:r>
          </a:p>
          <a:p>
            <a:pPr>
              <a:buFont typeface="Wingdings" pitchFamily="2" charset="2"/>
              <a:buChar char="ü"/>
            </a:pPr>
            <a:r>
              <a:rPr lang="en-US" dirty="0">
                <a:latin typeface="Times New Roman" pitchFamily="18" charset="0"/>
                <a:cs typeface="Times New Roman" pitchFamily="18" charset="0"/>
              </a:rPr>
              <a:t>It helps to get the best outcome from the team and ensures employee loyalty towards the organization.</a:t>
            </a:r>
          </a:p>
          <a:p>
            <a:pPr>
              <a:buFont typeface="Wingdings" pitchFamily="2" charset="2"/>
              <a:buChar char="ü"/>
            </a:pPr>
            <a:r>
              <a:rPr lang="en-US" dirty="0">
                <a:latin typeface="Times New Roman" pitchFamily="18" charset="0"/>
                <a:cs typeface="Times New Roman" pitchFamily="18" charset="0"/>
              </a:rPr>
              <a:t>It is necessary to ensure proper communication within the organization to achieve organizational goals.</a:t>
            </a:r>
          </a:p>
          <a:p>
            <a:pPr marL="342900" algn="just">
              <a:buClr>
                <a:schemeClr val="dk1"/>
              </a:buClr>
              <a:buSzPts val="1100"/>
            </a:pPr>
            <a:endParaRPr lang="en-US" dirty="0">
              <a:latin typeface="Times New Roman" pitchFamily="18" charset="0"/>
              <a:cs typeface="Times New Roman" pitchFamily="18" charset="0"/>
            </a:endParaRPr>
          </a:p>
        </p:txBody>
      </p:sp>
      <p:sp>
        <p:nvSpPr>
          <p:cNvPr id="82" name="Google Shape;82;p14"/>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3</a:t>
            </a:fld>
            <a:endParaRPr/>
          </a:p>
        </p:txBody>
      </p:sp>
      <p:sp>
        <p:nvSpPr>
          <p:cNvPr id="3" name="AutoShape 4" descr="Importance of Communication in an Organiz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6" descr="Importance of Communication in an Organizatio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2"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3442" y="1179095"/>
            <a:ext cx="2935706" cy="3140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1"/>
          <p:cNvSpPr txBox="1">
            <a:spLocks noGrp="1"/>
          </p:cNvSpPr>
          <p:nvPr>
            <p:ph type="title"/>
          </p:nvPr>
        </p:nvSpPr>
        <p:spPr>
          <a:xfrm>
            <a:off x="1247408" y="504177"/>
            <a:ext cx="6683765" cy="506476"/>
          </a:xfrm>
          <a:prstGeom prst="rect">
            <a:avLst/>
          </a:prstGeom>
        </p:spPr>
        <p:txBody>
          <a:bodyPr spcFirstLastPara="1" wrap="square" lIns="0" tIns="0" rIns="0" bIns="0" anchor="t" anchorCtr="0">
            <a:noAutofit/>
          </a:bodyPr>
          <a:lstStyle/>
          <a:p>
            <a:pPr algn="ctr"/>
            <a:r>
              <a:rPr lang="en-US" sz="2800" b="1" dirty="0">
                <a:latin typeface="Times New Roman" pitchFamily="18" charset="0"/>
                <a:cs typeface="Times New Roman" pitchFamily="18" charset="0"/>
              </a:rPr>
              <a:t>An overview of the company</a:t>
            </a:r>
          </a:p>
        </p:txBody>
      </p:sp>
      <p:sp>
        <p:nvSpPr>
          <p:cNvPr id="4" name="Content Placeholder 3"/>
          <p:cNvSpPr>
            <a:spLocks noGrp="1"/>
          </p:cNvSpPr>
          <p:nvPr>
            <p:ph sz="half" idx="2"/>
          </p:nvPr>
        </p:nvSpPr>
        <p:spPr>
          <a:xfrm>
            <a:off x="1122998" y="1370063"/>
            <a:ext cx="4688255" cy="3043638"/>
          </a:xfrm>
        </p:spPr>
        <p:txBody>
          <a:bodyPr>
            <a:normAutofit fontScale="92500" lnSpcReduction="20000"/>
          </a:bodyPr>
          <a:lstStyle/>
          <a:p>
            <a:r>
              <a:rPr lang="en-US" sz="1800" dirty="0">
                <a:latin typeface="Times New Roman" pitchFamily="18" charset="0"/>
                <a:cs typeface="Times New Roman" pitchFamily="18" charset="0"/>
              </a:rPr>
              <a:t>Amazon is a global company that wants to expand business in Europe</a:t>
            </a:r>
          </a:p>
          <a:p>
            <a:r>
              <a:rPr lang="en-US" sz="1800" dirty="0">
                <a:latin typeface="Times New Roman" pitchFamily="18" charset="0"/>
                <a:cs typeface="Times New Roman" pitchFamily="18" charset="0"/>
              </a:rPr>
              <a:t>Tom Jackson led the projects.</a:t>
            </a:r>
          </a:p>
          <a:p>
            <a:r>
              <a:rPr lang="en-US" sz="1800" dirty="0">
                <a:latin typeface="Times New Roman" pitchFamily="18" charset="0"/>
                <a:cs typeface="Times New Roman" pitchFamily="18" charset="0"/>
              </a:rPr>
              <a:t>Communication between Tom and the team is not good.</a:t>
            </a:r>
          </a:p>
          <a:p>
            <a:r>
              <a:rPr lang="en-US" sz="1800" dirty="0">
                <a:latin typeface="Times New Roman" pitchFamily="18" charset="0"/>
                <a:cs typeface="Times New Roman" pitchFamily="18" charset="0"/>
              </a:rPr>
              <a:t>Conflict and disagreement between employees arise</a:t>
            </a:r>
          </a:p>
          <a:p>
            <a:r>
              <a:rPr lang="en-US" sz="1800" dirty="0">
                <a:latin typeface="Times New Roman" pitchFamily="18" charset="0"/>
                <a:cs typeface="Times New Roman" pitchFamily="18" charset="0"/>
              </a:rPr>
              <a:t>There is no communication channel and formal communication is not </a:t>
            </a:r>
            <a:r>
              <a:rPr lang="en-US" sz="1800" dirty="0" err="1">
                <a:latin typeface="Times New Roman" pitchFamily="18" charset="0"/>
                <a:cs typeface="Times New Roman" pitchFamily="18" charset="0"/>
              </a:rPr>
              <a:t>practised</a:t>
            </a:r>
            <a:r>
              <a:rPr lang="en-US" sz="1800" dirty="0">
                <a:latin typeface="Times New Roman" pitchFamily="18" charset="0"/>
                <a:cs typeface="Times New Roman" pitchFamily="18" charset="0"/>
              </a:rPr>
              <a:t>. </a:t>
            </a:r>
          </a:p>
          <a:p>
            <a:r>
              <a:rPr lang="en-US" sz="1800" dirty="0">
                <a:latin typeface="Times New Roman" pitchFamily="18" charset="0"/>
                <a:cs typeface="Times New Roman" pitchFamily="18" charset="0"/>
              </a:rPr>
              <a:t>It is a must to develop a proper communication channel for the </a:t>
            </a:r>
            <a:r>
              <a:rPr lang="en-US" sz="1800" dirty="0" err="1">
                <a:latin typeface="Times New Roman" pitchFamily="18" charset="0"/>
                <a:cs typeface="Times New Roman" pitchFamily="18" charset="0"/>
              </a:rPr>
              <a:t>organisation's</a:t>
            </a:r>
            <a:r>
              <a:rPr lang="en-US" sz="1800" dirty="0">
                <a:latin typeface="Times New Roman" pitchFamily="18" charset="0"/>
                <a:cs typeface="Times New Roman" pitchFamily="18" charset="0"/>
              </a:rPr>
              <a:t> welfare.</a:t>
            </a:r>
          </a:p>
          <a:p>
            <a:pPr>
              <a:buFont typeface="Wingdings" pitchFamily="2" charset="2"/>
              <a:buChar char="q"/>
            </a:pPr>
            <a:endParaRPr lang="en-US" sz="1500" b="1" dirty="0">
              <a:latin typeface="Times New Roman" pitchFamily="18" charset="0"/>
              <a:cs typeface="Times New Roman" pitchFamily="18" charset="0"/>
            </a:endParaRPr>
          </a:p>
        </p:txBody>
      </p:sp>
      <p:sp>
        <p:nvSpPr>
          <p:cNvPr id="161" name="Google Shape;161;p21"/>
          <p:cNvSpPr txBox="1">
            <a:spLocks noGrp="1"/>
          </p:cNvSpPr>
          <p:nvPr>
            <p:ph type="sldNum" sz="quarter"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4</a:t>
            </a:fld>
            <a:endParaRPr/>
          </a:p>
        </p:txBody>
      </p:sp>
      <p:grpSp>
        <p:nvGrpSpPr>
          <p:cNvPr id="162" name="Google Shape;162;p21"/>
          <p:cNvGrpSpPr/>
          <p:nvPr/>
        </p:nvGrpSpPr>
        <p:grpSpPr>
          <a:xfrm>
            <a:off x="453014" y="3917228"/>
            <a:ext cx="794394" cy="768186"/>
            <a:chOff x="1247825" y="5001950"/>
            <a:chExt cx="443300" cy="428675"/>
          </a:xfrm>
        </p:grpSpPr>
        <p:sp>
          <p:nvSpPr>
            <p:cNvPr id="163" name="Google Shape;163;p21"/>
            <p:cNvSpPr/>
            <p:nvPr/>
          </p:nvSpPr>
          <p:spPr>
            <a:xfrm>
              <a:off x="1247825" y="5168175"/>
              <a:ext cx="373875" cy="221650"/>
            </a:xfrm>
            <a:custGeom>
              <a:avLst/>
              <a:gdLst/>
              <a:ahLst/>
              <a:cxnLst/>
              <a:rect l="l" t="t" r="r" b="b"/>
              <a:pathLst>
                <a:path w="14955" h="8866" fill="none" extrusionOk="0">
                  <a:moveTo>
                    <a:pt x="12178" y="8865"/>
                  </a:moveTo>
                  <a:lnTo>
                    <a:pt x="12178" y="8865"/>
                  </a:lnTo>
                  <a:lnTo>
                    <a:pt x="12325" y="8841"/>
                  </a:lnTo>
                  <a:lnTo>
                    <a:pt x="12471" y="8792"/>
                  </a:lnTo>
                  <a:lnTo>
                    <a:pt x="12592" y="8695"/>
                  </a:lnTo>
                  <a:lnTo>
                    <a:pt x="12666" y="8573"/>
                  </a:lnTo>
                  <a:lnTo>
                    <a:pt x="12666" y="8573"/>
                  </a:lnTo>
                  <a:lnTo>
                    <a:pt x="12958" y="8037"/>
                  </a:lnTo>
                  <a:lnTo>
                    <a:pt x="13323" y="7331"/>
                  </a:lnTo>
                  <a:lnTo>
                    <a:pt x="13688" y="6454"/>
                  </a:lnTo>
                  <a:lnTo>
                    <a:pt x="13883" y="5991"/>
                  </a:lnTo>
                  <a:lnTo>
                    <a:pt x="14078" y="5480"/>
                  </a:lnTo>
                  <a:lnTo>
                    <a:pt x="14249" y="4944"/>
                  </a:lnTo>
                  <a:lnTo>
                    <a:pt x="14419" y="4360"/>
                  </a:lnTo>
                  <a:lnTo>
                    <a:pt x="14565" y="3775"/>
                  </a:lnTo>
                  <a:lnTo>
                    <a:pt x="14711" y="3166"/>
                  </a:lnTo>
                  <a:lnTo>
                    <a:pt x="14809" y="2533"/>
                  </a:lnTo>
                  <a:lnTo>
                    <a:pt x="14882" y="1875"/>
                  </a:lnTo>
                  <a:lnTo>
                    <a:pt x="14931" y="1218"/>
                  </a:lnTo>
                  <a:lnTo>
                    <a:pt x="14955" y="536"/>
                  </a:lnTo>
                  <a:lnTo>
                    <a:pt x="14955" y="536"/>
                  </a:lnTo>
                  <a:lnTo>
                    <a:pt x="14955" y="438"/>
                  </a:lnTo>
                  <a:lnTo>
                    <a:pt x="14906" y="341"/>
                  </a:lnTo>
                  <a:lnTo>
                    <a:pt x="14857" y="244"/>
                  </a:lnTo>
                  <a:lnTo>
                    <a:pt x="14809" y="146"/>
                  </a:lnTo>
                  <a:lnTo>
                    <a:pt x="14711" y="97"/>
                  </a:lnTo>
                  <a:lnTo>
                    <a:pt x="14614" y="24"/>
                  </a:lnTo>
                  <a:lnTo>
                    <a:pt x="14516" y="0"/>
                  </a:lnTo>
                  <a:lnTo>
                    <a:pt x="14395" y="0"/>
                  </a:lnTo>
                  <a:lnTo>
                    <a:pt x="3338" y="0"/>
                  </a:lnTo>
                  <a:lnTo>
                    <a:pt x="3338" y="0"/>
                  </a:lnTo>
                  <a:lnTo>
                    <a:pt x="3216" y="0"/>
                  </a:lnTo>
                  <a:lnTo>
                    <a:pt x="3118" y="24"/>
                  </a:lnTo>
                  <a:lnTo>
                    <a:pt x="3021" y="97"/>
                  </a:lnTo>
                  <a:lnTo>
                    <a:pt x="2924" y="146"/>
                  </a:lnTo>
                  <a:lnTo>
                    <a:pt x="2875" y="244"/>
                  </a:lnTo>
                  <a:lnTo>
                    <a:pt x="2826" y="341"/>
                  </a:lnTo>
                  <a:lnTo>
                    <a:pt x="2777" y="438"/>
                  </a:lnTo>
                  <a:lnTo>
                    <a:pt x="2777" y="536"/>
                  </a:lnTo>
                  <a:lnTo>
                    <a:pt x="2777" y="536"/>
                  </a:lnTo>
                  <a:lnTo>
                    <a:pt x="2777" y="706"/>
                  </a:lnTo>
                  <a:lnTo>
                    <a:pt x="2777" y="706"/>
                  </a:lnTo>
                  <a:lnTo>
                    <a:pt x="2558" y="633"/>
                  </a:lnTo>
                  <a:lnTo>
                    <a:pt x="2363" y="585"/>
                  </a:lnTo>
                  <a:lnTo>
                    <a:pt x="2144" y="560"/>
                  </a:lnTo>
                  <a:lnTo>
                    <a:pt x="1949" y="536"/>
                  </a:lnTo>
                  <a:lnTo>
                    <a:pt x="1949" y="536"/>
                  </a:lnTo>
                  <a:lnTo>
                    <a:pt x="1755" y="560"/>
                  </a:lnTo>
                  <a:lnTo>
                    <a:pt x="1560" y="585"/>
                  </a:lnTo>
                  <a:lnTo>
                    <a:pt x="1365" y="633"/>
                  </a:lnTo>
                  <a:lnTo>
                    <a:pt x="1194" y="706"/>
                  </a:lnTo>
                  <a:lnTo>
                    <a:pt x="1024" y="779"/>
                  </a:lnTo>
                  <a:lnTo>
                    <a:pt x="853" y="877"/>
                  </a:lnTo>
                  <a:lnTo>
                    <a:pt x="707" y="999"/>
                  </a:lnTo>
                  <a:lnTo>
                    <a:pt x="561" y="1120"/>
                  </a:lnTo>
                  <a:lnTo>
                    <a:pt x="439" y="1242"/>
                  </a:lnTo>
                  <a:lnTo>
                    <a:pt x="342" y="1413"/>
                  </a:lnTo>
                  <a:lnTo>
                    <a:pt x="244" y="1559"/>
                  </a:lnTo>
                  <a:lnTo>
                    <a:pt x="147" y="1729"/>
                  </a:lnTo>
                  <a:lnTo>
                    <a:pt x="98" y="1900"/>
                  </a:lnTo>
                  <a:lnTo>
                    <a:pt x="50" y="2095"/>
                  </a:lnTo>
                  <a:lnTo>
                    <a:pt x="1" y="2289"/>
                  </a:lnTo>
                  <a:lnTo>
                    <a:pt x="1" y="2484"/>
                  </a:lnTo>
                  <a:lnTo>
                    <a:pt x="1" y="2484"/>
                  </a:lnTo>
                  <a:lnTo>
                    <a:pt x="25" y="2850"/>
                  </a:lnTo>
                  <a:lnTo>
                    <a:pt x="98" y="3191"/>
                  </a:lnTo>
                  <a:lnTo>
                    <a:pt x="220" y="3556"/>
                  </a:lnTo>
                  <a:lnTo>
                    <a:pt x="366" y="3872"/>
                  </a:lnTo>
                  <a:lnTo>
                    <a:pt x="561" y="4213"/>
                  </a:lnTo>
                  <a:lnTo>
                    <a:pt x="780" y="4530"/>
                  </a:lnTo>
                  <a:lnTo>
                    <a:pt x="1024" y="4822"/>
                  </a:lnTo>
                  <a:lnTo>
                    <a:pt x="1292" y="5090"/>
                  </a:lnTo>
                  <a:lnTo>
                    <a:pt x="1584" y="5334"/>
                  </a:lnTo>
                  <a:lnTo>
                    <a:pt x="1901" y="5577"/>
                  </a:lnTo>
                  <a:lnTo>
                    <a:pt x="2242" y="5772"/>
                  </a:lnTo>
                  <a:lnTo>
                    <a:pt x="2583" y="5943"/>
                  </a:lnTo>
                  <a:lnTo>
                    <a:pt x="2924" y="6089"/>
                  </a:lnTo>
                  <a:lnTo>
                    <a:pt x="3265" y="6186"/>
                  </a:lnTo>
                  <a:lnTo>
                    <a:pt x="3605" y="6259"/>
                  </a:lnTo>
                  <a:lnTo>
                    <a:pt x="3946" y="6284"/>
                  </a:lnTo>
                  <a:lnTo>
                    <a:pt x="3946" y="6284"/>
                  </a:lnTo>
                  <a:lnTo>
                    <a:pt x="4068" y="6625"/>
                  </a:lnTo>
                  <a:lnTo>
                    <a:pt x="4214" y="6941"/>
                  </a:lnTo>
                  <a:lnTo>
                    <a:pt x="4507" y="7574"/>
                  </a:lnTo>
                  <a:lnTo>
                    <a:pt x="4799" y="8110"/>
                  </a:lnTo>
                  <a:lnTo>
                    <a:pt x="5067" y="8573"/>
                  </a:lnTo>
                  <a:lnTo>
                    <a:pt x="5067" y="8573"/>
                  </a:lnTo>
                  <a:lnTo>
                    <a:pt x="5140" y="8695"/>
                  </a:lnTo>
                  <a:lnTo>
                    <a:pt x="5262" y="8792"/>
                  </a:lnTo>
                  <a:lnTo>
                    <a:pt x="5408" y="8841"/>
                  </a:lnTo>
                  <a:lnTo>
                    <a:pt x="5554" y="8865"/>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1"/>
            <p:cNvSpPr/>
            <p:nvPr/>
          </p:nvSpPr>
          <p:spPr>
            <a:xfrm>
              <a:off x="1275850" y="5209575"/>
              <a:ext cx="60900" cy="87075"/>
            </a:xfrm>
            <a:custGeom>
              <a:avLst/>
              <a:gdLst/>
              <a:ahLst/>
              <a:cxnLst/>
              <a:rect l="l" t="t" r="r" b="b"/>
              <a:pathLst>
                <a:path w="2436" h="3483" fill="none" extrusionOk="0">
                  <a:moveTo>
                    <a:pt x="0" y="828"/>
                  </a:moveTo>
                  <a:lnTo>
                    <a:pt x="0" y="828"/>
                  </a:lnTo>
                  <a:lnTo>
                    <a:pt x="0" y="658"/>
                  </a:lnTo>
                  <a:lnTo>
                    <a:pt x="49" y="512"/>
                  </a:lnTo>
                  <a:lnTo>
                    <a:pt x="122" y="366"/>
                  </a:lnTo>
                  <a:lnTo>
                    <a:pt x="244" y="244"/>
                  </a:lnTo>
                  <a:lnTo>
                    <a:pt x="366" y="146"/>
                  </a:lnTo>
                  <a:lnTo>
                    <a:pt x="487" y="73"/>
                  </a:lnTo>
                  <a:lnTo>
                    <a:pt x="658" y="25"/>
                  </a:lnTo>
                  <a:lnTo>
                    <a:pt x="828" y="0"/>
                  </a:lnTo>
                  <a:lnTo>
                    <a:pt x="828" y="0"/>
                  </a:lnTo>
                  <a:lnTo>
                    <a:pt x="950" y="0"/>
                  </a:lnTo>
                  <a:lnTo>
                    <a:pt x="1072" y="25"/>
                  </a:lnTo>
                  <a:lnTo>
                    <a:pt x="1340" y="122"/>
                  </a:lnTo>
                  <a:lnTo>
                    <a:pt x="1559" y="268"/>
                  </a:lnTo>
                  <a:lnTo>
                    <a:pt x="1754" y="414"/>
                  </a:lnTo>
                  <a:lnTo>
                    <a:pt x="1754" y="414"/>
                  </a:lnTo>
                  <a:lnTo>
                    <a:pt x="1803" y="780"/>
                  </a:lnTo>
                  <a:lnTo>
                    <a:pt x="1876" y="1169"/>
                  </a:lnTo>
                  <a:lnTo>
                    <a:pt x="2046" y="1997"/>
                  </a:lnTo>
                  <a:lnTo>
                    <a:pt x="2265" y="2801"/>
                  </a:lnTo>
                  <a:lnTo>
                    <a:pt x="2436" y="3483"/>
                  </a:lnTo>
                  <a:lnTo>
                    <a:pt x="2436" y="3483"/>
                  </a:lnTo>
                  <a:lnTo>
                    <a:pt x="2241" y="3434"/>
                  </a:lnTo>
                  <a:lnTo>
                    <a:pt x="2022" y="3361"/>
                  </a:lnTo>
                  <a:lnTo>
                    <a:pt x="1827" y="3264"/>
                  </a:lnTo>
                  <a:lnTo>
                    <a:pt x="1608" y="3142"/>
                  </a:lnTo>
                  <a:lnTo>
                    <a:pt x="1413" y="3020"/>
                  </a:lnTo>
                  <a:lnTo>
                    <a:pt x="1194" y="2874"/>
                  </a:lnTo>
                  <a:lnTo>
                    <a:pt x="999" y="2704"/>
                  </a:lnTo>
                  <a:lnTo>
                    <a:pt x="804" y="2533"/>
                  </a:lnTo>
                  <a:lnTo>
                    <a:pt x="634" y="2338"/>
                  </a:lnTo>
                  <a:lnTo>
                    <a:pt x="487" y="2143"/>
                  </a:lnTo>
                  <a:lnTo>
                    <a:pt x="341" y="1924"/>
                  </a:lnTo>
                  <a:lnTo>
                    <a:pt x="219" y="1729"/>
                  </a:lnTo>
                  <a:lnTo>
                    <a:pt x="122" y="1510"/>
                  </a:lnTo>
                  <a:lnTo>
                    <a:pt x="49" y="1267"/>
                  </a:lnTo>
                  <a:lnTo>
                    <a:pt x="0" y="1047"/>
                  </a:lnTo>
                  <a:lnTo>
                    <a:pt x="0" y="828"/>
                  </a:lnTo>
                  <a:lnTo>
                    <a:pt x="0" y="828"/>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1"/>
            <p:cNvSpPr/>
            <p:nvPr/>
          </p:nvSpPr>
          <p:spPr>
            <a:xfrm>
              <a:off x="1247825" y="5391625"/>
              <a:ext cx="443300" cy="39000"/>
            </a:xfrm>
            <a:custGeom>
              <a:avLst/>
              <a:gdLst/>
              <a:ahLst/>
              <a:cxnLst/>
              <a:rect l="l" t="t" r="r" b="b"/>
              <a:pathLst>
                <a:path w="17732" h="1560" fill="none" extrusionOk="0">
                  <a:moveTo>
                    <a:pt x="16611" y="1559"/>
                  </a:moveTo>
                  <a:lnTo>
                    <a:pt x="1121" y="1559"/>
                  </a:lnTo>
                  <a:lnTo>
                    <a:pt x="1121" y="1559"/>
                  </a:lnTo>
                  <a:lnTo>
                    <a:pt x="1000" y="1535"/>
                  </a:lnTo>
                  <a:lnTo>
                    <a:pt x="878" y="1510"/>
                  </a:lnTo>
                  <a:lnTo>
                    <a:pt x="780" y="1462"/>
                  </a:lnTo>
                  <a:lnTo>
                    <a:pt x="683" y="1389"/>
                  </a:lnTo>
                  <a:lnTo>
                    <a:pt x="488" y="1218"/>
                  </a:lnTo>
                  <a:lnTo>
                    <a:pt x="318" y="999"/>
                  </a:lnTo>
                  <a:lnTo>
                    <a:pt x="196" y="755"/>
                  </a:lnTo>
                  <a:lnTo>
                    <a:pt x="98" y="487"/>
                  </a:lnTo>
                  <a:lnTo>
                    <a:pt x="25" y="244"/>
                  </a:lnTo>
                  <a:lnTo>
                    <a:pt x="1" y="0"/>
                  </a:lnTo>
                  <a:lnTo>
                    <a:pt x="17731" y="0"/>
                  </a:lnTo>
                  <a:lnTo>
                    <a:pt x="17731" y="0"/>
                  </a:lnTo>
                  <a:lnTo>
                    <a:pt x="17707" y="244"/>
                  </a:lnTo>
                  <a:lnTo>
                    <a:pt x="17634" y="487"/>
                  </a:lnTo>
                  <a:lnTo>
                    <a:pt x="17537" y="755"/>
                  </a:lnTo>
                  <a:lnTo>
                    <a:pt x="17415" y="999"/>
                  </a:lnTo>
                  <a:lnTo>
                    <a:pt x="17244" y="1218"/>
                  </a:lnTo>
                  <a:lnTo>
                    <a:pt x="17049" y="1389"/>
                  </a:lnTo>
                  <a:lnTo>
                    <a:pt x="16952" y="1462"/>
                  </a:lnTo>
                  <a:lnTo>
                    <a:pt x="16855" y="1510"/>
                  </a:lnTo>
                  <a:lnTo>
                    <a:pt x="16733" y="1535"/>
                  </a:lnTo>
                  <a:lnTo>
                    <a:pt x="16611" y="1559"/>
                  </a:lnTo>
                  <a:lnTo>
                    <a:pt x="16611" y="1559"/>
                  </a:lnTo>
                  <a:close/>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1"/>
            <p:cNvSpPr/>
            <p:nvPr/>
          </p:nvSpPr>
          <p:spPr>
            <a:xfrm>
              <a:off x="1454850" y="5001950"/>
              <a:ext cx="17075" cy="114475"/>
            </a:xfrm>
            <a:custGeom>
              <a:avLst/>
              <a:gdLst/>
              <a:ahLst/>
              <a:cxnLst/>
              <a:rect l="l" t="t" r="r" b="b"/>
              <a:pathLst>
                <a:path w="683" h="4579" fill="none" extrusionOk="0">
                  <a:moveTo>
                    <a:pt x="683" y="0"/>
                  </a:moveTo>
                  <a:lnTo>
                    <a:pt x="683" y="0"/>
                  </a:lnTo>
                  <a:lnTo>
                    <a:pt x="658" y="171"/>
                  </a:lnTo>
                  <a:lnTo>
                    <a:pt x="610" y="317"/>
                  </a:lnTo>
                  <a:lnTo>
                    <a:pt x="512" y="439"/>
                  </a:lnTo>
                  <a:lnTo>
                    <a:pt x="415" y="585"/>
                  </a:lnTo>
                  <a:lnTo>
                    <a:pt x="415" y="585"/>
                  </a:lnTo>
                  <a:lnTo>
                    <a:pt x="269" y="731"/>
                  </a:lnTo>
                  <a:lnTo>
                    <a:pt x="147" y="950"/>
                  </a:lnTo>
                  <a:lnTo>
                    <a:pt x="74" y="1072"/>
                  </a:lnTo>
                  <a:lnTo>
                    <a:pt x="49" y="1194"/>
                  </a:lnTo>
                  <a:lnTo>
                    <a:pt x="1" y="1364"/>
                  </a:lnTo>
                  <a:lnTo>
                    <a:pt x="1" y="1535"/>
                  </a:lnTo>
                  <a:lnTo>
                    <a:pt x="1" y="1535"/>
                  </a:lnTo>
                  <a:lnTo>
                    <a:pt x="1" y="1705"/>
                  </a:lnTo>
                  <a:lnTo>
                    <a:pt x="49" y="1851"/>
                  </a:lnTo>
                  <a:lnTo>
                    <a:pt x="74" y="1997"/>
                  </a:lnTo>
                  <a:lnTo>
                    <a:pt x="147" y="2095"/>
                  </a:lnTo>
                  <a:lnTo>
                    <a:pt x="269" y="2314"/>
                  </a:lnTo>
                  <a:lnTo>
                    <a:pt x="415" y="2484"/>
                  </a:lnTo>
                  <a:lnTo>
                    <a:pt x="415" y="2484"/>
                  </a:lnTo>
                  <a:lnTo>
                    <a:pt x="512" y="2606"/>
                  </a:lnTo>
                  <a:lnTo>
                    <a:pt x="610" y="2728"/>
                  </a:lnTo>
                  <a:lnTo>
                    <a:pt x="658" y="2874"/>
                  </a:lnTo>
                  <a:lnTo>
                    <a:pt x="683" y="3045"/>
                  </a:lnTo>
                  <a:lnTo>
                    <a:pt x="683" y="3045"/>
                  </a:lnTo>
                  <a:lnTo>
                    <a:pt x="658" y="3239"/>
                  </a:lnTo>
                  <a:lnTo>
                    <a:pt x="610" y="3385"/>
                  </a:lnTo>
                  <a:lnTo>
                    <a:pt x="512" y="3507"/>
                  </a:lnTo>
                  <a:lnTo>
                    <a:pt x="415" y="3629"/>
                  </a:lnTo>
                  <a:lnTo>
                    <a:pt x="415" y="3629"/>
                  </a:lnTo>
                  <a:lnTo>
                    <a:pt x="269" y="3800"/>
                  </a:lnTo>
                  <a:lnTo>
                    <a:pt x="147" y="3994"/>
                  </a:lnTo>
                  <a:lnTo>
                    <a:pt x="74" y="4116"/>
                  </a:lnTo>
                  <a:lnTo>
                    <a:pt x="49" y="4262"/>
                  </a:lnTo>
                  <a:lnTo>
                    <a:pt x="1" y="4408"/>
                  </a:lnTo>
                  <a:lnTo>
                    <a:pt x="1"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1"/>
            <p:cNvSpPr/>
            <p:nvPr/>
          </p:nvSpPr>
          <p:spPr>
            <a:xfrm>
              <a:off x="1411025" y="5001950"/>
              <a:ext cx="17075" cy="114475"/>
            </a:xfrm>
            <a:custGeom>
              <a:avLst/>
              <a:gdLst/>
              <a:ahLst/>
              <a:cxnLst/>
              <a:rect l="l" t="t" r="r" b="b"/>
              <a:pathLst>
                <a:path w="683" h="4579" fill="none" extrusionOk="0">
                  <a:moveTo>
                    <a:pt x="682" y="0"/>
                  </a:moveTo>
                  <a:lnTo>
                    <a:pt x="682" y="0"/>
                  </a:lnTo>
                  <a:lnTo>
                    <a:pt x="658" y="171"/>
                  </a:lnTo>
                  <a:lnTo>
                    <a:pt x="609" y="317"/>
                  </a:lnTo>
                  <a:lnTo>
                    <a:pt x="536" y="439"/>
                  </a:lnTo>
                  <a:lnTo>
                    <a:pt x="414" y="585"/>
                  </a:lnTo>
                  <a:lnTo>
                    <a:pt x="414" y="585"/>
                  </a:lnTo>
                  <a:lnTo>
                    <a:pt x="268" y="731"/>
                  </a:lnTo>
                  <a:lnTo>
                    <a:pt x="146" y="950"/>
                  </a:lnTo>
                  <a:lnTo>
                    <a:pt x="97" y="1072"/>
                  </a:lnTo>
                  <a:lnTo>
                    <a:pt x="49" y="1194"/>
                  </a:lnTo>
                  <a:lnTo>
                    <a:pt x="24" y="1364"/>
                  </a:lnTo>
                  <a:lnTo>
                    <a:pt x="0" y="1535"/>
                  </a:lnTo>
                  <a:lnTo>
                    <a:pt x="0" y="1535"/>
                  </a:lnTo>
                  <a:lnTo>
                    <a:pt x="24" y="1705"/>
                  </a:lnTo>
                  <a:lnTo>
                    <a:pt x="49" y="1851"/>
                  </a:lnTo>
                  <a:lnTo>
                    <a:pt x="97" y="1997"/>
                  </a:lnTo>
                  <a:lnTo>
                    <a:pt x="146" y="2095"/>
                  </a:lnTo>
                  <a:lnTo>
                    <a:pt x="268" y="2314"/>
                  </a:lnTo>
                  <a:lnTo>
                    <a:pt x="414" y="2484"/>
                  </a:lnTo>
                  <a:lnTo>
                    <a:pt x="414" y="2484"/>
                  </a:lnTo>
                  <a:lnTo>
                    <a:pt x="536" y="2606"/>
                  </a:lnTo>
                  <a:lnTo>
                    <a:pt x="609" y="2728"/>
                  </a:lnTo>
                  <a:lnTo>
                    <a:pt x="658" y="2874"/>
                  </a:lnTo>
                  <a:lnTo>
                    <a:pt x="682" y="3045"/>
                  </a:lnTo>
                  <a:lnTo>
                    <a:pt x="682" y="3045"/>
                  </a:lnTo>
                  <a:lnTo>
                    <a:pt x="658" y="3239"/>
                  </a:lnTo>
                  <a:lnTo>
                    <a:pt x="609" y="3385"/>
                  </a:lnTo>
                  <a:lnTo>
                    <a:pt x="536" y="3507"/>
                  </a:lnTo>
                  <a:lnTo>
                    <a:pt x="414" y="3629"/>
                  </a:lnTo>
                  <a:lnTo>
                    <a:pt x="414" y="3629"/>
                  </a:lnTo>
                  <a:lnTo>
                    <a:pt x="268" y="3800"/>
                  </a:lnTo>
                  <a:lnTo>
                    <a:pt x="146" y="3994"/>
                  </a:lnTo>
                  <a:lnTo>
                    <a:pt x="97" y="4116"/>
                  </a:lnTo>
                  <a:lnTo>
                    <a:pt x="49" y="4262"/>
                  </a:lnTo>
                  <a:lnTo>
                    <a:pt x="24" y="4408"/>
                  </a:lnTo>
                  <a:lnTo>
                    <a:pt x="0"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1"/>
            <p:cNvSpPr/>
            <p:nvPr/>
          </p:nvSpPr>
          <p:spPr>
            <a:xfrm>
              <a:off x="1498700" y="5001950"/>
              <a:ext cx="16450" cy="114475"/>
            </a:xfrm>
            <a:custGeom>
              <a:avLst/>
              <a:gdLst/>
              <a:ahLst/>
              <a:cxnLst/>
              <a:rect l="l" t="t" r="r" b="b"/>
              <a:pathLst>
                <a:path w="658" h="4579" fill="none" extrusionOk="0">
                  <a:moveTo>
                    <a:pt x="658" y="0"/>
                  </a:moveTo>
                  <a:lnTo>
                    <a:pt x="658" y="0"/>
                  </a:lnTo>
                  <a:lnTo>
                    <a:pt x="658" y="171"/>
                  </a:lnTo>
                  <a:lnTo>
                    <a:pt x="585" y="317"/>
                  </a:lnTo>
                  <a:lnTo>
                    <a:pt x="512" y="439"/>
                  </a:lnTo>
                  <a:lnTo>
                    <a:pt x="390" y="585"/>
                  </a:lnTo>
                  <a:lnTo>
                    <a:pt x="390" y="585"/>
                  </a:lnTo>
                  <a:lnTo>
                    <a:pt x="268" y="731"/>
                  </a:lnTo>
                  <a:lnTo>
                    <a:pt x="122" y="950"/>
                  </a:lnTo>
                  <a:lnTo>
                    <a:pt x="73" y="1072"/>
                  </a:lnTo>
                  <a:lnTo>
                    <a:pt x="25" y="1194"/>
                  </a:lnTo>
                  <a:lnTo>
                    <a:pt x="0" y="1364"/>
                  </a:lnTo>
                  <a:lnTo>
                    <a:pt x="0" y="1535"/>
                  </a:lnTo>
                  <a:lnTo>
                    <a:pt x="0" y="1535"/>
                  </a:lnTo>
                  <a:lnTo>
                    <a:pt x="0" y="1705"/>
                  </a:lnTo>
                  <a:lnTo>
                    <a:pt x="25" y="1851"/>
                  </a:lnTo>
                  <a:lnTo>
                    <a:pt x="73" y="1997"/>
                  </a:lnTo>
                  <a:lnTo>
                    <a:pt x="122" y="2095"/>
                  </a:lnTo>
                  <a:lnTo>
                    <a:pt x="268" y="2314"/>
                  </a:lnTo>
                  <a:lnTo>
                    <a:pt x="390" y="2484"/>
                  </a:lnTo>
                  <a:lnTo>
                    <a:pt x="390" y="2484"/>
                  </a:lnTo>
                  <a:lnTo>
                    <a:pt x="512" y="2606"/>
                  </a:lnTo>
                  <a:lnTo>
                    <a:pt x="585" y="2728"/>
                  </a:lnTo>
                  <a:lnTo>
                    <a:pt x="658" y="2874"/>
                  </a:lnTo>
                  <a:lnTo>
                    <a:pt x="658" y="3045"/>
                  </a:lnTo>
                  <a:lnTo>
                    <a:pt x="658" y="3045"/>
                  </a:lnTo>
                  <a:lnTo>
                    <a:pt x="658" y="3239"/>
                  </a:lnTo>
                  <a:lnTo>
                    <a:pt x="585" y="3385"/>
                  </a:lnTo>
                  <a:lnTo>
                    <a:pt x="512" y="3507"/>
                  </a:lnTo>
                  <a:lnTo>
                    <a:pt x="390" y="3629"/>
                  </a:lnTo>
                  <a:lnTo>
                    <a:pt x="390" y="3629"/>
                  </a:lnTo>
                  <a:lnTo>
                    <a:pt x="268" y="3800"/>
                  </a:lnTo>
                  <a:lnTo>
                    <a:pt x="122" y="3994"/>
                  </a:lnTo>
                  <a:lnTo>
                    <a:pt x="73" y="4116"/>
                  </a:lnTo>
                  <a:lnTo>
                    <a:pt x="25" y="4262"/>
                  </a:lnTo>
                  <a:lnTo>
                    <a:pt x="0" y="4408"/>
                  </a:lnTo>
                  <a:lnTo>
                    <a:pt x="0"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052" name="Picture 4" descr="Amazon.com: Amazon eGift Card - Amazon For All Occasions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7506" y="1696451"/>
            <a:ext cx="2827421" cy="20814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8" name="Google Shape;98;p16"/>
          <p:cNvSpPr txBox="1">
            <a:spLocks noGrp="1"/>
          </p:cNvSpPr>
          <p:nvPr>
            <p:ph type="sldNum" sz="quarter"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5</a:t>
            </a:fld>
            <a:endParaRPr/>
          </a:p>
        </p:txBody>
      </p:sp>
      <p:sp>
        <p:nvSpPr>
          <p:cNvPr id="95" name="Google Shape;95;p16"/>
          <p:cNvSpPr txBox="1">
            <a:spLocks noGrp="1"/>
          </p:cNvSpPr>
          <p:nvPr>
            <p:ph type="ctrTitle" idx="4294967295"/>
          </p:nvPr>
        </p:nvSpPr>
        <p:spPr>
          <a:xfrm>
            <a:off x="1419046" y="389224"/>
            <a:ext cx="5643491" cy="403225"/>
          </a:xfrm>
          <a:prstGeom prst="rect">
            <a:avLst/>
          </a:prstGeom>
        </p:spPr>
        <p:txBody>
          <a:bodyPr spcFirstLastPara="1" wrap="square" lIns="0" tIns="0" rIns="0" bIns="0" anchor="t" anchorCtr="0">
            <a:noAutofit/>
          </a:bodyPr>
          <a:lstStyle/>
          <a:p>
            <a:pPr lvl="1"/>
            <a:r>
              <a:rPr lang="en-US" sz="2800" dirty="0">
                <a:latin typeface="Times New Roman" pitchFamily="18" charset="0"/>
                <a:cs typeface="Times New Roman" pitchFamily="18" charset="0"/>
              </a:rPr>
              <a:t>Benefits of effective communication</a:t>
            </a:r>
          </a:p>
        </p:txBody>
      </p:sp>
      <p:sp>
        <p:nvSpPr>
          <p:cNvPr id="96" name="Google Shape;96;p16"/>
          <p:cNvSpPr txBox="1">
            <a:spLocks noGrp="1"/>
          </p:cNvSpPr>
          <p:nvPr>
            <p:ph type="subTitle" idx="4294967295"/>
          </p:nvPr>
        </p:nvSpPr>
        <p:spPr>
          <a:xfrm>
            <a:off x="866275" y="896943"/>
            <a:ext cx="4608094" cy="3867391"/>
          </a:xfrm>
          <a:prstGeom prst="rect">
            <a:avLst/>
          </a:prstGeom>
        </p:spPr>
        <p:txBody>
          <a:bodyPr spcFirstLastPara="1" wrap="square" lIns="0" tIns="0" rIns="0" bIns="0" anchor="t" anchorCtr="0">
            <a:noAutofit/>
          </a:bodyPr>
          <a:lstStyle/>
          <a:p>
            <a:pPr>
              <a:buFont typeface="Wingdings" pitchFamily="2" charset="2"/>
              <a:buChar char="Ø"/>
            </a:pPr>
            <a:r>
              <a:rPr lang="en-US" sz="1800" dirty="0">
                <a:solidFill>
                  <a:schemeClr val="tx1"/>
                </a:solidFill>
                <a:latin typeface="Times New Roman" pitchFamily="18" charset="0"/>
                <a:cs typeface="Times New Roman" pitchFamily="18" charset="0"/>
              </a:rPr>
              <a:t>Effective Communication improves teamwork</a:t>
            </a:r>
          </a:p>
          <a:p>
            <a:pPr>
              <a:buFont typeface="Wingdings" pitchFamily="2" charset="2"/>
              <a:buChar char="Ø"/>
            </a:pPr>
            <a:r>
              <a:rPr lang="en-US" sz="1800" dirty="0">
                <a:solidFill>
                  <a:schemeClr val="tx1"/>
                </a:solidFill>
                <a:latin typeface="Times New Roman" pitchFamily="18" charset="0"/>
                <a:cs typeface="Times New Roman" pitchFamily="18" charset="0"/>
              </a:rPr>
              <a:t>Productivity increase</a:t>
            </a:r>
          </a:p>
          <a:p>
            <a:pPr>
              <a:buFont typeface="Wingdings" pitchFamily="2" charset="2"/>
              <a:buChar char="Ø"/>
            </a:pPr>
            <a:r>
              <a:rPr lang="en-US" sz="1800" dirty="0">
                <a:solidFill>
                  <a:schemeClr val="tx1"/>
                </a:solidFill>
                <a:latin typeface="Times New Roman" pitchFamily="18" charset="0"/>
                <a:cs typeface="Times New Roman" pitchFamily="18" charset="0"/>
              </a:rPr>
              <a:t>Enhance the product and service quality</a:t>
            </a:r>
          </a:p>
          <a:p>
            <a:pPr>
              <a:buFont typeface="Wingdings" pitchFamily="2" charset="2"/>
              <a:buChar char="Ø"/>
            </a:pPr>
            <a:r>
              <a:rPr lang="en-US" sz="1800" dirty="0">
                <a:solidFill>
                  <a:schemeClr val="tx1"/>
                </a:solidFill>
                <a:latin typeface="Times New Roman" pitchFamily="18" charset="0"/>
                <a:cs typeface="Times New Roman" pitchFamily="18" charset="0"/>
              </a:rPr>
              <a:t>Employee engagement</a:t>
            </a:r>
          </a:p>
          <a:p>
            <a:pPr>
              <a:buFont typeface="Wingdings" pitchFamily="2" charset="2"/>
              <a:buChar char="Ø"/>
            </a:pPr>
            <a:r>
              <a:rPr lang="en-US" sz="1800" dirty="0">
                <a:solidFill>
                  <a:schemeClr val="tx1"/>
                </a:solidFill>
                <a:latin typeface="Times New Roman" pitchFamily="18" charset="0"/>
                <a:cs typeface="Times New Roman" pitchFamily="18" charset="0"/>
              </a:rPr>
              <a:t>Healthy workplace relationship</a:t>
            </a:r>
          </a:p>
          <a:p>
            <a:pPr>
              <a:buFont typeface="Wingdings" pitchFamily="2" charset="2"/>
              <a:buChar char="Ø"/>
            </a:pPr>
            <a:r>
              <a:rPr lang="en-US" sz="1800" dirty="0">
                <a:solidFill>
                  <a:schemeClr val="tx1"/>
                </a:solidFill>
                <a:latin typeface="Times New Roman" pitchFamily="18" charset="0"/>
                <a:cs typeface="Times New Roman" pitchFamily="18" charset="0"/>
              </a:rPr>
              <a:t>Employee morale and commitment</a:t>
            </a:r>
          </a:p>
          <a:p>
            <a:pPr>
              <a:buFont typeface="Wingdings" pitchFamily="2" charset="2"/>
              <a:buChar char="Ø"/>
            </a:pPr>
            <a:r>
              <a:rPr lang="en-US" sz="1800" dirty="0">
                <a:solidFill>
                  <a:schemeClr val="tx1"/>
                </a:solidFill>
                <a:latin typeface="Times New Roman" pitchFamily="18" charset="0"/>
                <a:cs typeface="Times New Roman" pitchFamily="18" charset="0"/>
              </a:rPr>
              <a:t>Reduce conflicts within an organization</a:t>
            </a:r>
          </a:p>
          <a:p>
            <a:pPr>
              <a:buFont typeface="Wingdings" pitchFamily="2" charset="2"/>
              <a:buChar char="Ø"/>
            </a:pPr>
            <a:r>
              <a:rPr lang="en-US" sz="1800" dirty="0">
                <a:solidFill>
                  <a:schemeClr val="tx1"/>
                </a:solidFill>
                <a:latin typeface="Times New Roman" pitchFamily="18" charset="0"/>
                <a:cs typeface="Times New Roman" pitchFamily="18" charset="0"/>
              </a:rPr>
              <a:t>Employee satisfaction </a:t>
            </a:r>
          </a:p>
          <a:p>
            <a:pPr>
              <a:buFont typeface="Wingdings" pitchFamily="2" charset="2"/>
              <a:buChar char="Ø"/>
            </a:pPr>
            <a:r>
              <a:rPr lang="en-US" sz="1800" dirty="0">
                <a:solidFill>
                  <a:schemeClr val="tx1"/>
                </a:solidFill>
                <a:latin typeface="Times New Roman" pitchFamily="18" charset="0"/>
                <a:cs typeface="Times New Roman" pitchFamily="18" charset="0"/>
              </a:rPr>
              <a:t>Effective communication will drive better results for Tom, his project team, and Amazon.</a:t>
            </a:r>
          </a:p>
          <a:p>
            <a:pPr lvl="0" defTabSz="914400">
              <a:spcBef>
                <a:spcPts val="0"/>
              </a:spcBef>
              <a:buClr>
                <a:srgbClr val="000000"/>
              </a:buClr>
              <a:buSzPts val="1400"/>
              <a:buFont typeface="Wingdings" pitchFamily="2" charset="2"/>
              <a:buChar char="Ø"/>
            </a:pPr>
            <a:endParaRPr lang="en-US" sz="1100" kern="0" dirty="0">
              <a:solidFill>
                <a:schemeClr val="tx1"/>
              </a:solidFill>
              <a:latin typeface="Arial"/>
              <a:cs typeface="Arial"/>
              <a:sym typeface="Aria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0621" y="1371601"/>
            <a:ext cx="2956260" cy="2983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1359568" y="489397"/>
            <a:ext cx="6460958" cy="746975"/>
          </a:xfrm>
          <a:prstGeom prst="rect">
            <a:avLst/>
          </a:prstGeom>
        </p:spPr>
        <p:txBody>
          <a:bodyPr spcFirstLastPara="1" wrap="square" lIns="0" tIns="0" rIns="0" bIns="0" anchor="t" anchorCtr="0">
            <a:noAutofit/>
          </a:bodyPr>
          <a:lstStyle/>
          <a:p>
            <a:pPr algn="ctr"/>
            <a:r>
              <a:rPr lang="en-US" sz="2400" b="1" dirty="0">
                <a:solidFill>
                  <a:schemeClr val="accent3"/>
                </a:solidFill>
                <a:latin typeface="Times New Roman" pitchFamily="18" charset="0"/>
                <a:cs typeface="Times New Roman" pitchFamily="18" charset="0"/>
              </a:rPr>
              <a:t>Communication Model recommended to TOM’s company</a:t>
            </a:r>
            <a:br>
              <a:rPr lang="en-US" sz="2400" b="1" dirty="0">
                <a:solidFill>
                  <a:schemeClr val="accent3"/>
                </a:solidFill>
                <a:latin typeface="Times New Roman" pitchFamily="18" charset="0"/>
                <a:cs typeface="Times New Roman" pitchFamily="18" charset="0"/>
              </a:rPr>
            </a:br>
            <a:endParaRPr sz="2400" b="1" dirty="0">
              <a:solidFill>
                <a:schemeClr val="accent3"/>
              </a:solidFill>
              <a:latin typeface="Times New Roman" pitchFamily="18" charset="0"/>
              <a:cs typeface="Times New Roman" pitchFamily="18" charset="0"/>
            </a:endParaRPr>
          </a:p>
        </p:txBody>
      </p:sp>
      <p:sp>
        <p:nvSpPr>
          <p:cNvPr id="80" name="Google Shape;80;p14"/>
          <p:cNvSpPr txBox="1">
            <a:spLocks noGrp="1"/>
          </p:cNvSpPr>
          <p:nvPr>
            <p:ph type="body" idx="1"/>
          </p:nvPr>
        </p:nvSpPr>
        <p:spPr>
          <a:xfrm>
            <a:off x="1179095" y="1768642"/>
            <a:ext cx="3561347" cy="2562726"/>
          </a:xfrm>
          <a:prstGeom prst="rect">
            <a:avLst/>
          </a:prstGeom>
        </p:spPr>
        <p:txBody>
          <a:bodyPr spcFirstLastPara="1" wrap="square" lIns="0" tIns="0" rIns="0" bIns="0" anchor="t" anchorCtr="0">
            <a:noAutofit/>
          </a:bodyPr>
          <a:lstStyle/>
          <a:p>
            <a:pPr marL="114300" indent="0">
              <a:buNone/>
            </a:pPr>
            <a:r>
              <a:rPr lang="en-US" sz="2000" dirty="0">
                <a:latin typeface="Times New Roman" pitchFamily="18" charset="0"/>
                <a:cs typeface="Times New Roman" pitchFamily="18" charset="0"/>
              </a:rPr>
              <a:t>There are different types of communication models used in a business organization.</a:t>
            </a:r>
          </a:p>
          <a:p>
            <a:pPr marL="114300" indent="0">
              <a:buNone/>
            </a:pPr>
            <a:endParaRPr lang="en-US" sz="2000" dirty="0">
              <a:latin typeface="Times New Roman" pitchFamily="18" charset="0"/>
              <a:cs typeface="Times New Roman" pitchFamily="18" charset="0"/>
            </a:endParaRPr>
          </a:p>
          <a:p>
            <a:pPr marL="114300" indent="0">
              <a:buNone/>
            </a:pPr>
            <a:r>
              <a:rPr lang="en-US" sz="2000" dirty="0">
                <a:latin typeface="Times New Roman" pitchFamily="18" charset="0"/>
                <a:cs typeface="Times New Roman" pitchFamily="18" charset="0"/>
              </a:rPr>
              <a:t>An interactive model of communication should be applied by Tom Jackson.</a:t>
            </a:r>
          </a:p>
          <a:p>
            <a:pPr marL="285750" indent="-285750" algn="just">
              <a:buClr>
                <a:schemeClr val="dk1"/>
              </a:buClr>
              <a:buSzPts val="1100"/>
              <a:buFont typeface="Wingdings" pitchFamily="2" charset="2"/>
              <a:buChar char="q"/>
            </a:pPr>
            <a:endParaRPr lang="en-US" sz="2400" dirty="0">
              <a:latin typeface="Times New Roman" pitchFamily="18" charset="0"/>
              <a:cs typeface="Times New Roman" pitchFamily="18" charset="0"/>
            </a:endParaRPr>
          </a:p>
        </p:txBody>
      </p:sp>
      <p:sp>
        <p:nvSpPr>
          <p:cNvPr id="82" name="Google Shape;82;p14"/>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6</a:t>
            </a:fld>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1230" y="1644066"/>
            <a:ext cx="3104147" cy="2305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3700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3" name="Google Shape;143;p20"/>
          <p:cNvSpPr txBox="1">
            <a:spLocks noGrp="1"/>
          </p:cNvSpPr>
          <p:nvPr>
            <p:ph type="title"/>
          </p:nvPr>
        </p:nvSpPr>
        <p:spPr>
          <a:xfrm>
            <a:off x="453014" y="51616"/>
            <a:ext cx="7415639" cy="718406"/>
          </a:xfrm>
          <a:prstGeom prst="rect">
            <a:avLst/>
          </a:prstGeom>
        </p:spPr>
        <p:txBody>
          <a:bodyPr spcFirstLastPara="1" wrap="square" lIns="0" tIns="0" rIns="0" bIns="0" anchor="t" anchorCtr="0">
            <a:noAutofit/>
          </a:bodyPr>
          <a:lstStyle/>
          <a:p>
            <a:pPr algn="ctr"/>
            <a:r>
              <a:rPr lang="en-US" sz="2400" b="1" dirty="0">
                <a:latin typeface="Times New Roman" pitchFamily="18" charset="0"/>
                <a:cs typeface="Times New Roman" pitchFamily="18" charset="0"/>
              </a:rPr>
              <a:t>Reasons behind adopting interactive communication model.</a:t>
            </a:r>
            <a:br>
              <a:rPr lang="en-US" sz="2800" dirty="0"/>
            </a:br>
            <a:endParaRPr sz="2800" dirty="0">
              <a:latin typeface="Times New Roman" pitchFamily="18" charset="0"/>
              <a:cs typeface="Times New Roman" pitchFamily="18" charset="0"/>
            </a:endParaRPr>
          </a:p>
        </p:txBody>
      </p:sp>
      <p:sp>
        <p:nvSpPr>
          <p:cNvPr id="142" name="Google Shape;142;p20"/>
          <p:cNvSpPr txBox="1">
            <a:spLocks noGrp="1"/>
          </p:cNvSpPr>
          <p:nvPr>
            <p:ph type="body" idx="1"/>
          </p:nvPr>
        </p:nvSpPr>
        <p:spPr>
          <a:xfrm>
            <a:off x="1122998" y="1118118"/>
            <a:ext cx="4604034" cy="3241212"/>
          </a:xfrm>
          <a:prstGeom prst="rect">
            <a:avLst/>
          </a:prstGeom>
        </p:spPr>
        <p:txBody>
          <a:bodyPr spcFirstLastPara="1" wrap="square" lIns="0" tIns="0" rIns="0" bIns="0" anchor="t" anchorCtr="0">
            <a:noAutofit/>
          </a:bodyPr>
          <a:lstStyle/>
          <a:p>
            <a:pPr>
              <a:buFont typeface="Wingdings" pitchFamily="2" charset="2"/>
              <a:buChar char="Ø"/>
            </a:pPr>
            <a:r>
              <a:rPr lang="en-US" sz="2000" dirty="0">
                <a:latin typeface="Times New Roman" pitchFamily="18" charset="0"/>
                <a:cs typeface="Times New Roman" pitchFamily="18" charset="0"/>
              </a:rPr>
              <a:t>Interactive communication is a two-way process.</a:t>
            </a:r>
          </a:p>
          <a:p>
            <a:pPr>
              <a:buFont typeface="Wingdings" pitchFamily="2" charset="2"/>
              <a:buChar char="Ø"/>
            </a:pPr>
            <a:r>
              <a:rPr lang="en-US" sz="2000" dirty="0">
                <a:latin typeface="Times New Roman" pitchFamily="18" charset="0"/>
                <a:cs typeface="Times New Roman" pitchFamily="18" charset="0"/>
              </a:rPr>
              <a:t>In interactive communication, the message of the sender is clear. </a:t>
            </a:r>
          </a:p>
          <a:p>
            <a:pPr>
              <a:buFont typeface="Wingdings" pitchFamily="2" charset="2"/>
              <a:buChar char="Ø"/>
            </a:pPr>
            <a:r>
              <a:rPr lang="en-US" sz="2000" dirty="0">
                <a:latin typeface="Times New Roman" pitchFamily="18" charset="0"/>
                <a:cs typeface="Times New Roman" pitchFamily="18" charset="0"/>
              </a:rPr>
              <a:t>Straightforward.</a:t>
            </a:r>
          </a:p>
          <a:p>
            <a:pPr>
              <a:buFont typeface="Wingdings" pitchFamily="2" charset="2"/>
              <a:buChar char="Ø"/>
            </a:pPr>
            <a:r>
              <a:rPr lang="en-US" sz="2000" dirty="0">
                <a:latin typeface="Times New Roman" pitchFamily="18" charset="0"/>
                <a:cs typeface="Times New Roman" pitchFamily="18" charset="0"/>
              </a:rPr>
              <a:t>Transparency. </a:t>
            </a:r>
          </a:p>
          <a:p>
            <a:pPr>
              <a:buFont typeface="Wingdings" pitchFamily="2" charset="2"/>
              <a:buChar char="Ø"/>
            </a:pPr>
            <a:r>
              <a:rPr lang="en-US" sz="2000" dirty="0">
                <a:latin typeface="Times New Roman" pitchFamily="18" charset="0"/>
                <a:cs typeface="Times New Roman" pitchFamily="18" charset="0"/>
              </a:rPr>
              <a:t>Sharing of ideas and information.</a:t>
            </a:r>
          </a:p>
          <a:p>
            <a:pPr>
              <a:buFont typeface="Wingdings" pitchFamily="2" charset="2"/>
              <a:buChar char="Ø"/>
            </a:pPr>
            <a:r>
              <a:rPr lang="en-US" sz="2000" dirty="0">
                <a:latin typeface="Times New Roman" pitchFamily="18" charset="0"/>
                <a:cs typeface="Times New Roman" pitchFamily="18" charset="0"/>
              </a:rPr>
              <a:t>Make people more active.</a:t>
            </a:r>
          </a:p>
          <a:p>
            <a:pPr>
              <a:buFont typeface="Wingdings" pitchFamily="2" charset="2"/>
              <a:buChar char="Ø"/>
            </a:pPr>
            <a:r>
              <a:rPr lang="en-US" sz="2000" dirty="0">
                <a:latin typeface="Times New Roman" pitchFamily="18" charset="0"/>
                <a:cs typeface="Times New Roman" pitchFamily="18" charset="0"/>
              </a:rPr>
              <a:t>Quick understanding.</a:t>
            </a:r>
          </a:p>
          <a:p>
            <a:pPr>
              <a:buFont typeface="Wingdings" pitchFamily="2" charset="2"/>
              <a:buChar char="Ø"/>
            </a:pPr>
            <a:r>
              <a:rPr lang="en-US" sz="2000" dirty="0">
                <a:latin typeface="Times New Roman" pitchFamily="18" charset="0"/>
                <a:cs typeface="Times New Roman" pitchFamily="18" charset="0"/>
              </a:rPr>
              <a:t>Continuous updates.</a:t>
            </a:r>
            <a:br>
              <a:rPr lang="en-US" sz="2000" dirty="0"/>
            </a:br>
            <a:endParaRPr lang="en-US" sz="2000" dirty="0">
              <a:latin typeface="Times New Roman" pitchFamily="18" charset="0"/>
              <a:cs typeface="Times New Roman" pitchFamily="18" charset="0"/>
            </a:endParaRPr>
          </a:p>
        </p:txBody>
      </p:sp>
      <p:sp>
        <p:nvSpPr>
          <p:cNvPr id="145" name="Google Shape;145;p20"/>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7</a:t>
            </a:fld>
            <a:endParaRPr/>
          </a:p>
        </p:txBody>
      </p:sp>
      <p:grpSp>
        <p:nvGrpSpPr>
          <p:cNvPr id="146" name="Google Shape;146;p20"/>
          <p:cNvGrpSpPr/>
          <p:nvPr/>
        </p:nvGrpSpPr>
        <p:grpSpPr>
          <a:xfrm>
            <a:off x="453014" y="3917228"/>
            <a:ext cx="794394" cy="768186"/>
            <a:chOff x="1247825" y="5001950"/>
            <a:chExt cx="443300" cy="428675"/>
          </a:xfrm>
        </p:grpSpPr>
        <p:sp>
          <p:nvSpPr>
            <p:cNvPr id="147" name="Google Shape;147;p20"/>
            <p:cNvSpPr/>
            <p:nvPr/>
          </p:nvSpPr>
          <p:spPr>
            <a:xfrm>
              <a:off x="1247825" y="5168175"/>
              <a:ext cx="373875" cy="221650"/>
            </a:xfrm>
            <a:custGeom>
              <a:avLst/>
              <a:gdLst/>
              <a:ahLst/>
              <a:cxnLst/>
              <a:rect l="l" t="t" r="r" b="b"/>
              <a:pathLst>
                <a:path w="14955" h="8866" fill="none" extrusionOk="0">
                  <a:moveTo>
                    <a:pt x="12178" y="8865"/>
                  </a:moveTo>
                  <a:lnTo>
                    <a:pt x="12178" y="8865"/>
                  </a:lnTo>
                  <a:lnTo>
                    <a:pt x="12325" y="8841"/>
                  </a:lnTo>
                  <a:lnTo>
                    <a:pt x="12471" y="8792"/>
                  </a:lnTo>
                  <a:lnTo>
                    <a:pt x="12592" y="8695"/>
                  </a:lnTo>
                  <a:lnTo>
                    <a:pt x="12666" y="8573"/>
                  </a:lnTo>
                  <a:lnTo>
                    <a:pt x="12666" y="8573"/>
                  </a:lnTo>
                  <a:lnTo>
                    <a:pt x="12958" y="8037"/>
                  </a:lnTo>
                  <a:lnTo>
                    <a:pt x="13323" y="7331"/>
                  </a:lnTo>
                  <a:lnTo>
                    <a:pt x="13688" y="6454"/>
                  </a:lnTo>
                  <a:lnTo>
                    <a:pt x="13883" y="5991"/>
                  </a:lnTo>
                  <a:lnTo>
                    <a:pt x="14078" y="5480"/>
                  </a:lnTo>
                  <a:lnTo>
                    <a:pt x="14249" y="4944"/>
                  </a:lnTo>
                  <a:lnTo>
                    <a:pt x="14419" y="4360"/>
                  </a:lnTo>
                  <a:lnTo>
                    <a:pt x="14565" y="3775"/>
                  </a:lnTo>
                  <a:lnTo>
                    <a:pt x="14711" y="3166"/>
                  </a:lnTo>
                  <a:lnTo>
                    <a:pt x="14809" y="2533"/>
                  </a:lnTo>
                  <a:lnTo>
                    <a:pt x="14882" y="1875"/>
                  </a:lnTo>
                  <a:lnTo>
                    <a:pt x="14931" y="1218"/>
                  </a:lnTo>
                  <a:lnTo>
                    <a:pt x="14955" y="536"/>
                  </a:lnTo>
                  <a:lnTo>
                    <a:pt x="14955" y="536"/>
                  </a:lnTo>
                  <a:lnTo>
                    <a:pt x="14955" y="438"/>
                  </a:lnTo>
                  <a:lnTo>
                    <a:pt x="14906" y="341"/>
                  </a:lnTo>
                  <a:lnTo>
                    <a:pt x="14857" y="244"/>
                  </a:lnTo>
                  <a:lnTo>
                    <a:pt x="14809" y="146"/>
                  </a:lnTo>
                  <a:lnTo>
                    <a:pt x="14711" y="97"/>
                  </a:lnTo>
                  <a:lnTo>
                    <a:pt x="14614" y="24"/>
                  </a:lnTo>
                  <a:lnTo>
                    <a:pt x="14516" y="0"/>
                  </a:lnTo>
                  <a:lnTo>
                    <a:pt x="14395" y="0"/>
                  </a:lnTo>
                  <a:lnTo>
                    <a:pt x="3338" y="0"/>
                  </a:lnTo>
                  <a:lnTo>
                    <a:pt x="3338" y="0"/>
                  </a:lnTo>
                  <a:lnTo>
                    <a:pt x="3216" y="0"/>
                  </a:lnTo>
                  <a:lnTo>
                    <a:pt x="3118" y="24"/>
                  </a:lnTo>
                  <a:lnTo>
                    <a:pt x="3021" y="97"/>
                  </a:lnTo>
                  <a:lnTo>
                    <a:pt x="2924" y="146"/>
                  </a:lnTo>
                  <a:lnTo>
                    <a:pt x="2875" y="244"/>
                  </a:lnTo>
                  <a:lnTo>
                    <a:pt x="2826" y="341"/>
                  </a:lnTo>
                  <a:lnTo>
                    <a:pt x="2777" y="438"/>
                  </a:lnTo>
                  <a:lnTo>
                    <a:pt x="2777" y="536"/>
                  </a:lnTo>
                  <a:lnTo>
                    <a:pt x="2777" y="536"/>
                  </a:lnTo>
                  <a:lnTo>
                    <a:pt x="2777" y="706"/>
                  </a:lnTo>
                  <a:lnTo>
                    <a:pt x="2777" y="706"/>
                  </a:lnTo>
                  <a:lnTo>
                    <a:pt x="2558" y="633"/>
                  </a:lnTo>
                  <a:lnTo>
                    <a:pt x="2363" y="585"/>
                  </a:lnTo>
                  <a:lnTo>
                    <a:pt x="2144" y="560"/>
                  </a:lnTo>
                  <a:lnTo>
                    <a:pt x="1949" y="536"/>
                  </a:lnTo>
                  <a:lnTo>
                    <a:pt x="1949" y="536"/>
                  </a:lnTo>
                  <a:lnTo>
                    <a:pt x="1755" y="560"/>
                  </a:lnTo>
                  <a:lnTo>
                    <a:pt x="1560" y="585"/>
                  </a:lnTo>
                  <a:lnTo>
                    <a:pt x="1365" y="633"/>
                  </a:lnTo>
                  <a:lnTo>
                    <a:pt x="1194" y="706"/>
                  </a:lnTo>
                  <a:lnTo>
                    <a:pt x="1024" y="779"/>
                  </a:lnTo>
                  <a:lnTo>
                    <a:pt x="853" y="877"/>
                  </a:lnTo>
                  <a:lnTo>
                    <a:pt x="707" y="999"/>
                  </a:lnTo>
                  <a:lnTo>
                    <a:pt x="561" y="1120"/>
                  </a:lnTo>
                  <a:lnTo>
                    <a:pt x="439" y="1242"/>
                  </a:lnTo>
                  <a:lnTo>
                    <a:pt x="342" y="1413"/>
                  </a:lnTo>
                  <a:lnTo>
                    <a:pt x="244" y="1559"/>
                  </a:lnTo>
                  <a:lnTo>
                    <a:pt x="147" y="1729"/>
                  </a:lnTo>
                  <a:lnTo>
                    <a:pt x="98" y="1900"/>
                  </a:lnTo>
                  <a:lnTo>
                    <a:pt x="50" y="2095"/>
                  </a:lnTo>
                  <a:lnTo>
                    <a:pt x="1" y="2289"/>
                  </a:lnTo>
                  <a:lnTo>
                    <a:pt x="1" y="2484"/>
                  </a:lnTo>
                  <a:lnTo>
                    <a:pt x="1" y="2484"/>
                  </a:lnTo>
                  <a:lnTo>
                    <a:pt x="25" y="2850"/>
                  </a:lnTo>
                  <a:lnTo>
                    <a:pt x="98" y="3191"/>
                  </a:lnTo>
                  <a:lnTo>
                    <a:pt x="220" y="3556"/>
                  </a:lnTo>
                  <a:lnTo>
                    <a:pt x="366" y="3872"/>
                  </a:lnTo>
                  <a:lnTo>
                    <a:pt x="561" y="4213"/>
                  </a:lnTo>
                  <a:lnTo>
                    <a:pt x="780" y="4530"/>
                  </a:lnTo>
                  <a:lnTo>
                    <a:pt x="1024" y="4822"/>
                  </a:lnTo>
                  <a:lnTo>
                    <a:pt x="1292" y="5090"/>
                  </a:lnTo>
                  <a:lnTo>
                    <a:pt x="1584" y="5334"/>
                  </a:lnTo>
                  <a:lnTo>
                    <a:pt x="1901" y="5577"/>
                  </a:lnTo>
                  <a:lnTo>
                    <a:pt x="2242" y="5772"/>
                  </a:lnTo>
                  <a:lnTo>
                    <a:pt x="2583" y="5943"/>
                  </a:lnTo>
                  <a:lnTo>
                    <a:pt x="2924" y="6089"/>
                  </a:lnTo>
                  <a:lnTo>
                    <a:pt x="3265" y="6186"/>
                  </a:lnTo>
                  <a:lnTo>
                    <a:pt x="3605" y="6259"/>
                  </a:lnTo>
                  <a:lnTo>
                    <a:pt x="3946" y="6284"/>
                  </a:lnTo>
                  <a:lnTo>
                    <a:pt x="3946" y="6284"/>
                  </a:lnTo>
                  <a:lnTo>
                    <a:pt x="4068" y="6625"/>
                  </a:lnTo>
                  <a:lnTo>
                    <a:pt x="4214" y="6941"/>
                  </a:lnTo>
                  <a:lnTo>
                    <a:pt x="4507" y="7574"/>
                  </a:lnTo>
                  <a:lnTo>
                    <a:pt x="4799" y="8110"/>
                  </a:lnTo>
                  <a:lnTo>
                    <a:pt x="5067" y="8573"/>
                  </a:lnTo>
                  <a:lnTo>
                    <a:pt x="5067" y="8573"/>
                  </a:lnTo>
                  <a:lnTo>
                    <a:pt x="5140" y="8695"/>
                  </a:lnTo>
                  <a:lnTo>
                    <a:pt x="5262" y="8792"/>
                  </a:lnTo>
                  <a:lnTo>
                    <a:pt x="5408" y="8841"/>
                  </a:lnTo>
                  <a:lnTo>
                    <a:pt x="5554" y="8865"/>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0"/>
            <p:cNvSpPr/>
            <p:nvPr/>
          </p:nvSpPr>
          <p:spPr>
            <a:xfrm>
              <a:off x="1275850" y="5209575"/>
              <a:ext cx="60900" cy="87075"/>
            </a:xfrm>
            <a:custGeom>
              <a:avLst/>
              <a:gdLst/>
              <a:ahLst/>
              <a:cxnLst/>
              <a:rect l="l" t="t" r="r" b="b"/>
              <a:pathLst>
                <a:path w="2436" h="3483" fill="none" extrusionOk="0">
                  <a:moveTo>
                    <a:pt x="0" y="828"/>
                  </a:moveTo>
                  <a:lnTo>
                    <a:pt x="0" y="828"/>
                  </a:lnTo>
                  <a:lnTo>
                    <a:pt x="0" y="658"/>
                  </a:lnTo>
                  <a:lnTo>
                    <a:pt x="49" y="512"/>
                  </a:lnTo>
                  <a:lnTo>
                    <a:pt x="122" y="366"/>
                  </a:lnTo>
                  <a:lnTo>
                    <a:pt x="244" y="244"/>
                  </a:lnTo>
                  <a:lnTo>
                    <a:pt x="366" y="146"/>
                  </a:lnTo>
                  <a:lnTo>
                    <a:pt x="487" y="73"/>
                  </a:lnTo>
                  <a:lnTo>
                    <a:pt x="658" y="25"/>
                  </a:lnTo>
                  <a:lnTo>
                    <a:pt x="828" y="0"/>
                  </a:lnTo>
                  <a:lnTo>
                    <a:pt x="828" y="0"/>
                  </a:lnTo>
                  <a:lnTo>
                    <a:pt x="950" y="0"/>
                  </a:lnTo>
                  <a:lnTo>
                    <a:pt x="1072" y="25"/>
                  </a:lnTo>
                  <a:lnTo>
                    <a:pt x="1340" y="122"/>
                  </a:lnTo>
                  <a:lnTo>
                    <a:pt x="1559" y="268"/>
                  </a:lnTo>
                  <a:lnTo>
                    <a:pt x="1754" y="414"/>
                  </a:lnTo>
                  <a:lnTo>
                    <a:pt x="1754" y="414"/>
                  </a:lnTo>
                  <a:lnTo>
                    <a:pt x="1803" y="780"/>
                  </a:lnTo>
                  <a:lnTo>
                    <a:pt x="1876" y="1169"/>
                  </a:lnTo>
                  <a:lnTo>
                    <a:pt x="2046" y="1997"/>
                  </a:lnTo>
                  <a:lnTo>
                    <a:pt x="2265" y="2801"/>
                  </a:lnTo>
                  <a:lnTo>
                    <a:pt x="2436" y="3483"/>
                  </a:lnTo>
                  <a:lnTo>
                    <a:pt x="2436" y="3483"/>
                  </a:lnTo>
                  <a:lnTo>
                    <a:pt x="2241" y="3434"/>
                  </a:lnTo>
                  <a:lnTo>
                    <a:pt x="2022" y="3361"/>
                  </a:lnTo>
                  <a:lnTo>
                    <a:pt x="1827" y="3264"/>
                  </a:lnTo>
                  <a:lnTo>
                    <a:pt x="1608" y="3142"/>
                  </a:lnTo>
                  <a:lnTo>
                    <a:pt x="1413" y="3020"/>
                  </a:lnTo>
                  <a:lnTo>
                    <a:pt x="1194" y="2874"/>
                  </a:lnTo>
                  <a:lnTo>
                    <a:pt x="999" y="2704"/>
                  </a:lnTo>
                  <a:lnTo>
                    <a:pt x="804" y="2533"/>
                  </a:lnTo>
                  <a:lnTo>
                    <a:pt x="634" y="2338"/>
                  </a:lnTo>
                  <a:lnTo>
                    <a:pt x="487" y="2143"/>
                  </a:lnTo>
                  <a:lnTo>
                    <a:pt x="341" y="1924"/>
                  </a:lnTo>
                  <a:lnTo>
                    <a:pt x="219" y="1729"/>
                  </a:lnTo>
                  <a:lnTo>
                    <a:pt x="122" y="1510"/>
                  </a:lnTo>
                  <a:lnTo>
                    <a:pt x="49" y="1267"/>
                  </a:lnTo>
                  <a:lnTo>
                    <a:pt x="0" y="1047"/>
                  </a:lnTo>
                  <a:lnTo>
                    <a:pt x="0" y="828"/>
                  </a:lnTo>
                  <a:lnTo>
                    <a:pt x="0" y="828"/>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0"/>
            <p:cNvSpPr/>
            <p:nvPr/>
          </p:nvSpPr>
          <p:spPr>
            <a:xfrm>
              <a:off x="1247825" y="5391625"/>
              <a:ext cx="443300" cy="39000"/>
            </a:xfrm>
            <a:custGeom>
              <a:avLst/>
              <a:gdLst/>
              <a:ahLst/>
              <a:cxnLst/>
              <a:rect l="l" t="t" r="r" b="b"/>
              <a:pathLst>
                <a:path w="17732" h="1560" fill="none" extrusionOk="0">
                  <a:moveTo>
                    <a:pt x="16611" y="1559"/>
                  </a:moveTo>
                  <a:lnTo>
                    <a:pt x="1121" y="1559"/>
                  </a:lnTo>
                  <a:lnTo>
                    <a:pt x="1121" y="1559"/>
                  </a:lnTo>
                  <a:lnTo>
                    <a:pt x="1000" y="1535"/>
                  </a:lnTo>
                  <a:lnTo>
                    <a:pt x="878" y="1510"/>
                  </a:lnTo>
                  <a:lnTo>
                    <a:pt x="780" y="1462"/>
                  </a:lnTo>
                  <a:lnTo>
                    <a:pt x="683" y="1389"/>
                  </a:lnTo>
                  <a:lnTo>
                    <a:pt x="488" y="1218"/>
                  </a:lnTo>
                  <a:lnTo>
                    <a:pt x="318" y="999"/>
                  </a:lnTo>
                  <a:lnTo>
                    <a:pt x="196" y="755"/>
                  </a:lnTo>
                  <a:lnTo>
                    <a:pt x="98" y="487"/>
                  </a:lnTo>
                  <a:lnTo>
                    <a:pt x="25" y="244"/>
                  </a:lnTo>
                  <a:lnTo>
                    <a:pt x="1" y="0"/>
                  </a:lnTo>
                  <a:lnTo>
                    <a:pt x="17731" y="0"/>
                  </a:lnTo>
                  <a:lnTo>
                    <a:pt x="17731" y="0"/>
                  </a:lnTo>
                  <a:lnTo>
                    <a:pt x="17707" y="244"/>
                  </a:lnTo>
                  <a:lnTo>
                    <a:pt x="17634" y="487"/>
                  </a:lnTo>
                  <a:lnTo>
                    <a:pt x="17537" y="755"/>
                  </a:lnTo>
                  <a:lnTo>
                    <a:pt x="17415" y="999"/>
                  </a:lnTo>
                  <a:lnTo>
                    <a:pt x="17244" y="1218"/>
                  </a:lnTo>
                  <a:lnTo>
                    <a:pt x="17049" y="1389"/>
                  </a:lnTo>
                  <a:lnTo>
                    <a:pt x="16952" y="1462"/>
                  </a:lnTo>
                  <a:lnTo>
                    <a:pt x="16855" y="1510"/>
                  </a:lnTo>
                  <a:lnTo>
                    <a:pt x="16733" y="1535"/>
                  </a:lnTo>
                  <a:lnTo>
                    <a:pt x="16611" y="1559"/>
                  </a:lnTo>
                  <a:lnTo>
                    <a:pt x="16611" y="1559"/>
                  </a:lnTo>
                  <a:close/>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0"/>
            <p:cNvSpPr/>
            <p:nvPr/>
          </p:nvSpPr>
          <p:spPr>
            <a:xfrm>
              <a:off x="1454850" y="5001950"/>
              <a:ext cx="17075" cy="114475"/>
            </a:xfrm>
            <a:custGeom>
              <a:avLst/>
              <a:gdLst/>
              <a:ahLst/>
              <a:cxnLst/>
              <a:rect l="l" t="t" r="r" b="b"/>
              <a:pathLst>
                <a:path w="683" h="4579" fill="none" extrusionOk="0">
                  <a:moveTo>
                    <a:pt x="683" y="0"/>
                  </a:moveTo>
                  <a:lnTo>
                    <a:pt x="683" y="0"/>
                  </a:lnTo>
                  <a:lnTo>
                    <a:pt x="658" y="171"/>
                  </a:lnTo>
                  <a:lnTo>
                    <a:pt x="610" y="317"/>
                  </a:lnTo>
                  <a:lnTo>
                    <a:pt x="512" y="439"/>
                  </a:lnTo>
                  <a:lnTo>
                    <a:pt x="415" y="585"/>
                  </a:lnTo>
                  <a:lnTo>
                    <a:pt x="415" y="585"/>
                  </a:lnTo>
                  <a:lnTo>
                    <a:pt x="269" y="731"/>
                  </a:lnTo>
                  <a:lnTo>
                    <a:pt x="147" y="950"/>
                  </a:lnTo>
                  <a:lnTo>
                    <a:pt x="74" y="1072"/>
                  </a:lnTo>
                  <a:lnTo>
                    <a:pt x="49" y="1194"/>
                  </a:lnTo>
                  <a:lnTo>
                    <a:pt x="1" y="1364"/>
                  </a:lnTo>
                  <a:lnTo>
                    <a:pt x="1" y="1535"/>
                  </a:lnTo>
                  <a:lnTo>
                    <a:pt x="1" y="1535"/>
                  </a:lnTo>
                  <a:lnTo>
                    <a:pt x="1" y="1705"/>
                  </a:lnTo>
                  <a:lnTo>
                    <a:pt x="49" y="1851"/>
                  </a:lnTo>
                  <a:lnTo>
                    <a:pt x="74" y="1997"/>
                  </a:lnTo>
                  <a:lnTo>
                    <a:pt x="147" y="2095"/>
                  </a:lnTo>
                  <a:lnTo>
                    <a:pt x="269" y="2314"/>
                  </a:lnTo>
                  <a:lnTo>
                    <a:pt x="415" y="2484"/>
                  </a:lnTo>
                  <a:lnTo>
                    <a:pt x="415" y="2484"/>
                  </a:lnTo>
                  <a:lnTo>
                    <a:pt x="512" y="2606"/>
                  </a:lnTo>
                  <a:lnTo>
                    <a:pt x="610" y="2728"/>
                  </a:lnTo>
                  <a:lnTo>
                    <a:pt x="658" y="2874"/>
                  </a:lnTo>
                  <a:lnTo>
                    <a:pt x="683" y="3045"/>
                  </a:lnTo>
                  <a:lnTo>
                    <a:pt x="683" y="3045"/>
                  </a:lnTo>
                  <a:lnTo>
                    <a:pt x="658" y="3239"/>
                  </a:lnTo>
                  <a:lnTo>
                    <a:pt x="610" y="3385"/>
                  </a:lnTo>
                  <a:lnTo>
                    <a:pt x="512" y="3507"/>
                  </a:lnTo>
                  <a:lnTo>
                    <a:pt x="415" y="3629"/>
                  </a:lnTo>
                  <a:lnTo>
                    <a:pt x="415" y="3629"/>
                  </a:lnTo>
                  <a:lnTo>
                    <a:pt x="269" y="3800"/>
                  </a:lnTo>
                  <a:lnTo>
                    <a:pt x="147" y="3994"/>
                  </a:lnTo>
                  <a:lnTo>
                    <a:pt x="74" y="4116"/>
                  </a:lnTo>
                  <a:lnTo>
                    <a:pt x="49" y="4262"/>
                  </a:lnTo>
                  <a:lnTo>
                    <a:pt x="1" y="4408"/>
                  </a:lnTo>
                  <a:lnTo>
                    <a:pt x="1"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0"/>
            <p:cNvSpPr/>
            <p:nvPr/>
          </p:nvSpPr>
          <p:spPr>
            <a:xfrm>
              <a:off x="1411025" y="5001950"/>
              <a:ext cx="17075" cy="114475"/>
            </a:xfrm>
            <a:custGeom>
              <a:avLst/>
              <a:gdLst/>
              <a:ahLst/>
              <a:cxnLst/>
              <a:rect l="l" t="t" r="r" b="b"/>
              <a:pathLst>
                <a:path w="683" h="4579" fill="none" extrusionOk="0">
                  <a:moveTo>
                    <a:pt x="682" y="0"/>
                  </a:moveTo>
                  <a:lnTo>
                    <a:pt x="682" y="0"/>
                  </a:lnTo>
                  <a:lnTo>
                    <a:pt x="658" y="171"/>
                  </a:lnTo>
                  <a:lnTo>
                    <a:pt x="609" y="317"/>
                  </a:lnTo>
                  <a:lnTo>
                    <a:pt x="536" y="439"/>
                  </a:lnTo>
                  <a:lnTo>
                    <a:pt x="414" y="585"/>
                  </a:lnTo>
                  <a:lnTo>
                    <a:pt x="414" y="585"/>
                  </a:lnTo>
                  <a:lnTo>
                    <a:pt x="268" y="731"/>
                  </a:lnTo>
                  <a:lnTo>
                    <a:pt x="146" y="950"/>
                  </a:lnTo>
                  <a:lnTo>
                    <a:pt x="97" y="1072"/>
                  </a:lnTo>
                  <a:lnTo>
                    <a:pt x="49" y="1194"/>
                  </a:lnTo>
                  <a:lnTo>
                    <a:pt x="24" y="1364"/>
                  </a:lnTo>
                  <a:lnTo>
                    <a:pt x="0" y="1535"/>
                  </a:lnTo>
                  <a:lnTo>
                    <a:pt x="0" y="1535"/>
                  </a:lnTo>
                  <a:lnTo>
                    <a:pt x="24" y="1705"/>
                  </a:lnTo>
                  <a:lnTo>
                    <a:pt x="49" y="1851"/>
                  </a:lnTo>
                  <a:lnTo>
                    <a:pt x="97" y="1997"/>
                  </a:lnTo>
                  <a:lnTo>
                    <a:pt x="146" y="2095"/>
                  </a:lnTo>
                  <a:lnTo>
                    <a:pt x="268" y="2314"/>
                  </a:lnTo>
                  <a:lnTo>
                    <a:pt x="414" y="2484"/>
                  </a:lnTo>
                  <a:lnTo>
                    <a:pt x="414" y="2484"/>
                  </a:lnTo>
                  <a:lnTo>
                    <a:pt x="536" y="2606"/>
                  </a:lnTo>
                  <a:lnTo>
                    <a:pt x="609" y="2728"/>
                  </a:lnTo>
                  <a:lnTo>
                    <a:pt x="658" y="2874"/>
                  </a:lnTo>
                  <a:lnTo>
                    <a:pt x="682" y="3045"/>
                  </a:lnTo>
                  <a:lnTo>
                    <a:pt x="682" y="3045"/>
                  </a:lnTo>
                  <a:lnTo>
                    <a:pt x="658" y="3239"/>
                  </a:lnTo>
                  <a:lnTo>
                    <a:pt x="609" y="3385"/>
                  </a:lnTo>
                  <a:lnTo>
                    <a:pt x="536" y="3507"/>
                  </a:lnTo>
                  <a:lnTo>
                    <a:pt x="414" y="3629"/>
                  </a:lnTo>
                  <a:lnTo>
                    <a:pt x="414" y="3629"/>
                  </a:lnTo>
                  <a:lnTo>
                    <a:pt x="268" y="3800"/>
                  </a:lnTo>
                  <a:lnTo>
                    <a:pt x="146" y="3994"/>
                  </a:lnTo>
                  <a:lnTo>
                    <a:pt x="97" y="4116"/>
                  </a:lnTo>
                  <a:lnTo>
                    <a:pt x="49" y="4262"/>
                  </a:lnTo>
                  <a:lnTo>
                    <a:pt x="24" y="4408"/>
                  </a:lnTo>
                  <a:lnTo>
                    <a:pt x="0"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0"/>
            <p:cNvSpPr/>
            <p:nvPr/>
          </p:nvSpPr>
          <p:spPr>
            <a:xfrm>
              <a:off x="1498700" y="5001950"/>
              <a:ext cx="16450" cy="114475"/>
            </a:xfrm>
            <a:custGeom>
              <a:avLst/>
              <a:gdLst/>
              <a:ahLst/>
              <a:cxnLst/>
              <a:rect l="l" t="t" r="r" b="b"/>
              <a:pathLst>
                <a:path w="658" h="4579" fill="none" extrusionOk="0">
                  <a:moveTo>
                    <a:pt x="658" y="0"/>
                  </a:moveTo>
                  <a:lnTo>
                    <a:pt x="658" y="0"/>
                  </a:lnTo>
                  <a:lnTo>
                    <a:pt x="658" y="171"/>
                  </a:lnTo>
                  <a:lnTo>
                    <a:pt x="585" y="317"/>
                  </a:lnTo>
                  <a:lnTo>
                    <a:pt x="512" y="439"/>
                  </a:lnTo>
                  <a:lnTo>
                    <a:pt x="390" y="585"/>
                  </a:lnTo>
                  <a:lnTo>
                    <a:pt x="390" y="585"/>
                  </a:lnTo>
                  <a:lnTo>
                    <a:pt x="268" y="731"/>
                  </a:lnTo>
                  <a:lnTo>
                    <a:pt x="122" y="950"/>
                  </a:lnTo>
                  <a:lnTo>
                    <a:pt x="73" y="1072"/>
                  </a:lnTo>
                  <a:lnTo>
                    <a:pt x="25" y="1194"/>
                  </a:lnTo>
                  <a:lnTo>
                    <a:pt x="0" y="1364"/>
                  </a:lnTo>
                  <a:lnTo>
                    <a:pt x="0" y="1535"/>
                  </a:lnTo>
                  <a:lnTo>
                    <a:pt x="0" y="1535"/>
                  </a:lnTo>
                  <a:lnTo>
                    <a:pt x="0" y="1705"/>
                  </a:lnTo>
                  <a:lnTo>
                    <a:pt x="25" y="1851"/>
                  </a:lnTo>
                  <a:lnTo>
                    <a:pt x="73" y="1997"/>
                  </a:lnTo>
                  <a:lnTo>
                    <a:pt x="122" y="2095"/>
                  </a:lnTo>
                  <a:lnTo>
                    <a:pt x="268" y="2314"/>
                  </a:lnTo>
                  <a:lnTo>
                    <a:pt x="390" y="2484"/>
                  </a:lnTo>
                  <a:lnTo>
                    <a:pt x="390" y="2484"/>
                  </a:lnTo>
                  <a:lnTo>
                    <a:pt x="512" y="2606"/>
                  </a:lnTo>
                  <a:lnTo>
                    <a:pt x="585" y="2728"/>
                  </a:lnTo>
                  <a:lnTo>
                    <a:pt x="658" y="2874"/>
                  </a:lnTo>
                  <a:lnTo>
                    <a:pt x="658" y="3045"/>
                  </a:lnTo>
                  <a:lnTo>
                    <a:pt x="658" y="3045"/>
                  </a:lnTo>
                  <a:lnTo>
                    <a:pt x="658" y="3239"/>
                  </a:lnTo>
                  <a:lnTo>
                    <a:pt x="585" y="3385"/>
                  </a:lnTo>
                  <a:lnTo>
                    <a:pt x="512" y="3507"/>
                  </a:lnTo>
                  <a:lnTo>
                    <a:pt x="390" y="3629"/>
                  </a:lnTo>
                  <a:lnTo>
                    <a:pt x="390" y="3629"/>
                  </a:lnTo>
                  <a:lnTo>
                    <a:pt x="268" y="3800"/>
                  </a:lnTo>
                  <a:lnTo>
                    <a:pt x="122" y="3994"/>
                  </a:lnTo>
                  <a:lnTo>
                    <a:pt x="73" y="4116"/>
                  </a:lnTo>
                  <a:lnTo>
                    <a:pt x="25" y="4262"/>
                  </a:lnTo>
                  <a:lnTo>
                    <a:pt x="0" y="4408"/>
                  </a:lnTo>
                  <a:lnTo>
                    <a:pt x="0" y="4579"/>
                  </a:lnTo>
                </a:path>
              </a:pathLst>
            </a:custGeom>
            <a:noFill/>
            <a:ln w="1217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2021" y="1559132"/>
            <a:ext cx="3621505" cy="2886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2"/>
          <p:cNvSpPr txBox="1">
            <a:spLocks noGrp="1"/>
          </p:cNvSpPr>
          <p:nvPr>
            <p:ph type="title"/>
          </p:nvPr>
        </p:nvSpPr>
        <p:spPr>
          <a:xfrm>
            <a:off x="1051602" y="463639"/>
            <a:ext cx="6495418" cy="643944"/>
          </a:xfrm>
          <a:prstGeom prst="rect">
            <a:avLst/>
          </a:prstGeom>
        </p:spPr>
        <p:txBody>
          <a:bodyPr spcFirstLastPara="1" wrap="square" lIns="0" tIns="0" rIns="0" bIns="0" anchor="b" anchorCtr="0">
            <a:noAutofit/>
          </a:bodyPr>
          <a:lstStyle/>
          <a:p>
            <a:pPr lvl="0" algn="ctr"/>
            <a:r>
              <a:rPr lang="en-US" sz="2400" b="1" dirty="0">
                <a:latin typeface="Times New Roman" pitchFamily="18" charset="0"/>
                <a:cs typeface="Times New Roman" pitchFamily="18" charset="0"/>
              </a:rPr>
              <a:t>Communication barriers can impact the project team.</a:t>
            </a:r>
            <a:endParaRPr sz="2400" b="1" dirty="0">
              <a:latin typeface="Times New Roman" pitchFamily="18" charset="0"/>
              <a:cs typeface="Times New Roman" pitchFamily="18" charset="0"/>
            </a:endParaRPr>
          </a:p>
        </p:txBody>
      </p:sp>
      <p:sp>
        <p:nvSpPr>
          <p:cNvPr id="174" name="Google Shape;174;p22"/>
          <p:cNvSpPr txBox="1">
            <a:spLocks noGrp="1"/>
          </p:cNvSpPr>
          <p:nvPr>
            <p:ph type="body" idx="1"/>
          </p:nvPr>
        </p:nvSpPr>
        <p:spPr>
          <a:xfrm>
            <a:off x="1384868" y="2124604"/>
            <a:ext cx="3017454" cy="1845817"/>
          </a:xfrm>
          <a:prstGeom prst="rect">
            <a:avLst/>
          </a:prstGeom>
        </p:spPr>
        <p:txBody>
          <a:bodyPr spcFirstLastPara="1" wrap="square" lIns="0" tIns="0" rIns="0" bIns="0" anchor="t" anchorCtr="0">
            <a:noAutofit/>
          </a:bodyPr>
          <a:lstStyle/>
          <a:p>
            <a:pPr>
              <a:buFont typeface="Wingdings" pitchFamily="2" charset="2"/>
              <a:buChar char="q"/>
            </a:pPr>
            <a:r>
              <a:rPr lang="en-US" sz="2000" dirty="0">
                <a:latin typeface="Times New Roman" pitchFamily="18" charset="0"/>
                <a:cs typeface="Times New Roman" pitchFamily="18" charset="0"/>
              </a:rPr>
              <a:t>Language barrier</a:t>
            </a:r>
          </a:p>
          <a:p>
            <a:pPr>
              <a:buFont typeface="Wingdings" pitchFamily="2" charset="2"/>
              <a:buChar char="q"/>
            </a:pPr>
            <a:r>
              <a:rPr lang="en-US" sz="2000" dirty="0">
                <a:latin typeface="Times New Roman" pitchFamily="18" charset="0"/>
                <a:cs typeface="Times New Roman" pitchFamily="18" charset="0"/>
              </a:rPr>
              <a:t>Emotional barrier</a:t>
            </a:r>
          </a:p>
          <a:p>
            <a:pPr>
              <a:buFont typeface="Wingdings" pitchFamily="2" charset="2"/>
              <a:buChar char="q"/>
            </a:pPr>
            <a:r>
              <a:rPr lang="en-US" sz="2000" dirty="0">
                <a:latin typeface="Times New Roman" pitchFamily="18" charset="0"/>
                <a:cs typeface="Times New Roman" pitchFamily="18" charset="0"/>
              </a:rPr>
              <a:t>Physical barrier</a:t>
            </a:r>
          </a:p>
          <a:p>
            <a:pPr>
              <a:buFont typeface="Wingdings" pitchFamily="2" charset="2"/>
              <a:buChar char="q"/>
            </a:pPr>
            <a:r>
              <a:rPr lang="en-US" sz="2000" dirty="0">
                <a:latin typeface="Times New Roman" pitchFamily="18" charset="0"/>
                <a:cs typeface="Times New Roman" pitchFamily="18" charset="0"/>
              </a:rPr>
              <a:t>Cultural barrier</a:t>
            </a:r>
          </a:p>
          <a:p>
            <a:pPr>
              <a:buFont typeface="Wingdings" pitchFamily="2" charset="2"/>
              <a:buChar char="q"/>
            </a:pPr>
            <a:r>
              <a:rPr lang="en-US" sz="2000" dirty="0">
                <a:latin typeface="Times New Roman" pitchFamily="18" charset="0"/>
                <a:cs typeface="Times New Roman" pitchFamily="18" charset="0"/>
              </a:rPr>
              <a:t>Psychological barrier</a:t>
            </a:r>
          </a:p>
          <a:p>
            <a:pPr marL="285750" indent="-285750">
              <a:spcAft>
                <a:spcPts val="600"/>
              </a:spcAft>
            </a:pPr>
            <a:endParaRPr sz="1600" dirty="0">
              <a:latin typeface="Arial" pitchFamily="34" charset="0"/>
              <a:cs typeface="Arial" pitchFamily="34" charset="0"/>
            </a:endParaRPr>
          </a:p>
        </p:txBody>
      </p:sp>
      <p:sp>
        <p:nvSpPr>
          <p:cNvPr id="176" name="Google Shape;176;p22"/>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8</a:t>
            </a:fld>
            <a:endParaRPr/>
          </a:p>
        </p:txBody>
      </p:sp>
      <p:sp>
        <p:nvSpPr>
          <p:cNvPr id="2" name="Rectangle 1"/>
          <p:cNvSpPr/>
          <p:nvPr/>
        </p:nvSpPr>
        <p:spPr>
          <a:xfrm>
            <a:off x="421105" y="1284371"/>
            <a:ext cx="4944980" cy="707886"/>
          </a:xfrm>
          <a:prstGeom prst="rect">
            <a:avLst/>
          </a:prstGeom>
        </p:spPr>
        <p:txBody>
          <a:bodyPr wrap="square">
            <a:spAutoFit/>
          </a:bodyPr>
          <a:lstStyle/>
          <a:p>
            <a:pPr marL="101600" indent="0">
              <a:buNone/>
            </a:pPr>
            <a:r>
              <a:rPr lang="en-US" sz="2000" dirty="0">
                <a:solidFill>
                  <a:schemeClr val="accent3"/>
                </a:solidFill>
                <a:latin typeface="Times New Roman" pitchFamily="18" charset="0"/>
                <a:cs typeface="Times New Roman" pitchFamily="18" charset="0"/>
              </a:rPr>
              <a:t>There are different types of communication barriers. These are:-</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9653" y="1638314"/>
            <a:ext cx="4223084" cy="2609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grpSp>
        <p:nvGrpSpPr>
          <p:cNvPr id="302" name="Google Shape;302;p29"/>
          <p:cNvGrpSpPr/>
          <p:nvPr/>
        </p:nvGrpSpPr>
        <p:grpSpPr>
          <a:xfrm>
            <a:off x="455607" y="3882978"/>
            <a:ext cx="704026" cy="802424"/>
            <a:chOff x="4630125" y="278900"/>
            <a:chExt cx="400675" cy="456675"/>
          </a:xfrm>
        </p:grpSpPr>
        <p:sp>
          <p:nvSpPr>
            <p:cNvPr id="303" name="Google Shape;303;p29"/>
            <p:cNvSpPr/>
            <p:nvPr/>
          </p:nvSpPr>
          <p:spPr>
            <a:xfrm>
              <a:off x="4659350" y="328825"/>
              <a:ext cx="371450" cy="96850"/>
            </a:xfrm>
            <a:custGeom>
              <a:avLst/>
              <a:gdLst/>
              <a:ahLst/>
              <a:cxnLst/>
              <a:rect l="l" t="t" r="r" b="b"/>
              <a:pathLst>
                <a:path w="14858" h="3874" fill="none" extrusionOk="0">
                  <a:moveTo>
                    <a:pt x="12763" y="1"/>
                  </a:moveTo>
                  <a:lnTo>
                    <a:pt x="926" y="1"/>
                  </a:lnTo>
                  <a:lnTo>
                    <a:pt x="926" y="1"/>
                  </a:lnTo>
                  <a:lnTo>
                    <a:pt x="731" y="25"/>
                  </a:lnTo>
                  <a:lnTo>
                    <a:pt x="561" y="74"/>
                  </a:lnTo>
                  <a:lnTo>
                    <a:pt x="390" y="171"/>
                  </a:lnTo>
                  <a:lnTo>
                    <a:pt x="269" y="269"/>
                  </a:lnTo>
                  <a:lnTo>
                    <a:pt x="147" y="415"/>
                  </a:lnTo>
                  <a:lnTo>
                    <a:pt x="74" y="561"/>
                  </a:lnTo>
                  <a:lnTo>
                    <a:pt x="1" y="732"/>
                  </a:lnTo>
                  <a:lnTo>
                    <a:pt x="1" y="926"/>
                  </a:lnTo>
                  <a:lnTo>
                    <a:pt x="1" y="2948"/>
                  </a:lnTo>
                  <a:lnTo>
                    <a:pt x="1" y="2948"/>
                  </a:lnTo>
                  <a:lnTo>
                    <a:pt x="1" y="3143"/>
                  </a:lnTo>
                  <a:lnTo>
                    <a:pt x="74" y="3313"/>
                  </a:lnTo>
                  <a:lnTo>
                    <a:pt x="147" y="3459"/>
                  </a:lnTo>
                  <a:lnTo>
                    <a:pt x="269" y="3605"/>
                  </a:lnTo>
                  <a:lnTo>
                    <a:pt x="390" y="3727"/>
                  </a:lnTo>
                  <a:lnTo>
                    <a:pt x="561" y="3800"/>
                  </a:lnTo>
                  <a:lnTo>
                    <a:pt x="731" y="3849"/>
                  </a:lnTo>
                  <a:lnTo>
                    <a:pt x="926" y="3873"/>
                  </a:lnTo>
                  <a:lnTo>
                    <a:pt x="12763" y="3873"/>
                  </a:lnTo>
                  <a:lnTo>
                    <a:pt x="14857" y="1949"/>
                  </a:lnTo>
                  <a:lnTo>
                    <a:pt x="12763" y="1"/>
                  </a:lnTo>
                  <a:close/>
                </a:path>
              </a:pathLst>
            </a:custGeom>
            <a:noFill/>
            <a:ln w="95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9"/>
            <p:cNvSpPr/>
            <p:nvPr/>
          </p:nvSpPr>
          <p:spPr>
            <a:xfrm>
              <a:off x="4630125" y="452425"/>
              <a:ext cx="371450" cy="96850"/>
            </a:xfrm>
            <a:custGeom>
              <a:avLst/>
              <a:gdLst/>
              <a:ahLst/>
              <a:cxnLst/>
              <a:rect l="l" t="t" r="r" b="b"/>
              <a:pathLst>
                <a:path w="14858" h="3874" fill="none" extrusionOk="0">
                  <a:moveTo>
                    <a:pt x="2095" y="1"/>
                  </a:moveTo>
                  <a:lnTo>
                    <a:pt x="13932" y="1"/>
                  </a:lnTo>
                  <a:lnTo>
                    <a:pt x="13932" y="1"/>
                  </a:lnTo>
                  <a:lnTo>
                    <a:pt x="14126" y="25"/>
                  </a:lnTo>
                  <a:lnTo>
                    <a:pt x="14297" y="74"/>
                  </a:lnTo>
                  <a:lnTo>
                    <a:pt x="14467" y="147"/>
                  </a:lnTo>
                  <a:lnTo>
                    <a:pt x="14589" y="269"/>
                  </a:lnTo>
                  <a:lnTo>
                    <a:pt x="14711" y="415"/>
                  </a:lnTo>
                  <a:lnTo>
                    <a:pt x="14784" y="561"/>
                  </a:lnTo>
                  <a:lnTo>
                    <a:pt x="14857" y="732"/>
                  </a:lnTo>
                  <a:lnTo>
                    <a:pt x="14857" y="926"/>
                  </a:lnTo>
                  <a:lnTo>
                    <a:pt x="14857" y="2948"/>
                  </a:lnTo>
                  <a:lnTo>
                    <a:pt x="14857" y="2948"/>
                  </a:lnTo>
                  <a:lnTo>
                    <a:pt x="14857" y="3143"/>
                  </a:lnTo>
                  <a:lnTo>
                    <a:pt x="14784" y="3313"/>
                  </a:lnTo>
                  <a:lnTo>
                    <a:pt x="14711" y="3459"/>
                  </a:lnTo>
                  <a:lnTo>
                    <a:pt x="14589" y="3605"/>
                  </a:lnTo>
                  <a:lnTo>
                    <a:pt x="14467" y="3703"/>
                  </a:lnTo>
                  <a:lnTo>
                    <a:pt x="14297" y="3800"/>
                  </a:lnTo>
                  <a:lnTo>
                    <a:pt x="14126" y="3849"/>
                  </a:lnTo>
                  <a:lnTo>
                    <a:pt x="13932" y="3873"/>
                  </a:lnTo>
                  <a:lnTo>
                    <a:pt x="2095" y="3873"/>
                  </a:lnTo>
                  <a:lnTo>
                    <a:pt x="1" y="1925"/>
                  </a:lnTo>
                  <a:lnTo>
                    <a:pt x="2095" y="1"/>
                  </a:lnTo>
                  <a:close/>
                </a:path>
              </a:pathLst>
            </a:custGeom>
            <a:noFill/>
            <a:ln w="95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9"/>
            <p:cNvSpPr/>
            <p:nvPr/>
          </p:nvSpPr>
          <p:spPr>
            <a:xfrm>
              <a:off x="4808525" y="278900"/>
              <a:ext cx="43875" cy="49950"/>
            </a:xfrm>
            <a:custGeom>
              <a:avLst/>
              <a:gdLst/>
              <a:ahLst/>
              <a:cxnLst/>
              <a:rect l="l" t="t" r="r" b="b"/>
              <a:pathLst>
                <a:path w="1755" h="1998" fill="none" extrusionOk="0">
                  <a:moveTo>
                    <a:pt x="1754" y="1998"/>
                  </a:moveTo>
                  <a:lnTo>
                    <a:pt x="1754" y="585"/>
                  </a:lnTo>
                  <a:lnTo>
                    <a:pt x="1754" y="585"/>
                  </a:lnTo>
                  <a:lnTo>
                    <a:pt x="1754" y="464"/>
                  </a:lnTo>
                  <a:lnTo>
                    <a:pt x="1730" y="366"/>
                  </a:lnTo>
                  <a:lnTo>
                    <a:pt x="1657" y="269"/>
                  </a:lnTo>
                  <a:lnTo>
                    <a:pt x="1584" y="171"/>
                  </a:lnTo>
                  <a:lnTo>
                    <a:pt x="1511" y="98"/>
                  </a:lnTo>
                  <a:lnTo>
                    <a:pt x="1413" y="49"/>
                  </a:lnTo>
                  <a:lnTo>
                    <a:pt x="1291" y="25"/>
                  </a:lnTo>
                  <a:lnTo>
                    <a:pt x="1194" y="1"/>
                  </a:lnTo>
                  <a:lnTo>
                    <a:pt x="561" y="1"/>
                  </a:lnTo>
                  <a:lnTo>
                    <a:pt x="561" y="1"/>
                  </a:lnTo>
                  <a:lnTo>
                    <a:pt x="463" y="25"/>
                  </a:lnTo>
                  <a:lnTo>
                    <a:pt x="342" y="49"/>
                  </a:lnTo>
                  <a:lnTo>
                    <a:pt x="244" y="98"/>
                  </a:lnTo>
                  <a:lnTo>
                    <a:pt x="171" y="171"/>
                  </a:lnTo>
                  <a:lnTo>
                    <a:pt x="98" y="269"/>
                  </a:lnTo>
                  <a:lnTo>
                    <a:pt x="25" y="366"/>
                  </a:lnTo>
                  <a:lnTo>
                    <a:pt x="1" y="464"/>
                  </a:lnTo>
                  <a:lnTo>
                    <a:pt x="1" y="585"/>
                  </a:lnTo>
                  <a:lnTo>
                    <a:pt x="1" y="1998"/>
                  </a:lnTo>
                  <a:lnTo>
                    <a:pt x="1754" y="1998"/>
                  </a:lnTo>
                  <a:close/>
                </a:path>
              </a:pathLst>
            </a:custGeom>
            <a:noFill/>
            <a:ln w="95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9"/>
            <p:cNvSpPr/>
            <p:nvPr/>
          </p:nvSpPr>
          <p:spPr>
            <a:xfrm>
              <a:off x="4808525" y="549250"/>
              <a:ext cx="43875" cy="186325"/>
            </a:xfrm>
            <a:custGeom>
              <a:avLst/>
              <a:gdLst/>
              <a:ahLst/>
              <a:cxnLst/>
              <a:rect l="l" t="t" r="r" b="b"/>
              <a:pathLst>
                <a:path w="1755" h="7453" fill="none" extrusionOk="0">
                  <a:moveTo>
                    <a:pt x="1" y="0"/>
                  </a:moveTo>
                  <a:lnTo>
                    <a:pt x="1" y="7453"/>
                  </a:lnTo>
                  <a:lnTo>
                    <a:pt x="1754" y="7453"/>
                  </a:lnTo>
                  <a:lnTo>
                    <a:pt x="1754" y="0"/>
                  </a:lnTo>
                  <a:lnTo>
                    <a:pt x="1" y="0"/>
                  </a:lnTo>
                  <a:close/>
                </a:path>
              </a:pathLst>
            </a:custGeom>
            <a:noFill/>
            <a:ln w="95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7" name="Google Shape;307;p29"/>
          <p:cNvSpPr txBox="1">
            <a:spLocks noGrp="1"/>
          </p:cNvSpPr>
          <p:nvPr>
            <p:ph type="title"/>
          </p:nvPr>
        </p:nvSpPr>
        <p:spPr>
          <a:xfrm>
            <a:off x="635796" y="468082"/>
            <a:ext cx="7992663" cy="845563"/>
          </a:xfrm>
          <a:prstGeom prst="rect">
            <a:avLst/>
          </a:prstGeom>
        </p:spPr>
        <p:txBody>
          <a:bodyPr spcFirstLastPara="1" wrap="square" lIns="0" tIns="0" rIns="0" bIns="0" anchor="t" anchorCtr="0">
            <a:noAutofit/>
          </a:bodyPr>
          <a:lstStyle/>
          <a:p>
            <a:pPr algn="ctr">
              <a:spcBef>
                <a:spcPts val="0"/>
              </a:spcBef>
            </a:pPr>
            <a:r>
              <a:rPr lang="en-US" sz="2800" dirty="0">
                <a:latin typeface="Times New Roman" pitchFamily="18" charset="0"/>
                <a:cs typeface="Times New Roman" pitchFamily="18" charset="0"/>
              </a:rPr>
              <a:t>Channels need to be developed to improve communication</a:t>
            </a:r>
            <a:br>
              <a:rPr lang="en-US" sz="2800" dirty="0">
                <a:latin typeface="Times New Roman" pitchFamily="18" charset="0"/>
                <a:cs typeface="Times New Roman" pitchFamily="18" charset="0"/>
              </a:rPr>
            </a:br>
            <a:br>
              <a:rPr lang="en-US" sz="2800" dirty="0">
                <a:latin typeface="Times New Roman" pitchFamily="18" charset="0"/>
                <a:cs typeface="Times New Roman" pitchFamily="18" charset="0"/>
              </a:rPr>
            </a:br>
            <a:endParaRPr sz="2800" dirty="0">
              <a:latin typeface="Times New Roman" pitchFamily="18" charset="0"/>
              <a:cs typeface="Times New Roman" pitchFamily="18" charset="0"/>
            </a:endParaRPr>
          </a:p>
        </p:txBody>
      </p:sp>
      <p:sp>
        <p:nvSpPr>
          <p:cNvPr id="308" name="Google Shape;308;p29"/>
          <p:cNvSpPr txBox="1">
            <a:spLocks noGrp="1"/>
          </p:cNvSpPr>
          <p:nvPr>
            <p:ph type="sldNum" sz="quarter"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9</a:t>
            </a:fld>
            <a:endParaRPr/>
          </a:p>
        </p:txBody>
      </p:sp>
      <p:sp>
        <p:nvSpPr>
          <p:cNvPr id="2" name="Rectangle 1"/>
          <p:cNvSpPr/>
          <p:nvPr/>
        </p:nvSpPr>
        <p:spPr>
          <a:xfrm>
            <a:off x="1407694" y="2033282"/>
            <a:ext cx="3188369" cy="2492990"/>
          </a:xfrm>
          <a:prstGeom prst="rect">
            <a:avLst/>
          </a:prstGeom>
        </p:spPr>
        <p:txBody>
          <a:bodyPr wrap="square">
            <a:spAutoFit/>
          </a:bodyPr>
          <a:lstStyle/>
          <a:p>
            <a:pPr marL="285750" indent="-285750">
              <a:buFont typeface="Wingdings" pitchFamily="2" charset="2"/>
              <a:buChar char="v"/>
            </a:pPr>
            <a:r>
              <a:rPr lang="en-US" sz="2000" b="1" dirty="0">
                <a:solidFill>
                  <a:schemeClr val="tx1"/>
                </a:solidFill>
                <a:latin typeface="Times New Roman" pitchFamily="18" charset="0"/>
                <a:cs typeface="Times New Roman" pitchFamily="18" charset="0"/>
              </a:rPr>
              <a:t>Face-to-face communication</a:t>
            </a:r>
          </a:p>
          <a:p>
            <a:pPr marL="285750" indent="-285750">
              <a:buFont typeface="Wingdings" pitchFamily="2" charset="2"/>
              <a:buChar char="v"/>
            </a:pPr>
            <a:r>
              <a:rPr lang="en-US" sz="2000" b="1" dirty="0">
                <a:solidFill>
                  <a:schemeClr val="tx1"/>
                </a:solidFill>
                <a:latin typeface="Times New Roman" pitchFamily="18" charset="0"/>
                <a:cs typeface="Times New Roman" pitchFamily="18" charset="0"/>
              </a:rPr>
              <a:t>Team meetings</a:t>
            </a:r>
          </a:p>
          <a:p>
            <a:pPr marL="285750" indent="-285750">
              <a:buFont typeface="Wingdings" pitchFamily="2" charset="2"/>
              <a:buChar char="v"/>
            </a:pPr>
            <a:r>
              <a:rPr lang="en-US" sz="2000" b="1" dirty="0">
                <a:solidFill>
                  <a:schemeClr val="tx1"/>
                </a:solidFill>
                <a:latin typeface="Times New Roman" pitchFamily="18" charset="0"/>
                <a:cs typeface="Times New Roman" pitchFamily="18" charset="0"/>
              </a:rPr>
              <a:t>Video conferencing</a:t>
            </a:r>
          </a:p>
          <a:p>
            <a:pPr marL="285750" indent="-285750">
              <a:buFont typeface="Wingdings" pitchFamily="2" charset="2"/>
              <a:buChar char="v"/>
            </a:pPr>
            <a:r>
              <a:rPr lang="en-US" sz="2000" b="1" dirty="0">
                <a:solidFill>
                  <a:schemeClr val="tx1"/>
                </a:solidFill>
                <a:latin typeface="Times New Roman" pitchFamily="18" charset="0"/>
                <a:cs typeface="Times New Roman" pitchFamily="18" charset="0"/>
              </a:rPr>
              <a:t>Text messaging</a:t>
            </a:r>
          </a:p>
          <a:p>
            <a:endParaRPr lang="en-US" dirty="0">
              <a:solidFill>
                <a:schemeClr val="tx1"/>
              </a:solidFill>
            </a:endParaRPr>
          </a:p>
          <a:p>
            <a:endParaRPr lang="en-US" dirty="0"/>
          </a:p>
          <a:p>
            <a:endParaRPr lang="en-US" dirty="0"/>
          </a:p>
          <a:p>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4505" y="1276195"/>
            <a:ext cx="4078706" cy="335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4694" y="468082"/>
            <a:ext cx="5502853" cy="626792"/>
          </a:xfrm>
        </p:spPr>
        <p:txBody>
          <a:bodyPr>
            <a:noAutofit/>
          </a:bodyPr>
          <a:lstStyle/>
          <a:p>
            <a:pPr algn="ctr"/>
            <a:r>
              <a:rPr lang="en-US" sz="3200" b="1" dirty="0">
                <a:latin typeface="Times New Roman" pitchFamily="18" charset="0"/>
                <a:cs typeface="Times New Roman" pitchFamily="18" charset="0"/>
              </a:rPr>
              <a:t>Conclusions</a:t>
            </a:r>
            <a:br>
              <a:rPr lang="en-US" sz="3200" dirty="0"/>
            </a:br>
            <a:endParaRPr lang="en-US" sz="3200" dirty="0">
              <a:latin typeface="Times New Roman" pitchFamily="18" charset="0"/>
              <a:cs typeface="Times New Roman" pitchFamily="18" charset="0"/>
            </a:endParaRPr>
          </a:p>
        </p:txBody>
      </p:sp>
      <p:sp>
        <p:nvSpPr>
          <p:cNvPr id="3" name="Slide Number Placeholder 2"/>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10</a:t>
            </a:fld>
            <a:endParaRPr lang="en"/>
          </a:p>
        </p:txBody>
      </p:sp>
      <p:sp>
        <p:nvSpPr>
          <p:cNvPr id="6" name="Google Shape;314;p29"/>
          <p:cNvSpPr txBox="1"/>
          <p:nvPr/>
        </p:nvSpPr>
        <p:spPr>
          <a:xfrm>
            <a:off x="914400" y="1395663"/>
            <a:ext cx="5715000" cy="3356811"/>
          </a:xfrm>
          <a:prstGeom prst="rect">
            <a:avLst/>
          </a:prstGeom>
          <a:solidFill>
            <a:schemeClr val="bg1"/>
          </a:solidFill>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t" anchorCtr="0">
            <a:noAutofit/>
          </a:bodyPr>
          <a:lstStyle/>
          <a:p>
            <a:pPr marL="285750" indent="-285750">
              <a:buFont typeface="Wingdings" pitchFamily="2" charset="2"/>
              <a:buChar char="§"/>
            </a:pPr>
            <a:r>
              <a:rPr lang="en-US" sz="1800" dirty="0">
                <a:latin typeface="Times New Roman" pitchFamily="18" charset="0"/>
                <a:cs typeface="Times New Roman" pitchFamily="18" charset="0"/>
              </a:rPr>
              <a:t>Tom should follow an effective communication medium to interact with the project team.</a:t>
            </a:r>
          </a:p>
          <a:p>
            <a:pPr marL="285750" indent="-285750">
              <a:buFont typeface="Wingdings" pitchFamily="2" charset="2"/>
              <a:buChar char="§"/>
            </a:pPr>
            <a:endParaRPr lang="en-US" sz="1800" dirty="0">
              <a:latin typeface="Times New Roman" pitchFamily="18" charset="0"/>
              <a:cs typeface="Times New Roman" pitchFamily="18" charset="0"/>
            </a:endParaRPr>
          </a:p>
          <a:p>
            <a:pPr marL="285750" indent="-285750">
              <a:buFont typeface="Wingdings" pitchFamily="2" charset="2"/>
              <a:buChar char="§"/>
            </a:pPr>
            <a:r>
              <a:rPr lang="en-US" sz="1800" dirty="0">
                <a:latin typeface="Times New Roman" pitchFamily="18" charset="0"/>
                <a:cs typeface="Times New Roman" pitchFamily="18" charset="0"/>
              </a:rPr>
              <a:t>Proper channels of communication should be followed. </a:t>
            </a:r>
          </a:p>
          <a:p>
            <a:pPr marL="285750" indent="-285750">
              <a:buFont typeface="Wingdings" pitchFamily="2" charset="2"/>
              <a:buChar char="§"/>
            </a:pPr>
            <a:r>
              <a:rPr lang="en-US" sz="1800" dirty="0">
                <a:latin typeface="Times New Roman" pitchFamily="18" charset="0"/>
                <a:cs typeface="Times New Roman" pitchFamily="18" charset="0"/>
              </a:rPr>
              <a:t>The formal way of communication should be </a:t>
            </a:r>
            <a:r>
              <a:rPr lang="en-US" sz="1800" dirty="0" err="1">
                <a:latin typeface="Times New Roman" pitchFamily="18" charset="0"/>
                <a:cs typeface="Times New Roman" pitchFamily="18" charset="0"/>
              </a:rPr>
              <a:t>practised</a:t>
            </a:r>
            <a:r>
              <a:rPr lang="en-US" sz="1800" dirty="0">
                <a:latin typeface="Times New Roman" pitchFamily="18" charset="0"/>
                <a:cs typeface="Times New Roman" pitchFamily="18" charset="0"/>
              </a:rPr>
              <a:t> in the organization.</a:t>
            </a:r>
          </a:p>
          <a:p>
            <a:pPr marL="285750" indent="-285750">
              <a:buFont typeface="Wingdings" pitchFamily="2" charset="2"/>
              <a:buChar char="§"/>
            </a:pPr>
            <a:r>
              <a:rPr lang="en-US" sz="1800" dirty="0">
                <a:latin typeface="Times New Roman" pitchFamily="18" charset="0"/>
                <a:cs typeface="Times New Roman" pitchFamily="18" charset="0"/>
              </a:rPr>
              <a:t>Team collaboration and power distribution will be helpful to reduce conflicts among teams.</a:t>
            </a:r>
          </a:p>
          <a:p>
            <a:pPr marL="285750" indent="-285750">
              <a:buFont typeface="Wingdings" pitchFamily="2" charset="2"/>
              <a:buChar char="§"/>
            </a:pPr>
            <a:r>
              <a:rPr lang="en-US" sz="1800" dirty="0">
                <a:latin typeface="Times New Roman" pitchFamily="18" charset="0"/>
                <a:cs typeface="Times New Roman" pitchFamily="18" charset="0"/>
              </a:rPr>
              <a:t>These initiatives will help Tom Jackson to create a healthy work environment by ensuring proper communication.</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1395663"/>
            <a:ext cx="2261937" cy="33568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3047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2"/>
          <p:cNvSpPr txBox="1">
            <a:spLocks noGrp="1"/>
          </p:cNvSpPr>
          <p:nvPr>
            <p:ph type="title"/>
          </p:nvPr>
        </p:nvSpPr>
        <p:spPr>
          <a:xfrm>
            <a:off x="980260" y="359332"/>
            <a:ext cx="3623100" cy="334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latin typeface="Times New Roman" pitchFamily="18" charset="0"/>
                <a:cs typeface="Times New Roman" pitchFamily="18" charset="0"/>
              </a:rPr>
              <a:t>References </a:t>
            </a:r>
            <a:endParaRPr dirty="0">
              <a:latin typeface="Times New Roman" pitchFamily="18" charset="0"/>
              <a:cs typeface="Times New Roman" pitchFamily="18" charset="0"/>
            </a:endParaRPr>
          </a:p>
        </p:txBody>
      </p:sp>
      <p:sp>
        <p:nvSpPr>
          <p:cNvPr id="174" name="Google Shape;174;p22"/>
          <p:cNvSpPr txBox="1">
            <a:spLocks noGrp="1"/>
          </p:cNvSpPr>
          <p:nvPr>
            <p:ph type="body" idx="1"/>
          </p:nvPr>
        </p:nvSpPr>
        <p:spPr>
          <a:xfrm>
            <a:off x="998621" y="850008"/>
            <a:ext cx="7478862" cy="3974656"/>
          </a:xfrm>
          <a:prstGeom prst="rect">
            <a:avLst/>
          </a:prstGeom>
        </p:spPr>
        <p:txBody>
          <a:bodyPr spcFirstLastPara="1" wrap="square" lIns="0" tIns="0" rIns="0" bIns="0" anchor="t" anchorCtr="0">
            <a:noAutofit/>
          </a:bodyPr>
          <a:lstStyle/>
          <a:p>
            <a:r>
              <a:rPr lang="en-US" sz="1300" dirty="0">
                <a:latin typeface="Times New Roman" pitchFamily="18" charset="0"/>
                <a:cs typeface="Times New Roman" pitchFamily="18" charset="0"/>
              </a:rPr>
              <a:t>Barrett, A.K. and Murphy, M.M., 2021. Feeling supported in addiction recovery: Comparing face-to-face and videoconferencing 12-step meetings. </a:t>
            </a:r>
            <a:r>
              <a:rPr lang="en-US" sz="1300" i="1" dirty="0">
                <a:latin typeface="Times New Roman" pitchFamily="18" charset="0"/>
                <a:cs typeface="Times New Roman" pitchFamily="18" charset="0"/>
              </a:rPr>
              <a:t>Western Journal of Communication</a:t>
            </a:r>
            <a:r>
              <a:rPr lang="en-US" sz="1300" dirty="0">
                <a:latin typeface="Times New Roman" pitchFamily="18" charset="0"/>
                <a:cs typeface="Times New Roman" pitchFamily="18" charset="0"/>
              </a:rPr>
              <a:t>, </a:t>
            </a:r>
            <a:r>
              <a:rPr lang="en-US" sz="1300" i="1" dirty="0">
                <a:latin typeface="Times New Roman" pitchFamily="18" charset="0"/>
                <a:cs typeface="Times New Roman" pitchFamily="18" charset="0"/>
              </a:rPr>
              <a:t>85</a:t>
            </a:r>
            <a:r>
              <a:rPr lang="en-US" sz="1300" dirty="0">
                <a:latin typeface="Times New Roman" pitchFamily="18" charset="0"/>
                <a:cs typeface="Times New Roman" pitchFamily="18" charset="0"/>
              </a:rPr>
              <a:t>(1), pp.123-146.</a:t>
            </a:r>
          </a:p>
          <a:p>
            <a:r>
              <a:rPr lang="en-US" sz="1300" dirty="0" err="1">
                <a:latin typeface="Times New Roman" pitchFamily="18" charset="0"/>
                <a:cs typeface="Times New Roman" pitchFamily="18" charset="0"/>
              </a:rPr>
              <a:t>Cornelissen</a:t>
            </a:r>
            <a:r>
              <a:rPr lang="en-US" sz="1300" dirty="0">
                <a:latin typeface="Times New Roman" pitchFamily="18" charset="0"/>
                <a:cs typeface="Times New Roman" pitchFamily="18" charset="0"/>
              </a:rPr>
              <a:t>, J.P., 2020. Corporate communication: A guide to theory and practice. </a:t>
            </a:r>
            <a:r>
              <a:rPr lang="en-US" sz="1300" i="1" dirty="0">
                <a:latin typeface="Times New Roman" pitchFamily="18" charset="0"/>
                <a:cs typeface="Times New Roman" pitchFamily="18" charset="0"/>
              </a:rPr>
              <a:t>Corporate Communication</a:t>
            </a:r>
            <a:r>
              <a:rPr lang="en-US" sz="1300" dirty="0">
                <a:latin typeface="Times New Roman" pitchFamily="18" charset="0"/>
                <a:cs typeface="Times New Roman" pitchFamily="18" charset="0"/>
              </a:rPr>
              <a:t>, pp.1-336.</a:t>
            </a:r>
          </a:p>
          <a:p>
            <a:r>
              <a:rPr lang="en-US" sz="1300" dirty="0">
                <a:latin typeface="Times New Roman" pitchFamily="18" charset="0"/>
                <a:cs typeface="Times New Roman" pitchFamily="18" charset="0"/>
              </a:rPr>
              <a:t>de Luis, B., </a:t>
            </a:r>
            <a:r>
              <a:rPr lang="en-US" sz="1300" dirty="0" err="1">
                <a:latin typeface="Times New Roman" pitchFamily="18" charset="0"/>
                <a:cs typeface="Times New Roman" pitchFamily="18" charset="0"/>
              </a:rPr>
              <a:t>Llopis‐Lorente</a:t>
            </a:r>
            <a:r>
              <a:rPr lang="en-US" sz="1300" dirty="0">
                <a:latin typeface="Times New Roman" pitchFamily="18" charset="0"/>
                <a:cs typeface="Times New Roman" pitchFamily="18" charset="0"/>
              </a:rPr>
              <a:t>, A., </a:t>
            </a:r>
            <a:r>
              <a:rPr lang="en-US" sz="1300" dirty="0" err="1">
                <a:latin typeface="Times New Roman" pitchFamily="18" charset="0"/>
                <a:cs typeface="Times New Roman" pitchFamily="18" charset="0"/>
              </a:rPr>
              <a:t>Rincón</a:t>
            </a:r>
            <a:r>
              <a:rPr lang="en-US" sz="1300" dirty="0">
                <a:latin typeface="Times New Roman" pitchFamily="18" charset="0"/>
                <a:cs typeface="Times New Roman" pitchFamily="18" charset="0"/>
              </a:rPr>
              <a:t>, P., </a:t>
            </a:r>
            <a:r>
              <a:rPr lang="en-US" sz="1300" dirty="0" err="1">
                <a:latin typeface="Times New Roman" pitchFamily="18" charset="0"/>
                <a:cs typeface="Times New Roman" pitchFamily="18" charset="0"/>
              </a:rPr>
              <a:t>Gadea</a:t>
            </a:r>
            <a:r>
              <a:rPr lang="en-US" sz="1300" dirty="0">
                <a:latin typeface="Times New Roman" pitchFamily="18" charset="0"/>
                <a:cs typeface="Times New Roman" pitchFamily="18" charset="0"/>
              </a:rPr>
              <a:t>, J., </a:t>
            </a:r>
            <a:r>
              <a:rPr lang="en-US" sz="1300" dirty="0" err="1">
                <a:latin typeface="Times New Roman" pitchFamily="18" charset="0"/>
                <a:cs typeface="Times New Roman" pitchFamily="18" charset="0"/>
              </a:rPr>
              <a:t>Sancenón</a:t>
            </a:r>
            <a:r>
              <a:rPr lang="en-US" sz="1300" dirty="0">
                <a:latin typeface="Times New Roman" pitchFamily="18" charset="0"/>
                <a:cs typeface="Times New Roman" pitchFamily="18" charset="0"/>
              </a:rPr>
              <a:t>, F., Aznar, E., </a:t>
            </a:r>
            <a:r>
              <a:rPr lang="en-US" sz="1300" dirty="0" err="1">
                <a:latin typeface="Times New Roman" pitchFamily="18" charset="0"/>
                <a:cs typeface="Times New Roman" pitchFamily="18" charset="0"/>
              </a:rPr>
              <a:t>Villalonga</a:t>
            </a:r>
            <a:r>
              <a:rPr lang="en-US" sz="1300" dirty="0">
                <a:latin typeface="Times New Roman" pitchFamily="18" charset="0"/>
                <a:cs typeface="Times New Roman" pitchFamily="18" charset="0"/>
              </a:rPr>
              <a:t>, R., </a:t>
            </a:r>
            <a:r>
              <a:rPr lang="en-US" sz="1300" dirty="0" err="1">
                <a:latin typeface="Times New Roman" pitchFamily="18" charset="0"/>
                <a:cs typeface="Times New Roman" pitchFamily="18" charset="0"/>
              </a:rPr>
              <a:t>Murguía</a:t>
            </a:r>
            <a:r>
              <a:rPr lang="en-US" sz="1300" dirty="0">
                <a:latin typeface="Times New Roman" pitchFamily="18" charset="0"/>
                <a:cs typeface="Times New Roman" pitchFamily="18" charset="0"/>
              </a:rPr>
              <a:t>, J.R. and </a:t>
            </a:r>
            <a:r>
              <a:rPr lang="en-US" sz="1300" dirty="0" err="1">
                <a:latin typeface="Times New Roman" pitchFamily="18" charset="0"/>
                <a:cs typeface="Times New Roman" pitchFamily="18" charset="0"/>
              </a:rPr>
              <a:t>Martínez‐Máñez</a:t>
            </a:r>
            <a:r>
              <a:rPr lang="en-US" sz="1300" dirty="0">
                <a:latin typeface="Times New Roman" pitchFamily="18" charset="0"/>
                <a:cs typeface="Times New Roman" pitchFamily="18" charset="0"/>
              </a:rPr>
              <a:t>, R., 2019. An interactive model of communication between abiotic </a:t>
            </a:r>
            <a:r>
              <a:rPr lang="en-US" sz="1300" dirty="0" err="1">
                <a:latin typeface="Times New Roman" pitchFamily="18" charset="0"/>
                <a:cs typeface="Times New Roman" pitchFamily="18" charset="0"/>
              </a:rPr>
              <a:t>nanodevices</a:t>
            </a:r>
            <a:r>
              <a:rPr lang="en-US" sz="1300" dirty="0">
                <a:latin typeface="Times New Roman" pitchFamily="18" charset="0"/>
                <a:cs typeface="Times New Roman" pitchFamily="18" charset="0"/>
              </a:rPr>
              <a:t> and microorganisms. </a:t>
            </a:r>
            <a:r>
              <a:rPr lang="en-US" sz="1300" dirty="0" err="1">
                <a:latin typeface="Times New Roman" pitchFamily="18" charset="0"/>
                <a:cs typeface="Times New Roman" pitchFamily="18" charset="0"/>
              </a:rPr>
              <a:t>Angewandte</a:t>
            </a:r>
            <a:r>
              <a:rPr lang="en-US" sz="1300" dirty="0">
                <a:latin typeface="Times New Roman" pitchFamily="18" charset="0"/>
                <a:cs typeface="Times New Roman" pitchFamily="18" charset="0"/>
              </a:rPr>
              <a:t> </a:t>
            </a:r>
            <a:r>
              <a:rPr lang="en-US" sz="1300" dirty="0" err="1">
                <a:latin typeface="Times New Roman" pitchFamily="18" charset="0"/>
                <a:cs typeface="Times New Roman" pitchFamily="18" charset="0"/>
              </a:rPr>
              <a:t>Chemie</a:t>
            </a:r>
            <a:r>
              <a:rPr lang="en-US" sz="1300" dirty="0">
                <a:latin typeface="Times New Roman" pitchFamily="18" charset="0"/>
                <a:cs typeface="Times New Roman" pitchFamily="18" charset="0"/>
              </a:rPr>
              <a:t> International Edition, 58(42), pp.14986-14990.</a:t>
            </a:r>
          </a:p>
          <a:p>
            <a:r>
              <a:rPr lang="en-US" sz="1300" dirty="0" err="1">
                <a:latin typeface="Times New Roman" pitchFamily="18" charset="0"/>
                <a:cs typeface="Times New Roman" pitchFamily="18" charset="0"/>
              </a:rPr>
              <a:t>Guillouet</a:t>
            </a:r>
            <a:r>
              <a:rPr lang="en-US" sz="1300" dirty="0">
                <a:latin typeface="Times New Roman" pitchFamily="18" charset="0"/>
                <a:cs typeface="Times New Roman" pitchFamily="18" charset="0"/>
              </a:rPr>
              <a:t>, L., </a:t>
            </a:r>
            <a:r>
              <a:rPr lang="en-US" sz="1300" dirty="0" err="1">
                <a:latin typeface="Times New Roman" pitchFamily="18" charset="0"/>
                <a:cs typeface="Times New Roman" pitchFamily="18" charset="0"/>
              </a:rPr>
              <a:t>Khandelwal</a:t>
            </a:r>
            <a:r>
              <a:rPr lang="en-US" sz="1300" dirty="0">
                <a:latin typeface="Times New Roman" pitchFamily="18" charset="0"/>
                <a:cs typeface="Times New Roman" pitchFamily="18" charset="0"/>
              </a:rPr>
              <a:t>, A., </a:t>
            </a:r>
            <a:r>
              <a:rPr lang="en-US" sz="1300" dirty="0" err="1">
                <a:latin typeface="Times New Roman" pitchFamily="18" charset="0"/>
                <a:cs typeface="Times New Roman" pitchFamily="18" charset="0"/>
              </a:rPr>
              <a:t>Macchiavello</a:t>
            </a:r>
            <a:r>
              <a:rPr lang="en-US" sz="1300" dirty="0">
                <a:latin typeface="Times New Roman" pitchFamily="18" charset="0"/>
                <a:cs typeface="Times New Roman" pitchFamily="18" charset="0"/>
              </a:rPr>
              <a:t>, R. and </a:t>
            </a:r>
            <a:r>
              <a:rPr lang="en-US" sz="1300" dirty="0" err="1">
                <a:latin typeface="Times New Roman" pitchFamily="18" charset="0"/>
                <a:cs typeface="Times New Roman" pitchFamily="18" charset="0"/>
              </a:rPr>
              <a:t>Teachout</a:t>
            </a:r>
            <a:r>
              <a:rPr lang="en-US" sz="1300" dirty="0">
                <a:latin typeface="Times New Roman" pitchFamily="18" charset="0"/>
                <a:cs typeface="Times New Roman" pitchFamily="18" charset="0"/>
              </a:rPr>
              <a:t>, M., 2021. Language barriers in multinationals and knowledge transfers (No. w28807). National Bureau of Economic Research.</a:t>
            </a:r>
          </a:p>
          <a:p>
            <a:r>
              <a:rPr lang="en-US" sz="1300" dirty="0" err="1">
                <a:latin typeface="Times New Roman" pitchFamily="18" charset="0"/>
                <a:cs typeface="Times New Roman" pitchFamily="18" charset="0"/>
              </a:rPr>
              <a:t>Kalogiannidis</a:t>
            </a:r>
            <a:r>
              <a:rPr lang="en-US" sz="1300" dirty="0">
                <a:latin typeface="Times New Roman" pitchFamily="18" charset="0"/>
                <a:cs typeface="Times New Roman" pitchFamily="18" charset="0"/>
              </a:rPr>
              <a:t>, S., 2020. Impact of effective business communication on employee performance. </a:t>
            </a:r>
            <a:r>
              <a:rPr lang="en-US" sz="1300" i="1" dirty="0">
                <a:latin typeface="Times New Roman" pitchFamily="18" charset="0"/>
                <a:cs typeface="Times New Roman" pitchFamily="18" charset="0"/>
              </a:rPr>
              <a:t>European Journal of Business and Management Research</a:t>
            </a:r>
            <a:r>
              <a:rPr lang="en-US" sz="1300" dirty="0">
                <a:latin typeface="Times New Roman" pitchFamily="18" charset="0"/>
                <a:cs typeface="Times New Roman" pitchFamily="18" charset="0"/>
              </a:rPr>
              <a:t>, </a:t>
            </a:r>
            <a:r>
              <a:rPr lang="en-US" sz="1300" i="1" dirty="0">
                <a:latin typeface="Times New Roman" pitchFamily="18" charset="0"/>
                <a:cs typeface="Times New Roman" pitchFamily="18" charset="0"/>
              </a:rPr>
              <a:t>5</a:t>
            </a:r>
            <a:r>
              <a:rPr lang="en-US" sz="1300" dirty="0">
                <a:latin typeface="Times New Roman" pitchFamily="18" charset="0"/>
                <a:cs typeface="Times New Roman" pitchFamily="18" charset="0"/>
              </a:rPr>
              <a:t>(6).</a:t>
            </a:r>
          </a:p>
          <a:p>
            <a:r>
              <a:rPr lang="en-US" sz="1300" dirty="0">
                <a:latin typeface="Times New Roman" pitchFamily="18" charset="0"/>
                <a:cs typeface="Times New Roman" pitchFamily="18" charset="0"/>
              </a:rPr>
              <a:t>Rani, K.U., 2016. Communication barriers. Journal of English Language and Literature, 3(2), pp.74-76.</a:t>
            </a:r>
          </a:p>
          <a:p>
            <a:r>
              <a:rPr lang="en-US" sz="1300" dirty="0" err="1">
                <a:latin typeface="Times New Roman" pitchFamily="18" charset="0"/>
                <a:cs typeface="Times New Roman" pitchFamily="18" charset="0"/>
              </a:rPr>
              <a:t>Sanina</a:t>
            </a:r>
            <a:r>
              <a:rPr lang="en-US" sz="1300" dirty="0">
                <a:latin typeface="Times New Roman" pitchFamily="18" charset="0"/>
                <a:cs typeface="Times New Roman" pitchFamily="18" charset="0"/>
              </a:rPr>
              <a:t>, A., </a:t>
            </a:r>
            <a:r>
              <a:rPr lang="en-US" sz="1300" dirty="0" err="1">
                <a:latin typeface="Times New Roman" pitchFamily="18" charset="0"/>
                <a:cs typeface="Times New Roman" pitchFamily="18" charset="0"/>
              </a:rPr>
              <a:t>Balashov</a:t>
            </a:r>
            <a:r>
              <a:rPr lang="en-US" sz="1300" dirty="0">
                <a:latin typeface="Times New Roman" pitchFamily="18" charset="0"/>
                <a:cs typeface="Times New Roman" pitchFamily="18" charset="0"/>
              </a:rPr>
              <a:t>, A., </a:t>
            </a:r>
            <a:r>
              <a:rPr lang="en-US" sz="1300" dirty="0" err="1">
                <a:latin typeface="Times New Roman" pitchFamily="18" charset="0"/>
                <a:cs typeface="Times New Roman" pitchFamily="18" charset="0"/>
              </a:rPr>
              <a:t>Rubtcova</a:t>
            </a:r>
            <a:r>
              <a:rPr lang="en-US" sz="1300" dirty="0">
                <a:latin typeface="Times New Roman" pitchFamily="18" charset="0"/>
                <a:cs typeface="Times New Roman" pitchFamily="18" charset="0"/>
              </a:rPr>
              <a:t>, M. and </a:t>
            </a:r>
            <a:r>
              <a:rPr lang="en-US" sz="1300" dirty="0" err="1">
                <a:latin typeface="Times New Roman" pitchFamily="18" charset="0"/>
                <a:cs typeface="Times New Roman" pitchFamily="18" charset="0"/>
              </a:rPr>
              <a:t>Satinsky</a:t>
            </a:r>
            <a:r>
              <a:rPr lang="en-US" sz="1300" dirty="0">
                <a:latin typeface="Times New Roman" pitchFamily="18" charset="0"/>
                <a:cs typeface="Times New Roman" pitchFamily="18" charset="0"/>
              </a:rPr>
              <a:t>, D.M., 2017. The effectiveness of communication channels in government and business communication. </a:t>
            </a:r>
            <a:r>
              <a:rPr lang="en-US" sz="1300" i="1" dirty="0">
                <a:latin typeface="Times New Roman" pitchFamily="18" charset="0"/>
                <a:cs typeface="Times New Roman" pitchFamily="18" charset="0"/>
              </a:rPr>
              <a:t>Information Polity</a:t>
            </a:r>
            <a:r>
              <a:rPr lang="en-US" sz="1300" dirty="0">
                <a:latin typeface="Times New Roman" pitchFamily="18" charset="0"/>
                <a:cs typeface="Times New Roman" pitchFamily="18" charset="0"/>
              </a:rPr>
              <a:t>, </a:t>
            </a:r>
            <a:r>
              <a:rPr lang="en-US" sz="1300" i="1" dirty="0">
                <a:latin typeface="Times New Roman" pitchFamily="18" charset="0"/>
                <a:cs typeface="Times New Roman" pitchFamily="18" charset="0"/>
              </a:rPr>
              <a:t>22</a:t>
            </a:r>
            <a:r>
              <a:rPr lang="en-US" sz="1300" dirty="0">
                <a:latin typeface="Times New Roman" pitchFamily="18" charset="0"/>
                <a:cs typeface="Times New Roman" pitchFamily="18" charset="0"/>
              </a:rPr>
              <a:t>(4), pp.251-266.</a:t>
            </a:r>
          </a:p>
          <a:p>
            <a:r>
              <a:rPr lang="en-US" sz="1300" dirty="0" err="1">
                <a:latin typeface="Times New Roman" pitchFamily="18" charset="0"/>
                <a:cs typeface="Times New Roman" pitchFamily="18" charset="0"/>
              </a:rPr>
              <a:t>Sanina</a:t>
            </a:r>
            <a:r>
              <a:rPr lang="en-US" sz="1300" dirty="0">
                <a:latin typeface="Times New Roman" pitchFamily="18" charset="0"/>
                <a:cs typeface="Times New Roman" pitchFamily="18" charset="0"/>
              </a:rPr>
              <a:t>, A., </a:t>
            </a:r>
            <a:r>
              <a:rPr lang="en-US" sz="1300" dirty="0" err="1">
                <a:latin typeface="Times New Roman" pitchFamily="18" charset="0"/>
                <a:cs typeface="Times New Roman" pitchFamily="18" charset="0"/>
              </a:rPr>
              <a:t>Balashov</a:t>
            </a:r>
            <a:r>
              <a:rPr lang="en-US" sz="1300" dirty="0">
                <a:latin typeface="Times New Roman" pitchFamily="18" charset="0"/>
                <a:cs typeface="Times New Roman" pitchFamily="18" charset="0"/>
              </a:rPr>
              <a:t>, A., </a:t>
            </a:r>
            <a:r>
              <a:rPr lang="en-US" sz="1300" dirty="0" err="1">
                <a:latin typeface="Times New Roman" pitchFamily="18" charset="0"/>
                <a:cs typeface="Times New Roman" pitchFamily="18" charset="0"/>
              </a:rPr>
              <a:t>Rubtcova</a:t>
            </a:r>
            <a:r>
              <a:rPr lang="en-US" sz="1300" dirty="0">
                <a:latin typeface="Times New Roman" pitchFamily="18" charset="0"/>
                <a:cs typeface="Times New Roman" pitchFamily="18" charset="0"/>
              </a:rPr>
              <a:t>, M. and </a:t>
            </a:r>
            <a:r>
              <a:rPr lang="en-US" sz="1300" dirty="0" err="1">
                <a:latin typeface="Times New Roman" pitchFamily="18" charset="0"/>
                <a:cs typeface="Times New Roman" pitchFamily="18" charset="0"/>
              </a:rPr>
              <a:t>Satinsky</a:t>
            </a:r>
            <a:r>
              <a:rPr lang="en-US" sz="1300" dirty="0">
                <a:latin typeface="Times New Roman" pitchFamily="18" charset="0"/>
                <a:cs typeface="Times New Roman" pitchFamily="18" charset="0"/>
              </a:rPr>
              <a:t>, D.M., 2017. The effectiveness of communication channels in government and business communication. Information Polity, 22(4), pp.251-266.</a:t>
            </a:r>
          </a:p>
          <a:p>
            <a:r>
              <a:rPr lang="en-US" sz="1300" dirty="0">
                <a:latin typeface="Times New Roman" pitchFamily="18" charset="0"/>
                <a:cs typeface="Times New Roman" pitchFamily="18" charset="0"/>
              </a:rPr>
              <a:t>Wells, J.R., </a:t>
            </a:r>
            <a:r>
              <a:rPr lang="en-US" sz="1300" dirty="0" err="1">
                <a:latin typeface="Times New Roman" pitchFamily="18" charset="0"/>
                <a:cs typeface="Times New Roman" pitchFamily="18" charset="0"/>
              </a:rPr>
              <a:t>Danskin</a:t>
            </a:r>
            <a:r>
              <a:rPr lang="en-US" sz="1300" dirty="0">
                <a:latin typeface="Times New Roman" pitchFamily="18" charset="0"/>
                <a:cs typeface="Times New Roman" pitchFamily="18" charset="0"/>
              </a:rPr>
              <a:t>, G. and Ellsworth, G., 2018. Amazon. com, 2018. </a:t>
            </a:r>
            <a:r>
              <a:rPr lang="en-US" sz="1300" i="1" dirty="0">
                <a:latin typeface="Times New Roman" pitchFamily="18" charset="0"/>
                <a:cs typeface="Times New Roman" pitchFamily="18" charset="0"/>
              </a:rPr>
              <a:t>Harvard Business School Case Study</a:t>
            </a:r>
            <a:r>
              <a:rPr lang="en-US" sz="1300" dirty="0">
                <a:latin typeface="Times New Roman" pitchFamily="18" charset="0"/>
                <a:cs typeface="Times New Roman" pitchFamily="18" charset="0"/>
              </a:rPr>
              <a:t>, (716-402).</a:t>
            </a:r>
          </a:p>
          <a:p>
            <a:pPr marL="285750" indent="-285750">
              <a:spcAft>
                <a:spcPts val="600"/>
              </a:spcAft>
            </a:pPr>
            <a:endParaRPr sz="1200" dirty="0">
              <a:latin typeface="Times New Roman" pitchFamily="18" charset="0"/>
              <a:cs typeface="Times New Roman" pitchFamily="18" charset="0"/>
            </a:endParaRPr>
          </a:p>
        </p:txBody>
      </p:sp>
      <p:sp>
        <p:nvSpPr>
          <p:cNvPr id="176" name="Google Shape;176;p22"/>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11</a:t>
            </a:fld>
            <a:endParaRPr/>
          </a:p>
        </p:txBody>
      </p:sp>
    </p:spTree>
    <p:extLst>
      <p:ext uri="{BB962C8B-B14F-4D97-AF65-F5344CB8AC3E}">
        <p14:creationId xmlns:p14="http://schemas.microsoft.com/office/powerpoint/2010/main" val="210204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3BBEA19-70C3-E97C-E025-9F73A0C200EE}"/>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12</a:t>
            </a:fld>
            <a:endParaRPr lang="en"/>
          </a:p>
        </p:txBody>
      </p:sp>
      <p:graphicFrame>
        <p:nvGraphicFramePr>
          <p:cNvPr id="5" name="Table 4">
            <a:extLst>
              <a:ext uri="{FF2B5EF4-FFF2-40B4-BE49-F238E27FC236}">
                <a16:creationId xmlns:a16="http://schemas.microsoft.com/office/drawing/2014/main" id="{177A2FE3-668F-A742-C5BF-39B8C5BBE0E5}"/>
              </a:ext>
            </a:extLst>
          </p:cNvPr>
          <p:cNvGraphicFramePr>
            <a:graphicFrameLocks noGrp="1"/>
          </p:cNvGraphicFramePr>
          <p:nvPr>
            <p:extLst>
              <p:ext uri="{D42A27DB-BD31-4B8C-83A1-F6EECF244321}">
                <p14:modId xmlns:p14="http://schemas.microsoft.com/office/powerpoint/2010/main" val="3649858592"/>
              </p:ext>
            </p:extLst>
          </p:nvPr>
        </p:nvGraphicFramePr>
        <p:xfrm>
          <a:off x="1775893" y="638175"/>
          <a:ext cx="5592214" cy="3686757"/>
        </p:xfrm>
        <a:graphic>
          <a:graphicData uri="http://schemas.openxmlformats.org/drawingml/2006/table">
            <a:tbl>
              <a:tblPr firstRow="1" firstCol="1" bandRow="1">
                <a:tableStyleId>{9DCAF9ED-07DC-4A11-8D7F-57B35C25682E}</a:tableStyleId>
              </a:tblPr>
              <a:tblGrid>
                <a:gridCol w="2796107">
                  <a:extLst>
                    <a:ext uri="{9D8B030D-6E8A-4147-A177-3AD203B41FA5}">
                      <a16:colId xmlns:a16="http://schemas.microsoft.com/office/drawing/2014/main" val="2898006656"/>
                    </a:ext>
                  </a:extLst>
                </a:gridCol>
                <a:gridCol w="2796107">
                  <a:extLst>
                    <a:ext uri="{9D8B030D-6E8A-4147-A177-3AD203B41FA5}">
                      <a16:colId xmlns:a16="http://schemas.microsoft.com/office/drawing/2014/main" val="3992295720"/>
                    </a:ext>
                  </a:extLst>
                </a:gridCol>
              </a:tblGrid>
              <a:tr h="298773">
                <a:tc>
                  <a:txBody>
                    <a:bodyPr/>
                    <a:lstStyle/>
                    <a:p>
                      <a:pPr algn="ctr">
                        <a:lnSpc>
                          <a:spcPct val="150000"/>
                        </a:lnSpc>
                        <a:spcAft>
                          <a:spcPts val="800"/>
                        </a:spcAft>
                      </a:pPr>
                      <a:r>
                        <a:rPr lang="en-GB" sz="1200" b="1" dirty="0">
                          <a:effectLst/>
                        </a:rPr>
                        <a:t>Teamwork Evaluation </a:t>
                      </a:r>
                      <a:endParaRPr lang="en-GB" sz="1200" b="1"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800"/>
                        </a:spcAft>
                      </a:pPr>
                      <a:r>
                        <a:rPr lang="en-GB" sz="1200" b="1" dirty="0">
                          <a:effectLst/>
                        </a:rPr>
                        <a:t>Team Responses </a:t>
                      </a:r>
                      <a:endParaRPr lang="en-GB" sz="1200" b="1"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53228975"/>
                  </a:ext>
                </a:extLst>
              </a:tr>
              <a:tr h="227397">
                <a:tc>
                  <a:txBody>
                    <a:bodyPr/>
                    <a:lstStyle/>
                    <a:p>
                      <a:pPr algn="just">
                        <a:lnSpc>
                          <a:spcPct val="150000"/>
                        </a:lnSpc>
                        <a:spcAft>
                          <a:spcPts val="800"/>
                        </a:spcAft>
                      </a:pPr>
                      <a:r>
                        <a:rPr lang="en-GB" sz="1100" dirty="0">
                          <a:effectLst/>
                        </a:rPr>
                        <a:t>Who was in your team?</a:t>
                      </a:r>
                      <a:endParaRPr lang="en-GB" sz="1100"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pPr>
                      <a:r>
                        <a:rPr lang="en-GB" sz="1100" dirty="0" err="1">
                          <a:effectLst/>
                        </a:rPr>
                        <a:t>Andreea</a:t>
                      </a:r>
                      <a:r>
                        <a:rPr lang="en-GB" sz="1100" dirty="0">
                          <a:effectLst/>
                        </a:rPr>
                        <a:t> </a:t>
                      </a:r>
                      <a:r>
                        <a:rPr lang="en-GB" sz="1100" dirty="0" err="1">
                          <a:effectLst/>
                        </a:rPr>
                        <a:t>Patrut</a:t>
                      </a:r>
                      <a:endParaRPr lang="en-GB" sz="1100"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68814147"/>
                  </a:ext>
                </a:extLst>
              </a:tr>
              <a:tr h="744153">
                <a:tc>
                  <a:txBody>
                    <a:bodyPr/>
                    <a:lstStyle/>
                    <a:p>
                      <a:pPr algn="just">
                        <a:lnSpc>
                          <a:spcPct val="150000"/>
                        </a:lnSpc>
                        <a:spcAft>
                          <a:spcPts val="800"/>
                        </a:spcAft>
                      </a:pPr>
                      <a:r>
                        <a:rPr lang="en-GB" sz="1100" dirty="0">
                          <a:effectLst/>
                        </a:rPr>
                        <a:t>What were the key strengths of your team?</a:t>
                      </a:r>
                      <a:endParaRPr lang="en-GB" sz="1100"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pPr>
                      <a:r>
                        <a:rPr lang="en-GB" sz="1100" dirty="0">
                          <a:effectLst/>
                        </a:rPr>
                        <a:t>Skills in communication, cooperative learning, adaptability, creativity and kindness are the key strengths of my team.   </a:t>
                      </a:r>
                      <a:endParaRPr lang="en-GB" sz="1100"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54711395"/>
                  </a:ext>
                </a:extLst>
              </a:tr>
              <a:tr h="744153">
                <a:tc>
                  <a:txBody>
                    <a:bodyPr/>
                    <a:lstStyle/>
                    <a:p>
                      <a:pPr algn="just">
                        <a:lnSpc>
                          <a:spcPct val="150000"/>
                        </a:lnSpc>
                        <a:spcAft>
                          <a:spcPts val="800"/>
                        </a:spcAft>
                      </a:pPr>
                      <a:r>
                        <a:rPr lang="en-GB" sz="1100">
                          <a:effectLst/>
                        </a:rPr>
                        <a:t>What were the challenges that your overcame as a team?</a:t>
                      </a:r>
                      <a:endParaRPr lang="en-GB" sz="110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pPr>
                      <a:r>
                        <a:rPr lang="en-GB" sz="1100" dirty="0">
                          <a:effectLst/>
                        </a:rPr>
                        <a:t>Misunderstandings, Handle personality crashes, poor performance were the main challenges that I have overcome as a team.</a:t>
                      </a:r>
                      <a:endParaRPr lang="en-GB" sz="1100"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86741033"/>
                  </a:ext>
                </a:extLst>
              </a:tr>
              <a:tr h="485775">
                <a:tc>
                  <a:txBody>
                    <a:bodyPr/>
                    <a:lstStyle/>
                    <a:p>
                      <a:pPr algn="just">
                        <a:lnSpc>
                          <a:spcPct val="150000"/>
                        </a:lnSpc>
                        <a:spcAft>
                          <a:spcPts val="800"/>
                        </a:spcAft>
                      </a:pPr>
                      <a:r>
                        <a:rPr lang="en-GB" sz="1100">
                          <a:effectLst/>
                        </a:rPr>
                        <a:t>What would you do differently if you worked as a team again?</a:t>
                      </a:r>
                      <a:endParaRPr lang="en-GB" sz="110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pPr>
                      <a:r>
                        <a:rPr lang="en-GB" sz="1100" dirty="0">
                          <a:effectLst/>
                        </a:rPr>
                        <a:t>Transform any potential shortcomings into potential for growth. </a:t>
                      </a:r>
                      <a:endParaRPr lang="en-GB" sz="1100"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45710201"/>
                  </a:ext>
                </a:extLst>
              </a:tr>
              <a:tr h="485775">
                <a:tc>
                  <a:txBody>
                    <a:bodyPr/>
                    <a:lstStyle/>
                    <a:p>
                      <a:pPr algn="just">
                        <a:lnSpc>
                          <a:spcPct val="150000"/>
                        </a:lnSpc>
                        <a:spcAft>
                          <a:spcPts val="800"/>
                        </a:spcAft>
                      </a:pPr>
                      <a:r>
                        <a:rPr lang="en-GB" sz="1100">
                          <a:effectLst/>
                        </a:rPr>
                        <a:t>How would you rate your team working? Out of 10?</a:t>
                      </a:r>
                      <a:endParaRPr lang="en-GB" sz="110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pPr>
                      <a:r>
                        <a:rPr lang="en-GB" sz="1100" dirty="0">
                          <a:effectLst/>
                        </a:rPr>
                        <a:t>Based on creativity, communication, group work I will rate my team 8 out of 10.  </a:t>
                      </a:r>
                      <a:endParaRPr lang="en-GB" sz="1100" dirty="0">
                        <a:effectLst/>
                        <a:latin typeface="Times New Roman" panose="02020603050405020304" pitchFamily="18" charset="0"/>
                        <a:ea typeface="Calibri" panose="020F0502020204030204" pitchFamily="34" charset="0"/>
                        <a:cs typeface="Vrinda" panose="020B0502040204020203" pitchFamily="34" charset="0"/>
                      </a:endParaRPr>
                    </a:p>
                  </a:txBody>
                  <a:tcPr marL="64595" marR="6459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70788000"/>
                  </a:ext>
                </a:extLst>
              </a:tr>
            </a:tbl>
          </a:graphicData>
        </a:graphic>
      </p:graphicFrame>
      <p:sp>
        <p:nvSpPr>
          <p:cNvPr id="2" name="TextBox 1">
            <a:extLst>
              <a:ext uri="{FF2B5EF4-FFF2-40B4-BE49-F238E27FC236}">
                <a16:creationId xmlns:a16="http://schemas.microsoft.com/office/drawing/2014/main" id="{0564CC67-0303-E48D-515D-25BDFE7AEECF}"/>
              </a:ext>
            </a:extLst>
          </p:cNvPr>
          <p:cNvSpPr txBox="1"/>
          <p:nvPr/>
        </p:nvSpPr>
        <p:spPr>
          <a:xfrm>
            <a:off x="0" y="114300"/>
            <a:ext cx="9144000" cy="338554"/>
          </a:xfrm>
          <a:prstGeom prst="rect">
            <a:avLst/>
          </a:prstGeom>
          <a:noFill/>
        </p:spPr>
        <p:txBody>
          <a:bodyPr wrap="square" rtlCol="0">
            <a:spAutoFit/>
          </a:bodyPr>
          <a:lstStyle/>
          <a:p>
            <a:pPr algn="ctr"/>
            <a:r>
              <a:rPr lang="en-US" sz="1600" b="1" dirty="0"/>
              <a:t>Task - 2</a:t>
            </a:r>
            <a:endParaRPr lang="en-GB" sz="1600" b="1" dirty="0"/>
          </a:p>
        </p:txBody>
      </p:sp>
    </p:spTree>
    <p:extLst>
      <p:ext uri="{BB962C8B-B14F-4D97-AF65-F5344CB8AC3E}">
        <p14:creationId xmlns:p14="http://schemas.microsoft.com/office/powerpoint/2010/main" val="935306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085225" y="1739113"/>
            <a:ext cx="4973550" cy="2018500"/>
          </a:xfrm>
        </p:spPr>
        <p:txBody>
          <a:bodyPr/>
          <a:lstStyle/>
          <a:p>
            <a:pPr marL="101600" indent="0" algn="ctr">
              <a:buNone/>
            </a:pPr>
            <a:r>
              <a:rPr lang="en-US" sz="7200" b="1" dirty="0">
                <a:solidFill>
                  <a:schemeClr val="accent2"/>
                </a:solidFill>
                <a:effectLst>
                  <a:outerShdw blurRad="38100" dist="38100" dir="2700000" algn="tl">
                    <a:srgbClr val="000000">
                      <a:alpha val="43137"/>
                    </a:srgbClr>
                  </a:outerShdw>
                </a:effectLst>
              </a:rPr>
              <a:t>Thank You</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13</a:t>
            </a:fld>
            <a:endParaRPr lang="en"/>
          </a:p>
        </p:txBody>
      </p:sp>
    </p:spTree>
    <p:extLst>
      <p:ext uri="{BB962C8B-B14F-4D97-AF65-F5344CB8AC3E}">
        <p14:creationId xmlns:p14="http://schemas.microsoft.com/office/powerpoint/2010/main" val="285685980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0</TotalTime>
  <Words>1857</Words>
  <Application>Microsoft Office PowerPoint</Application>
  <PresentationFormat>Expunere pe ecran (16:9)</PresentationFormat>
  <Paragraphs>114</Paragraphs>
  <Slides>13</Slides>
  <Notes>11</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Wisp</vt:lpstr>
      <vt:lpstr> Strategies for effective communication in a business setting Student number:2109716 Andreea Elena Patrut</vt:lpstr>
      <vt:lpstr>     Outline</vt:lpstr>
      <vt:lpstr>Introduction</vt:lpstr>
      <vt:lpstr>An overview of the company</vt:lpstr>
      <vt:lpstr>Benefits of effective communication</vt:lpstr>
      <vt:lpstr>Communication Model recommended to TOM’s company </vt:lpstr>
      <vt:lpstr>Reasons behind adopting interactive communication model. </vt:lpstr>
      <vt:lpstr>Communication barriers can impact the project team.</vt:lpstr>
      <vt:lpstr>Channels need to be developed to improve communication  </vt:lpstr>
      <vt:lpstr>Conclusions </vt:lpstr>
      <vt:lpstr>References </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Strategies for effective communication in a business setting Student number:2109716 Andreea Elena Patrut</dc:title>
  <cp:lastModifiedBy>andreeapatrut515@gmail.com</cp:lastModifiedBy>
  <cp:revision>3</cp:revision>
  <dcterms:modified xsi:type="dcterms:W3CDTF">2023-03-15T21:57:57Z</dcterms:modified>
</cp:coreProperties>
</file>