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321" r:id="rId3"/>
    <p:sldId id="322" r:id="rId4"/>
    <p:sldId id="324" r:id="rId5"/>
    <p:sldId id="326" r:id="rId6"/>
    <p:sldId id="319" r:id="rId7"/>
    <p:sldId id="261" r:id="rId8"/>
    <p:sldId id="331" r:id="rId9"/>
    <p:sldId id="262" r:id="rId10"/>
    <p:sldId id="263" r:id="rId11"/>
    <p:sldId id="264" r:id="rId12"/>
    <p:sldId id="266" r:id="rId13"/>
    <p:sldId id="282" r:id="rId14"/>
    <p:sldId id="283" r:id="rId15"/>
    <p:sldId id="275" r:id="rId16"/>
    <p:sldId id="278" r:id="rId17"/>
    <p:sldId id="268" r:id="rId18"/>
    <p:sldId id="267" r:id="rId19"/>
    <p:sldId id="332" r:id="rId20"/>
    <p:sldId id="333" r:id="rId21"/>
    <p:sldId id="334" r:id="rId22"/>
    <p:sldId id="269" r:id="rId23"/>
    <p:sldId id="270" r:id="rId24"/>
    <p:sldId id="271" r:id="rId25"/>
    <p:sldId id="279" r:id="rId26"/>
    <p:sldId id="280" r:id="rId27"/>
    <p:sldId id="276" r:id="rId28"/>
    <p:sldId id="281" r:id="rId29"/>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E31B43-83DB-BE1C-1233-E7330E9E8608}" v="1" dt="2026-02-12T18:44:48.8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588" autoAdjust="0"/>
    <p:restoredTop sz="96283" autoAdjust="0"/>
  </p:normalViewPr>
  <p:slideViewPr>
    <p:cSldViewPr>
      <p:cViewPr varScale="1">
        <p:scale>
          <a:sx n="85" d="100"/>
          <a:sy n="85" d="100"/>
        </p:scale>
        <p:origin x="1061"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C61C7954-EB75-BBC1-6ADA-65F75FEB6EA7}"/>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A320873C-E725-4AAE-3C77-CBE4BFEF28F3}"/>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D2BB232-C936-E7B1-C52E-DB5D4A35C74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318F4C1C-9B58-E2A9-25BC-0A685964FA3F}"/>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B9C2859A-9DED-4971-9CD3-6F9E2654FB8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5C7B5448-2128-702C-9BE5-B04726756084}"/>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72E1D30D-47A6-BB74-263E-787F03F68BF9}"/>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E5309852-C5EC-CFA8-31E3-7062C59698E0}"/>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89A296FB-07CB-B3F2-92AE-B8059D882B28}"/>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2E7D7A72-C1CD-D860-9CA0-BA58D0D25E68}"/>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2F419F9F-5A0B-525B-F280-C035FA6B51BE}"/>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54FF7FF6-5F70-45C1-BC03-8E93B6516F3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3AB858B9-8C74-6D65-AA3C-B54EF20C216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529801F9-430D-2B29-5CF4-F0B9E466E2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If this is the students first ever lecture then this may take longer, those that have already had a 4001 lecture should have no problem. Any lack of access should be referred to Birmingham IT services, students should have fully completed enrolment and have access to Moodle. </a:t>
            </a:r>
          </a:p>
        </p:txBody>
      </p:sp>
      <p:sp>
        <p:nvSpPr>
          <p:cNvPr id="18436" name="Slide Number Placeholder 3">
            <a:extLst>
              <a:ext uri="{FF2B5EF4-FFF2-40B4-BE49-F238E27FC236}">
                <a16:creationId xmlns:a16="http://schemas.microsoft.com/office/drawing/2014/main" id="{EC022605-8073-5A0A-C389-A61DD02E65E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7FC4C93-9E78-400D-95FF-28731E8B0AA5}"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3510E8C7-BC43-CCE9-29B8-29CC18A58F98}"/>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C1E1336E-9EB0-F056-A76E-DED4F495BA0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Access the termly overview via the module moodle page and read through as a group. You will notice that the format of the most weeks involves a section on a specific digital skill followed by a specific research skill. Both of the assessments are practical and will be the development of these will be supported during class tasks. The assignment briefs will be shared next week.  </a:t>
            </a:r>
          </a:p>
        </p:txBody>
      </p:sp>
      <p:sp>
        <p:nvSpPr>
          <p:cNvPr id="20484" name="Slide Number Placeholder 3">
            <a:extLst>
              <a:ext uri="{FF2B5EF4-FFF2-40B4-BE49-F238E27FC236}">
                <a16:creationId xmlns:a16="http://schemas.microsoft.com/office/drawing/2014/main" id="{808E9026-7E85-EFB2-4476-AC80D8EDA4C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022D058-FB69-4DF4-976B-6D3666F55EC9}"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5B220389-E33B-AA7C-DB0A-D463C5637F5E}"/>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E7E8C025-CA65-4482-67F2-A91323A5728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6628" name="Slide Number Placeholder 3">
            <a:extLst>
              <a:ext uri="{FF2B5EF4-FFF2-40B4-BE49-F238E27FC236}">
                <a16:creationId xmlns:a16="http://schemas.microsoft.com/office/drawing/2014/main" id="{216E9281-526A-36AF-D18D-69F6EE9C7CF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5EE00A-B519-450D-8150-18B0E01DBC06}"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16797EFF-839B-A819-702D-44C6DD98708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7138CBC4-4C13-0672-D66F-19E98A223CB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https://web.microsoftstream.com/video/2c527580-88f9-4c56-be9a-b88a1c920d17</a:t>
            </a:r>
          </a:p>
          <a:p>
            <a:endParaRPr lang="en-GB" altLang="en-US"/>
          </a:p>
          <a:p>
            <a:r>
              <a:rPr lang="en-GB" altLang="en-US"/>
              <a:t>Watch the short video about accessing outlook email. </a:t>
            </a:r>
          </a:p>
        </p:txBody>
      </p:sp>
      <p:sp>
        <p:nvSpPr>
          <p:cNvPr id="28676" name="Slide Number Placeholder 3">
            <a:extLst>
              <a:ext uri="{FF2B5EF4-FFF2-40B4-BE49-F238E27FC236}">
                <a16:creationId xmlns:a16="http://schemas.microsoft.com/office/drawing/2014/main" id="{914D3FED-FBB9-32EB-9373-377594007C5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A4468EC-BDD4-4C4A-ACA4-D1CC3B192D5B}" type="slidenum">
              <a:rPr lang="en-GB" altLang="en-US" smtClean="0">
                <a:latin typeface="Verdana" panose="020B0604030504040204" pitchFamily="34" charset="0"/>
              </a:rPr>
              <a:pPr/>
              <a:t>18</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A99F208-6147-1EB6-6125-1910F770373F}"/>
              </a:ext>
            </a:extLst>
          </p:cNvPr>
          <p:cNvSpPr>
            <a:spLocks noGrp="1" noRot="1" noChangeAspect="1" noChangeArrowheads="1" noTextEdit="1"/>
          </p:cNvSpPr>
          <p:nvPr>
            <p:ph type="sldImg"/>
          </p:nvPr>
        </p:nvSpPr>
        <p:spPr>
          <a:ln/>
        </p:spPr>
      </p:sp>
      <p:sp>
        <p:nvSpPr>
          <p:cNvPr id="33795" name="Notes Placeholder 2">
            <a:extLst>
              <a:ext uri="{FF2B5EF4-FFF2-40B4-BE49-F238E27FC236}">
                <a16:creationId xmlns:a16="http://schemas.microsoft.com/office/drawing/2014/main" id="{7CE827FF-ED1B-6D51-2752-03BB0AFBFD9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Allow time for students to compose and send emails. Reply to each to acknowledge receipt. Ensure that emails are not shared on screen. </a:t>
            </a:r>
          </a:p>
        </p:txBody>
      </p:sp>
      <p:sp>
        <p:nvSpPr>
          <p:cNvPr id="33796" name="Slide Number Placeholder 3">
            <a:extLst>
              <a:ext uri="{FF2B5EF4-FFF2-40B4-BE49-F238E27FC236}">
                <a16:creationId xmlns:a16="http://schemas.microsoft.com/office/drawing/2014/main" id="{6346BEF7-447A-5BB2-A2D3-9BDAAD3C4BA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ADCBB5-3B1D-45BD-85EA-9679493F79F2}"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2DBFEA17-F6C3-AE29-01DA-4CCCBFE5B6CD}"/>
              </a:ext>
            </a:extLst>
          </p:cNvPr>
          <p:cNvSpPr>
            <a:spLocks noGrp="1" noRot="1" noChangeAspect="1" noChangeArrowheads="1" noTextEdit="1"/>
          </p:cNvSpPr>
          <p:nvPr>
            <p:ph type="sldImg"/>
          </p:nvPr>
        </p:nvSpPr>
        <p:spPr>
          <a:ln/>
        </p:spPr>
      </p:sp>
      <p:sp>
        <p:nvSpPr>
          <p:cNvPr id="35843" name="Notes Placeholder 2">
            <a:extLst>
              <a:ext uri="{FF2B5EF4-FFF2-40B4-BE49-F238E27FC236}">
                <a16:creationId xmlns:a16="http://schemas.microsoft.com/office/drawing/2014/main" id="{1A0BDD57-A865-CD48-83F0-59F64538ACC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https://web.microsoftstream.com/video/bde59001-0ad6-426f-8674-f197df3c6a80  </a:t>
            </a:r>
          </a:p>
        </p:txBody>
      </p:sp>
      <p:sp>
        <p:nvSpPr>
          <p:cNvPr id="35844" name="Slide Number Placeholder 3">
            <a:extLst>
              <a:ext uri="{FF2B5EF4-FFF2-40B4-BE49-F238E27FC236}">
                <a16:creationId xmlns:a16="http://schemas.microsoft.com/office/drawing/2014/main" id="{78AE0653-8FF1-CDA8-BA60-9081631E57D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AD8E2E-E225-4E10-993E-138BEDF78B49}" type="slidenum">
              <a:rPr lang="en-GB" altLang="en-US" smtClean="0">
                <a:latin typeface="Verdana" panose="020B0604030504040204" pitchFamily="34" charset="0"/>
              </a:rPr>
              <a:pPr/>
              <a:t>23</a:t>
            </a:fld>
            <a:endParaRPr lang="en-GB"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DAB361A4-BB9B-6DAC-BD7D-88970047063B}"/>
              </a:ext>
            </a:extLst>
          </p:cNvPr>
          <p:cNvSpPr>
            <a:spLocks noGrp="1" noRot="1" noChangeAspect="1" noChangeArrowheads="1" noTextEdit="1"/>
          </p:cNvSpPr>
          <p:nvPr>
            <p:ph type="sldImg"/>
          </p:nvPr>
        </p:nvSpPr>
        <p:spPr>
          <a:ln/>
        </p:spPr>
      </p:sp>
      <p:sp>
        <p:nvSpPr>
          <p:cNvPr id="37891" name="Notes Placeholder 2">
            <a:extLst>
              <a:ext uri="{FF2B5EF4-FFF2-40B4-BE49-F238E27FC236}">
                <a16:creationId xmlns:a16="http://schemas.microsoft.com/office/drawing/2014/main" id="{E94794B0-59DC-0E51-3BC0-2DBD1D325D9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Instruction videos on the following slides. </a:t>
            </a:r>
          </a:p>
          <a:p>
            <a:endParaRPr lang="en-GB" altLang="en-US"/>
          </a:p>
          <a:p>
            <a:r>
              <a:rPr lang="en-GB" altLang="en-US"/>
              <a:t>Remember that many students will not have used Teams or Streams before apart from at the admission interview. </a:t>
            </a:r>
          </a:p>
          <a:p>
            <a:r>
              <a:rPr lang="en-GB" altLang="en-US"/>
              <a:t>Emphasis that many of our support services will use MS Teams meetings. </a:t>
            </a:r>
          </a:p>
          <a:p>
            <a:endParaRPr lang="en-GB" altLang="en-US"/>
          </a:p>
          <a:p>
            <a:r>
              <a:rPr lang="en-GB" altLang="en-US"/>
              <a:t>If a student receives an invite to a Teams meeting and clicks ‘yes’ to accept, the meeting with automatically appear in their Outlook and MS Teams calendars. </a:t>
            </a:r>
          </a:p>
          <a:p>
            <a:endParaRPr lang="en-GB" altLang="en-US"/>
          </a:p>
          <a:p>
            <a:r>
              <a:rPr lang="en-GB" altLang="en-US"/>
              <a:t>Streams is especially important as this is where the students will access their lecture recordings. </a:t>
            </a:r>
          </a:p>
        </p:txBody>
      </p:sp>
      <p:sp>
        <p:nvSpPr>
          <p:cNvPr id="37892" name="Slide Number Placeholder 3">
            <a:extLst>
              <a:ext uri="{FF2B5EF4-FFF2-40B4-BE49-F238E27FC236}">
                <a16:creationId xmlns:a16="http://schemas.microsoft.com/office/drawing/2014/main" id="{4305AC1F-141F-1590-E0A9-A57C96FDFBF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28F4A4-96B7-4FD1-9B7D-110E49BBC51C}" type="slidenum">
              <a:rPr lang="en-GB" altLang="en-US" smtClean="0">
                <a:latin typeface="Verdana" panose="020B0604030504040204" pitchFamily="34" charset="0"/>
              </a:rPr>
              <a:pPr/>
              <a:t>24</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A0100C6-A9DD-69E9-1B04-BC88A1A1A581}"/>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9EAAB999-2D18-3B51-1045-2E90472BF64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As students may not have a device with them in order to access MS Teams, if you decide to demonstrate using your own version of MS Teams then please ensure data is protected and no student numbers or confidential conversations are shown.</a:t>
            </a:r>
          </a:p>
          <a:p>
            <a:endParaRPr lang="en-GB" altLang="en-US"/>
          </a:p>
          <a:p>
            <a:r>
              <a:rPr lang="en-GB" altLang="en-US"/>
              <a:t>Demonstrate the ‘meet now’ option and how to invite participants.  </a:t>
            </a:r>
          </a:p>
          <a:p>
            <a:endParaRPr lang="en-GB" altLang="en-US"/>
          </a:p>
          <a:p>
            <a:r>
              <a:rPr lang="en-GB" altLang="en-US"/>
              <a:t>https://web.microsoftstream.com/video/ba1fa5fa-5ea5-48ac-a9fe-9dec36068fbd </a:t>
            </a:r>
          </a:p>
        </p:txBody>
      </p:sp>
      <p:sp>
        <p:nvSpPr>
          <p:cNvPr id="39940" name="Slide Number Placeholder 3">
            <a:extLst>
              <a:ext uri="{FF2B5EF4-FFF2-40B4-BE49-F238E27FC236}">
                <a16:creationId xmlns:a16="http://schemas.microsoft.com/office/drawing/2014/main" id="{EC961166-849F-6165-470C-F51542B752C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8DFFFB9-D558-42D4-A373-7CB29E74922C}"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F89A3997-4AEE-06EA-2C60-36273002486B}"/>
              </a:ext>
            </a:extLst>
          </p:cNvPr>
          <p:cNvSpPr>
            <a:spLocks noGrp="1" noRot="1" noChangeAspect="1" noChangeArrowheads="1" noTextEdit="1"/>
          </p:cNvSpPr>
          <p:nvPr>
            <p:ph type="sldImg"/>
          </p:nvPr>
        </p:nvSpPr>
        <p:spPr>
          <a:ln/>
        </p:spPr>
      </p:sp>
      <p:sp>
        <p:nvSpPr>
          <p:cNvPr id="41987" name="Notes Placeholder 2">
            <a:extLst>
              <a:ext uri="{FF2B5EF4-FFF2-40B4-BE49-F238E27FC236}">
                <a16:creationId xmlns:a16="http://schemas.microsoft.com/office/drawing/2014/main" id="{F0A2AF1F-1AA2-9833-B343-C3E75A92FF3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Students will require varied support with this process. </a:t>
            </a:r>
          </a:p>
        </p:txBody>
      </p:sp>
      <p:sp>
        <p:nvSpPr>
          <p:cNvPr id="41988" name="Slide Number Placeholder 3">
            <a:extLst>
              <a:ext uri="{FF2B5EF4-FFF2-40B4-BE49-F238E27FC236}">
                <a16:creationId xmlns:a16="http://schemas.microsoft.com/office/drawing/2014/main" id="{E6D11E15-8AD2-7C0D-5270-55D439ED60C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5E7869-0350-4CD9-9110-F9B11A2B4996}"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897ADC1D-5020-68B3-7CC9-A5E990A5FC93}"/>
              </a:ext>
            </a:extLst>
          </p:cNvPr>
          <p:cNvSpPr>
            <a:spLocks noGrp="1" noRot="1" noChangeAspect="1" noChangeArrowheads="1" noTextEdit="1"/>
          </p:cNvSpPr>
          <p:nvPr>
            <p:ph type="sldImg"/>
          </p:nvPr>
        </p:nvSpPr>
        <p:spPr>
          <a:ln/>
        </p:spPr>
      </p:sp>
      <p:sp>
        <p:nvSpPr>
          <p:cNvPr id="44035" name="Notes Placeholder 2">
            <a:extLst>
              <a:ext uri="{FF2B5EF4-FFF2-40B4-BE49-F238E27FC236}">
                <a16:creationId xmlns:a16="http://schemas.microsoft.com/office/drawing/2014/main" id="{77B49FA7-7105-DB6F-F3B2-6B03512321D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When showing the video, please draw the students attention to the ‘My Content’ as this is where the student will find their lecture recording once you have uploaded them to the group that you (as lecturer) has made. </a:t>
            </a:r>
          </a:p>
          <a:p>
            <a:endParaRPr lang="en-GB" altLang="en-US"/>
          </a:p>
          <a:p>
            <a:r>
              <a:rPr lang="en-GB" altLang="en-US"/>
              <a:t>The most relevant content exists within the first 2mins of the video, the remaining information relates to recording individual 15mins videos. </a:t>
            </a:r>
          </a:p>
        </p:txBody>
      </p:sp>
      <p:sp>
        <p:nvSpPr>
          <p:cNvPr id="44036" name="Slide Number Placeholder 3">
            <a:extLst>
              <a:ext uri="{FF2B5EF4-FFF2-40B4-BE49-F238E27FC236}">
                <a16:creationId xmlns:a16="http://schemas.microsoft.com/office/drawing/2014/main" id="{3AA17392-FB13-0AA5-D040-F24F1F8DAAC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FC8163D-8743-44DA-8B44-FA31E6237CFC}"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A168DA-5599-B0EA-8C68-C761C7C83EC7}"/>
              </a:ext>
            </a:extLst>
          </p:cNvPr>
          <p:cNvSpPr>
            <a:spLocks noGrp="1"/>
          </p:cNvSpPr>
          <p:nvPr>
            <p:ph type="dt" sz="half" idx="10"/>
          </p:nvPr>
        </p:nvSpPr>
        <p:spPr>
          <a:xfrm>
            <a:off x="395288" y="6524625"/>
            <a:ext cx="971550" cy="219075"/>
          </a:xfrm>
        </p:spPr>
        <p:txBody>
          <a:bodyPr/>
          <a:lstStyle>
            <a:lvl1pPr>
              <a:defRPr/>
            </a:lvl1pPr>
          </a:lstStyle>
          <a:p>
            <a:pPr>
              <a:defRPr/>
            </a:pPr>
            <a:fld id="{421DB84D-EA5F-47D0-A26B-C9AF8882A539}" type="datetime1">
              <a:rPr lang="en-GB" altLang="en-US"/>
              <a:pPr>
                <a:defRPr/>
              </a:pPr>
              <a:t>12/02/2026</a:t>
            </a:fld>
            <a:endParaRPr lang="en-GB" altLang="en-US"/>
          </a:p>
        </p:txBody>
      </p:sp>
      <p:sp>
        <p:nvSpPr>
          <p:cNvPr id="5" name="Footer Placeholder 4">
            <a:extLst>
              <a:ext uri="{FF2B5EF4-FFF2-40B4-BE49-F238E27FC236}">
                <a16:creationId xmlns:a16="http://schemas.microsoft.com/office/drawing/2014/main" id="{A6C953BA-9604-7DF7-16F2-96B5CF8E3FC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2E31AB-1461-6A18-F719-AB5BA26FB0B0}"/>
              </a:ext>
            </a:extLst>
          </p:cNvPr>
          <p:cNvSpPr>
            <a:spLocks noGrp="1"/>
          </p:cNvSpPr>
          <p:nvPr>
            <p:ph type="sldNum" sz="quarter" idx="12"/>
          </p:nvPr>
        </p:nvSpPr>
        <p:spPr/>
        <p:txBody>
          <a:bodyPr/>
          <a:lstStyle>
            <a:lvl1pPr>
              <a:defRPr/>
            </a:lvl1pPr>
          </a:lstStyle>
          <a:p>
            <a:pPr>
              <a:defRPr/>
            </a:pPr>
            <a:fld id="{134326AF-9120-46B2-9E09-F7FC80C45C35}" type="slidenum">
              <a:rPr lang="en-GB" altLang="en-US"/>
              <a:pPr>
                <a:defRPr/>
              </a:pPr>
              <a:t>‹#›</a:t>
            </a:fld>
            <a:endParaRPr lang="en-GB" altLang="en-US"/>
          </a:p>
        </p:txBody>
      </p:sp>
    </p:spTree>
    <p:extLst>
      <p:ext uri="{BB962C8B-B14F-4D97-AF65-F5344CB8AC3E}">
        <p14:creationId xmlns:p14="http://schemas.microsoft.com/office/powerpoint/2010/main" val="2358753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9E07FA-A608-7D4B-766D-714D1F0164F7}"/>
              </a:ext>
            </a:extLst>
          </p:cNvPr>
          <p:cNvSpPr>
            <a:spLocks noGrp="1"/>
          </p:cNvSpPr>
          <p:nvPr>
            <p:ph type="dt" sz="half" idx="10"/>
          </p:nvPr>
        </p:nvSpPr>
        <p:spPr/>
        <p:txBody>
          <a:bodyPr/>
          <a:lstStyle>
            <a:lvl1pPr>
              <a:defRPr/>
            </a:lvl1pPr>
          </a:lstStyle>
          <a:p>
            <a:pPr>
              <a:defRPr/>
            </a:pPr>
            <a:fld id="{716A0CF1-EA54-4A6A-BE71-3BCCD31FE886}" type="datetime1">
              <a:rPr lang="en-GB" altLang="en-US"/>
              <a:pPr>
                <a:defRPr/>
              </a:pPr>
              <a:t>12/02/2026</a:t>
            </a:fld>
            <a:endParaRPr lang="en-GB" altLang="en-US"/>
          </a:p>
        </p:txBody>
      </p:sp>
      <p:sp>
        <p:nvSpPr>
          <p:cNvPr id="5" name="Footer Placeholder 4">
            <a:extLst>
              <a:ext uri="{FF2B5EF4-FFF2-40B4-BE49-F238E27FC236}">
                <a16:creationId xmlns:a16="http://schemas.microsoft.com/office/drawing/2014/main" id="{E5F8B642-6D95-AE6F-9412-7B15DDAD977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513CC07-79A5-D6B2-1F92-1DAEEB90A7E0}"/>
              </a:ext>
            </a:extLst>
          </p:cNvPr>
          <p:cNvSpPr>
            <a:spLocks noGrp="1"/>
          </p:cNvSpPr>
          <p:nvPr>
            <p:ph type="sldNum" sz="quarter" idx="12"/>
          </p:nvPr>
        </p:nvSpPr>
        <p:spPr/>
        <p:txBody>
          <a:bodyPr/>
          <a:lstStyle>
            <a:lvl1pPr>
              <a:defRPr/>
            </a:lvl1pPr>
          </a:lstStyle>
          <a:p>
            <a:pPr>
              <a:defRPr/>
            </a:pPr>
            <a:fld id="{7922A0E2-DDA4-4CF9-AB7B-E2D2D7FC0C21}" type="slidenum">
              <a:rPr lang="en-GB" altLang="en-US"/>
              <a:pPr>
                <a:defRPr/>
              </a:pPr>
              <a:t>‹#›</a:t>
            </a:fld>
            <a:endParaRPr lang="en-GB" altLang="en-US"/>
          </a:p>
        </p:txBody>
      </p:sp>
    </p:spTree>
    <p:extLst>
      <p:ext uri="{BB962C8B-B14F-4D97-AF65-F5344CB8AC3E}">
        <p14:creationId xmlns:p14="http://schemas.microsoft.com/office/powerpoint/2010/main" val="1798117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ACD7720-E82A-E10C-7456-5D13520CCE05}"/>
              </a:ext>
            </a:extLst>
          </p:cNvPr>
          <p:cNvSpPr>
            <a:spLocks noGrp="1"/>
          </p:cNvSpPr>
          <p:nvPr>
            <p:ph type="dt" sz="half" idx="10"/>
          </p:nvPr>
        </p:nvSpPr>
        <p:spPr/>
        <p:txBody>
          <a:bodyPr/>
          <a:lstStyle>
            <a:lvl1pPr>
              <a:defRPr/>
            </a:lvl1pPr>
          </a:lstStyle>
          <a:p>
            <a:pPr>
              <a:defRPr/>
            </a:pPr>
            <a:fld id="{AF841B9D-4570-48DB-B14A-41DD0B43A231}" type="datetime1">
              <a:rPr lang="en-GB" altLang="en-US"/>
              <a:pPr>
                <a:defRPr/>
              </a:pPr>
              <a:t>12/02/2026</a:t>
            </a:fld>
            <a:endParaRPr lang="en-GB" altLang="en-US"/>
          </a:p>
        </p:txBody>
      </p:sp>
      <p:sp>
        <p:nvSpPr>
          <p:cNvPr id="5" name="Slide Number Placeholder 5">
            <a:extLst>
              <a:ext uri="{FF2B5EF4-FFF2-40B4-BE49-F238E27FC236}">
                <a16:creationId xmlns:a16="http://schemas.microsoft.com/office/drawing/2014/main" id="{BB0F9079-CEC9-9B2B-736A-AF92D76FDA82}"/>
              </a:ext>
            </a:extLst>
          </p:cNvPr>
          <p:cNvSpPr>
            <a:spLocks noGrp="1"/>
          </p:cNvSpPr>
          <p:nvPr>
            <p:ph type="sldNum" sz="quarter" idx="11"/>
          </p:nvPr>
        </p:nvSpPr>
        <p:spPr/>
        <p:txBody>
          <a:bodyPr/>
          <a:lstStyle>
            <a:lvl1pPr>
              <a:defRPr/>
            </a:lvl1pPr>
          </a:lstStyle>
          <a:p>
            <a:pPr>
              <a:defRPr/>
            </a:pPr>
            <a:fld id="{18D33FF8-782B-4048-BB9C-CF07978E49C4}" type="slidenum">
              <a:rPr lang="en-GB" altLang="en-US"/>
              <a:pPr>
                <a:defRPr/>
              </a:pPr>
              <a:t>‹#›</a:t>
            </a:fld>
            <a:endParaRPr lang="en-GB" altLang="en-US"/>
          </a:p>
        </p:txBody>
      </p:sp>
    </p:spTree>
    <p:extLst>
      <p:ext uri="{BB962C8B-B14F-4D97-AF65-F5344CB8AC3E}">
        <p14:creationId xmlns:p14="http://schemas.microsoft.com/office/powerpoint/2010/main" val="1610508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C268125-8CB5-2065-EA0F-2825EE70907D}"/>
              </a:ext>
            </a:extLst>
          </p:cNvPr>
          <p:cNvSpPr>
            <a:spLocks noGrp="1"/>
          </p:cNvSpPr>
          <p:nvPr>
            <p:ph type="dt" sz="half" idx="10"/>
          </p:nvPr>
        </p:nvSpPr>
        <p:spPr/>
        <p:txBody>
          <a:bodyPr/>
          <a:lstStyle>
            <a:lvl1pPr>
              <a:defRPr/>
            </a:lvl1pPr>
          </a:lstStyle>
          <a:p>
            <a:pPr>
              <a:defRPr/>
            </a:pPr>
            <a:fld id="{915720D0-AD42-40C7-B5E5-9EACB96DE928}" type="datetime1">
              <a:rPr lang="en-GB" altLang="en-US"/>
              <a:pPr>
                <a:defRPr/>
              </a:pPr>
              <a:t>12/02/2026</a:t>
            </a:fld>
            <a:endParaRPr lang="en-GB" altLang="en-US"/>
          </a:p>
        </p:txBody>
      </p:sp>
      <p:sp>
        <p:nvSpPr>
          <p:cNvPr id="6" name="Slide Number Placeholder 5">
            <a:extLst>
              <a:ext uri="{FF2B5EF4-FFF2-40B4-BE49-F238E27FC236}">
                <a16:creationId xmlns:a16="http://schemas.microsoft.com/office/drawing/2014/main" id="{E2BB8B88-2549-27E7-10AE-663AE8C2C551}"/>
              </a:ext>
            </a:extLst>
          </p:cNvPr>
          <p:cNvSpPr>
            <a:spLocks noGrp="1"/>
          </p:cNvSpPr>
          <p:nvPr>
            <p:ph type="sldNum" sz="quarter" idx="11"/>
          </p:nvPr>
        </p:nvSpPr>
        <p:spPr/>
        <p:txBody>
          <a:bodyPr/>
          <a:lstStyle>
            <a:lvl1pPr>
              <a:defRPr/>
            </a:lvl1pPr>
          </a:lstStyle>
          <a:p>
            <a:pPr>
              <a:defRPr/>
            </a:pPr>
            <a:fld id="{BF2844A0-2D7B-4C50-9E1C-CAD8DE4E5B68}" type="slidenum">
              <a:rPr lang="en-GB" altLang="en-US"/>
              <a:pPr>
                <a:defRPr/>
              </a:pPr>
              <a:t>‹#›</a:t>
            </a:fld>
            <a:endParaRPr lang="en-GB" altLang="en-US"/>
          </a:p>
        </p:txBody>
      </p:sp>
    </p:spTree>
    <p:extLst>
      <p:ext uri="{BB962C8B-B14F-4D97-AF65-F5344CB8AC3E}">
        <p14:creationId xmlns:p14="http://schemas.microsoft.com/office/powerpoint/2010/main" val="699644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10A06F-5EB9-7B76-E2EC-1AED56484FAF}"/>
              </a:ext>
            </a:extLst>
          </p:cNvPr>
          <p:cNvSpPr>
            <a:spLocks noGrp="1"/>
          </p:cNvSpPr>
          <p:nvPr>
            <p:ph type="dt" sz="half" idx="10"/>
          </p:nvPr>
        </p:nvSpPr>
        <p:spPr/>
        <p:txBody>
          <a:bodyPr/>
          <a:lstStyle>
            <a:lvl1pPr>
              <a:defRPr/>
            </a:lvl1pPr>
          </a:lstStyle>
          <a:p>
            <a:pPr>
              <a:defRPr/>
            </a:pPr>
            <a:fld id="{CE3B5139-BCC8-41EF-AD73-7489DF94F456}" type="datetime1">
              <a:rPr lang="en-GB" altLang="en-US"/>
              <a:pPr>
                <a:defRPr/>
              </a:pPr>
              <a:t>12/02/2026</a:t>
            </a:fld>
            <a:endParaRPr lang="en-GB" altLang="en-US"/>
          </a:p>
        </p:txBody>
      </p:sp>
      <p:sp>
        <p:nvSpPr>
          <p:cNvPr id="8" name="Slide Number Placeholder 5">
            <a:extLst>
              <a:ext uri="{FF2B5EF4-FFF2-40B4-BE49-F238E27FC236}">
                <a16:creationId xmlns:a16="http://schemas.microsoft.com/office/drawing/2014/main" id="{0961CB10-F207-43BC-7E41-0686D9BE019E}"/>
              </a:ext>
            </a:extLst>
          </p:cNvPr>
          <p:cNvSpPr>
            <a:spLocks noGrp="1"/>
          </p:cNvSpPr>
          <p:nvPr>
            <p:ph type="sldNum" sz="quarter" idx="11"/>
          </p:nvPr>
        </p:nvSpPr>
        <p:spPr/>
        <p:txBody>
          <a:bodyPr/>
          <a:lstStyle>
            <a:lvl1pPr>
              <a:defRPr/>
            </a:lvl1pPr>
          </a:lstStyle>
          <a:p>
            <a:pPr>
              <a:defRPr/>
            </a:pPr>
            <a:fld id="{DC914CAF-04EF-4909-8706-CBC985DD12E5}" type="slidenum">
              <a:rPr lang="en-GB" altLang="en-US"/>
              <a:pPr>
                <a:defRPr/>
              </a:pPr>
              <a:t>‹#›</a:t>
            </a:fld>
            <a:endParaRPr lang="en-GB" altLang="en-US"/>
          </a:p>
        </p:txBody>
      </p:sp>
    </p:spTree>
    <p:extLst>
      <p:ext uri="{BB962C8B-B14F-4D97-AF65-F5344CB8AC3E}">
        <p14:creationId xmlns:p14="http://schemas.microsoft.com/office/powerpoint/2010/main" val="3682923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97609FC-0784-AD13-8783-FF115DB51808}"/>
              </a:ext>
            </a:extLst>
          </p:cNvPr>
          <p:cNvSpPr>
            <a:spLocks noGrp="1"/>
          </p:cNvSpPr>
          <p:nvPr>
            <p:ph type="dt" sz="half" idx="10"/>
          </p:nvPr>
        </p:nvSpPr>
        <p:spPr/>
        <p:txBody>
          <a:bodyPr/>
          <a:lstStyle>
            <a:lvl1pPr>
              <a:defRPr/>
            </a:lvl1pPr>
          </a:lstStyle>
          <a:p>
            <a:pPr>
              <a:defRPr/>
            </a:pPr>
            <a:fld id="{74A21F65-B52C-4C2A-AC88-C3826BD5E218}" type="datetime1">
              <a:rPr lang="en-GB" altLang="en-US"/>
              <a:pPr>
                <a:defRPr/>
              </a:pPr>
              <a:t>12/02/2026</a:t>
            </a:fld>
            <a:endParaRPr lang="en-GB" altLang="en-US"/>
          </a:p>
        </p:txBody>
      </p:sp>
      <p:sp>
        <p:nvSpPr>
          <p:cNvPr id="4" name="Slide Number Placeholder 5">
            <a:extLst>
              <a:ext uri="{FF2B5EF4-FFF2-40B4-BE49-F238E27FC236}">
                <a16:creationId xmlns:a16="http://schemas.microsoft.com/office/drawing/2014/main" id="{85C686AD-1D53-9A58-16A5-478F2028AF34}"/>
              </a:ext>
            </a:extLst>
          </p:cNvPr>
          <p:cNvSpPr>
            <a:spLocks noGrp="1"/>
          </p:cNvSpPr>
          <p:nvPr>
            <p:ph type="sldNum" sz="quarter" idx="11"/>
          </p:nvPr>
        </p:nvSpPr>
        <p:spPr/>
        <p:txBody>
          <a:bodyPr/>
          <a:lstStyle>
            <a:lvl1pPr>
              <a:defRPr/>
            </a:lvl1pPr>
          </a:lstStyle>
          <a:p>
            <a:pPr>
              <a:defRPr/>
            </a:pPr>
            <a:fld id="{77F94624-2332-4829-BDD8-03EE723B26E1}" type="slidenum">
              <a:rPr lang="en-GB" altLang="en-US"/>
              <a:pPr>
                <a:defRPr/>
              </a:pPr>
              <a:t>‹#›</a:t>
            </a:fld>
            <a:endParaRPr lang="en-GB" altLang="en-US"/>
          </a:p>
        </p:txBody>
      </p:sp>
    </p:spTree>
    <p:extLst>
      <p:ext uri="{BB962C8B-B14F-4D97-AF65-F5344CB8AC3E}">
        <p14:creationId xmlns:p14="http://schemas.microsoft.com/office/powerpoint/2010/main" val="1465052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3618DF2-CECA-802C-06C2-7064AF048FDE}"/>
              </a:ext>
            </a:extLst>
          </p:cNvPr>
          <p:cNvSpPr>
            <a:spLocks noGrp="1"/>
          </p:cNvSpPr>
          <p:nvPr>
            <p:ph type="dt" sz="half" idx="10"/>
          </p:nvPr>
        </p:nvSpPr>
        <p:spPr/>
        <p:txBody>
          <a:bodyPr/>
          <a:lstStyle>
            <a:lvl1pPr>
              <a:defRPr/>
            </a:lvl1pPr>
          </a:lstStyle>
          <a:p>
            <a:pPr>
              <a:defRPr/>
            </a:pPr>
            <a:fld id="{4B783FFF-DA79-42E9-B547-44B5312394B0}" type="datetime1">
              <a:rPr lang="en-GB" altLang="en-US"/>
              <a:pPr>
                <a:defRPr/>
              </a:pPr>
              <a:t>12/02/2026</a:t>
            </a:fld>
            <a:endParaRPr lang="en-GB" altLang="en-US"/>
          </a:p>
        </p:txBody>
      </p:sp>
      <p:sp>
        <p:nvSpPr>
          <p:cNvPr id="3" name="Slide Number Placeholder 5">
            <a:extLst>
              <a:ext uri="{FF2B5EF4-FFF2-40B4-BE49-F238E27FC236}">
                <a16:creationId xmlns:a16="http://schemas.microsoft.com/office/drawing/2014/main" id="{688251D4-540A-5BF2-4884-69798F5CAD3E}"/>
              </a:ext>
            </a:extLst>
          </p:cNvPr>
          <p:cNvSpPr>
            <a:spLocks noGrp="1"/>
          </p:cNvSpPr>
          <p:nvPr>
            <p:ph type="sldNum" sz="quarter" idx="11"/>
          </p:nvPr>
        </p:nvSpPr>
        <p:spPr/>
        <p:txBody>
          <a:bodyPr/>
          <a:lstStyle>
            <a:lvl1pPr>
              <a:defRPr/>
            </a:lvl1pPr>
          </a:lstStyle>
          <a:p>
            <a:pPr>
              <a:defRPr/>
            </a:pPr>
            <a:fld id="{08DE0751-4444-4492-B516-09EB8402ACDC}" type="slidenum">
              <a:rPr lang="en-GB" altLang="en-US"/>
              <a:pPr>
                <a:defRPr/>
              </a:pPr>
              <a:t>‹#›</a:t>
            </a:fld>
            <a:endParaRPr lang="en-GB" altLang="en-US"/>
          </a:p>
        </p:txBody>
      </p:sp>
    </p:spTree>
    <p:extLst>
      <p:ext uri="{BB962C8B-B14F-4D97-AF65-F5344CB8AC3E}">
        <p14:creationId xmlns:p14="http://schemas.microsoft.com/office/powerpoint/2010/main" val="4656154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F64244B-71C3-E39B-C65D-1ED3D7078F42}"/>
              </a:ext>
            </a:extLst>
          </p:cNvPr>
          <p:cNvSpPr>
            <a:spLocks noGrp="1"/>
          </p:cNvSpPr>
          <p:nvPr>
            <p:ph type="dt" sz="half" idx="10"/>
          </p:nvPr>
        </p:nvSpPr>
        <p:spPr/>
        <p:txBody>
          <a:bodyPr/>
          <a:lstStyle>
            <a:lvl1pPr>
              <a:defRPr/>
            </a:lvl1pPr>
          </a:lstStyle>
          <a:p>
            <a:pPr>
              <a:defRPr/>
            </a:pPr>
            <a:fld id="{2DACF230-8D61-4BB3-808A-2D40DC50C4E3}" type="datetime1">
              <a:rPr lang="en-GB" altLang="en-US"/>
              <a:pPr>
                <a:defRPr/>
              </a:pPr>
              <a:t>12/02/2026</a:t>
            </a:fld>
            <a:endParaRPr lang="en-GB" altLang="en-US"/>
          </a:p>
        </p:txBody>
      </p:sp>
      <p:sp>
        <p:nvSpPr>
          <p:cNvPr id="6" name="Slide Number Placeholder 5">
            <a:extLst>
              <a:ext uri="{FF2B5EF4-FFF2-40B4-BE49-F238E27FC236}">
                <a16:creationId xmlns:a16="http://schemas.microsoft.com/office/drawing/2014/main" id="{16104471-B10B-7D83-3B6B-82161FA64763}"/>
              </a:ext>
            </a:extLst>
          </p:cNvPr>
          <p:cNvSpPr>
            <a:spLocks noGrp="1"/>
          </p:cNvSpPr>
          <p:nvPr>
            <p:ph type="sldNum" sz="quarter" idx="11"/>
          </p:nvPr>
        </p:nvSpPr>
        <p:spPr/>
        <p:txBody>
          <a:bodyPr/>
          <a:lstStyle>
            <a:lvl1pPr>
              <a:defRPr/>
            </a:lvl1pPr>
          </a:lstStyle>
          <a:p>
            <a:pPr>
              <a:defRPr/>
            </a:pPr>
            <a:fld id="{C362C11E-B843-4D2A-A225-A1713423FC3A}" type="slidenum">
              <a:rPr lang="en-GB" altLang="en-US"/>
              <a:pPr>
                <a:defRPr/>
              </a:pPr>
              <a:t>‹#›</a:t>
            </a:fld>
            <a:endParaRPr lang="en-GB" altLang="en-US"/>
          </a:p>
        </p:txBody>
      </p:sp>
    </p:spTree>
    <p:extLst>
      <p:ext uri="{BB962C8B-B14F-4D97-AF65-F5344CB8AC3E}">
        <p14:creationId xmlns:p14="http://schemas.microsoft.com/office/powerpoint/2010/main" val="1283180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4F91B36-247D-5240-6FCC-5B0A8A5ED4A2}"/>
              </a:ext>
            </a:extLst>
          </p:cNvPr>
          <p:cNvSpPr>
            <a:spLocks noGrp="1"/>
          </p:cNvSpPr>
          <p:nvPr>
            <p:ph type="dt" sz="half" idx="10"/>
          </p:nvPr>
        </p:nvSpPr>
        <p:spPr/>
        <p:txBody>
          <a:bodyPr/>
          <a:lstStyle>
            <a:lvl1pPr>
              <a:defRPr/>
            </a:lvl1pPr>
          </a:lstStyle>
          <a:p>
            <a:pPr>
              <a:defRPr/>
            </a:pPr>
            <a:fld id="{46746603-BAD2-4965-A2DF-B3227F6B499F}" type="datetime1">
              <a:rPr lang="en-GB" altLang="en-US"/>
              <a:pPr>
                <a:defRPr/>
              </a:pPr>
              <a:t>12/02/2026</a:t>
            </a:fld>
            <a:endParaRPr lang="en-GB" altLang="en-US"/>
          </a:p>
        </p:txBody>
      </p:sp>
      <p:sp>
        <p:nvSpPr>
          <p:cNvPr id="6" name="Slide Number Placeholder 5">
            <a:extLst>
              <a:ext uri="{FF2B5EF4-FFF2-40B4-BE49-F238E27FC236}">
                <a16:creationId xmlns:a16="http://schemas.microsoft.com/office/drawing/2014/main" id="{E57B1E3C-1303-D0F9-F9C0-2825857FBCA5}"/>
              </a:ext>
            </a:extLst>
          </p:cNvPr>
          <p:cNvSpPr>
            <a:spLocks noGrp="1"/>
          </p:cNvSpPr>
          <p:nvPr>
            <p:ph type="sldNum" sz="quarter" idx="11"/>
          </p:nvPr>
        </p:nvSpPr>
        <p:spPr/>
        <p:txBody>
          <a:bodyPr/>
          <a:lstStyle>
            <a:lvl1pPr>
              <a:defRPr/>
            </a:lvl1pPr>
          </a:lstStyle>
          <a:p>
            <a:pPr>
              <a:defRPr/>
            </a:pPr>
            <a:fld id="{E34453D5-C1CC-4117-AEAC-6BF40E116A54}" type="slidenum">
              <a:rPr lang="en-GB" altLang="en-US"/>
              <a:pPr>
                <a:defRPr/>
              </a:pPr>
              <a:t>‹#›</a:t>
            </a:fld>
            <a:endParaRPr lang="en-GB" altLang="en-US"/>
          </a:p>
        </p:txBody>
      </p:sp>
    </p:spTree>
    <p:extLst>
      <p:ext uri="{BB962C8B-B14F-4D97-AF65-F5344CB8AC3E}">
        <p14:creationId xmlns:p14="http://schemas.microsoft.com/office/powerpoint/2010/main" val="1875780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CFB700-67D4-4D85-5DCC-5F3969D464E1}"/>
              </a:ext>
            </a:extLst>
          </p:cNvPr>
          <p:cNvSpPr>
            <a:spLocks noGrp="1"/>
          </p:cNvSpPr>
          <p:nvPr>
            <p:ph type="dt" sz="half" idx="10"/>
          </p:nvPr>
        </p:nvSpPr>
        <p:spPr/>
        <p:txBody>
          <a:bodyPr/>
          <a:lstStyle>
            <a:lvl1pPr>
              <a:defRPr/>
            </a:lvl1pPr>
          </a:lstStyle>
          <a:p>
            <a:pPr>
              <a:defRPr/>
            </a:pPr>
            <a:fld id="{49A16266-3AD5-473C-9F03-2EC9032DD15F}" type="datetime1">
              <a:rPr lang="en-GB" altLang="en-US"/>
              <a:pPr>
                <a:defRPr/>
              </a:pPr>
              <a:t>12/02/2026</a:t>
            </a:fld>
            <a:endParaRPr lang="en-GB" altLang="en-US"/>
          </a:p>
        </p:txBody>
      </p:sp>
      <p:sp>
        <p:nvSpPr>
          <p:cNvPr id="5" name="Slide Number Placeholder 5">
            <a:extLst>
              <a:ext uri="{FF2B5EF4-FFF2-40B4-BE49-F238E27FC236}">
                <a16:creationId xmlns:a16="http://schemas.microsoft.com/office/drawing/2014/main" id="{035C0744-51D7-90C5-D0FB-DCA85EC34698}"/>
              </a:ext>
            </a:extLst>
          </p:cNvPr>
          <p:cNvSpPr>
            <a:spLocks noGrp="1"/>
          </p:cNvSpPr>
          <p:nvPr>
            <p:ph type="sldNum" sz="quarter" idx="11"/>
          </p:nvPr>
        </p:nvSpPr>
        <p:spPr/>
        <p:txBody>
          <a:bodyPr/>
          <a:lstStyle>
            <a:lvl1pPr>
              <a:defRPr/>
            </a:lvl1pPr>
          </a:lstStyle>
          <a:p>
            <a:pPr>
              <a:defRPr/>
            </a:pPr>
            <a:fld id="{BA675CB1-04BE-4B4C-9B4B-0CB9C85031B5}" type="slidenum">
              <a:rPr lang="en-GB" altLang="en-US"/>
              <a:pPr>
                <a:defRPr/>
              </a:pPr>
              <a:t>‹#›</a:t>
            </a:fld>
            <a:endParaRPr lang="en-GB" altLang="en-US"/>
          </a:p>
        </p:txBody>
      </p:sp>
    </p:spTree>
    <p:extLst>
      <p:ext uri="{BB962C8B-B14F-4D97-AF65-F5344CB8AC3E}">
        <p14:creationId xmlns:p14="http://schemas.microsoft.com/office/powerpoint/2010/main" val="2993390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A17CBA-6BBD-DC75-54C9-86AC60042354}"/>
              </a:ext>
            </a:extLst>
          </p:cNvPr>
          <p:cNvSpPr>
            <a:spLocks noGrp="1"/>
          </p:cNvSpPr>
          <p:nvPr>
            <p:ph type="dt" sz="half" idx="10"/>
          </p:nvPr>
        </p:nvSpPr>
        <p:spPr/>
        <p:txBody>
          <a:bodyPr/>
          <a:lstStyle>
            <a:lvl1pPr>
              <a:defRPr/>
            </a:lvl1pPr>
          </a:lstStyle>
          <a:p>
            <a:pPr>
              <a:defRPr/>
            </a:pPr>
            <a:fld id="{174684F0-FCEA-463B-98CB-6FC5D5409DC7}" type="datetime1">
              <a:rPr lang="en-GB" altLang="en-US"/>
              <a:pPr>
                <a:defRPr/>
              </a:pPr>
              <a:t>12/02/2026</a:t>
            </a:fld>
            <a:endParaRPr lang="en-GB" altLang="en-US"/>
          </a:p>
        </p:txBody>
      </p:sp>
      <p:sp>
        <p:nvSpPr>
          <p:cNvPr id="5" name="Slide Number Placeholder 5">
            <a:extLst>
              <a:ext uri="{FF2B5EF4-FFF2-40B4-BE49-F238E27FC236}">
                <a16:creationId xmlns:a16="http://schemas.microsoft.com/office/drawing/2014/main" id="{4420277B-67FE-FBD2-38C6-A37B59512D84}"/>
              </a:ext>
            </a:extLst>
          </p:cNvPr>
          <p:cNvSpPr>
            <a:spLocks noGrp="1"/>
          </p:cNvSpPr>
          <p:nvPr>
            <p:ph type="sldNum" sz="quarter" idx="11"/>
          </p:nvPr>
        </p:nvSpPr>
        <p:spPr/>
        <p:txBody>
          <a:bodyPr/>
          <a:lstStyle>
            <a:lvl1pPr>
              <a:defRPr/>
            </a:lvl1pPr>
          </a:lstStyle>
          <a:p>
            <a:pPr>
              <a:defRPr/>
            </a:pPr>
            <a:fld id="{5F881FE1-7CE2-44B6-9631-9BAE8F429574}" type="slidenum">
              <a:rPr lang="en-GB" altLang="en-US"/>
              <a:pPr>
                <a:defRPr/>
              </a:pPr>
              <a:t>‹#›</a:t>
            </a:fld>
            <a:endParaRPr lang="en-GB" altLang="en-US"/>
          </a:p>
        </p:txBody>
      </p:sp>
    </p:spTree>
    <p:extLst>
      <p:ext uri="{BB962C8B-B14F-4D97-AF65-F5344CB8AC3E}">
        <p14:creationId xmlns:p14="http://schemas.microsoft.com/office/powerpoint/2010/main" val="2650712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9482D1F9-CD28-F0ED-4A86-381958E7DC1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85546D-F4EC-F124-7A82-A25C2B1D9E1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BF41A1F-EE67-FB66-D15B-2299C040BF2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2F7800B2-DDA7-4340-A2EB-EB0297525433}" type="datetime1">
              <a:rPr lang="en-GB" altLang="en-US"/>
              <a:pPr>
                <a:defRPr/>
              </a:pPr>
              <a:t>12/02/2026</a:t>
            </a:fld>
            <a:endParaRPr lang="en-GB" altLang="en-US"/>
          </a:p>
        </p:txBody>
      </p:sp>
      <p:sp>
        <p:nvSpPr>
          <p:cNvPr id="6" name="Slide Number Placeholder 5">
            <a:extLst>
              <a:ext uri="{FF2B5EF4-FFF2-40B4-BE49-F238E27FC236}">
                <a16:creationId xmlns:a16="http://schemas.microsoft.com/office/drawing/2014/main" id="{6606BA3C-DBA1-6F7F-A0E9-ED483DD0FA4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764A92D-8F2A-4D45-9DB7-8C48D882140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16" r:id="rId1"/>
    <p:sldLayoutId id="2147484117" r:id="rId2"/>
    <p:sldLayoutId id="2147484107" r:id="rId3"/>
    <p:sldLayoutId id="2147484108" r:id="rId4"/>
    <p:sldLayoutId id="2147484109" r:id="rId5"/>
    <p:sldLayoutId id="2147484110" r:id="rId6"/>
    <p:sldLayoutId id="2147484111" r:id="rId7"/>
    <p:sldLayoutId id="2147484112" r:id="rId8"/>
    <p:sldLayoutId id="2147484113" r:id="rId9"/>
    <p:sldLayoutId id="2147484114" r:id="rId10"/>
    <p:sldLayoutId id="214748411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hyperlink" Target="https://hwb.uwtsd.ac.uk/"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mailto:xxxxxx@student.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WfSCfBntqPU?start=16&amp;feature=oembed" TargetMode="External"/><Relationship Id="rId5" Type="http://schemas.openxmlformats.org/officeDocument/2006/relationships/image" Target="../media/image21.jpeg"/><Relationship Id="rId4" Type="http://schemas.openxmlformats.org/officeDocument/2006/relationships/hyperlink" Target="https://www.youtube.com/watch?v=WfSCfBntqPU&amp;t=16s"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2ksQWLQdg7A?feature=oembed" TargetMode="Externa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t8OQ-iEO54w?feature=oembed" TargetMode="External"/><Relationship Id="rId4" Type="http://schemas.openxmlformats.org/officeDocument/2006/relationships/image" Target="../media/image26.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ALoln2zCBlE?feature=oembed" TargetMode="External"/><Relationship Id="rId6" Type="http://schemas.openxmlformats.org/officeDocument/2006/relationships/image" Target="../media/image28.jpeg"/><Relationship Id="rId5" Type="http://schemas.openxmlformats.org/officeDocument/2006/relationships/image" Target="../media/image20.png"/><Relationship Id="rId4" Type="http://schemas.openxmlformats.org/officeDocument/2006/relationships/image" Target="../media/image27.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CA642E2-0999-DE99-B823-0E251772D18C}"/>
              </a:ext>
            </a:extLst>
          </p:cNvPr>
          <p:cNvSpPr>
            <a:spLocks noGrp="1"/>
          </p:cNvSpPr>
          <p:nvPr>
            <p:ph type="dt" sz="quarter" idx="10"/>
          </p:nvPr>
        </p:nvSpPr>
        <p:spPr/>
        <p:txBody>
          <a:bodyPr/>
          <a:lstStyle/>
          <a:p>
            <a:pPr>
              <a:defRPr/>
            </a:pPr>
            <a:fld id="{5EC0FA7E-6D3B-48D7-9F80-6C4D37659D9C}" type="datetime1">
              <a:rPr lang="en-GB" altLang="en-US"/>
              <a:pPr>
                <a:defRPr/>
              </a:pPr>
              <a:t>12/02/2026</a:t>
            </a:fld>
            <a:endParaRPr lang="en-GB" altLang="en-US"/>
          </a:p>
        </p:txBody>
      </p:sp>
      <p:sp>
        <p:nvSpPr>
          <p:cNvPr id="6147" name="Slide Number Placeholder 5">
            <a:extLst>
              <a:ext uri="{FF2B5EF4-FFF2-40B4-BE49-F238E27FC236}">
                <a16:creationId xmlns:a16="http://schemas.microsoft.com/office/drawing/2014/main" id="{BF4F2A37-D8C5-ACB2-CF21-B0B92B83FFD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C33BE20-84AF-431E-8D87-BD67647BF67F}"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 name="Title 1">
            <a:extLst>
              <a:ext uri="{FF2B5EF4-FFF2-40B4-BE49-F238E27FC236}">
                <a16:creationId xmlns:a16="http://schemas.microsoft.com/office/drawing/2014/main" id="{D9787B11-7CAA-16AB-375C-89407E717AE2}"/>
              </a:ext>
            </a:extLst>
          </p:cNvPr>
          <p:cNvSpPr>
            <a:spLocks noGrp="1"/>
          </p:cNvSpPr>
          <p:nvPr>
            <p:ph type="ctrTitle"/>
          </p:nvPr>
        </p:nvSpPr>
        <p:spPr>
          <a:xfrm>
            <a:off x="1366838" y="2906713"/>
            <a:ext cx="7237412" cy="1200150"/>
          </a:xfrm>
        </p:spPr>
        <p:txBody>
          <a:bodyPr>
            <a:normAutofit fontScale="90000"/>
          </a:bodyPr>
          <a:lstStyle/>
          <a:p>
            <a:pPr>
              <a:defRPr/>
            </a:pPr>
            <a:br>
              <a:rPr lang="en-GB" b="1" dirty="0"/>
            </a:br>
            <a:r>
              <a:rPr lang="en-GB" b="1" dirty="0"/>
              <a:t>Digital Skills </a:t>
            </a:r>
            <a:br>
              <a:rPr lang="en-GB" b="1" dirty="0"/>
            </a:br>
            <a:r>
              <a:rPr lang="en-GB" b="1" dirty="0"/>
              <a:t>LCLM 4002</a:t>
            </a:r>
            <a:br>
              <a:rPr lang="en-GB" b="1" dirty="0"/>
            </a:br>
            <a:br>
              <a:rPr lang="en-GB" b="1" dirty="0"/>
            </a:br>
            <a:br>
              <a:rPr lang="en-GB" dirty="0"/>
            </a:br>
            <a:br>
              <a:rPr lang="en-GB" dirty="0"/>
            </a:br>
            <a:br>
              <a:rPr lang="en-GB" dirty="0"/>
            </a:br>
            <a:br>
              <a:rPr lang="en-GB" dirty="0"/>
            </a:br>
            <a:r>
              <a:rPr lang="en-GB" dirty="0"/>
              <a:t>			</a:t>
            </a:r>
            <a:br>
              <a:rPr lang="en-GB" altLang="en-US" dirty="0"/>
            </a:br>
            <a:endParaRPr lang="en-GB" dirty="0"/>
          </a:p>
        </p:txBody>
      </p:sp>
      <p:sp>
        <p:nvSpPr>
          <p:cNvPr id="2" name="Rectangle 1">
            <a:extLst>
              <a:ext uri="{FF2B5EF4-FFF2-40B4-BE49-F238E27FC236}">
                <a16:creationId xmlns:a16="http://schemas.microsoft.com/office/drawing/2014/main" id="{C92F2649-7130-42F3-E9BF-F394B2163ED1}"/>
              </a:ext>
            </a:extLst>
          </p:cNvPr>
          <p:cNvSpPr/>
          <p:nvPr/>
        </p:nvSpPr>
        <p:spPr>
          <a:xfrm>
            <a:off x="3708400" y="2600325"/>
            <a:ext cx="3028950" cy="1200150"/>
          </a:xfrm>
          <a:prstGeom prst="rect">
            <a:avLst/>
          </a:prstGeom>
        </p:spPr>
        <p:txBody>
          <a:bodyPr wrap="none">
            <a:spAutoFit/>
          </a:bodyPr>
          <a:lstStyle/>
          <a:p>
            <a:pPr>
              <a:defRPr/>
            </a:pPr>
            <a:endParaRPr lang="en-GB" altLang="en-US" sz="2400" b="1" dirty="0">
              <a:latin typeface="+mn-lt"/>
            </a:endParaRPr>
          </a:p>
          <a:p>
            <a:pPr>
              <a:defRPr/>
            </a:pPr>
            <a:endParaRPr lang="en-GB" altLang="en-US" sz="2400" b="1" dirty="0">
              <a:latin typeface="+mn-lt"/>
            </a:endParaRPr>
          </a:p>
          <a:p>
            <a:pPr>
              <a:defRPr/>
            </a:pPr>
            <a:r>
              <a:rPr lang="en-GB" altLang="en-US" sz="2400" b="1" dirty="0">
                <a:latin typeface="+mn-lt"/>
              </a:rPr>
              <a:t>Module Introduction</a:t>
            </a:r>
            <a:endParaRPr lang="en-US" sz="2400" b="1"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33074D51-3256-AAE3-383D-F2DBEEFBC5FC}"/>
              </a:ext>
            </a:extLst>
          </p:cNvPr>
          <p:cNvSpPr>
            <a:spLocks noGrp="1"/>
          </p:cNvSpPr>
          <p:nvPr>
            <p:ph type="dt" sz="quarter" idx="10"/>
          </p:nvPr>
        </p:nvSpPr>
        <p:spPr/>
        <p:txBody>
          <a:bodyPr/>
          <a:lstStyle/>
          <a:p>
            <a:pPr>
              <a:defRPr/>
            </a:pPr>
            <a:fld id="{00BA5387-BDC0-481B-86B8-25A2F1852DE2}" type="datetime1">
              <a:rPr lang="en-GB" altLang="en-US"/>
              <a:pPr>
                <a:defRPr/>
              </a:pPr>
              <a:t>12/02/2026</a:t>
            </a:fld>
            <a:endParaRPr lang="en-GB" altLang="en-US"/>
          </a:p>
        </p:txBody>
      </p:sp>
      <p:sp>
        <p:nvSpPr>
          <p:cNvPr id="7171" name="Slide Number Placeholder 5">
            <a:extLst>
              <a:ext uri="{FF2B5EF4-FFF2-40B4-BE49-F238E27FC236}">
                <a16:creationId xmlns:a16="http://schemas.microsoft.com/office/drawing/2014/main" id="{5E455E13-8576-3E08-D71B-CB48A384E5F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4B82AAB-1F9A-4285-9726-916FD7DC17B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17411" name="TextBox 7">
            <a:extLst>
              <a:ext uri="{FF2B5EF4-FFF2-40B4-BE49-F238E27FC236}">
                <a16:creationId xmlns:a16="http://schemas.microsoft.com/office/drawing/2014/main" id="{09CCCE47-8B53-E016-6AA0-91D0779B71EB}"/>
              </a:ext>
            </a:extLst>
          </p:cNvPr>
          <p:cNvSpPr txBox="1">
            <a:spLocks noChangeArrowheads="1"/>
          </p:cNvSpPr>
          <p:nvPr/>
        </p:nvSpPr>
        <p:spPr bwMode="auto">
          <a:xfrm>
            <a:off x="827088" y="476250"/>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Aim of the Module</a:t>
            </a:r>
            <a:endParaRPr lang="en-US" altLang="en-US" b="1" dirty="0">
              <a:latin typeface="+mj-lt"/>
            </a:endParaRPr>
          </a:p>
        </p:txBody>
      </p:sp>
      <p:sp>
        <p:nvSpPr>
          <p:cNvPr id="3" name="Rectangle 2">
            <a:extLst>
              <a:ext uri="{FF2B5EF4-FFF2-40B4-BE49-F238E27FC236}">
                <a16:creationId xmlns:a16="http://schemas.microsoft.com/office/drawing/2014/main" id="{6C45BA68-1334-86AD-BE9E-AE0F7AD66BA4}"/>
              </a:ext>
            </a:extLst>
          </p:cNvPr>
          <p:cNvSpPr/>
          <p:nvPr/>
        </p:nvSpPr>
        <p:spPr>
          <a:xfrm>
            <a:off x="498475" y="1700213"/>
            <a:ext cx="7489825" cy="1077912"/>
          </a:xfrm>
          <a:prstGeom prst="rect">
            <a:avLst/>
          </a:prstGeom>
        </p:spPr>
        <p:txBody>
          <a:bodyPr>
            <a:spAutoFit/>
          </a:bodyPr>
          <a:lstStyle/>
          <a:p>
            <a:pPr algn="just">
              <a:defRPr/>
            </a:pPr>
            <a:r>
              <a:rPr lang="en-GB" sz="3200" dirty="0"/>
              <a:t>•To improve the student’s basic digital skills needed in a business context. </a:t>
            </a:r>
            <a:endParaRPr lang="en-US" sz="3200" dirty="0">
              <a:latin typeface="+mn-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19DADA2-9763-D776-AD5E-9145506A2FB8}"/>
              </a:ext>
            </a:extLst>
          </p:cNvPr>
          <p:cNvSpPr>
            <a:spLocks noGrp="1"/>
          </p:cNvSpPr>
          <p:nvPr>
            <p:ph type="dt" sz="quarter" idx="10"/>
          </p:nvPr>
        </p:nvSpPr>
        <p:spPr/>
        <p:txBody>
          <a:bodyPr/>
          <a:lstStyle/>
          <a:p>
            <a:pPr>
              <a:defRPr/>
            </a:pPr>
            <a:fld id="{00BA5387-BDC0-481B-86B8-25A2F1852DE2}" type="datetime1">
              <a:rPr lang="en-GB" altLang="en-US"/>
              <a:pPr>
                <a:defRPr/>
              </a:pPr>
              <a:t>12/02/2026</a:t>
            </a:fld>
            <a:endParaRPr lang="en-GB" altLang="en-US"/>
          </a:p>
        </p:txBody>
      </p:sp>
      <p:sp>
        <p:nvSpPr>
          <p:cNvPr id="8195" name="Slide Number Placeholder 5">
            <a:extLst>
              <a:ext uri="{FF2B5EF4-FFF2-40B4-BE49-F238E27FC236}">
                <a16:creationId xmlns:a16="http://schemas.microsoft.com/office/drawing/2014/main" id="{6A6B9726-B394-2B09-D0A9-8B272F3CCDD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46A895-A2AD-40B4-A147-3FB3D3ED051A}"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17411" name="TextBox 7">
            <a:extLst>
              <a:ext uri="{FF2B5EF4-FFF2-40B4-BE49-F238E27FC236}">
                <a16:creationId xmlns:a16="http://schemas.microsoft.com/office/drawing/2014/main" id="{E37D3B14-2014-0DE2-68C9-8AA634A286B3}"/>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Learning Outcomes</a:t>
            </a:r>
            <a:endParaRPr lang="en-US" altLang="en-US" b="1" dirty="0">
              <a:latin typeface="+mj-lt"/>
            </a:endParaRPr>
          </a:p>
        </p:txBody>
      </p:sp>
      <p:sp>
        <p:nvSpPr>
          <p:cNvPr id="3" name="Rectangle 2">
            <a:extLst>
              <a:ext uri="{FF2B5EF4-FFF2-40B4-BE49-F238E27FC236}">
                <a16:creationId xmlns:a16="http://schemas.microsoft.com/office/drawing/2014/main" id="{2E6812C2-938E-72C1-B5EC-B28AD56652D6}"/>
              </a:ext>
            </a:extLst>
          </p:cNvPr>
          <p:cNvSpPr/>
          <p:nvPr/>
        </p:nvSpPr>
        <p:spPr>
          <a:xfrm>
            <a:off x="322263" y="1341438"/>
            <a:ext cx="8497887" cy="3538537"/>
          </a:xfrm>
          <a:prstGeom prst="rect">
            <a:avLst/>
          </a:prstGeom>
        </p:spPr>
        <p:txBody>
          <a:bodyPr>
            <a:spAutoFit/>
          </a:bodyPr>
          <a:lstStyle/>
          <a:p>
            <a:pPr algn="just">
              <a:defRPr/>
            </a:pPr>
            <a:r>
              <a:rPr lang="en-GB" sz="2800" dirty="0"/>
              <a:t>Upon the successful completion of this module, the student should be able to: </a:t>
            </a:r>
          </a:p>
          <a:p>
            <a:pPr algn="just">
              <a:defRPr/>
            </a:pPr>
            <a:endParaRPr lang="en-GB" sz="2800" dirty="0"/>
          </a:p>
          <a:p>
            <a:pPr marL="457200" indent="-457200" algn="just">
              <a:buFont typeface="Wingdings" panose="05000000000000000000" pitchFamily="2" charset="2"/>
              <a:buChar char="Ø"/>
              <a:defRPr/>
            </a:pPr>
            <a:r>
              <a:rPr lang="en-GB" sz="2800" dirty="0"/>
              <a:t>Demonstrate technical competencies in using technologies to improve workplace efficiency; </a:t>
            </a:r>
          </a:p>
          <a:p>
            <a:pPr marL="457200" indent="-457200" algn="just">
              <a:buFont typeface="Wingdings" panose="05000000000000000000" pitchFamily="2" charset="2"/>
              <a:buChar char="Ø"/>
              <a:defRPr/>
            </a:pPr>
            <a:endParaRPr lang="en-GB" sz="2800" dirty="0"/>
          </a:p>
          <a:p>
            <a:pPr marL="457200" indent="-457200" algn="just">
              <a:buFont typeface="Wingdings" panose="05000000000000000000" pitchFamily="2" charset="2"/>
              <a:buChar char="Ø"/>
              <a:defRPr/>
            </a:pPr>
            <a:r>
              <a:rPr lang="en-GB" sz="2800" dirty="0"/>
              <a:t>Effectively navigate, identify, and handle a range of digital information/content.</a:t>
            </a:r>
            <a:endParaRPr lang="en-GB" sz="2800" b="1"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13DE4B6-816E-EC0D-D617-FA6E3C52FFEE}"/>
              </a:ext>
            </a:extLst>
          </p:cNvPr>
          <p:cNvSpPr>
            <a:spLocks noGrp="1"/>
          </p:cNvSpPr>
          <p:nvPr>
            <p:ph type="dt" sz="quarter" idx="10"/>
          </p:nvPr>
        </p:nvSpPr>
        <p:spPr/>
        <p:txBody>
          <a:bodyPr/>
          <a:lstStyle/>
          <a:p>
            <a:pPr>
              <a:defRPr/>
            </a:pPr>
            <a:fld id="{00BA5387-BDC0-481B-86B8-25A2F1852DE2}" type="datetime1">
              <a:rPr lang="en-GB" altLang="en-US"/>
              <a:pPr>
                <a:defRPr/>
              </a:pPr>
              <a:t>12/02/2026</a:t>
            </a:fld>
            <a:endParaRPr lang="en-GB" altLang="en-US"/>
          </a:p>
        </p:txBody>
      </p:sp>
      <p:sp>
        <p:nvSpPr>
          <p:cNvPr id="9219" name="Slide Number Placeholder 5">
            <a:extLst>
              <a:ext uri="{FF2B5EF4-FFF2-40B4-BE49-F238E27FC236}">
                <a16:creationId xmlns:a16="http://schemas.microsoft.com/office/drawing/2014/main" id="{414F0749-5A4B-7E78-B620-32A539F5574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1075005-D042-4C43-8E8D-415B7DDEF463}"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17411" name="TextBox 7">
            <a:extLst>
              <a:ext uri="{FF2B5EF4-FFF2-40B4-BE49-F238E27FC236}">
                <a16:creationId xmlns:a16="http://schemas.microsoft.com/office/drawing/2014/main" id="{0E3CDF36-7421-277D-EEE1-9214645DE07F}"/>
              </a:ext>
            </a:extLst>
          </p:cNvPr>
          <p:cNvSpPr txBox="1">
            <a:spLocks noChangeArrowheads="1"/>
          </p:cNvSpPr>
          <p:nvPr/>
        </p:nvSpPr>
        <p:spPr bwMode="auto">
          <a:xfrm>
            <a:off x="827088" y="333375"/>
            <a:ext cx="7129462" cy="585788"/>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Indicative Contents</a:t>
            </a:r>
            <a:endParaRPr lang="en-US" altLang="en-US" b="1" dirty="0">
              <a:latin typeface="+mj-lt"/>
            </a:endParaRPr>
          </a:p>
        </p:txBody>
      </p:sp>
      <p:sp>
        <p:nvSpPr>
          <p:cNvPr id="3" name="Rectangle 2">
            <a:extLst>
              <a:ext uri="{FF2B5EF4-FFF2-40B4-BE49-F238E27FC236}">
                <a16:creationId xmlns:a16="http://schemas.microsoft.com/office/drawing/2014/main" id="{71BC4AC6-7CF8-4979-C4B8-C5DBB474175A}"/>
              </a:ext>
            </a:extLst>
          </p:cNvPr>
          <p:cNvSpPr/>
          <p:nvPr/>
        </p:nvSpPr>
        <p:spPr>
          <a:xfrm>
            <a:off x="539750" y="1149350"/>
            <a:ext cx="8064500" cy="4400550"/>
          </a:xfrm>
          <a:prstGeom prst="rect">
            <a:avLst/>
          </a:prstGeom>
        </p:spPr>
        <p:txBody>
          <a:bodyPr>
            <a:spAutoFit/>
          </a:bodyPr>
          <a:lstStyle/>
          <a:p>
            <a:pPr marL="457200" indent="-457200" algn="just">
              <a:buFont typeface="Wingdings" panose="05000000000000000000" pitchFamily="2" charset="2"/>
              <a:buChar char="Ø"/>
              <a:defRPr/>
            </a:pPr>
            <a:r>
              <a:rPr lang="en-GB" sz="2800" dirty="0"/>
              <a:t>Identifying your own digital skills capability </a:t>
            </a:r>
          </a:p>
          <a:p>
            <a:pPr marL="457200" indent="-457200" algn="just">
              <a:buFont typeface="Wingdings" panose="05000000000000000000" pitchFamily="2" charset="2"/>
              <a:buChar char="Ø"/>
              <a:defRPr/>
            </a:pPr>
            <a:r>
              <a:rPr lang="en-GB" sz="2800" dirty="0"/>
              <a:t>Introduction to modern workplace technologies </a:t>
            </a:r>
          </a:p>
          <a:p>
            <a:pPr marL="457200" indent="-457200" algn="just">
              <a:buFont typeface="Wingdings" panose="05000000000000000000" pitchFamily="2" charset="2"/>
              <a:buChar char="Ø"/>
              <a:defRPr/>
            </a:pPr>
            <a:r>
              <a:rPr lang="en-GB" sz="2800" dirty="0"/>
              <a:t>Explore the use of web-based and mobile applications within the workplace </a:t>
            </a:r>
          </a:p>
          <a:p>
            <a:pPr marL="457200" indent="-457200" algn="just">
              <a:buFont typeface="Wingdings" panose="05000000000000000000" pitchFamily="2" charset="2"/>
              <a:buChar char="Ø"/>
              <a:defRPr/>
            </a:pPr>
            <a:r>
              <a:rPr lang="en-GB" sz="2800" dirty="0"/>
              <a:t>Common software used for improving effectiveness and efficiency (For example MS Office suite of software) </a:t>
            </a:r>
          </a:p>
          <a:p>
            <a:pPr marL="457200" indent="-457200" algn="just">
              <a:buFont typeface="Wingdings" panose="05000000000000000000" pitchFamily="2" charset="2"/>
              <a:buChar char="Ø"/>
              <a:defRPr/>
            </a:pPr>
            <a:r>
              <a:rPr lang="en-GB" sz="2800" dirty="0"/>
              <a:t>Using digital technologies for communication and collaboration </a:t>
            </a:r>
          </a:p>
          <a:p>
            <a:pPr marL="457200" indent="-457200" algn="just">
              <a:buFont typeface="Wingdings" panose="05000000000000000000" pitchFamily="2" charset="2"/>
              <a:buChar char="Ø"/>
              <a:defRPr/>
            </a:pPr>
            <a:r>
              <a:rPr lang="en-GB" sz="2800" dirty="0"/>
              <a:t>Digital safety and wellbeing </a:t>
            </a:r>
            <a:endParaRPr lang="en-GB" sz="2800"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6E7E6A8-D63C-E1F4-1A53-ECE38D87DEA8}"/>
              </a:ext>
            </a:extLst>
          </p:cNvPr>
          <p:cNvSpPr>
            <a:spLocks noGrp="1"/>
          </p:cNvSpPr>
          <p:nvPr>
            <p:ph type="dt" sz="quarter" idx="10"/>
          </p:nvPr>
        </p:nvSpPr>
        <p:spPr/>
        <p:txBody>
          <a:bodyPr/>
          <a:lstStyle/>
          <a:p>
            <a:pPr>
              <a:defRPr/>
            </a:pPr>
            <a:fld id="{00BA5387-BDC0-481B-86B8-25A2F1852DE2}" type="datetime1">
              <a:rPr lang="en-GB" altLang="en-US"/>
              <a:pPr>
                <a:defRPr/>
              </a:pPr>
              <a:t>12/02/2026</a:t>
            </a:fld>
            <a:endParaRPr lang="en-GB" altLang="en-US"/>
          </a:p>
        </p:txBody>
      </p:sp>
      <p:sp>
        <p:nvSpPr>
          <p:cNvPr id="11267" name="Slide Number Placeholder 5">
            <a:extLst>
              <a:ext uri="{FF2B5EF4-FFF2-40B4-BE49-F238E27FC236}">
                <a16:creationId xmlns:a16="http://schemas.microsoft.com/office/drawing/2014/main" id="{5AA73641-41E6-8F50-6D93-1F9033781B0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9576FE2-109A-4F44-81D0-DB691014711B}"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
        <p:nvSpPr>
          <p:cNvPr id="17411" name="TextBox 7">
            <a:extLst>
              <a:ext uri="{FF2B5EF4-FFF2-40B4-BE49-F238E27FC236}">
                <a16:creationId xmlns:a16="http://schemas.microsoft.com/office/drawing/2014/main" id="{6D591A9D-FBD8-4E8A-A531-D841685B6EC6}"/>
              </a:ext>
            </a:extLst>
          </p:cNvPr>
          <p:cNvSpPr txBox="1">
            <a:spLocks noChangeArrowheads="1"/>
          </p:cNvSpPr>
          <p:nvPr/>
        </p:nvSpPr>
        <p:spPr bwMode="auto">
          <a:xfrm>
            <a:off x="827088" y="333375"/>
            <a:ext cx="7129462" cy="1077913"/>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defRPr/>
            </a:pPr>
            <a:r>
              <a:rPr lang="en-US" altLang="en-US" b="1" dirty="0">
                <a:latin typeface="Arial" panose="020B0604020202020204" pitchFamily="34" charset="0"/>
              </a:rPr>
              <a:t>Effective Strategies for Studying this module</a:t>
            </a:r>
            <a:endParaRPr lang="en-US" altLang="en-US" b="1" dirty="0">
              <a:latin typeface="+mj-lt"/>
            </a:endParaRPr>
          </a:p>
        </p:txBody>
      </p:sp>
      <p:sp>
        <p:nvSpPr>
          <p:cNvPr id="3" name="Rectangle 2">
            <a:extLst>
              <a:ext uri="{FF2B5EF4-FFF2-40B4-BE49-F238E27FC236}">
                <a16:creationId xmlns:a16="http://schemas.microsoft.com/office/drawing/2014/main" id="{FF2DD747-F03F-F86B-8E38-19EE3EE79290}"/>
              </a:ext>
            </a:extLst>
          </p:cNvPr>
          <p:cNvSpPr/>
          <p:nvPr/>
        </p:nvSpPr>
        <p:spPr>
          <a:xfrm>
            <a:off x="539750" y="1484313"/>
            <a:ext cx="8064500" cy="3786187"/>
          </a:xfrm>
          <a:prstGeom prst="rect">
            <a:avLst/>
          </a:prstGeom>
        </p:spPr>
        <p:txBody>
          <a:bodyPr>
            <a:spAutoFit/>
          </a:bodyPr>
          <a:lstStyle/>
          <a:p>
            <a:pPr marL="342900" indent="-342900" algn="just">
              <a:buFont typeface="Wingdings" panose="05000000000000000000" pitchFamily="2" charset="2"/>
              <a:buChar char="Ø"/>
              <a:defRPr/>
            </a:pPr>
            <a:r>
              <a:rPr lang="en-GB" sz="2000" dirty="0">
                <a:latin typeface="+mn-lt"/>
              </a:rPr>
              <a:t>Follow every lecture and do not miss classes.</a:t>
            </a:r>
          </a:p>
          <a:p>
            <a:pPr marL="342900" indent="-342900" algn="just">
              <a:buFont typeface="Wingdings" panose="05000000000000000000" pitchFamily="2" charset="2"/>
              <a:buChar char="Ø"/>
              <a:defRPr/>
            </a:pPr>
            <a:r>
              <a:rPr lang="en-GB" sz="2000" dirty="0">
                <a:latin typeface="+mn-lt"/>
              </a:rPr>
              <a:t>In case if you miss a class, take help from your classmates and make yourself up to date.</a:t>
            </a:r>
          </a:p>
          <a:p>
            <a:pPr marL="342900" indent="-342900" algn="just">
              <a:buFont typeface="Wingdings" panose="05000000000000000000" pitchFamily="2" charset="2"/>
              <a:buChar char="Ø"/>
              <a:defRPr/>
            </a:pPr>
            <a:r>
              <a:rPr lang="en-GB" sz="2000" dirty="0">
                <a:latin typeface="+mn-lt"/>
              </a:rPr>
              <a:t>Form a Study Group </a:t>
            </a:r>
          </a:p>
          <a:p>
            <a:pPr marL="342900" indent="-342900" algn="just">
              <a:buFont typeface="Wingdings" panose="05000000000000000000" pitchFamily="2" charset="2"/>
              <a:buChar char="Ø"/>
              <a:defRPr/>
            </a:pPr>
            <a:r>
              <a:rPr lang="en-GB" sz="2000" dirty="0">
                <a:latin typeface="+mn-lt"/>
              </a:rPr>
              <a:t>Keep Up discussing and sharing your concepts during the group discussion.</a:t>
            </a:r>
          </a:p>
          <a:p>
            <a:pPr marL="342900" indent="-342900" algn="just">
              <a:buFont typeface="Wingdings" panose="05000000000000000000" pitchFamily="2" charset="2"/>
              <a:buChar char="Ø"/>
              <a:defRPr/>
            </a:pPr>
            <a:r>
              <a:rPr lang="en-GB" sz="2000" dirty="0">
                <a:latin typeface="+mn-lt"/>
              </a:rPr>
              <a:t>Engagement during the class time.</a:t>
            </a:r>
          </a:p>
          <a:p>
            <a:pPr marL="342900" indent="-342900" algn="just">
              <a:buFont typeface="Wingdings" panose="05000000000000000000" pitchFamily="2" charset="2"/>
              <a:buChar char="Ø"/>
              <a:defRPr/>
            </a:pPr>
            <a:r>
              <a:rPr lang="en-GB" sz="2000" dirty="0">
                <a:latin typeface="+mn-lt"/>
              </a:rPr>
              <a:t>Time Management </a:t>
            </a:r>
          </a:p>
          <a:p>
            <a:pPr marL="342900" indent="-342900" algn="just">
              <a:buFont typeface="Wingdings" panose="05000000000000000000" pitchFamily="2" charset="2"/>
              <a:buChar char="Ø"/>
              <a:defRPr/>
            </a:pPr>
            <a:r>
              <a:rPr lang="en-GB" sz="2000" dirty="0">
                <a:latin typeface="+mn-lt"/>
              </a:rPr>
              <a:t>Study Actively</a:t>
            </a:r>
          </a:p>
          <a:p>
            <a:pPr marL="342900" indent="-342900" algn="just">
              <a:buFont typeface="Wingdings" panose="05000000000000000000" pitchFamily="2" charset="2"/>
              <a:buChar char="Ø"/>
              <a:defRPr/>
            </a:pPr>
            <a:r>
              <a:rPr lang="en-GB" sz="2000" dirty="0">
                <a:latin typeface="+mn-lt"/>
              </a:rPr>
              <a:t>Concepts, Concepts, and Concepts </a:t>
            </a:r>
          </a:p>
          <a:p>
            <a:pPr marL="342900" indent="-342900" algn="just">
              <a:buFont typeface="Wingdings" panose="05000000000000000000" pitchFamily="2" charset="2"/>
              <a:buChar char="Ø"/>
              <a:defRPr/>
            </a:pPr>
            <a:r>
              <a:rPr lang="en-GB" sz="2000" dirty="0">
                <a:latin typeface="+mn-lt"/>
              </a:rPr>
              <a:t>Practice, Practice, and Practice </a:t>
            </a:r>
          </a:p>
          <a:p>
            <a:pPr marL="342900" indent="-342900" algn="just">
              <a:buFont typeface="Wingdings" panose="05000000000000000000" pitchFamily="2" charset="2"/>
              <a:buChar char="Ø"/>
              <a:defRPr/>
            </a:pPr>
            <a:r>
              <a:rPr lang="en-GB" sz="2000" dirty="0">
                <a:latin typeface="+mn-lt"/>
              </a:rPr>
              <a:t>Show Your Work to get a feedback</a:t>
            </a:r>
          </a:p>
        </p:txBody>
      </p:sp>
      <p:sp>
        <p:nvSpPr>
          <p:cNvPr id="11270" name="TextBox 1">
            <a:extLst>
              <a:ext uri="{FF2B5EF4-FFF2-40B4-BE49-F238E27FC236}">
                <a16:creationId xmlns:a16="http://schemas.microsoft.com/office/drawing/2014/main" id="{26C4372B-E0A5-26E7-18C2-B0FFAB051D22}"/>
              </a:ext>
            </a:extLst>
          </p:cNvPr>
          <p:cNvSpPr txBox="1">
            <a:spLocks noChangeArrowheads="1"/>
          </p:cNvSpPr>
          <p:nvPr/>
        </p:nvSpPr>
        <p:spPr bwMode="auto">
          <a:xfrm>
            <a:off x="5783263" y="5272088"/>
            <a:ext cx="2881312" cy="369887"/>
          </a:xfrm>
          <a:prstGeom prst="rect">
            <a:avLst/>
          </a:prstGeom>
          <a:noFill/>
          <a:ln w="9525">
            <a:solidFill>
              <a:schemeClr val="tx1">
                <a:alpha val="98822"/>
              </a:schemeClr>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1800" b="1">
                <a:latin typeface="Arial" panose="020B0604020202020204" pitchFamily="34" charset="0"/>
              </a:rPr>
              <a:t>Source: </a:t>
            </a:r>
            <a:r>
              <a:rPr lang="en-US" altLang="en-US" sz="1800">
                <a:latin typeface="Arial" panose="020B0604020202020204" pitchFamily="34" charset="0"/>
              </a:rPr>
              <a:t>Kranzler (2018)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F4BD22F-7BA9-884E-481D-FECB1432F1B0}"/>
              </a:ext>
            </a:extLst>
          </p:cNvPr>
          <p:cNvSpPr>
            <a:spLocks noGrp="1"/>
          </p:cNvSpPr>
          <p:nvPr>
            <p:ph type="dt" sz="quarter" idx="10"/>
          </p:nvPr>
        </p:nvSpPr>
        <p:spPr/>
        <p:txBody>
          <a:bodyPr/>
          <a:lstStyle/>
          <a:p>
            <a:pPr>
              <a:defRPr/>
            </a:pPr>
            <a:fld id="{F3D86518-6479-48A0-A9D3-08C8076AEFA7}" type="datetime1">
              <a:rPr lang="en-GB" altLang="en-US"/>
              <a:pPr>
                <a:defRPr/>
              </a:pPr>
              <a:t>12/02/2026</a:t>
            </a:fld>
            <a:endParaRPr lang="en-GB" altLang="en-US"/>
          </a:p>
        </p:txBody>
      </p:sp>
      <p:sp>
        <p:nvSpPr>
          <p:cNvPr id="12291" name="Slide Number Placeholder 5">
            <a:extLst>
              <a:ext uri="{FF2B5EF4-FFF2-40B4-BE49-F238E27FC236}">
                <a16:creationId xmlns:a16="http://schemas.microsoft.com/office/drawing/2014/main" id="{37C4437E-5734-E6EF-C226-49E8014EDD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BD5A1F-36FA-41CC-819B-122FD5993FAA}"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
        <p:nvSpPr>
          <p:cNvPr id="12292" name="TextBox 7">
            <a:extLst>
              <a:ext uri="{FF2B5EF4-FFF2-40B4-BE49-F238E27FC236}">
                <a16:creationId xmlns:a16="http://schemas.microsoft.com/office/drawing/2014/main" id="{566E2E51-F651-1974-B009-8CE9A946A7B3}"/>
              </a:ext>
            </a:extLst>
          </p:cNvPr>
          <p:cNvSpPr txBox="1">
            <a:spLocks noChangeArrowheads="1"/>
          </p:cNvSpPr>
          <p:nvPr/>
        </p:nvSpPr>
        <p:spPr bwMode="auto">
          <a:xfrm>
            <a:off x="1008063" y="2636838"/>
            <a:ext cx="7127875"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US" altLang="en-US" b="1">
                <a:solidFill>
                  <a:srgbClr val="FF0000"/>
                </a:solidFill>
                <a:latin typeface="Arial" panose="020B0604020202020204" pitchFamily="34" charset="0"/>
              </a:rPr>
              <a:t>Any Questions?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CE9AC049-0158-2B1B-5105-6C0791118580}"/>
              </a:ext>
            </a:extLst>
          </p:cNvPr>
          <p:cNvSpPr>
            <a:spLocks noGrp="1"/>
          </p:cNvSpPr>
          <p:nvPr>
            <p:ph type="title"/>
          </p:nvPr>
        </p:nvSpPr>
        <p:spPr>
          <a:xfrm>
            <a:off x="800100" y="1339850"/>
            <a:ext cx="7543800" cy="1028700"/>
          </a:xfrm>
        </p:spPr>
        <p:txBody>
          <a:bodyPr/>
          <a:lstStyle/>
          <a:p>
            <a:r>
              <a:rPr lang="en-US" altLang="en-US"/>
              <a:t>During the session today </a:t>
            </a:r>
          </a:p>
        </p:txBody>
      </p:sp>
      <p:grpSp>
        <p:nvGrpSpPr>
          <p:cNvPr id="14" name="Group 13">
            <a:extLst>
              <a:ext uri="{FF2B5EF4-FFF2-40B4-BE49-F238E27FC236}">
                <a16:creationId xmlns:a16="http://schemas.microsoft.com/office/drawing/2014/main" id="{17113703-1693-2748-12C8-9C59BF3513C3}"/>
              </a:ext>
            </a:extLst>
          </p:cNvPr>
          <p:cNvGrpSpPr>
            <a:grpSpLocks/>
          </p:cNvGrpSpPr>
          <p:nvPr/>
        </p:nvGrpSpPr>
        <p:grpSpPr bwMode="auto">
          <a:xfrm>
            <a:off x="827088" y="2822575"/>
            <a:ext cx="2235200" cy="2328863"/>
            <a:chOff x="1102406" y="2620368"/>
            <a:chExt cx="2981250" cy="3105001"/>
          </a:xfrm>
        </p:grpSpPr>
        <p:sp>
          <p:nvSpPr>
            <p:cNvPr id="4" name="Oval 3">
              <a:extLst>
                <a:ext uri="{FF2B5EF4-FFF2-40B4-BE49-F238E27FC236}">
                  <a16:creationId xmlns:a16="http://schemas.microsoft.com/office/drawing/2014/main" id="{1EAB670B-1646-4EA6-C029-5057F6CEEEE7}"/>
                </a:ext>
              </a:extLst>
            </p:cNvPr>
            <p:cNvSpPr/>
            <p:nvPr/>
          </p:nvSpPr>
          <p:spPr>
            <a:xfrm>
              <a:off x="1684681" y="2620368"/>
              <a:ext cx="1816699" cy="1818130"/>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pPr>
                <a:defRPr/>
              </a:pPr>
              <a:endParaRPr lang="en-GB"/>
            </a:p>
          </p:txBody>
        </p:sp>
        <p:sp>
          <p:nvSpPr>
            <p:cNvPr id="6" name="Rectangle 5">
              <a:extLst>
                <a:ext uri="{FF2B5EF4-FFF2-40B4-BE49-F238E27FC236}">
                  <a16:creationId xmlns:a16="http://schemas.microsoft.com/office/drawing/2014/main" id="{DCFBF0E4-4AD0-C35E-190A-D43CDC98628E}"/>
                </a:ext>
              </a:extLst>
            </p:cNvPr>
            <p:cNvSpPr/>
            <p:nvPr/>
          </p:nvSpPr>
          <p:spPr>
            <a:xfrm>
              <a:off x="2072159" y="3007700"/>
              <a:ext cx="1041744" cy="1043466"/>
            </a:xfrm>
            <a:prstGeom prst="rect">
              <a:avLst/>
            </a:prstGeom>
            <a:blipFill>
              <a:blip r:embed="rId2"/>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a:extLst>
                <a:ext uri="{FF2B5EF4-FFF2-40B4-BE49-F238E27FC236}">
                  <a16:creationId xmlns:a16="http://schemas.microsoft.com/office/drawing/2014/main" id="{92444584-1EB5-3D78-FCFB-A900E9FBDCF0}"/>
                </a:ext>
              </a:extLst>
            </p:cNvPr>
            <p:cNvSpPr/>
            <p:nvPr/>
          </p:nvSpPr>
          <p:spPr>
            <a:xfrm>
              <a:off x="1102406" y="5005737"/>
              <a:ext cx="2981250" cy="719632"/>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500063">
                <a:spcAft>
                  <a:spcPct val="35000"/>
                </a:spcAft>
                <a:defRPr cap="all"/>
              </a:pPr>
              <a:r>
                <a:rPr lang="en-US" sz="1125" cap="all" dirty="0"/>
                <a:t>We will explore the term overview</a:t>
              </a:r>
            </a:p>
          </p:txBody>
        </p:sp>
      </p:grpSp>
      <p:grpSp>
        <p:nvGrpSpPr>
          <p:cNvPr id="15" name="Group 14">
            <a:extLst>
              <a:ext uri="{FF2B5EF4-FFF2-40B4-BE49-F238E27FC236}">
                <a16:creationId xmlns:a16="http://schemas.microsoft.com/office/drawing/2014/main" id="{FADF57C5-78B5-20AE-B2A7-8A4428D23DC7}"/>
              </a:ext>
            </a:extLst>
          </p:cNvPr>
          <p:cNvGrpSpPr>
            <a:grpSpLocks/>
          </p:cNvGrpSpPr>
          <p:nvPr/>
        </p:nvGrpSpPr>
        <p:grpSpPr bwMode="auto">
          <a:xfrm>
            <a:off x="3454400" y="2822575"/>
            <a:ext cx="2235200" cy="2328863"/>
            <a:chOff x="4605374" y="2620368"/>
            <a:chExt cx="2981250" cy="3105001"/>
          </a:xfrm>
        </p:grpSpPr>
        <p:sp>
          <p:nvSpPr>
            <p:cNvPr id="8" name="Oval 7">
              <a:extLst>
                <a:ext uri="{FF2B5EF4-FFF2-40B4-BE49-F238E27FC236}">
                  <a16:creationId xmlns:a16="http://schemas.microsoft.com/office/drawing/2014/main" id="{ABF3878D-836C-22BC-D42C-AD76E2129709}"/>
                </a:ext>
              </a:extLst>
            </p:cNvPr>
            <p:cNvSpPr/>
            <p:nvPr/>
          </p:nvSpPr>
          <p:spPr>
            <a:xfrm>
              <a:off x="5187650" y="2620368"/>
              <a:ext cx="1816699" cy="1818130"/>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pPr>
                <a:defRPr/>
              </a:pPr>
              <a:endParaRPr lang="en-GB"/>
            </a:p>
          </p:txBody>
        </p:sp>
        <p:sp>
          <p:nvSpPr>
            <p:cNvPr id="9" name="Rectangle 8">
              <a:extLst>
                <a:ext uri="{FF2B5EF4-FFF2-40B4-BE49-F238E27FC236}">
                  <a16:creationId xmlns:a16="http://schemas.microsoft.com/office/drawing/2014/main" id="{C8CA4483-2B80-3DE0-A93D-A0A304F7457B}"/>
                </a:ext>
              </a:extLst>
            </p:cNvPr>
            <p:cNvSpPr/>
            <p:nvPr/>
          </p:nvSpPr>
          <p:spPr>
            <a:xfrm>
              <a:off x="5575127" y="3007700"/>
              <a:ext cx="1041744" cy="1043466"/>
            </a:xfrm>
            <a:prstGeom prst="rect">
              <a:avLst/>
            </a:prstGeom>
            <a:blipFill>
              <a:blip r:embed="rId3"/>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Freeform: Shape 9">
              <a:extLst>
                <a:ext uri="{FF2B5EF4-FFF2-40B4-BE49-F238E27FC236}">
                  <a16:creationId xmlns:a16="http://schemas.microsoft.com/office/drawing/2014/main" id="{BB42EEFD-F4A0-7FB0-05C0-65B098F2BD2C}"/>
                </a:ext>
              </a:extLst>
            </p:cNvPr>
            <p:cNvSpPr/>
            <p:nvPr/>
          </p:nvSpPr>
          <p:spPr>
            <a:xfrm>
              <a:off x="4605374" y="5005737"/>
              <a:ext cx="2981250" cy="719632"/>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500063">
                <a:spcAft>
                  <a:spcPct val="35000"/>
                </a:spcAft>
                <a:defRPr cap="all"/>
              </a:pPr>
              <a:r>
                <a:rPr lang="en-US" sz="1125" cap="all" dirty="0"/>
                <a:t>Ensure everyone can use the Moodle, Outlook and </a:t>
              </a:r>
              <a:r>
                <a:rPr lang="en-US" sz="1125" cap="all" dirty="0" err="1"/>
                <a:t>onedrive</a:t>
              </a:r>
              <a:r>
                <a:rPr lang="en-US" sz="1125" cap="all" dirty="0"/>
                <a:t>.</a:t>
              </a:r>
            </a:p>
          </p:txBody>
        </p:sp>
      </p:grpSp>
      <p:grpSp>
        <p:nvGrpSpPr>
          <p:cNvPr id="16" name="Group 15">
            <a:extLst>
              <a:ext uri="{FF2B5EF4-FFF2-40B4-BE49-F238E27FC236}">
                <a16:creationId xmlns:a16="http://schemas.microsoft.com/office/drawing/2014/main" id="{9FF1EF29-42A5-7F94-299D-F27D9FB59B75}"/>
              </a:ext>
            </a:extLst>
          </p:cNvPr>
          <p:cNvGrpSpPr>
            <a:grpSpLocks/>
          </p:cNvGrpSpPr>
          <p:nvPr/>
        </p:nvGrpSpPr>
        <p:grpSpPr bwMode="auto">
          <a:xfrm>
            <a:off x="6081713" y="2822575"/>
            <a:ext cx="2235200" cy="2328863"/>
            <a:chOff x="8108343" y="2620368"/>
            <a:chExt cx="2981250" cy="3105001"/>
          </a:xfrm>
        </p:grpSpPr>
        <p:sp>
          <p:nvSpPr>
            <p:cNvPr id="11" name="Oval 10">
              <a:extLst>
                <a:ext uri="{FF2B5EF4-FFF2-40B4-BE49-F238E27FC236}">
                  <a16:creationId xmlns:a16="http://schemas.microsoft.com/office/drawing/2014/main" id="{1A80DA89-112C-FCC4-98F4-9C5170B296E2}"/>
                </a:ext>
              </a:extLst>
            </p:cNvPr>
            <p:cNvSpPr/>
            <p:nvPr/>
          </p:nvSpPr>
          <p:spPr>
            <a:xfrm>
              <a:off x="8690618" y="2620368"/>
              <a:ext cx="1816699" cy="1818130"/>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pPr>
                <a:defRPr/>
              </a:pPr>
              <a:endParaRPr lang="en-GB"/>
            </a:p>
          </p:txBody>
        </p:sp>
        <p:sp>
          <p:nvSpPr>
            <p:cNvPr id="12" name="Rectangle 11">
              <a:extLst>
                <a:ext uri="{FF2B5EF4-FFF2-40B4-BE49-F238E27FC236}">
                  <a16:creationId xmlns:a16="http://schemas.microsoft.com/office/drawing/2014/main" id="{A69343B7-8E5D-8B32-B556-734E9C11C28D}"/>
                </a:ext>
              </a:extLst>
            </p:cNvPr>
            <p:cNvSpPr/>
            <p:nvPr/>
          </p:nvSpPr>
          <p:spPr>
            <a:xfrm>
              <a:off x="9078096" y="3007700"/>
              <a:ext cx="1041744" cy="1043466"/>
            </a:xfrm>
            <a:prstGeom prst="rect">
              <a:avLst/>
            </a:prstGeom>
            <a:blipFill>
              <a:blip r:embed="rId4"/>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a:extLst>
                <a:ext uri="{FF2B5EF4-FFF2-40B4-BE49-F238E27FC236}">
                  <a16:creationId xmlns:a16="http://schemas.microsoft.com/office/drawing/2014/main" id="{8B6C09D7-6579-6844-E688-B8704F8EDA61}"/>
                </a:ext>
              </a:extLst>
            </p:cNvPr>
            <p:cNvSpPr/>
            <p:nvPr/>
          </p:nvSpPr>
          <p:spPr>
            <a:xfrm>
              <a:off x="8108343" y="5005737"/>
              <a:ext cx="2981250" cy="719632"/>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lIns="0" tIns="0" rIns="0" bIns="0" spcCol="1270"/>
            <a:lstStyle/>
            <a:p>
              <a:pPr algn="ctr" defTabSz="500063">
                <a:spcAft>
                  <a:spcPct val="35000"/>
                </a:spcAft>
                <a:defRPr cap="all"/>
              </a:pPr>
              <a:r>
                <a:rPr lang="en-US" sz="1125" cap="all" dirty="0"/>
                <a:t>Introduce </a:t>
              </a:r>
            </a:p>
            <a:p>
              <a:pPr algn="ctr" defTabSz="500063">
                <a:spcAft>
                  <a:spcPct val="35000"/>
                </a:spcAft>
                <a:defRPr cap="all"/>
              </a:pPr>
              <a:r>
                <a:rPr lang="en-US" sz="1125" cap="all" dirty="0"/>
                <a:t>MS Teams and MS Streams</a:t>
              </a: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BE25795C-726B-4FA6-F3D4-1F4BC0848647}"/>
              </a:ext>
            </a:extLst>
          </p:cNvPr>
          <p:cNvSpPr>
            <a:spLocks noGrp="1"/>
          </p:cNvSpPr>
          <p:nvPr>
            <p:ph type="title"/>
          </p:nvPr>
        </p:nvSpPr>
        <p:spPr/>
        <p:txBody>
          <a:bodyPr/>
          <a:lstStyle/>
          <a:p>
            <a:r>
              <a:rPr lang="en-GB" altLang="en-US"/>
              <a:t>Let’s discover the module </a:t>
            </a:r>
          </a:p>
        </p:txBody>
      </p:sp>
      <p:pic>
        <p:nvPicPr>
          <p:cNvPr id="14339" name="Content Placeholder 5">
            <a:extLst>
              <a:ext uri="{FF2B5EF4-FFF2-40B4-BE49-F238E27FC236}">
                <a16:creationId xmlns:a16="http://schemas.microsoft.com/office/drawing/2014/main" id="{D89244F4-BF6B-FFC1-FF19-CF9BBB37167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619250" y="1557338"/>
            <a:ext cx="5905500" cy="3384550"/>
          </a:xfrm>
        </p:spPr>
      </p:pic>
      <p:sp>
        <p:nvSpPr>
          <p:cNvPr id="4" name="Date Placeholder 3">
            <a:extLst>
              <a:ext uri="{FF2B5EF4-FFF2-40B4-BE49-F238E27FC236}">
                <a16:creationId xmlns:a16="http://schemas.microsoft.com/office/drawing/2014/main" id="{316C8A7F-08D3-5D32-F7B2-5422CFFA6467}"/>
              </a:ext>
            </a:extLst>
          </p:cNvPr>
          <p:cNvSpPr>
            <a:spLocks noGrp="1"/>
          </p:cNvSpPr>
          <p:nvPr>
            <p:ph type="dt" sz="quarter" idx="10"/>
          </p:nvPr>
        </p:nvSpPr>
        <p:spPr/>
        <p:txBody>
          <a:bodyPr/>
          <a:lstStyle/>
          <a:p>
            <a:pPr>
              <a:defRPr/>
            </a:pPr>
            <a:fld id="{9CDFF0A7-E7E5-4BA5-92A5-D272F1519934}" type="datetime1">
              <a:rPr lang="en-GB" altLang="en-US" smtClean="0"/>
              <a:pPr>
                <a:defRPr/>
              </a:pPr>
              <a:t>12/02/2026</a:t>
            </a:fld>
            <a:endParaRPr lang="en-GB" altLang="en-US"/>
          </a:p>
        </p:txBody>
      </p:sp>
      <p:sp>
        <p:nvSpPr>
          <p:cNvPr id="14341" name="Slide Number Placeholder 4">
            <a:extLst>
              <a:ext uri="{FF2B5EF4-FFF2-40B4-BE49-F238E27FC236}">
                <a16:creationId xmlns:a16="http://schemas.microsoft.com/office/drawing/2014/main" id="{88161D9B-4966-5505-6476-792591E153C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D670CB5-E6AD-4FE7-9D0A-ECA3E5B416B7}"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D1BEAB7-5FD6-AC15-D19C-2FD19617030A}"/>
              </a:ext>
            </a:extLst>
          </p:cNvPr>
          <p:cNvSpPr>
            <a:spLocks noGrp="1"/>
          </p:cNvSpPr>
          <p:nvPr>
            <p:ph type="title"/>
          </p:nvPr>
        </p:nvSpPr>
        <p:spPr>
          <a:xfrm>
            <a:off x="339725" y="1106488"/>
            <a:ext cx="7543800" cy="1028700"/>
          </a:xfrm>
        </p:spPr>
        <p:txBody>
          <a:bodyPr/>
          <a:lstStyle/>
          <a:p>
            <a:r>
              <a:rPr lang="en-GB" altLang="en-US"/>
              <a:t>Welcome to the module</a:t>
            </a:r>
          </a:p>
        </p:txBody>
      </p:sp>
      <p:sp>
        <p:nvSpPr>
          <p:cNvPr id="3" name="Content Placeholder 2">
            <a:extLst>
              <a:ext uri="{FF2B5EF4-FFF2-40B4-BE49-F238E27FC236}">
                <a16:creationId xmlns:a16="http://schemas.microsoft.com/office/drawing/2014/main" id="{CAEC1565-5191-170A-013E-4FDAA3A16DC3}"/>
              </a:ext>
            </a:extLst>
          </p:cNvPr>
          <p:cNvSpPr>
            <a:spLocks noGrp="1"/>
          </p:cNvSpPr>
          <p:nvPr>
            <p:ph sz="half" idx="1"/>
          </p:nvPr>
        </p:nvSpPr>
        <p:spPr>
          <a:xfrm>
            <a:off x="533400" y="2171700"/>
            <a:ext cx="4133850" cy="1028700"/>
          </a:xfrm>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sz="1800" dirty="0"/>
              <a:t>Level 4 Module </a:t>
            </a:r>
          </a:p>
          <a:p>
            <a:pPr>
              <a:defRPr/>
            </a:pPr>
            <a:r>
              <a:rPr lang="en-GB" sz="1800" dirty="0"/>
              <a:t>20 Credit Value </a:t>
            </a:r>
          </a:p>
          <a:p>
            <a:pPr>
              <a:defRPr/>
            </a:pPr>
            <a:r>
              <a:rPr lang="en-GB" sz="1800" dirty="0"/>
              <a:t>10 weeks of teaching </a:t>
            </a:r>
          </a:p>
        </p:txBody>
      </p:sp>
      <p:sp>
        <p:nvSpPr>
          <p:cNvPr id="6" name="TextBox 5">
            <a:extLst>
              <a:ext uri="{FF2B5EF4-FFF2-40B4-BE49-F238E27FC236}">
                <a16:creationId xmlns:a16="http://schemas.microsoft.com/office/drawing/2014/main" id="{6C2214A0-6FB2-82A4-D037-7CF3E31F3580}"/>
              </a:ext>
            </a:extLst>
          </p:cNvPr>
          <p:cNvSpPr txBox="1"/>
          <p:nvPr/>
        </p:nvSpPr>
        <p:spPr>
          <a:xfrm>
            <a:off x="533400" y="3686175"/>
            <a:ext cx="4133850" cy="923925"/>
          </a:xfrm>
          <a:prstGeom prst="rect">
            <a:avLst/>
          </a:prstGeom>
        </p:spPr>
        <p:style>
          <a:lnRef idx="2">
            <a:schemeClr val="accent5"/>
          </a:lnRef>
          <a:fillRef idx="1">
            <a:schemeClr val="lt1"/>
          </a:fillRef>
          <a:effectRef idx="0">
            <a:schemeClr val="accent5"/>
          </a:effectRef>
          <a:fontRef idx="minor">
            <a:schemeClr val="dk1"/>
          </a:fontRef>
        </p:style>
        <p:txBody>
          <a:bodyPr>
            <a:spAutoFit/>
          </a:bodyPr>
          <a:lstStyle/>
          <a:p>
            <a:pPr>
              <a:defRPr/>
            </a:pPr>
            <a:r>
              <a:rPr lang="en-GB" dirty="0"/>
              <a:t>Aims of the module </a:t>
            </a:r>
          </a:p>
          <a:p>
            <a:pPr marL="214313" indent="-214313">
              <a:buFont typeface="Wingdings" panose="05000000000000000000" pitchFamily="2" charset="2"/>
              <a:buChar char="ü"/>
              <a:defRPr/>
            </a:pPr>
            <a:r>
              <a:rPr lang="en-GB" dirty="0"/>
              <a:t> </a:t>
            </a:r>
            <a:r>
              <a:rPr lang="en-GB" sz="1600" dirty="0"/>
              <a:t>To improve the student’s basic digital skills needed in a business context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AA6F67C-8395-9EDD-D063-35C59A2098E0}"/>
              </a:ext>
            </a:extLst>
          </p:cNvPr>
          <p:cNvSpPr>
            <a:spLocks noGrp="1"/>
          </p:cNvSpPr>
          <p:nvPr>
            <p:ph type="title"/>
          </p:nvPr>
        </p:nvSpPr>
        <p:spPr/>
        <p:txBody>
          <a:bodyPr/>
          <a:lstStyle/>
          <a:p>
            <a:r>
              <a:rPr lang="en-GB" altLang="en-US"/>
              <a:t>LEARNING OUTCOMES</a:t>
            </a:r>
          </a:p>
        </p:txBody>
      </p:sp>
      <p:sp>
        <p:nvSpPr>
          <p:cNvPr id="3" name="Content Placeholder 2">
            <a:extLst>
              <a:ext uri="{FF2B5EF4-FFF2-40B4-BE49-F238E27FC236}">
                <a16:creationId xmlns:a16="http://schemas.microsoft.com/office/drawing/2014/main" id="{7B1A3959-22CA-31B5-9C64-669B3708E90B}"/>
              </a:ext>
            </a:extLst>
          </p:cNvPr>
          <p:cNvSpPr>
            <a:spLocks noGrp="1"/>
          </p:cNvSpPr>
          <p:nvPr>
            <p:ph idx="1"/>
          </p:nvPr>
        </p:nvSpPr>
        <p:spPr>
          <a:xfrm>
            <a:off x="533400" y="2420938"/>
            <a:ext cx="4462463" cy="2225675"/>
          </a:xfrm>
        </p:spPr>
        <p:style>
          <a:lnRef idx="2">
            <a:schemeClr val="dk1"/>
          </a:lnRef>
          <a:fillRef idx="1">
            <a:schemeClr val="lt1"/>
          </a:fillRef>
          <a:effectRef idx="0">
            <a:schemeClr val="dk1"/>
          </a:effectRef>
          <a:fontRef idx="minor">
            <a:schemeClr val="dk1"/>
          </a:fontRef>
        </p:style>
        <p:txBody>
          <a:bodyPr/>
          <a:lstStyle/>
          <a:p>
            <a:pPr marL="0" indent="0">
              <a:buFont typeface="Arial" panose="020B0604020202020204" pitchFamily="34" charset="0"/>
              <a:buNone/>
              <a:defRPr/>
            </a:pPr>
            <a:r>
              <a:rPr lang="en-GB" sz="1600" b="1" dirty="0">
                <a:latin typeface="Arial" panose="020B0604020202020204" pitchFamily="34" charset="0"/>
                <a:cs typeface="Arial" panose="020B0604020202020204" pitchFamily="34" charset="0"/>
              </a:rPr>
              <a:t>Upon the successful completion of this module, the you should be able to:</a:t>
            </a:r>
            <a:r>
              <a:rPr lang="en-GB" sz="1600" dirty="0">
                <a:latin typeface="Arial" panose="020B0604020202020204" pitchFamily="34" charset="0"/>
                <a:cs typeface="Arial" panose="020B0604020202020204" pitchFamily="34" charset="0"/>
              </a:rPr>
              <a:t> </a:t>
            </a:r>
          </a:p>
          <a:p>
            <a:pPr>
              <a:defRPr/>
            </a:pPr>
            <a:r>
              <a:rPr lang="en-GB" sz="1600" dirty="0">
                <a:latin typeface="Arial" panose="020B0604020202020204" pitchFamily="34" charset="0"/>
                <a:cs typeface="Arial" panose="020B0604020202020204" pitchFamily="34" charset="0"/>
              </a:rPr>
              <a:t>To demonstrate technical competencies in using technologies to improve workplace efficiency;</a:t>
            </a:r>
          </a:p>
          <a:p>
            <a:pPr>
              <a:defRPr/>
            </a:pPr>
            <a:r>
              <a:rPr lang="en-GB" sz="1600" dirty="0">
                <a:latin typeface="Arial" panose="020B0604020202020204" pitchFamily="34" charset="0"/>
                <a:cs typeface="Arial" panose="020B0604020202020204" pitchFamily="34" charset="0"/>
              </a:rPr>
              <a:t>To effectively navigate, identify, and handle a range of digital information/content.</a:t>
            </a:r>
          </a:p>
        </p:txBody>
      </p:sp>
      <p:sp>
        <p:nvSpPr>
          <p:cNvPr id="5" name="TextBox 4">
            <a:extLst>
              <a:ext uri="{FF2B5EF4-FFF2-40B4-BE49-F238E27FC236}">
                <a16:creationId xmlns:a16="http://schemas.microsoft.com/office/drawing/2014/main" id="{7F2F3F9E-85A5-781F-B6B0-25C207F640EE}"/>
              </a:ext>
            </a:extLst>
          </p:cNvPr>
          <p:cNvSpPr txBox="1"/>
          <p:nvPr/>
        </p:nvSpPr>
        <p:spPr>
          <a:xfrm>
            <a:off x="533400" y="4930775"/>
            <a:ext cx="8077200" cy="646113"/>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dirty="0"/>
              <a:t>In </a:t>
            </a:r>
            <a:r>
              <a:rPr lang="en-GB" b="1" dirty="0"/>
              <a:t>week 2 </a:t>
            </a:r>
            <a:r>
              <a:rPr lang="en-GB" dirty="0"/>
              <a:t>we will introduce the assignments that will be completed in order to meet these learning outcomes.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598E010E-1A36-34AE-B9F2-9F989A5B18E9}"/>
              </a:ext>
            </a:extLst>
          </p:cNvPr>
          <p:cNvSpPr>
            <a:spLocks noGrp="1"/>
          </p:cNvSpPr>
          <p:nvPr>
            <p:ph type="title"/>
          </p:nvPr>
        </p:nvSpPr>
        <p:spPr>
          <a:xfrm>
            <a:off x="1882775" y="1339850"/>
            <a:ext cx="6461125" cy="561975"/>
          </a:xfrm>
        </p:spPr>
        <p:txBody>
          <a:bodyPr/>
          <a:lstStyle/>
          <a:p>
            <a:r>
              <a:rPr lang="en-GB" altLang="en-US"/>
              <a:t>Moodle</a:t>
            </a:r>
          </a:p>
        </p:txBody>
      </p:sp>
      <p:pic>
        <p:nvPicPr>
          <p:cNvPr id="5" name="Content Placeholder 4">
            <a:extLst>
              <a:ext uri="{FF2B5EF4-FFF2-40B4-BE49-F238E27FC236}">
                <a16:creationId xmlns:a16="http://schemas.microsoft.com/office/drawing/2014/main" id="{EE00354D-B08B-C2BF-1CD8-C33385ED45D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345113" y="2679700"/>
            <a:ext cx="2143125" cy="511175"/>
          </a:xfrm>
        </p:spPr>
      </p:pic>
      <p:sp>
        <p:nvSpPr>
          <p:cNvPr id="10" name="TextBox 9">
            <a:extLst>
              <a:ext uri="{FF2B5EF4-FFF2-40B4-BE49-F238E27FC236}">
                <a16:creationId xmlns:a16="http://schemas.microsoft.com/office/drawing/2014/main" id="{56140DF7-1993-D9CB-B8BB-2C9AEE587D57}"/>
              </a:ext>
            </a:extLst>
          </p:cNvPr>
          <p:cNvSpPr txBox="1">
            <a:spLocks noChangeArrowheads="1"/>
          </p:cNvSpPr>
          <p:nvPr/>
        </p:nvSpPr>
        <p:spPr bwMode="auto">
          <a:xfrm>
            <a:off x="1882775" y="2054225"/>
            <a:ext cx="66944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Moodle is our virtual learning environment (VLE) here at UWTSD</a:t>
            </a:r>
          </a:p>
        </p:txBody>
      </p:sp>
      <p:sp>
        <p:nvSpPr>
          <p:cNvPr id="11" name="TextBox 10">
            <a:extLst>
              <a:ext uri="{FF2B5EF4-FFF2-40B4-BE49-F238E27FC236}">
                <a16:creationId xmlns:a16="http://schemas.microsoft.com/office/drawing/2014/main" id="{3836DA02-3C2A-D5AD-4626-21A5F88BCBA9}"/>
              </a:ext>
            </a:extLst>
          </p:cNvPr>
          <p:cNvSpPr txBox="1"/>
          <p:nvPr/>
        </p:nvSpPr>
        <p:spPr>
          <a:xfrm>
            <a:off x="996950" y="2840038"/>
            <a:ext cx="3978275"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To access Moodle – visit the university website - </a:t>
            </a:r>
            <a:r>
              <a:rPr lang="en-GB" dirty="0">
                <a:hlinkClick r:id="rId4"/>
              </a:rPr>
              <a:t>https://hwb.uwtsd.ac.uk</a:t>
            </a:r>
            <a:endParaRPr lang="en-GB" dirty="0"/>
          </a:p>
        </p:txBody>
      </p:sp>
      <p:sp>
        <p:nvSpPr>
          <p:cNvPr id="13" name="TextBox 12">
            <a:extLst>
              <a:ext uri="{FF2B5EF4-FFF2-40B4-BE49-F238E27FC236}">
                <a16:creationId xmlns:a16="http://schemas.microsoft.com/office/drawing/2014/main" id="{5F52E949-2395-4818-927A-70FA84FD2CA7}"/>
              </a:ext>
            </a:extLst>
          </p:cNvPr>
          <p:cNvSpPr txBox="1"/>
          <p:nvPr/>
        </p:nvSpPr>
        <p:spPr>
          <a:xfrm>
            <a:off x="996950" y="4776788"/>
            <a:ext cx="3757613" cy="368300"/>
          </a:xfrm>
          <a:prstGeom prst="rect">
            <a:avLst/>
          </a:prstGeom>
        </p:spPr>
        <p:style>
          <a:lnRef idx="2">
            <a:schemeClr val="dk1"/>
          </a:lnRef>
          <a:fillRef idx="1">
            <a:schemeClr val="lt1"/>
          </a:fillRef>
          <a:effectRef idx="0">
            <a:schemeClr val="dk1"/>
          </a:effectRef>
          <a:fontRef idx="minor">
            <a:schemeClr val="dk1"/>
          </a:fontRef>
        </p:style>
        <p:txBody>
          <a:bodyPr>
            <a:spAutoFit/>
          </a:bodyPr>
          <a:lstStyle/>
          <a:p>
            <a:pPr>
              <a:defRPr/>
            </a:pPr>
            <a:r>
              <a:rPr lang="en-GB" dirty="0"/>
              <a:t>Click on the Moodle icon. </a:t>
            </a:r>
          </a:p>
        </p:txBody>
      </p:sp>
      <p:pic>
        <p:nvPicPr>
          <p:cNvPr id="16" name="Picture 15">
            <a:extLst>
              <a:ext uri="{FF2B5EF4-FFF2-40B4-BE49-F238E27FC236}">
                <a16:creationId xmlns:a16="http://schemas.microsoft.com/office/drawing/2014/main" id="{D5E373DF-49A6-2121-D283-646DF55B352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1863" y="3933825"/>
            <a:ext cx="1171575"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8480697-C99B-FF92-9880-9B619DB745E9}"/>
              </a:ext>
            </a:extLst>
          </p:cNvPr>
          <p:cNvSpPr>
            <a:spLocks noGrp="1"/>
          </p:cNvSpPr>
          <p:nvPr>
            <p:ph type="title"/>
          </p:nvPr>
        </p:nvSpPr>
        <p:spPr/>
        <p:txBody>
          <a:bodyPr/>
          <a:lstStyle/>
          <a:p>
            <a:r>
              <a:rPr lang="en-GB" altLang="en-US"/>
              <a:t>The module term overview</a:t>
            </a:r>
          </a:p>
        </p:txBody>
      </p:sp>
      <p:sp>
        <p:nvSpPr>
          <p:cNvPr id="3" name="Content Placeholder 2">
            <a:extLst>
              <a:ext uri="{FF2B5EF4-FFF2-40B4-BE49-F238E27FC236}">
                <a16:creationId xmlns:a16="http://schemas.microsoft.com/office/drawing/2014/main" id="{FBC00806-993D-9B50-4339-8520129F89F6}"/>
              </a:ext>
            </a:extLst>
          </p:cNvPr>
          <p:cNvSpPr>
            <a:spLocks noGrp="1"/>
          </p:cNvSpPr>
          <p:nvPr>
            <p:ph idx="1"/>
          </p:nvPr>
        </p:nvSpPr>
        <p:spPr>
          <a:xfrm>
            <a:off x="958850" y="1685925"/>
            <a:ext cx="4311650" cy="455613"/>
          </a:xfrm>
        </p:spPr>
        <p:style>
          <a:lnRef idx="2">
            <a:schemeClr val="accent1"/>
          </a:lnRef>
          <a:fillRef idx="1">
            <a:schemeClr val="lt1"/>
          </a:fillRef>
          <a:effectRef idx="0">
            <a:schemeClr val="accent1"/>
          </a:effectRef>
          <a:fontRef idx="minor">
            <a:schemeClr val="dk1"/>
          </a:fontRef>
        </p:style>
        <p:txBody>
          <a:bodyPr>
            <a:normAutofit fontScale="92500"/>
          </a:bodyPr>
          <a:lstStyle/>
          <a:p>
            <a:pPr>
              <a:defRPr/>
            </a:pPr>
            <a:r>
              <a:rPr lang="en-GB" sz="1425" dirty="0">
                <a:latin typeface="Arial" panose="020B0604020202020204" pitchFamily="34" charset="0"/>
                <a:cs typeface="Arial" panose="020B0604020202020204" pitchFamily="34" charset="0"/>
              </a:rPr>
              <a:t>On the module ‘Digital Skills (LCLM4002_LON)’</a:t>
            </a:r>
          </a:p>
          <a:p>
            <a:pPr>
              <a:defRPr/>
            </a:pPr>
            <a:endParaRPr lang="en-GB" dirty="0"/>
          </a:p>
        </p:txBody>
      </p:sp>
      <p:sp>
        <p:nvSpPr>
          <p:cNvPr id="19460" name="TextBox 5">
            <a:extLst>
              <a:ext uri="{FF2B5EF4-FFF2-40B4-BE49-F238E27FC236}">
                <a16:creationId xmlns:a16="http://schemas.microsoft.com/office/drawing/2014/main" id="{CEEADFD7-DA33-7748-838B-1ECE583D406C}"/>
              </a:ext>
            </a:extLst>
          </p:cNvPr>
          <p:cNvSpPr txBox="1">
            <a:spLocks noChangeArrowheads="1"/>
          </p:cNvSpPr>
          <p:nvPr/>
        </p:nvSpPr>
        <p:spPr bwMode="auto">
          <a:xfrm>
            <a:off x="952500" y="3775075"/>
            <a:ext cx="621188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800">
              <a:latin typeface="Arial" panose="020B0604020202020204" pitchFamily="34" charset="0"/>
            </a:endParaRPr>
          </a:p>
        </p:txBody>
      </p:sp>
      <p:sp>
        <p:nvSpPr>
          <p:cNvPr id="9" name="TextBox 8">
            <a:extLst>
              <a:ext uri="{FF2B5EF4-FFF2-40B4-BE49-F238E27FC236}">
                <a16:creationId xmlns:a16="http://schemas.microsoft.com/office/drawing/2014/main" id="{19ED553C-BFDE-A549-EF9E-22CF8B16FF21}"/>
              </a:ext>
            </a:extLst>
          </p:cNvPr>
          <p:cNvSpPr txBox="1"/>
          <p:nvPr/>
        </p:nvSpPr>
        <p:spPr>
          <a:xfrm>
            <a:off x="800100" y="3633788"/>
            <a:ext cx="2127250" cy="175418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latin typeface="Arial" panose="020B0604020202020204" pitchFamily="34" charset="0"/>
                <a:cs typeface="Arial" panose="020B0604020202020204" pitchFamily="34" charset="0"/>
              </a:rPr>
              <a:t>Explore the Moodle and see what topics we going to cover in the upcoming weeks.</a:t>
            </a:r>
          </a:p>
        </p:txBody>
      </p:sp>
      <p:pic>
        <p:nvPicPr>
          <p:cNvPr id="19462" name="Picture 3">
            <a:extLst>
              <a:ext uri="{FF2B5EF4-FFF2-40B4-BE49-F238E27FC236}">
                <a16:creationId xmlns:a16="http://schemas.microsoft.com/office/drawing/2014/main" id="{38E88739-6D07-3EB0-282D-9AFC2DBFE4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9238" y="2827338"/>
            <a:ext cx="4552950" cy="2263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9"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2B96D5E-460D-9273-7526-EAEA08720023}"/>
              </a:ext>
            </a:extLst>
          </p:cNvPr>
          <p:cNvSpPr>
            <a:spLocks noGrp="1"/>
          </p:cNvSpPr>
          <p:nvPr>
            <p:ph type="title"/>
          </p:nvPr>
        </p:nvSpPr>
        <p:spPr/>
        <p:txBody>
          <a:bodyPr/>
          <a:lstStyle/>
          <a:p>
            <a:r>
              <a:rPr lang="en-GB" altLang="en-US"/>
              <a:t>Scan the code to get started </a:t>
            </a:r>
          </a:p>
        </p:txBody>
      </p:sp>
      <p:pic>
        <p:nvPicPr>
          <p:cNvPr id="21507" name="Content Placeholder 6">
            <a:extLst>
              <a:ext uri="{FF2B5EF4-FFF2-40B4-BE49-F238E27FC236}">
                <a16:creationId xmlns:a16="http://schemas.microsoft.com/office/drawing/2014/main" id="{C5F7F22A-B71A-3135-24D9-407D50A4103A}"/>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82600" y="1600200"/>
            <a:ext cx="3987800" cy="3989388"/>
          </a:xfrm>
        </p:spPr>
      </p:pic>
      <p:pic>
        <p:nvPicPr>
          <p:cNvPr id="21508" name="Content Placeholder 8">
            <a:extLst>
              <a:ext uri="{FF2B5EF4-FFF2-40B4-BE49-F238E27FC236}">
                <a16:creationId xmlns:a16="http://schemas.microsoft.com/office/drawing/2014/main" id="{7F66F750-BCA9-6541-75F3-889301AB6AF5}"/>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t="11111" b="11111"/>
          <a:stretch>
            <a:fillRect/>
          </a:stretch>
        </p:blipFill>
        <p:spPr>
          <a:xfrm>
            <a:off x="4648200" y="1989138"/>
            <a:ext cx="4038600" cy="3240087"/>
          </a:xfrm>
        </p:spPr>
      </p:pic>
      <p:sp>
        <p:nvSpPr>
          <p:cNvPr id="4" name="Date Placeholder 3">
            <a:extLst>
              <a:ext uri="{FF2B5EF4-FFF2-40B4-BE49-F238E27FC236}">
                <a16:creationId xmlns:a16="http://schemas.microsoft.com/office/drawing/2014/main" id="{5A8268CB-E52E-DE3E-DA81-83D0CD2DE0E2}"/>
              </a:ext>
            </a:extLst>
          </p:cNvPr>
          <p:cNvSpPr>
            <a:spLocks noGrp="1"/>
          </p:cNvSpPr>
          <p:nvPr>
            <p:ph type="dt" sz="quarter" idx="10"/>
          </p:nvPr>
        </p:nvSpPr>
        <p:spPr/>
        <p:txBody>
          <a:bodyP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12/02/2026</a:t>
            </a:fld>
            <a:endParaRPr lang="en-GB" altLang="en-US" sz="900"/>
          </a:p>
        </p:txBody>
      </p:sp>
      <p:sp>
        <p:nvSpPr>
          <p:cNvPr id="21510" name="Slide Number Placeholder 4">
            <a:extLst>
              <a:ext uri="{FF2B5EF4-FFF2-40B4-BE49-F238E27FC236}">
                <a16:creationId xmlns:a16="http://schemas.microsoft.com/office/drawing/2014/main" id="{F4DE38A3-9D75-6C0F-9704-A838FAE6083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2A8FC52-2E7D-44AA-BB7A-3A7E7263F273}" type="slidenum">
              <a:rPr lang="en-GB" altLang="en-US" sz="1200" smtClean="0">
                <a:solidFill>
                  <a:srgbClr val="898989"/>
                </a:solidFill>
              </a:rPr>
              <a:pPr>
                <a:spcBef>
                  <a:spcPct val="0"/>
                </a:spcBef>
                <a:spcAft>
                  <a:spcPts val="600"/>
                </a:spcAft>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46D40B62-2D8E-773C-CF40-81CD862882DE}"/>
              </a:ext>
            </a:extLst>
          </p:cNvPr>
          <p:cNvSpPr>
            <a:spLocks noGrp="1"/>
          </p:cNvSpPr>
          <p:nvPr>
            <p:ph type="title"/>
          </p:nvPr>
        </p:nvSpPr>
        <p:spPr/>
        <p:txBody>
          <a:bodyPr/>
          <a:lstStyle/>
          <a:p>
            <a:r>
              <a:rPr lang="en-GB" altLang="en-US"/>
              <a:t>Activity </a:t>
            </a:r>
          </a:p>
        </p:txBody>
      </p:sp>
      <p:sp>
        <p:nvSpPr>
          <p:cNvPr id="22531" name="Content Placeholder 2">
            <a:extLst>
              <a:ext uri="{FF2B5EF4-FFF2-40B4-BE49-F238E27FC236}">
                <a16:creationId xmlns:a16="http://schemas.microsoft.com/office/drawing/2014/main" id="{34A1392C-F19E-809B-F274-E90A2493F27C}"/>
              </a:ext>
            </a:extLst>
          </p:cNvPr>
          <p:cNvSpPr>
            <a:spLocks noGrp="1"/>
          </p:cNvSpPr>
          <p:nvPr>
            <p:ph idx="1"/>
          </p:nvPr>
        </p:nvSpPr>
        <p:spPr>
          <a:xfrm>
            <a:off x="457200" y="1600200"/>
            <a:ext cx="8229600" cy="3916363"/>
          </a:xfrm>
        </p:spPr>
        <p:txBody>
          <a:bodyPr/>
          <a:lstStyle/>
          <a:p>
            <a:r>
              <a:rPr lang="en-GB" altLang="en-US"/>
              <a:t>Please ensure you have your login details for accessing the hub</a:t>
            </a:r>
          </a:p>
          <a:p>
            <a:endParaRPr lang="en-GB" altLang="en-US"/>
          </a:p>
          <a:p>
            <a:r>
              <a:rPr lang="en-GB" altLang="en-US"/>
              <a:t>Username : </a:t>
            </a:r>
            <a:r>
              <a:rPr lang="en-GB" altLang="en-US">
                <a:hlinkClick r:id="rId2"/>
              </a:rPr>
              <a:t>xxxxxx@student.uwtsd.ac.uk</a:t>
            </a:r>
            <a:endParaRPr lang="en-GB" altLang="en-US"/>
          </a:p>
          <a:p>
            <a:r>
              <a:rPr lang="en-GB" altLang="en-US"/>
              <a:t>Password : Your Date of birth </a:t>
            </a:r>
          </a:p>
        </p:txBody>
      </p:sp>
      <p:sp>
        <p:nvSpPr>
          <p:cNvPr id="4" name="Date Placeholder 3">
            <a:extLst>
              <a:ext uri="{FF2B5EF4-FFF2-40B4-BE49-F238E27FC236}">
                <a16:creationId xmlns:a16="http://schemas.microsoft.com/office/drawing/2014/main" id="{BFF351B2-639C-7B4B-7CB7-61DEE8FF1131}"/>
              </a:ext>
            </a:extLst>
          </p:cNvPr>
          <p:cNvSpPr>
            <a:spLocks noGrp="1"/>
          </p:cNvSpPr>
          <p:nvPr>
            <p:ph type="dt" sz="quarter" idx="10"/>
          </p:nvPr>
        </p:nvSpPr>
        <p:spPr/>
        <p:txBody>
          <a:bodyPr/>
          <a:lstStyle/>
          <a:p>
            <a:pPr>
              <a:defRPr/>
            </a:pPr>
            <a:fld id="{2303D31F-598B-47EE-BA37-93F097A3D676}" type="datetime1">
              <a:rPr lang="en-GB" altLang="en-US" smtClean="0"/>
              <a:pPr>
                <a:defRPr/>
              </a:pPr>
              <a:t>12/02/2026</a:t>
            </a:fld>
            <a:endParaRPr lang="en-GB" altLang="en-US"/>
          </a:p>
        </p:txBody>
      </p:sp>
      <p:sp>
        <p:nvSpPr>
          <p:cNvPr id="22533" name="Slide Number Placeholder 4">
            <a:extLst>
              <a:ext uri="{FF2B5EF4-FFF2-40B4-BE49-F238E27FC236}">
                <a16:creationId xmlns:a16="http://schemas.microsoft.com/office/drawing/2014/main" id="{E53F679C-23F9-9602-FF2E-2F040848209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94FCEBD-F803-42B0-9C3E-D3D481248DC6}"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E35699D-BC33-88FC-CAE6-292C5C3A1933}"/>
              </a:ext>
            </a:extLst>
          </p:cNvPr>
          <p:cNvSpPr>
            <a:spLocks noGrp="1"/>
          </p:cNvSpPr>
          <p:nvPr>
            <p:ph type="title"/>
          </p:nvPr>
        </p:nvSpPr>
        <p:spPr/>
        <p:txBody>
          <a:bodyPr/>
          <a:lstStyle/>
          <a:p>
            <a:r>
              <a:rPr lang="en-GB" altLang="en-US"/>
              <a:t>Break Time </a:t>
            </a:r>
          </a:p>
        </p:txBody>
      </p:sp>
      <p:sp>
        <p:nvSpPr>
          <p:cNvPr id="23555" name="Content Placeholder 2">
            <a:extLst>
              <a:ext uri="{FF2B5EF4-FFF2-40B4-BE49-F238E27FC236}">
                <a16:creationId xmlns:a16="http://schemas.microsoft.com/office/drawing/2014/main" id="{F0A0A764-4C6A-A007-64AC-6D87ECA943A8}"/>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endParaRPr lang="en-GB" altLang="en-US" sz="1500"/>
          </a:p>
        </p:txBody>
      </p:sp>
      <p:pic>
        <p:nvPicPr>
          <p:cNvPr id="23556" name="Picture 3">
            <a:extLst>
              <a:ext uri="{FF2B5EF4-FFF2-40B4-BE49-F238E27FC236}">
                <a16:creationId xmlns:a16="http://schemas.microsoft.com/office/drawing/2014/main" id="{3C72D5A9-4018-15C8-58D6-F6F478E6A1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5" descr="abstract image">
            <a:extLst>
              <a:ext uri="{FF2B5EF4-FFF2-40B4-BE49-F238E27FC236}">
                <a16:creationId xmlns:a16="http://schemas.microsoft.com/office/drawing/2014/main" id="{598ECF92-8420-4E67-BE26-C0A2C54B8D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9144000" cy="514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itle 1">
            <a:extLst>
              <a:ext uri="{FF2B5EF4-FFF2-40B4-BE49-F238E27FC236}">
                <a16:creationId xmlns:a16="http://schemas.microsoft.com/office/drawing/2014/main" id="{F7FF186D-8B0B-114B-BE79-D4C923A50A63}"/>
              </a:ext>
            </a:extLst>
          </p:cNvPr>
          <p:cNvSpPr>
            <a:spLocks noGrp="1"/>
          </p:cNvSpPr>
          <p:nvPr>
            <p:ph type="ctrTitle"/>
          </p:nvPr>
        </p:nvSpPr>
        <p:spPr>
          <a:xfrm>
            <a:off x="4525963" y="2624138"/>
            <a:ext cx="3581400" cy="1222375"/>
          </a:xfrm>
        </p:spPr>
        <p:txBody>
          <a:bodyPr/>
          <a:lstStyle/>
          <a:p>
            <a:r>
              <a:rPr lang="en-US" altLang="en-US" sz="3300">
                <a:solidFill>
                  <a:srgbClr val="FF0000"/>
                </a:solidFill>
              </a:rPr>
              <a:t>Introduction to MS365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0A7600A-B1E7-3DDD-D7AD-4158DAFED4AC}"/>
              </a:ext>
            </a:extLst>
          </p:cNvPr>
          <p:cNvSpPr>
            <a:spLocks noGrp="1"/>
          </p:cNvSpPr>
          <p:nvPr>
            <p:ph type="title"/>
          </p:nvPr>
        </p:nvSpPr>
        <p:spPr>
          <a:xfrm>
            <a:off x="4284663" y="2011363"/>
            <a:ext cx="3322637" cy="1028700"/>
          </a:xfrm>
        </p:spPr>
        <p:txBody>
          <a:bodyPr/>
          <a:lstStyle/>
          <a:p>
            <a:r>
              <a:rPr lang="en-GB" altLang="en-US"/>
              <a:t>Microsoft 365</a:t>
            </a:r>
          </a:p>
        </p:txBody>
      </p:sp>
      <p:sp>
        <p:nvSpPr>
          <p:cNvPr id="3" name="Content Placeholder 2">
            <a:extLst>
              <a:ext uri="{FF2B5EF4-FFF2-40B4-BE49-F238E27FC236}">
                <a16:creationId xmlns:a16="http://schemas.microsoft.com/office/drawing/2014/main" id="{635DAF2D-F999-2ED9-77C8-AD0F8EE4B94A}"/>
              </a:ext>
            </a:extLst>
          </p:cNvPr>
          <p:cNvSpPr>
            <a:spLocks noGrp="1"/>
          </p:cNvSpPr>
          <p:nvPr>
            <p:ph idx="1"/>
          </p:nvPr>
        </p:nvSpPr>
        <p:spPr>
          <a:xfrm>
            <a:off x="169863" y="673100"/>
            <a:ext cx="8229600" cy="3917950"/>
          </a:xfrm>
        </p:spPr>
        <p:txBody>
          <a:bodyPr/>
          <a:lstStyle/>
          <a:p>
            <a:pPr marL="0" indent="0">
              <a:buFont typeface="Arial" panose="020B0604020202020204" pitchFamily="34" charset="0"/>
              <a:buNone/>
              <a:defRPr/>
            </a:pPr>
            <a:r>
              <a:rPr lang="en-GB" sz="1350" dirty="0">
                <a:latin typeface="Arial" panose="020B0604020202020204" pitchFamily="34" charset="0"/>
                <a:cs typeface="Arial" panose="020B0604020202020204" pitchFamily="34" charset="0"/>
              </a:rPr>
              <a:t>Over the next few weeks we will be learning how to use a variety of apps that are part of Microsoft 365 (formerly Office 365)</a:t>
            </a:r>
            <a:r>
              <a:rPr lang="en-GB" dirty="0"/>
              <a:t> </a:t>
            </a:r>
          </a:p>
          <a:p>
            <a:pPr>
              <a:defRPr/>
            </a:pPr>
            <a:endParaRPr lang="en-GB" dirty="0"/>
          </a:p>
          <a:p>
            <a:pPr>
              <a:defRPr/>
            </a:pPr>
            <a:endParaRPr lang="en-GB" dirty="0"/>
          </a:p>
        </p:txBody>
      </p:sp>
      <p:pic>
        <p:nvPicPr>
          <p:cNvPr id="25604" name="Picture 4">
            <a:extLst>
              <a:ext uri="{FF2B5EF4-FFF2-40B4-BE49-F238E27FC236}">
                <a16:creationId xmlns:a16="http://schemas.microsoft.com/office/drawing/2014/main" id="{C3892063-D584-B6F0-5F0C-7B857A1B1D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03800" y="3160713"/>
            <a:ext cx="1728788" cy="357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B9C899FA-DD6F-96BF-637F-4847E3281B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6313" y="3068638"/>
            <a:ext cx="2836862" cy="51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A044D24E-3D25-1D55-A5FE-E6A9279A38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313" y="3763963"/>
            <a:ext cx="2886075" cy="500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0">
            <a:extLst>
              <a:ext uri="{FF2B5EF4-FFF2-40B4-BE49-F238E27FC236}">
                <a16:creationId xmlns:a16="http://schemas.microsoft.com/office/drawing/2014/main" id="{CF634E16-C816-31FA-8473-DBB24191C0D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6313" y="4443413"/>
            <a:ext cx="1443037"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a:extLst>
              <a:ext uri="{FF2B5EF4-FFF2-40B4-BE49-F238E27FC236}">
                <a16:creationId xmlns:a16="http://schemas.microsoft.com/office/drawing/2014/main" id="{F2077D68-8A93-1FEA-B265-10B9A49812A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25700" y="4438650"/>
            <a:ext cx="1387475" cy="62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8BEA40F6-CA96-0790-B7D8-676C92497A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6475" y="5122863"/>
            <a:ext cx="1387475"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85379CEE-8230-6354-D363-2C12A9AF89B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25700" y="5122863"/>
            <a:ext cx="13589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EC66DF97-77F2-DA88-9A7A-014AA34A1B1F}"/>
              </a:ext>
            </a:extLst>
          </p:cNvPr>
          <p:cNvSpPr txBox="1">
            <a:spLocks noChangeArrowheads="1"/>
          </p:cNvSpPr>
          <p:nvPr/>
        </p:nvSpPr>
        <p:spPr bwMode="auto">
          <a:xfrm>
            <a:off x="4676775" y="3667125"/>
            <a:ext cx="309086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We will briefly introduce Outlook, OneDrive, Teams and Stream to you now.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nodeType="clickEffect">
                                  <p:stCondLst>
                                    <p:cond delay="0"/>
                                  </p:stCondLst>
                                  <p:childTnLst>
                                    <p:set>
                                      <p:cBhvr>
                                        <p:cTn id="34" dur="1" fill="hold">
                                          <p:stCondLst>
                                            <p:cond delay="0"/>
                                          </p:stCondLst>
                                        </p:cTn>
                                        <p:tgtEl>
                                          <p:spTgt spid="12"/>
                                        </p:tgtEl>
                                        <p:attrNameLst>
                                          <p:attrName>style.visibility</p:attrName>
                                        </p:attrNameLst>
                                      </p:cBhvr>
                                      <p:to>
                                        <p:strVal val="visible"/>
                                      </p:to>
                                    </p:set>
                                    <p:animEffect transition="in" filter="fade">
                                      <p:cBhvr>
                                        <p:cTn id="35" dur="500"/>
                                        <p:tgtEl>
                                          <p:spTgt spid="12"/>
                                        </p:tgtEl>
                                      </p:cBhvr>
                                    </p:animEffect>
                                  </p:childTnLst>
                                </p:cTn>
                              </p:par>
                            </p:childTnLst>
                          </p:cTn>
                        </p:par>
                      </p:childTnLst>
                    </p:cTn>
                  </p:par>
                  <p:par>
                    <p:cTn id="36" fill="hold" nodeType="clickPar">
                      <p:stCondLst>
                        <p:cond delay="indefinite"/>
                      </p:stCondLst>
                      <p:childTnLst>
                        <p:par>
                          <p:cTn id="37" fill="hold" nodeType="withGroup">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19742CE-486F-B88E-4AAC-0C0F9AE0CD4B}"/>
              </a:ext>
            </a:extLst>
          </p:cNvPr>
          <p:cNvSpPr>
            <a:spLocks noGrp="1"/>
          </p:cNvSpPr>
          <p:nvPr>
            <p:ph type="title"/>
          </p:nvPr>
        </p:nvSpPr>
        <p:spPr>
          <a:xfrm>
            <a:off x="2032000" y="1339850"/>
            <a:ext cx="6311900" cy="1028700"/>
          </a:xfrm>
        </p:spPr>
        <p:txBody>
          <a:bodyPr/>
          <a:lstStyle/>
          <a:p>
            <a:r>
              <a:rPr lang="en-GB" altLang="en-US"/>
              <a:t>Outlook </a:t>
            </a:r>
          </a:p>
        </p:txBody>
      </p:sp>
      <p:sp>
        <p:nvSpPr>
          <p:cNvPr id="27651" name="Content Placeholder 2">
            <a:extLst>
              <a:ext uri="{FF2B5EF4-FFF2-40B4-BE49-F238E27FC236}">
                <a16:creationId xmlns:a16="http://schemas.microsoft.com/office/drawing/2014/main" id="{447E3CAB-C12E-9DFC-B4A5-063DA4155E5B}"/>
              </a:ext>
            </a:extLst>
          </p:cNvPr>
          <p:cNvSpPr>
            <a:spLocks noGrp="1"/>
          </p:cNvSpPr>
          <p:nvPr>
            <p:ph idx="1"/>
          </p:nvPr>
        </p:nvSpPr>
        <p:spPr>
          <a:xfrm>
            <a:off x="6350" y="0"/>
            <a:ext cx="2405063" cy="5516563"/>
          </a:xfrm>
        </p:spPr>
        <p:txBody>
          <a:bodyPr/>
          <a:lstStyle/>
          <a:p>
            <a:endParaRPr lang="en-GB" altLang="en-US"/>
          </a:p>
          <a:p>
            <a:endParaRPr lang="en-GB" altLang="en-US"/>
          </a:p>
        </p:txBody>
      </p:sp>
      <p:sp>
        <p:nvSpPr>
          <p:cNvPr id="8" name="TextBox 7">
            <a:extLst>
              <a:ext uri="{FF2B5EF4-FFF2-40B4-BE49-F238E27FC236}">
                <a16:creationId xmlns:a16="http://schemas.microsoft.com/office/drawing/2014/main" id="{3B608298-290C-9B61-7A03-9E6872FD20E6}"/>
              </a:ext>
            </a:extLst>
          </p:cNvPr>
          <p:cNvSpPr txBox="1"/>
          <p:nvPr/>
        </p:nvSpPr>
        <p:spPr>
          <a:xfrm>
            <a:off x="0" y="44450"/>
            <a:ext cx="2405063" cy="64611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hlinkClick r:id="rId4"/>
              </a:rPr>
              <a:t>Beginner's Guide to Microsoft Outlook</a:t>
            </a:r>
            <a:endParaRPr lang="en-GB" dirty="0"/>
          </a:p>
        </p:txBody>
      </p:sp>
      <p:pic>
        <p:nvPicPr>
          <p:cNvPr id="4" name="Online Media 3" title="Beginner's Guide to Microsoft Outlook">
            <a:hlinkClick r:id="" action="ppaction://media"/>
            <a:extLst>
              <a:ext uri="{FF2B5EF4-FFF2-40B4-BE49-F238E27FC236}">
                <a16:creationId xmlns:a16="http://schemas.microsoft.com/office/drawing/2014/main" id="{5005B570-F6FC-8EA0-F5E3-C2C088F3E4EE}"/>
              </a:ext>
            </a:extLst>
          </p:cNvPr>
          <p:cNvPicPr>
            <a:picLocks noRot="1" noChangeAspect="1"/>
          </p:cNvPicPr>
          <p:nvPr>
            <a:videoFile r:link="rId1"/>
          </p:nvPr>
        </p:nvPicPr>
        <p:blipFill>
          <a:blip r:embed="rId5"/>
          <a:stretch>
            <a:fillRect/>
          </a:stretch>
        </p:blipFill>
        <p:spPr>
          <a:xfrm>
            <a:off x="2405063" y="0"/>
            <a:ext cx="6738937" cy="5661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0EECD6D-20E8-D90D-C5F7-D5177AE7F87C}"/>
              </a:ext>
            </a:extLst>
          </p:cNvPr>
          <p:cNvSpPr>
            <a:spLocks noGrp="1"/>
          </p:cNvSpPr>
          <p:nvPr>
            <p:ph type="title"/>
          </p:nvPr>
        </p:nvSpPr>
        <p:spPr/>
        <p:txBody>
          <a:bodyPr/>
          <a:lstStyle/>
          <a:p>
            <a:r>
              <a:rPr lang="en-GB" altLang="en-US"/>
              <a:t>Access Outlook from hub </a:t>
            </a:r>
          </a:p>
        </p:txBody>
      </p:sp>
      <p:pic>
        <p:nvPicPr>
          <p:cNvPr id="29699" name="Content Placeholder 6">
            <a:extLst>
              <a:ext uri="{FF2B5EF4-FFF2-40B4-BE49-F238E27FC236}">
                <a16:creationId xmlns:a16="http://schemas.microsoft.com/office/drawing/2014/main" id="{C1C2AD8E-9042-FCED-54F3-6D60064EC85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1290" b="12903"/>
          <a:stretch>
            <a:fillRect/>
          </a:stretch>
        </p:blipFill>
        <p:spPr>
          <a:xfrm>
            <a:off x="1090613" y="1773238"/>
            <a:ext cx="6962775" cy="3384550"/>
          </a:xfrm>
        </p:spPr>
      </p:pic>
      <p:sp>
        <p:nvSpPr>
          <p:cNvPr id="4" name="Date Placeholder 3">
            <a:extLst>
              <a:ext uri="{FF2B5EF4-FFF2-40B4-BE49-F238E27FC236}">
                <a16:creationId xmlns:a16="http://schemas.microsoft.com/office/drawing/2014/main" id="{51F33E4E-C186-E33E-2859-E4B392DD8719}"/>
              </a:ext>
            </a:extLst>
          </p:cNvPr>
          <p:cNvSpPr>
            <a:spLocks noGrp="1"/>
          </p:cNvSpPr>
          <p:nvPr>
            <p:ph type="dt" sz="quarter" idx="10"/>
          </p:nvPr>
        </p:nvSpPr>
        <p:spPr/>
        <p:txBody>
          <a:bodyPr/>
          <a:lstStyle/>
          <a:p>
            <a:pPr>
              <a:defRPr/>
            </a:pPr>
            <a:fld id="{9CDFF0A7-E7E5-4BA5-92A5-D272F1519934}" type="datetime1">
              <a:rPr lang="en-GB" altLang="en-US" smtClean="0"/>
              <a:pPr>
                <a:defRPr/>
              </a:pPr>
              <a:t>12/02/2026</a:t>
            </a:fld>
            <a:endParaRPr lang="en-GB" altLang="en-US"/>
          </a:p>
        </p:txBody>
      </p:sp>
      <p:sp>
        <p:nvSpPr>
          <p:cNvPr id="29701" name="Slide Number Placeholder 4">
            <a:extLst>
              <a:ext uri="{FF2B5EF4-FFF2-40B4-BE49-F238E27FC236}">
                <a16:creationId xmlns:a16="http://schemas.microsoft.com/office/drawing/2014/main" id="{1ACA2AFB-7154-CE22-5203-F1F6F98FC8A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E02C95-15B9-4E84-869F-D7DCF4232AC0}"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cxnSp>
        <p:nvCxnSpPr>
          <p:cNvPr id="9" name="Straight Arrow Connector 8">
            <a:extLst>
              <a:ext uri="{FF2B5EF4-FFF2-40B4-BE49-F238E27FC236}">
                <a16:creationId xmlns:a16="http://schemas.microsoft.com/office/drawing/2014/main" id="{6F944CF8-8E39-E3A0-08F4-8FC579066534}"/>
              </a:ext>
            </a:extLst>
          </p:cNvPr>
          <p:cNvCxnSpPr/>
          <p:nvPr/>
        </p:nvCxnSpPr>
        <p:spPr>
          <a:xfrm flipH="1">
            <a:off x="7164388" y="1052513"/>
            <a:ext cx="936625" cy="115252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D95E94AA-4586-646A-BF6D-CA7E8F118F2D}"/>
              </a:ext>
            </a:extLst>
          </p:cNvPr>
          <p:cNvSpPr>
            <a:spLocks noGrp="1"/>
          </p:cNvSpPr>
          <p:nvPr>
            <p:ph type="title"/>
          </p:nvPr>
        </p:nvSpPr>
        <p:spPr>
          <a:xfrm>
            <a:off x="611188" y="-95250"/>
            <a:ext cx="8229600" cy="1143000"/>
          </a:xfrm>
        </p:spPr>
        <p:txBody>
          <a:bodyPr/>
          <a:lstStyle/>
          <a:p>
            <a:r>
              <a:rPr lang="en-GB" altLang="en-US"/>
              <a:t>Click on O365 l APP</a:t>
            </a:r>
          </a:p>
        </p:txBody>
      </p:sp>
      <p:pic>
        <p:nvPicPr>
          <p:cNvPr id="30723" name="Content Placeholder 6">
            <a:extLst>
              <a:ext uri="{FF2B5EF4-FFF2-40B4-BE49-F238E27FC236}">
                <a16:creationId xmlns:a16="http://schemas.microsoft.com/office/drawing/2014/main" id="{D2F40FE6-E672-1ACD-56D4-640FDC5973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13853" b="-1855"/>
          <a:stretch>
            <a:fillRect/>
          </a:stretch>
        </p:blipFill>
        <p:spPr>
          <a:xfrm>
            <a:off x="611188" y="1412875"/>
            <a:ext cx="8297862" cy="4032250"/>
          </a:xfrm>
        </p:spPr>
      </p:pic>
      <p:sp>
        <p:nvSpPr>
          <p:cNvPr id="4" name="Date Placeholder 3">
            <a:extLst>
              <a:ext uri="{FF2B5EF4-FFF2-40B4-BE49-F238E27FC236}">
                <a16:creationId xmlns:a16="http://schemas.microsoft.com/office/drawing/2014/main" id="{5641C8A7-2B56-95BB-91B8-BE8D3DFAAC49}"/>
              </a:ext>
            </a:extLst>
          </p:cNvPr>
          <p:cNvSpPr>
            <a:spLocks noGrp="1"/>
          </p:cNvSpPr>
          <p:nvPr>
            <p:ph type="dt" sz="quarter" idx="10"/>
          </p:nvPr>
        </p:nvSpPr>
        <p:spPr/>
        <p:txBody>
          <a:bodyPr/>
          <a:lstStyle/>
          <a:p>
            <a:pPr>
              <a:defRPr/>
            </a:pPr>
            <a:fld id="{9CDFF0A7-E7E5-4BA5-92A5-D272F1519934}" type="datetime1">
              <a:rPr lang="en-GB" altLang="en-US" smtClean="0"/>
              <a:pPr>
                <a:defRPr/>
              </a:pPr>
              <a:t>12/02/2026</a:t>
            </a:fld>
            <a:endParaRPr lang="en-GB" altLang="en-US"/>
          </a:p>
        </p:txBody>
      </p:sp>
      <p:sp>
        <p:nvSpPr>
          <p:cNvPr id="30725" name="Slide Number Placeholder 4">
            <a:extLst>
              <a:ext uri="{FF2B5EF4-FFF2-40B4-BE49-F238E27FC236}">
                <a16:creationId xmlns:a16="http://schemas.microsoft.com/office/drawing/2014/main" id="{C906EB88-E096-2D25-5984-336DA9B39D3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33899F-1581-4C13-8216-A2AFA5963FCD}"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cxnSp>
        <p:nvCxnSpPr>
          <p:cNvPr id="9" name="Straight Arrow Connector 8">
            <a:extLst>
              <a:ext uri="{FF2B5EF4-FFF2-40B4-BE49-F238E27FC236}">
                <a16:creationId xmlns:a16="http://schemas.microsoft.com/office/drawing/2014/main" id="{5A2DF5DD-E4B3-5AFA-FA03-EB62FE6D5215}"/>
              </a:ext>
            </a:extLst>
          </p:cNvPr>
          <p:cNvCxnSpPr/>
          <p:nvPr/>
        </p:nvCxnSpPr>
        <p:spPr>
          <a:xfrm flipH="1">
            <a:off x="6588125" y="1268413"/>
            <a:ext cx="863600" cy="1008062"/>
          </a:xfrm>
          <a:prstGeom prst="straightConnector1">
            <a:avLst/>
          </a:prstGeom>
          <a:ln>
            <a:solidFill>
              <a:srgbClr val="002060"/>
            </a:solidFill>
            <a:tailEnd type="triangle"/>
          </a:ln>
        </p:spPr>
        <p:style>
          <a:lnRef idx="1">
            <a:schemeClr val="accent6"/>
          </a:lnRef>
          <a:fillRef idx="0">
            <a:schemeClr val="accent6"/>
          </a:fillRef>
          <a:effectRef idx="0">
            <a:schemeClr val="accent6"/>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6FF4B892-E333-7082-71DB-70CFBC51B3FA}"/>
              </a:ext>
            </a:extLst>
          </p:cNvPr>
          <p:cNvSpPr>
            <a:spLocks noGrp="1"/>
          </p:cNvSpPr>
          <p:nvPr>
            <p:ph type="title"/>
          </p:nvPr>
        </p:nvSpPr>
        <p:spPr/>
        <p:txBody>
          <a:bodyPr/>
          <a:lstStyle/>
          <a:p>
            <a:r>
              <a:rPr lang="en-GB" altLang="en-US"/>
              <a:t>Click on Outlook </a:t>
            </a:r>
          </a:p>
        </p:txBody>
      </p:sp>
      <p:sp>
        <p:nvSpPr>
          <p:cNvPr id="31747" name="Content Placeholder 2">
            <a:extLst>
              <a:ext uri="{FF2B5EF4-FFF2-40B4-BE49-F238E27FC236}">
                <a16:creationId xmlns:a16="http://schemas.microsoft.com/office/drawing/2014/main" id="{F237A384-2FEC-3B6C-5BC8-E462293A2085}"/>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2400"/>
              <a:t>Tell us what you see – does your screen look similar ? </a:t>
            </a:r>
          </a:p>
        </p:txBody>
      </p:sp>
      <p:sp>
        <p:nvSpPr>
          <p:cNvPr id="4" name="Date Placeholder 3">
            <a:extLst>
              <a:ext uri="{FF2B5EF4-FFF2-40B4-BE49-F238E27FC236}">
                <a16:creationId xmlns:a16="http://schemas.microsoft.com/office/drawing/2014/main" id="{7E9F46A6-D50C-19E1-1553-5814AB3D4430}"/>
              </a:ext>
            </a:extLst>
          </p:cNvPr>
          <p:cNvSpPr>
            <a:spLocks noGrp="1"/>
          </p:cNvSpPr>
          <p:nvPr>
            <p:ph type="dt" sz="quarter" idx="10"/>
          </p:nvPr>
        </p:nvSpPr>
        <p:spPr/>
        <p:txBody>
          <a:bodyPr/>
          <a:lstStyle/>
          <a:p>
            <a:pPr>
              <a:defRPr/>
            </a:pPr>
            <a:fld id="{9CDFF0A7-E7E5-4BA5-92A5-D272F1519934}" type="datetime1">
              <a:rPr lang="en-GB" altLang="en-US" smtClean="0"/>
              <a:pPr>
                <a:defRPr/>
              </a:pPr>
              <a:t>12/02/2026</a:t>
            </a:fld>
            <a:endParaRPr lang="en-GB" altLang="en-US"/>
          </a:p>
        </p:txBody>
      </p:sp>
      <p:sp>
        <p:nvSpPr>
          <p:cNvPr id="31749" name="Slide Number Placeholder 4">
            <a:extLst>
              <a:ext uri="{FF2B5EF4-FFF2-40B4-BE49-F238E27FC236}">
                <a16:creationId xmlns:a16="http://schemas.microsoft.com/office/drawing/2014/main" id="{55E42805-0497-C62C-3175-AE36D19DED2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F698621-FEC2-4E36-9B52-94C0E60EBC52}"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pic>
        <p:nvPicPr>
          <p:cNvPr id="31750" name="Picture 5">
            <a:extLst>
              <a:ext uri="{FF2B5EF4-FFF2-40B4-BE49-F238E27FC236}">
                <a16:creationId xmlns:a16="http://schemas.microsoft.com/office/drawing/2014/main" id="{122AB3BE-CE98-B26A-1B42-78F97B2392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6375" y="2571750"/>
            <a:ext cx="5688013" cy="294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2B854C5D-F930-F978-8945-B32F6F21A64F}"/>
              </a:ext>
            </a:extLst>
          </p:cNvPr>
          <p:cNvSpPr>
            <a:spLocks noGrp="1"/>
          </p:cNvSpPr>
          <p:nvPr>
            <p:ph type="title"/>
          </p:nvPr>
        </p:nvSpPr>
        <p:spPr/>
        <p:txBody>
          <a:bodyPr/>
          <a:lstStyle/>
          <a:p>
            <a:r>
              <a:rPr lang="en-GB" altLang="en-US"/>
              <a:t>Activity</a:t>
            </a:r>
          </a:p>
        </p:txBody>
      </p:sp>
      <p:sp>
        <p:nvSpPr>
          <p:cNvPr id="3" name="Content Placeholder 2">
            <a:extLst>
              <a:ext uri="{FF2B5EF4-FFF2-40B4-BE49-F238E27FC236}">
                <a16:creationId xmlns:a16="http://schemas.microsoft.com/office/drawing/2014/main" id="{6E4E96AB-9BF8-519F-8965-D81CDA3CF3C6}"/>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2100">
                <a:latin typeface="Arial" panose="020B0604020202020204" pitchFamily="34" charset="0"/>
                <a:cs typeface="Arial" panose="020B0604020202020204" pitchFamily="34" charset="0"/>
              </a:rPr>
              <a:t>Send an email to your lecturer. </a:t>
            </a:r>
          </a:p>
          <a:p>
            <a:pPr marL="0" indent="0">
              <a:buFont typeface="Arial" panose="020B0604020202020204" pitchFamily="34" charset="0"/>
              <a:buNone/>
            </a:pPr>
            <a:endParaRPr lang="en-GB" altLang="en-US" sz="210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2100" b="1">
                <a:latin typeface="Arial" panose="020B0604020202020204" pitchFamily="34" charset="0"/>
                <a:cs typeface="Arial" panose="020B0604020202020204" pitchFamily="34" charset="0"/>
              </a:rPr>
              <a:t>Subject : Self Introduction </a:t>
            </a:r>
          </a:p>
          <a:p>
            <a:pPr marL="0" indent="0">
              <a:buFont typeface="Arial" panose="020B0604020202020204" pitchFamily="34" charset="0"/>
              <a:buNone/>
            </a:pPr>
            <a:endParaRPr lang="en-GB" altLang="en-US" sz="2100" b="1">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2100" b="1">
                <a:latin typeface="Arial" panose="020B0604020202020204" pitchFamily="34" charset="0"/>
                <a:cs typeface="Arial" panose="020B0604020202020204" pitchFamily="34" charset="0"/>
              </a:rPr>
              <a:t>In your email introduce yourself and write a short paragraph about yourself such as </a:t>
            </a:r>
          </a:p>
          <a:p>
            <a:pPr marL="0" indent="0">
              <a:buFont typeface="Arial" panose="020B0604020202020204" pitchFamily="34" charset="0"/>
              <a:buNone/>
            </a:pPr>
            <a:r>
              <a:rPr lang="en-GB" altLang="en-US" sz="1800" i="1">
                <a:latin typeface="Arial" panose="020B0604020202020204" pitchFamily="34" charset="0"/>
                <a:cs typeface="Arial" panose="020B0604020202020204" pitchFamily="34" charset="0"/>
              </a:rPr>
              <a:t>Hello Sir/ Miss, </a:t>
            </a:r>
          </a:p>
          <a:p>
            <a:pPr marL="0" indent="0">
              <a:buFont typeface="Arial" panose="020B0604020202020204" pitchFamily="34" charset="0"/>
              <a:buNone/>
            </a:pPr>
            <a:r>
              <a:rPr lang="en-GB" altLang="en-US" sz="1800" i="1">
                <a:latin typeface="Arial" panose="020B0604020202020204" pitchFamily="34" charset="0"/>
                <a:cs typeface="Arial" panose="020B0604020202020204" pitchFamily="34" charset="0"/>
              </a:rPr>
              <a:t>My name is Amer, I am from the UK , I am your lecturer and module leader and happy to meet you all </a:t>
            </a:r>
          </a:p>
          <a:p>
            <a:pPr marL="0" indent="0">
              <a:buFont typeface="Arial" panose="020B0604020202020204" pitchFamily="34" charset="0"/>
              <a:buNone/>
            </a:pPr>
            <a:r>
              <a:rPr lang="en-GB" altLang="en-US" sz="1800" i="1">
                <a:latin typeface="Arial" panose="020B0604020202020204" pitchFamily="34" charset="0"/>
                <a:cs typeface="Arial" panose="020B0604020202020204" pitchFamily="34" charset="0"/>
              </a:rPr>
              <a:t>Thank you </a:t>
            </a:r>
          </a:p>
          <a:p>
            <a:pPr marL="0" indent="0">
              <a:buFont typeface="Arial" panose="020B0604020202020204" pitchFamily="34" charset="0"/>
              <a:buNone/>
            </a:pPr>
            <a:r>
              <a:rPr lang="en-GB" altLang="en-US" sz="1800" i="1">
                <a:latin typeface="Arial" panose="020B0604020202020204" pitchFamily="34" charset="0"/>
                <a:cs typeface="Arial" panose="020B0604020202020204" pitchFamily="34" charset="0"/>
              </a:rPr>
              <a:t>Amer </a:t>
            </a:r>
          </a:p>
          <a:p>
            <a:pPr marL="0" indent="0">
              <a:buFont typeface="Arial" panose="020B0604020202020204" pitchFamily="34" charset="0"/>
              <a:buNone/>
            </a:pPr>
            <a:endParaRPr lang="en-GB" altLang="en-US" sz="2100" b="1">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A9BE772B-47A6-DFE2-45C4-78F520C59662}"/>
              </a:ext>
            </a:extLst>
          </p:cNvPr>
          <p:cNvSpPr>
            <a:spLocks noGrp="1"/>
          </p:cNvSpPr>
          <p:nvPr>
            <p:ph type="title"/>
          </p:nvPr>
        </p:nvSpPr>
        <p:spPr/>
        <p:txBody>
          <a:bodyPr/>
          <a:lstStyle/>
          <a:p>
            <a:r>
              <a:rPr lang="en-GB" altLang="en-US" b="1"/>
              <a:t>OneDrive </a:t>
            </a:r>
          </a:p>
        </p:txBody>
      </p:sp>
      <p:sp>
        <p:nvSpPr>
          <p:cNvPr id="3" name="Content Placeholder 2">
            <a:extLst>
              <a:ext uri="{FF2B5EF4-FFF2-40B4-BE49-F238E27FC236}">
                <a16:creationId xmlns:a16="http://schemas.microsoft.com/office/drawing/2014/main" id="{CA1CA59D-494F-4F5C-59F5-A58946B83BE3}"/>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1500" dirty="0">
                <a:latin typeface="Arial" panose="020B0604020202020204" pitchFamily="34" charset="0"/>
                <a:cs typeface="Arial" panose="020B0604020202020204" pitchFamily="34" charset="0"/>
              </a:rPr>
              <a:t>The OneDrive is an essential part of Microsoft 365. </a:t>
            </a:r>
          </a:p>
          <a:p>
            <a:pPr>
              <a:defRPr/>
            </a:pPr>
            <a:endParaRPr lang="en-GB" dirty="0"/>
          </a:p>
        </p:txBody>
      </p:sp>
      <p:pic>
        <p:nvPicPr>
          <p:cNvPr id="4" name="Online Media 3" title="What is OneDrive?">
            <a:hlinkClick r:id="" action="ppaction://media"/>
            <a:extLst>
              <a:ext uri="{FF2B5EF4-FFF2-40B4-BE49-F238E27FC236}">
                <a16:creationId xmlns:a16="http://schemas.microsoft.com/office/drawing/2014/main" id="{B7803B12-C346-C218-FBE1-7131516B88A5}"/>
              </a:ext>
            </a:extLst>
          </p:cNvPr>
          <p:cNvPicPr>
            <a:picLocks noRot="1" noChangeAspect="1"/>
          </p:cNvPicPr>
          <p:nvPr>
            <a:videoFile r:link="rId1"/>
          </p:nvPr>
        </p:nvPicPr>
        <p:blipFill>
          <a:blip r:embed="rId4"/>
          <a:stretch>
            <a:fillRect/>
          </a:stretch>
        </p:blipFill>
        <p:spPr>
          <a:xfrm>
            <a:off x="0" y="2252663"/>
            <a:ext cx="9137650" cy="34464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mediacall" presetSubtype="0" fill="hold" nodeType="clickEffect">
                                  <p:stCondLst>
                                    <p:cond delay="0"/>
                                  </p:stCondLst>
                                  <p:childTnLst>
                                    <p:cmd type="call" cmd="playFrom(0.0)">
                                      <p:cBhvr>
                                        <p:cTn id="1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2" fill="hold" display="0">
                  <p:stCondLst>
                    <p:cond delay="indefinite"/>
                  </p:stCondLst>
                </p:cTn>
                <p:tgtEl>
                  <p:spTgt spid="4"/>
                </p:tgtEl>
              </p:cMediaNode>
            </p:video>
            <p:seq concurrent="1" nextAc="seek">
              <p:cTn id="13" restart="whenNotActive" fill="hold" evtFilter="cancelBubble" nodeType="interactiveSeq">
                <p:stCondLst>
                  <p:cond evt="onClick" delay="0">
                    <p:tgtEl>
                      <p:spTgt spid="4"/>
                    </p:tgtEl>
                  </p:cond>
                </p:stCondLst>
                <p:endSync evt="end" delay="0">
                  <p:rtn val="all"/>
                </p:endSync>
                <p:childTnLst>
                  <p:par>
                    <p:cTn id="14" fill="hold" nodeType="clickPar">
                      <p:stCondLst>
                        <p:cond delay="0"/>
                      </p:stCondLst>
                      <p:childTnLst>
                        <p:par>
                          <p:cTn id="15" fill="hold" nodeType="withGroup">
                            <p:stCondLst>
                              <p:cond delay="0"/>
                            </p:stCondLst>
                            <p:childTnLst>
                              <p:par>
                                <p:cTn id="16" presetID="2" presetClass="mediacall" presetSubtype="0" fill="hold" nodeType="clickEffect">
                                  <p:stCondLst>
                                    <p:cond delay="0"/>
                                  </p:stCondLst>
                                  <p:childTnLst>
                                    <p:cmd type="call" cmd="togglePause">
                                      <p:cBhvr>
                                        <p:cTn id="1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300E7078-50EF-7BE1-22DB-2BB5417A4DC2}"/>
              </a:ext>
            </a:extLst>
          </p:cNvPr>
          <p:cNvSpPr>
            <a:spLocks noGrp="1"/>
          </p:cNvSpPr>
          <p:nvPr>
            <p:ph type="title"/>
          </p:nvPr>
        </p:nvSpPr>
        <p:spPr/>
        <p:txBody>
          <a:bodyPr/>
          <a:lstStyle/>
          <a:p>
            <a:r>
              <a:rPr lang="en-GB" altLang="en-US" b="1"/>
              <a:t>MS Teams and MS Stream</a:t>
            </a:r>
          </a:p>
        </p:txBody>
      </p:sp>
      <p:pic>
        <p:nvPicPr>
          <p:cNvPr id="8" name="Picture 7">
            <a:extLst>
              <a:ext uri="{FF2B5EF4-FFF2-40B4-BE49-F238E27FC236}">
                <a16:creationId xmlns:a16="http://schemas.microsoft.com/office/drawing/2014/main" id="{78BC2F67-CFC4-87AD-3121-A4205C6F6E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075" y="2679700"/>
            <a:ext cx="1462088" cy="54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a:extLst>
              <a:ext uri="{FF2B5EF4-FFF2-40B4-BE49-F238E27FC236}">
                <a16:creationId xmlns:a16="http://schemas.microsoft.com/office/drawing/2014/main" id="{D2B997C6-B17B-FDF9-D6A3-39E1088E77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5663" y="4086225"/>
            <a:ext cx="14605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5E111BE0-3492-491B-ADE4-E4071BA33D43}"/>
              </a:ext>
            </a:extLst>
          </p:cNvPr>
          <p:cNvSpPr txBox="1">
            <a:spLocks noChangeArrowheads="1"/>
          </p:cNvSpPr>
          <p:nvPr/>
        </p:nvSpPr>
        <p:spPr bwMode="auto">
          <a:xfrm>
            <a:off x="2527300" y="2368550"/>
            <a:ext cx="5680075"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MS Teams can be downloaded as an app or accessed via a webpage. </a:t>
            </a:r>
          </a:p>
          <a:p>
            <a:pPr>
              <a:spcBef>
                <a:spcPct val="0"/>
              </a:spcBef>
              <a:buFontTx/>
              <a:buNone/>
            </a:pPr>
            <a:endParaRPr lang="en-GB" altLang="en-US" sz="1800">
              <a:latin typeface="Arial" panose="020B0604020202020204" pitchFamily="34" charset="0"/>
            </a:endParaRPr>
          </a:p>
          <a:p>
            <a:pPr>
              <a:spcBef>
                <a:spcPct val="0"/>
              </a:spcBef>
              <a:buFontTx/>
              <a:buNone/>
            </a:pPr>
            <a:r>
              <a:rPr lang="en-GB" altLang="en-US" sz="1800">
                <a:latin typeface="Arial" panose="020B0604020202020204" pitchFamily="34" charset="0"/>
              </a:rPr>
              <a:t>This app will allow you as a student to set up meetings with other students or to attend scheduled MS Teams meetings using a link. </a:t>
            </a:r>
          </a:p>
        </p:txBody>
      </p:sp>
      <p:sp>
        <p:nvSpPr>
          <p:cNvPr id="12" name="TextBox 11">
            <a:extLst>
              <a:ext uri="{FF2B5EF4-FFF2-40B4-BE49-F238E27FC236}">
                <a16:creationId xmlns:a16="http://schemas.microsoft.com/office/drawing/2014/main" id="{F8A9DF6A-0020-AB49-447B-3420EA9B3614}"/>
              </a:ext>
            </a:extLst>
          </p:cNvPr>
          <p:cNvSpPr txBox="1">
            <a:spLocks noChangeArrowheads="1"/>
          </p:cNvSpPr>
          <p:nvPr/>
        </p:nvSpPr>
        <p:spPr bwMode="auto">
          <a:xfrm>
            <a:off x="2527300" y="4086225"/>
            <a:ext cx="5127625"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latin typeface="Arial" panose="020B0604020202020204" pitchFamily="34" charset="0"/>
              </a:rPr>
              <a:t>MS Stream is a video viewing and storage app. This app will be used to store your lecture recordings.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animEffect transition="in" filter="fade">
                                      <p:cBhvr>
                                        <p:cTn id="15" dur="500"/>
                                        <p:tgtEl>
                                          <p:spTgt spid="10"/>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164DE0B-25D9-851F-AFFA-FD08720D3ED7}"/>
              </a:ext>
            </a:extLst>
          </p:cNvPr>
          <p:cNvSpPr>
            <a:spLocks noGrp="1"/>
          </p:cNvSpPr>
          <p:nvPr>
            <p:ph type="title"/>
          </p:nvPr>
        </p:nvSpPr>
        <p:spPr>
          <a:xfrm>
            <a:off x="6772275" y="1169988"/>
            <a:ext cx="2171700" cy="731837"/>
          </a:xfrm>
        </p:spPr>
        <p:txBody>
          <a:bodyPr/>
          <a:lstStyle/>
          <a:p>
            <a:r>
              <a:rPr lang="en-GB" altLang="en-US"/>
              <a:t>MS Teams </a:t>
            </a:r>
          </a:p>
        </p:txBody>
      </p:sp>
      <p:pic>
        <p:nvPicPr>
          <p:cNvPr id="5" name="Online Media 4" title="How to use Teams | Microsoft">
            <a:hlinkClick r:id="" action="ppaction://media"/>
            <a:extLst>
              <a:ext uri="{FF2B5EF4-FFF2-40B4-BE49-F238E27FC236}">
                <a16:creationId xmlns:a16="http://schemas.microsoft.com/office/drawing/2014/main" id="{6238E67D-8486-552F-1661-5741AA4016A4}"/>
              </a:ext>
            </a:extLst>
          </p:cNvPr>
          <p:cNvPicPr>
            <a:picLocks noGrp="1" noRot="1" noChangeAspect="1"/>
          </p:cNvPicPr>
          <p:nvPr>
            <p:ph idx="1"/>
            <a:videoFile r:link="rId1"/>
          </p:nvPr>
        </p:nvPicPr>
        <p:blipFill>
          <a:blip r:embed="rId4"/>
          <a:stretch>
            <a:fillRect/>
          </a:stretch>
        </p:blipFill>
        <p:spPr>
          <a:xfrm>
            <a:off x="34925" y="0"/>
            <a:ext cx="6408738" cy="5805488"/>
          </a:xfr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A92ABD60-C1A5-6FF6-BD4C-1D9B9529F687}"/>
              </a:ext>
            </a:extLst>
          </p:cNvPr>
          <p:cNvSpPr>
            <a:spLocks noGrp="1"/>
          </p:cNvSpPr>
          <p:nvPr>
            <p:ph type="title"/>
          </p:nvPr>
        </p:nvSpPr>
        <p:spPr/>
        <p:txBody>
          <a:bodyPr/>
          <a:lstStyle/>
          <a:p>
            <a:r>
              <a:rPr lang="en-GB" altLang="en-US" b="1"/>
              <a:t>MS Teams</a:t>
            </a:r>
          </a:p>
        </p:txBody>
      </p:sp>
      <p:sp>
        <p:nvSpPr>
          <p:cNvPr id="40963" name="Content Placeholder 2">
            <a:extLst>
              <a:ext uri="{FF2B5EF4-FFF2-40B4-BE49-F238E27FC236}">
                <a16:creationId xmlns:a16="http://schemas.microsoft.com/office/drawing/2014/main" id="{FB5AD5CE-D28A-2118-0EE6-0033A43B1B57}"/>
              </a:ext>
            </a:extLst>
          </p:cNvPr>
          <p:cNvSpPr>
            <a:spLocks noGrp="1"/>
          </p:cNvSpPr>
          <p:nvPr>
            <p:ph idx="1"/>
          </p:nvPr>
        </p:nvSpPr>
        <p:spPr>
          <a:xfrm>
            <a:off x="457200" y="1600200"/>
            <a:ext cx="9010650" cy="3916363"/>
          </a:xfrm>
        </p:spPr>
        <p:txBody>
          <a:bodyPr/>
          <a:lstStyle/>
          <a:p>
            <a:r>
              <a:rPr lang="en-GB" altLang="en-US" sz="2800"/>
              <a:t>Ensure that you have access to the MS Teams app. </a:t>
            </a:r>
          </a:p>
          <a:p>
            <a:endParaRPr lang="en-GB" altLang="en-US" sz="2800"/>
          </a:p>
          <a:p>
            <a:r>
              <a:rPr lang="en-GB" altLang="en-US" sz="2800"/>
              <a:t>Open and explore the app. </a:t>
            </a:r>
          </a:p>
          <a:p>
            <a:endParaRPr lang="en-GB" altLang="en-US" sz="2800"/>
          </a:p>
          <a:p>
            <a:r>
              <a:rPr lang="en-GB" altLang="en-US" sz="2800"/>
              <a:t>Spend some time to explore the App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EE68C7CC-B84F-AAC6-246F-FC1604F47CCB}"/>
              </a:ext>
            </a:extLst>
          </p:cNvPr>
          <p:cNvSpPr>
            <a:spLocks noGrp="1"/>
          </p:cNvSpPr>
          <p:nvPr>
            <p:ph type="title"/>
          </p:nvPr>
        </p:nvSpPr>
        <p:spPr>
          <a:xfrm>
            <a:off x="6859588" y="1158875"/>
            <a:ext cx="2093912" cy="688975"/>
          </a:xfrm>
        </p:spPr>
        <p:txBody>
          <a:bodyPr/>
          <a:lstStyle/>
          <a:p>
            <a:r>
              <a:rPr lang="en-GB" altLang="en-US"/>
              <a:t>MS Stream</a:t>
            </a:r>
          </a:p>
        </p:txBody>
      </p:sp>
      <p:pic>
        <p:nvPicPr>
          <p:cNvPr id="43011" name="Content Placeholder 7" descr="Stream with solid fill">
            <a:extLst>
              <a:ext uri="{FF2B5EF4-FFF2-40B4-BE49-F238E27FC236}">
                <a16:creationId xmlns:a16="http://schemas.microsoft.com/office/drawing/2014/main" id="{652A211F-F954-3080-6382-C4597B34B1B8}"/>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546975" y="4176713"/>
            <a:ext cx="914400" cy="914400"/>
          </a:xfrm>
        </p:spPr>
      </p:pic>
      <p:pic>
        <p:nvPicPr>
          <p:cNvPr id="43012" name="Picture 3">
            <a:extLst>
              <a:ext uri="{FF2B5EF4-FFF2-40B4-BE49-F238E27FC236}">
                <a16:creationId xmlns:a16="http://schemas.microsoft.com/office/drawing/2014/main" id="{2D9915AB-4F35-58C6-F944-93B6217AA8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43763" y="2433638"/>
            <a:ext cx="14605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Online Media 4" title="How to make a video using Microsoft Stream">
            <a:hlinkClick r:id="" action="ppaction://media"/>
            <a:extLst>
              <a:ext uri="{FF2B5EF4-FFF2-40B4-BE49-F238E27FC236}">
                <a16:creationId xmlns:a16="http://schemas.microsoft.com/office/drawing/2014/main" id="{59AC5B9F-55DF-AFBA-300D-74726BF4F1A0}"/>
              </a:ext>
            </a:extLst>
          </p:cNvPr>
          <p:cNvPicPr>
            <a:picLocks noRot="1" noChangeAspect="1"/>
          </p:cNvPicPr>
          <p:nvPr>
            <a:videoFile r:link="rId1"/>
          </p:nvPr>
        </p:nvPicPr>
        <p:blipFill>
          <a:blip r:embed="rId6"/>
          <a:stretch>
            <a:fillRect/>
          </a:stretch>
        </p:blipFill>
        <p:spPr>
          <a:xfrm>
            <a:off x="34925" y="0"/>
            <a:ext cx="5761038" cy="57324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DE211470-3797-701B-B317-F434DB2299EA}"/>
              </a:ext>
            </a:extLst>
          </p:cNvPr>
          <p:cNvSpPr>
            <a:spLocks noGrp="1"/>
          </p:cNvSpPr>
          <p:nvPr>
            <p:ph type="title"/>
          </p:nvPr>
        </p:nvSpPr>
        <p:spPr/>
        <p:txBody>
          <a:bodyPr/>
          <a:lstStyle/>
          <a:p>
            <a:r>
              <a:rPr lang="en-GB" altLang="en-US"/>
              <a:t>Summary </a:t>
            </a:r>
          </a:p>
        </p:txBody>
      </p:sp>
      <p:sp>
        <p:nvSpPr>
          <p:cNvPr id="3" name="Content Placeholder 2">
            <a:extLst>
              <a:ext uri="{FF2B5EF4-FFF2-40B4-BE49-F238E27FC236}">
                <a16:creationId xmlns:a16="http://schemas.microsoft.com/office/drawing/2014/main" id="{3FC69192-AB56-FDE5-BD5E-4818D5AD863C}"/>
              </a:ext>
            </a:extLst>
          </p:cNvPr>
          <p:cNvSpPr>
            <a:spLocks noGrp="1"/>
          </p:cNvSpPr>
          <p:nvPr>
            <p:ph idx="1"/>
          </p:nvPr>
        </p:nvSpPr>
        <p:spPr>
          <a:xfrm>
            <a:off x="457200" y="1600200"/>
            <a:ext cx="8229600" cy="3916363"/>
          </a:xfrm>
        </p:spPr>
        <p:txBody>
          <a:bodyPr>
            <a:normAutofit/>
          </a:bodyPr>
          <a:lstStyle/>
          <a:p>
            <a:pPr marL="0" indent="0">
              <a:buFont typeface="Arial" panose="020B0604020202020204" pitchFamily="34" charset="0"/>
              <a:buNone/>
              <a:defRPr/>
            </a:pPr>
            <a:r>
              <a:rPr lang="en-GB" sz="1800" b="1" dirty="0">
                <a:latin typeface="Arial" panose="020B0604020202020204" pitchFamily="34" charset="0"/>
                <a:cs typeface="Arial" panose="020B0604020202020204" pitchFamily="34" charset="0"/>
              </a:rPr>
              <a:t>This week </a:t>
            </a:r>
            <a:r>
              <a:rPr lang="en-GB" sz="1800" dirty="0">
                <a:latin typeface="Arial" panose="020B0604020202020204" pitchFamily="34" charset="0"/>
                <a:cs typeface="Arial" panose="020B0604020202020204" pitchFamily="34" charset="0"/>
              </a:rPr>
              <a:t>we have: </a:t>
            </a:r>
          </a:p>
          <a:p>
            <a:pPr>
              <a:defRPr/>
            </a:pPr>
            <a:r>
              <a:rPr lang="en-GB" sz="1800" dirty="0">
                <a:latin typeface="Arial" panose="020B0604020202020204" pitchFamily="34" charset="0"/>
                <a:cs typeface="Arial" panose="020B0604020202020204" pitchFamily="34" charset="0"/>
              </a:rPr>
              <a:t>Introduced the Digital Skills Module. </a:t>
            </a:r>
          </a:p>
          <a:p>
            <a:pPr>
              <a:defRPr/>
            </a:pPr>
            <a:r>
              <a:rPr lang="en-GB" sz="1800" dirty="0">
                <a:latin typeface="Arial" panose="020B0604020202020204" pitchFamily="34" charset="0"/>
                <a:cs typeface="Arial" panose="020B0604020202020204" pitchFamily="34" charset="0"/>
              </a:rPr>
              <a:t>Explore key Microsoft 365 apps </a:t>
            </a:r>
          </a:p>
          <a:p>
            <a:pPr marL="0" indent="0">
              <a:buFont typeface="Arial" panose="020B0604020202020204" pitchFamily="34" charset="0"/>
              <a:buNone/>
              <a:defRPr/>
            </a:pPr>
            <a:endParaRPr lang="en-GB" sz="1800" dirty="0">
              <a:latin typeface="Arial" panose="020B0604020202020204" pitchFamily="34" charset="0"/>
              <a:cs typeface="Arial" panose="020B0604020202020204" pitchFamily="34" charset="0"/>
            </a:endParaRPr>
          </a:p>
          <a:p>
            <a:pPr marL="0" indent="0">
              <a:buFont typeface="Arial" panose="020B0604020202020204" pitchFamily="34" charset="0"/>
              <a:buNone/>
              <a:defRPr/>
            </a:pPr>
            <a:r>
              <a:rPr lang="en-GB" sz="1800" b="1" dirty="0">
                <a:latin typeface="Arial" panose="020B0604020202020204" pitchFamily="34" charset="0"/>
                <a:cs typeface="Arial" panose="020B0604020202020204" pitchFamily="34" charset="0"/>
              </a:rPr>
              <a:t>Next week </a:t>
            </a:r>
            <a:r>
              <a:rPr lang="en-GB" sz="1800" dirty="0">
                <a:latin typeface="Arial" panose="020B0604020202020204" pitchFamily="34" charset="0"/>
                <a:cs typeface="Arial" panose="020B0604020202020204" pitchFamily="34" charset="0"/>
              </a:rPr>
              <a:t>: </a:t>
            </a:r>
          </a:p>
          <a:p>
            <a:pPr marL="0" indent="0">
              <a:buFont typeface="Arial" panose="020B0604020202020204" pitchFamily="34" charset="0"/>
              <a:buNone/>
              <a:defRPr/>
            </a:pPr>
            <a:r>
              <a:rPr lang="en-GB" sz="1800" dirty="0">
                <a:latin typeface="Arial" panose="020B0604020202020204" pitchFamily="34" charset="0"/>
                <a:cs typeface="Arial" panose="020B0604020202020204" pitchFamily="34" charset="0"/>
              </a:rPr>
              <a:t>Using Microsoft Word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TotalTime>
  <Words>1204</Words>
  <Application>Microsoft Office PowerPoint</Application>
  <PresentationFormat>On-screen Show (4:3)</PresentationFormat>
  <Paragraphs>169</Paragraphs>
  <Slides>28</Slides>
  <Notes>10</Notes>
  <HiddenSlides>0</HiddenSlides>
  <MMClips>4</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20140311PresentationUWTSDTemplate</vt:lpstr>
      <vt:lpstr> Digital Skills  LCLM 4002          </vt:lpstr>
      <vt:lpstr>PowerPoint Presentation</vt:lpstr>
      <vt:lpstr>PowerPoint Presentation</vt:lpstr>
      <vt:lpstr>PowerPoint Presentation</vt:lpstr>
      <vt:lpstr>PowerPoint Presentation</vt:lpstr>
      <vt:lpstr>PowerPoint Presentation</vt:lpstr>
      <vt:lpstr>During the session today </vt:lpstr>
      <vt:lpstr>Let’s discover the module </vt:lpstr>
      <vt:lpstr>Welcome to the module</vt:lpstr>
      <vt:lpstr>LEARNING OUTCOMES</vt:lpstr>
      <vt:lpstr>Moodle</vt:lpstr>
      <vt:lpstr>The module term overview</vt:lpstr>
      <vt:lpstr>Scan the code to get started </vt:lpstr>
      <vt:lpstr>Activity </vt:lpstr>
      <vt:lpstr>Break Time </vt:lpstr>
      <vt:lpstr>Introduction to MS365</vt:lpstr>
      <vt:lpstr>Microsoft 365</vt:lpstr>
      <vt:lpstr>Outlook </vt:lpstr>
      <vt:lpstr>Access Outlook from hub </vt:lpstr>
      <vt:lpstr>Click on O365 l APP</vt:lpstr>
      <vt:lpstr>Click on Outlook </vt:lpstr>
      <vt:lpstr>Activity</vt:lpstr>
      <vt:lpstr>OneDrive </vt:lpstr>
      <vt:lpstr>MS Teams and MS Stream</vt:lpstr>
      <vt:lpstr>MS Teams </vt:lpstr>
      <vt:lpstr>MS Teams</vt:lpstr>
      <vt:lpstr>MS Stream</vt:lpstr>
      <vt:lpstr>Summary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Amer Kareem</cp:lastModifiedBy>
  <cp:revision>146</cp:revision>
  <cp:lastPrinted>1601-01-01T00:00:00Z</cp:lastPrinted>
  <dcterms:created xsi:type="dcterms:W3CDTF">2002-10-07T19:43:58Z</dcterms:created>
  <dcterms:modified xsi:type="dcterms:W3CDTF">2026-02-12T18:46:34Z</dcterms:modified>
</cp:coreProperties>
</file>