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7" r:id="rId1"/>
  </p:sldMasterIdLst>
  <p:notesMasterIdLst>
    <p:notesMasterId r:id="rId28"/>
  </p:notesMasterIdLst>
  <p:handoutMasterIdLst>
    <p:handoutMasterId r:id="rId29"/>
  </p:handoutMasterIdLst>
  <p:sldIdLst>
    <p:sldId id="277" r:id="rId2"/>
    <p:sldId id="1078" r:id="rId3"/>
    <p:sldId id="1040" r:id="rId4"/>
    <p:sldId id="1042" r:id="rId5"/>
    <p:sldId id="1043" r:id="rId6"/>
    <p:sldId id="1081" r:id="rId7"/>
    <p:sldId id="1044" r:id="rId8"/>
    <p:sldId id="1045" r:id="rId9"/>
    <p:sldId id="1046" r:id="rId10"/>
    <p:sldId id="1048" r:id="rId11"/>
    <p:sldId id="1049" r:id="rId12"/>
    <p:sldId id="1082" r:id="rId13"/>
    <p:sldId id="1050" r:id="rId14"/>
    <p:sldId id="1051" r:id="rId15"/>
    <p:sldId id="295" r:id="rId16"/>
    <p:sldId id="296" r:id="rId17"/>
    <p:sldId id="297" r:id="rId18"/>
    <p:sldId id="298" r:id="rId19"/>
    <p:sldId id="322" r:id="rId20"/>
    <p:sldId id="299" r:id="rId21"/>
    <p:sldId id="1052" r:id="rId22"/>
    <p:sldId id="1053" r:id="rId23"/>
    <p:sldId id="1084" r:id="rId24"/>
    <p:sldId id="1054" r:id="rId25"/>
    <p:sldId id="1055" r:id="rId26"/>
    <p:sldId id="1114" r:id="rId27"/>
  </p:sldIdLst>
  <p:sldSz cx="9144000" cy="6858000" type="screen4x3"/>
  <p:notesSz cx="6669088" cy="9753600"/>
  <p:embeddedFontLst>
    <p:embeddedFont>
      <p:font typeface="Cambria Math" panose="02040503050406030204" pitchFamily="18" charset="0"/>
      <p:regular r:id="rId30"/>
    </p:embeddedFont>
    <p:embeddedFont>
      <p:font typeface="Verdana" panose="020B0604030504040204" pitchFamily="34" charset="0"/>
      <p:regular r:id="rId31"/>
      <p:bold r:id="rId32"/>
      <p:italic r:id="rId33"/>
      <p:boldItalic r:id="rId34"/>
    </p:embeddedFont>
  </p:embeddedFontLst>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372" autoAdjust="0"/>
  </p:normalViewPr>
  <p:slideViewPr>
    <p:cSldViewPr>
      <p:cViewPr varScale="1">
        <p:scale>
          <a:sx n="104" d="100"/>
          <a:sy n="104" d="100"/>
        </p:scale>
        <p:origin x="169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562190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76513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890187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727863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0194168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6963887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21/10/2024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21/10/2024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21/10/2024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21/10/2024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21/10/2024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21/10/2024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21/10/2024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21/10/2024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21/10/2024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21/10/2024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21/10/2024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and Two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1097280"/>
          </a:xfrm>
          <a:prstGeom prst="rect">
            <a:avLst/>
          </a:prstGeom>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a:prstGeom prst="rect">
            <a:avLst/>
          </a:prstGeo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a:prstGeom prst="rect">
            <a:avLst/>
          </a:prstGeo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a:prstGeom prst="rect">
            <a:avLst/>
          </a:prstGeom>
        </p:spPr>
        <p:txBody>
          <a:bodyPr/>
          <a:lstStyle/>
          <a:p>
            <a:endParaRPr lang="en-US" dirty="0"/>
          </a:p>
        </p:txBody>
      </p:sp>
      <p:sp>
        <p:nvSpPr>
          <p:cNvPr id="4" name="Date Placeholder 3"/>
          <p:cNvSpPr>
            <a:spLocks noGrp="1"/>
          </p:cNvSpPr>
          <p:nvPr>
            <p:ph type="dt" sz="half" idx="10"/>
          </p:nvPr>
        </p:nvSpPr>
        <p:spPr>
          <a:xfrm>
            <a:off x="6335713" y="113072"/>
            <a:ext cx="2133600" cy="182880"/>
          </a:xfrm>
          <a:prstGeom prst="rect">
            <a:avLst/>
          </a:prstGeom>
        </p:spPr>
        <p:txBody>
          <a:bodyPr/>
          <a:lstStyle/>
          <a:p>
            <a:fld id="{A9DF6EFB-3F44-496C-A842-1E0B3D3B975A}" type="datetimeFigureOut">
              <a:rPr lang="en-US" smtClean="0"/>
              <a:pPr/>
              <a:t>10/21/2024</a:t>
            </a:fld>
            <a:endParaRPr lang="en-US" dirty="0"/>
          </a:p>
        </p:txBody>
      </p:sp>
      <p:sp>
        <p:nvSpPr>
          <p:cNvPr id="6" name="Slide Number Placeholder 5"/>
          <p:cNvSpPr>
            <a:spLocks noGrp="1"/>
          </p:cNvSpPr>
          <p:nvPr>
            <p:ph type="sldNum" sz="quarter" idx="12"/>
          </p:nvPr>
        </p:nvSpPr>
        <p:spPr>
          <a:xfrm>
            <a:off x="8469312" y="113072"/>
            <a:ext cx="551783" cy="182880"/>
          </a:xfrm>
          <a:prstGeom prst="rect">
            <a:avLst/>
          </a:prstGeom>
        </p:spPr>
        <p:txBody>
          <a:bodyPr/>
          <a:lstStyle/>
          <a:p>
            <a:fld id="{200B2350-5261-4F5C-9DF5-EF0D264FC8D2}" type="slidenum">
              <a:rPr lang="en-US" smtClean="0"/>
              <a:pPr/>
              <a:t>‹#›</a:t>
            </a:fld>
            <a:endParaRPr lang="en-US" dirty="0"/>
          </a:p>
        </p:txBody>
      </p:sp>
      <p:sp>
        <p:nvSpPr>
          <p:cNvPr id="9" name="Content Placeholder 2"/>
          <p:cNvSpPr>
            <a:spLocks noGrp="1"/>
          </p:cNvSpPr>
          <p:nvPr>
            <p:ph idx="14"/>
          </p:nvPr>
        </p:nvSpPr>
        <p:spPr>
          <a:xfrm>
            <a:off x="609600" y="4114800"/>
            <a:ext cx="8229600" cy="2163763"/>
          </a:xfrm>
          <a:prstGeom prst="rect">
            <a:avLst/>
          </a:prstGeo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291679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1097280"/>
          </a:xfrm>
          <a:prstGeom prst="rect">
            <a:avLst/>
          </a:prstGeom>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a:prstGeom prst="rect">
            <a:avLst/>
          </a:prstGeo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a:prstGeom prst="rect">
            <a:avLst/>
          </a:prstGeo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a:prstGeom prst="rect">
            <a:avLst/>
          </a:prstGeom>
        </p:spPr>
        <p:txBody>
          <a:bodyPr/>
          <a:lstStyle/>
          <a:p>
            <a:endParaRPr lang="en-US" dirty="0"/>
          </a:p>
        </p:txBody>
      </p:sp>
      <p:sp>
        <p:nvSpPr>
          <p:cNvPr id="4" name="Date Placeholder 3"/>
          <p:cNvSpPr>
            <a:spLocks noGrp="1"/>
          </p:cNvSpPr>
          <p:nvPr>
            <p:ph type="dt" sz="half" idx="10"/>
          </p:nvPr>
        </p:nvSpPr>
        <p:spPr>
          <a:xfrm>
            <a:off x="6335713" y="113072"/>
            <a:ext cx="2133600" cy="182880"/>
          </a:xfrm>
          <a:prstGeom prst="rect">
            <a:avLst/>
          </a:prstGeom>
        </p:spPr>
        <p:txBody>
          <a:bodyPr/>
          <a:lstStyle/>
          <a:p>
            <a:fld id="{A9DF6EFB-3F44-496C-A842-1E0B3D3B975A}" type="datetimeFigureOut">
              <a:rPr lang="en-US" smtClean="0"/>
              <a:pPr/>
              <a:t>10/21/2024</a:t>
            </a:fld>
            <a:endParaRPr lang="en-US" dirty="0"/>
          </a:p>
        </p:txBody>
      </p:sp>
      <p:sp>
        <p:nvSpPr>
          <p:cNvPr id="6" name="Slide Number Placeholder 5"/>
          <p:cNvSpPr>
            <a:spLocks noGrp="1"/>
          </p:cNvSpPr>
          <p:nvPr>
            <p:ph type="sldNum" sz="quarter" idx="12"/>
          </p:nvPr>
        </p:nvSpPr>
        <p:spPr>
          <a:xfrm>
            <a:off x="8469312" y="113072"/>
            <a:ext cx="551783" cy="182880"/>
          </a:xfrm>
          <a:prstGeom prst="rect">
            <a:avLst/>
          </a:prstGeo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238575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21/10/2024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MBA</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Financial Management</a:t>
            </a:r>
          </a:p>
          <a:p>
            <a:pPr eaLnBrk="1" hangingPunct="1"/>
            <a:r>
              <a:rPr lang="en-GB" altLang="en-US">
                <a:solidFill>
                  <a:schemeClr val="accent2"/>
                </a:solidFill>
              </a:rPr>
              <a:t>Week 3</a:t>
            </a:r>
            <a:endParaRPr lang="en-GB" altLang="en-US" dirty="0">
              <a:solidFill>
                <a:schemeClr val="accent2"/>
              </a:solidFill>
            </a:endParaRPr>
          </a:p>
          <a:p>
            <a:pPr eaLnBrk="1" hangingPunct="1"/>
            <a:endParaRPr lang="en-GB" altLang="en-US" dirty="0">
              <a:solidFill>
                <a:schemeClr val="accent2"/>
              </a:solidFill>
            </a:endParaRPr>
          </a:p>
          <a:p>
            <a:pPr eaLnBrk="1" hangingPunct="1"/>
            <a:r>
              <a:rPr lang="en-GB" altLang="en-US" sz="4800" b="1" dirty="0">
                <a:solidFill>
                  <a:schemeClr val="accent2"/>
                </a:solidFill>
              </a:rPr>
              <a:t>Capital Budgeting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6E0D3-305E-22F7-DD07-91205DA1F5F5}"/>
              </a:ext>
            </a:extLst>
          </p:cNvPr>
          <p:cNvSpPr>
            <a:spLocks noGrp="1"/>
          </p:cNvSpPr>
          <p:nvPr>
            <p:ph type="title"/>
          </p:nvPr>
        </p:nvSpPr>
        <p:spPr/>
        <p:txBody>
          <a:bodyPr/>
          <a:lstStyle/>
          <a:p>
            <a:r>
              <a:rPr lang="en-GB" dirty="0"/>
              <a:t>Week Outline</a:t>
            </a:r>
          </a:p>
        </p:txBody>
      </p:sp>
      <p:sp>
        <p:nvSpPr>
          <p:cNvPr id="3" name="Content Placeholder 2">
            <a:extLst>
              <a:ext uri="{FF2B5EF4-FFF2-40B4-BE49-F238E27FC236}">
                <a16:creationId xmlns:a16="http://schemas.microsoft.com/office/drawing/2014/main" id="{33D45A68-4896-52B8-AF6B-9634B81EF453}"/>
              </a:ext>
            </a:extLst>
          </p:cNvPr>
          <p:cNvSpPr>
            <a:spLocks noGrp="1"/>
          </p:cNvSpPr>
          <p:nvPr>
            <p:ph idx="1"/>
          </p:nvPr>
        </p:nvSpPr>
        <p:spPr/>
        <p:txBody>
          <a:bodyPr/>
          <a:lstStyle/>
          <a:p>
            <a:r>
              <a:rPr lang="en-GB" dirty="0"/>
              <a:t>Finding Profitable Projects</a:t>
            </a:r>
          </a:p>
          <a:p>
            <a:r>
              <a:rPr lang="en-GB" dirty="0"/>
              <a:t>Capital-Budgeting Decision Criteria</a:t>
            </a:r>
          </a:p>
          <a:p>
            <a:pPr lvl="1"/>
            <a:r>
              <a:rPr lang="en-GB" dirty="0"/>
              <a:t>PBP</a:t>
            </a:r>
          </a:p>
          <a:p>
            <a:pPr lvl="1"/>
            <a:r>
              <a:rPr lang="en-GB" dirty="0"/>
              <a:t>ARR</a:t>
            </a:r>
          </a:p>
          <a:p>
            <a:pPr lvl="1"/>
            <a:r>
              <a:rPr lang="en-GB" dirty="0"/>
              <a:t>NPV</a:t>
            </a:r>
          </a:p>
          <a:p>
            <a:endParaRPr lang="en-GB" dirty="0"/>
          </a:p>
        </p:txBody>
      </p:sp>
      <p:sp>
        <p:nvSpPr>
          <p:cNvPr id="4" name="Date Placeholder 3">
            <a:extLst>
              <a:ext uri="{FF2B5EF4-FFF2-40B4-BE49-F238E27FC236}">
                <a16:creationId xmlns:a16="http://schemas.microsoft.com/office/drawing/2014/main" id="{A503858A-ECFB-07F7-A828-699534154F04}"/>
              </a:ext>
            </a:extLst>
          </p:cNvPr>
          <p:cNvSpPr>
            <a:spLocks noGrp="1"/>
          </p:cNvSpPr>
          <p:nvPr>
            <p:ph type="dt" sz="half" idx="10"/>
          </p:nvPr>
        </p:nvSpPr>
        <p:spPr/>
        <p:txBody>
          <a:bodyPr/>
          <a:lstStyle/>
          <a:p>
            <a:pPr>
              <a:defRPr/>
            </a:pPr>
            <a:fld id="{2303D31F-598B-47EE-BA37-93F097A3D676}" type="datetime1">
              <a:rPr lang="en-GB" altLang="en-US" smtClean="0"/>
              <a:pPr>
                <a:defRPr/>
              </a:pPr>
              <a:t>21/10/2024</a:t>
            </a:fld>
            <a:endParaRPr lang="en-GB" altLang="en-US"/>
          </a:p>
        </p:txBody>
      </p:sp>
      <p:sp>
        <p:nvSpPr>
          <p:cNvPr id="5" name="Slide Number Placeholder 4">
            <a:extLst>
              <a:ext uri="{FF2B5EF4-FFF2-40B4-BE49-F238E27FC236}">
                <a16:creationId xmlns:a16="http://schemas.microsoft.com/office/drawing/2014/main" id="{9863FADB-C2AE-B586-88DF-7E84CE7B46D4}"/>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3853549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9100" y="2914650"/>
            <a:ext cx="7772400" cy="615553"/>
          </a:xfrm>
        </p:spPr>
        <p:txBody>
          <a:bodyPr>
            <a:spAutoFit/>
          </a:bodyPr>
          <a:lstStyle/>
          <a:p>
            <a:r>
              <a:rPr lang="en-US" altLang="en-US" sz="4000" dirty="0">
                <a:latin typeface="+mj-lt"/>
                <a:ea typeface="ヒラギノ角ゴ Pro W3" pitchFamily="-80" charset="-128"/>
              </a:rPr>
              <a:t>Finding Profitable Projects</a:t>
            </a:r>
          </a:p>
        </p:txBody>
      </p:sp>
    </p:spTree>
    <p:extLst>
      <p:ext uri="{BB962C8B-B14F-4D97-AF65-F5344CB8AC3E}">
        <p14:creationId xmlns:p14="http://schemas.microsoft.com/office/powerpoint/2010/main" val="3421426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427077"/>
            <a:ext cx="8229600" cy="553998"/>
          </a:xfrm>
        </p:spPr>
        <p:txBody>
          <a:bodyPr>
            <a:spAutoFit/>
          </a:bodyPr>
          <a:lstStyle/>
          <a:p>
            <a:r>
              <a:rPr lang="en-US" altLang="en-US" sz="3600" dirty="0">
                <a:latin typeface="+mj-lt"/>
                <a:ea typeface="ヒラギノ角ゴ Pro W3" charset="-128"/>
              </a:rPr>
              <a:t>Capital Budgeting</a:t>
            </a:r>
            <a:endParaRPr lang="en-US" sz="3600" dirty="0">
              <a:latin typeface="+mj-lt"/>
            </a:endParaRPr>
          </a:p>
        </p:txBody>
      </p:sp>
      <p:sp>
        <p:nvSpPr>
          <p:cNvPr id="3" name="Content Placeholder 2"/>
          <p:cNvSpPr>
            <a:spLocks noGrp="1"/>
          </p:cNvSpPr>
          <p:nvPr>
            <p:ph idx="1"/>
          </p:nvPr>
        </p:nvSpPr>
        <p:spPr>
          <a:xfrm>
            <a:off x="438150" y="1219200"/>
            <a:ext cx="8229600" cy="2039020"/>
          </a:xfrm>
        </p:spPr>
        <p:txBody>
          <a:bodyPr>
            <a:spAutoFit/>
          </a:bodyPr>
          <a:lstStyle/>
          <a:p>
            <a:r>
              <a:rPr lang="en-US" altLang="en-US" sz="2400" b="1" dirty="0">
                <a:ea typeface="ヒラギノ角ゴ Pro W3" charset="-128"/>
              </a:rPr>
              <a:t>Meaning:</a:t>
            </a:r>
            <a:r>
              <a:rPr lang="en-US" altLang="en-US" sz="2400" dirty="0">
                <a:ea typeface="ヒラギノ角ゴ Pro W3" charset="-128"/>
              </a:rPr>
              <a:t> The process of decision making with respect to investments in fixed assets—that is, whether a proposed project should be accepted or rejected.</a:t>
            </a:r>
          </a:p>
          <a:p>
            <a:r>
              <a:rPr lang="en-US" altLang="en-US" sz="2400" dirty="0">
                <a:ea typeface="ヒラギノ角ゴ Pro W3" charset="-128"/>
              </a:rPr>
              <a:t>It is easier to “evaluate” profitable projects than to “find them.”</a:t>
            </a:r>
            <a:endParaRPr lang="en-US" sz="2400" dirty="0"/>
          </a:p>
        </p:txBody>
      </p:sp>
    </p:spTree>
    <p:extLst>
      <p:ext uri="{BB962C8B-B14F-4D97-AF65-F5344CB8AC3E}">
        <p14:creationId xmlns:p14="http://schemas.microsoft.com/office/powerpoint/2010/main" val="2845210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625" y="427077"/>
            <a:ext cx="8229600" cy="553998"/>
          </a:xfrm>
        </p:spPr>
        <p:txBody>
          <a:bodyPr>
            <a:spAutoFit/>
          </a:bodyPr>
          <a:lstStyle/>
          <a:p>
            <a:r>
              <a:rPr lang="en-US" altLang="en-US" sz="3600" dirty="0">
                <a:latin typeface="+mj-lt"/>
                <a:ea typeface="ヒラギノ角ゴ Pro W3" charset="-128"/>
              </a:rPr>
              <a:t>Source of Ideas for Projects</a:t>
            </a:r>
            <a:endParaRPr lang="en-US" sz="3600" dirty="0">
              <a:latin typeface="+mj-lt"/>
            </a:endParaRPr>
          </a:p>
        </p:txBody>
      </p:sp>
      <p:sp>
        <p:nvSpPr>
          <p:cNvPr id="3" name="Content Placeholder 2"/>
          <p:cNvSpPr>
            <a:spLocks noGrp="1"/>
          </p:cNvSpPr>
          <p:nvPr>
            <p:ph idx="1"/>
          </p:nvPr>
        </p:nvSpPr>
        <p:spPr>
          <a:xfrm>
            <a:off x="438150" y="1219200"/>
            <a:ext cx="7772400" cy="2039020"/>
          </a:xfrm>
        </p:spPr>
        <p:txBody>
          <a:bodyPr>
            <a:spAutoFit/>
          </a:bodyPr>
          <a:lstStyle/>
          <a:p>
            <a:r>
              <a:rPr lang="en-US" altLang="en-US" sz="2400" b="1" dirty="0">
                <a:ea typeface="ヒラギノ角ゴ Pro W3" charset="-128"/>
              </a:rPr>
              <a:t>R</a:t>
            </a:r>
            <a:r>
              <a:rPr lang="en-US" altLang="en-US" sz="100" b="1" dirty="0">
                <a:ea typeface="ヒラギノ角ゴ Pro W3" charset="-128"/>
              </a:rPr>
              <a:t> </a:t>
            </a:r>
            <a:r>
              <a:rPr lang="en-US" altLang="en-US" sz="2400" b="1" dirty="0">
                <a:ea typeface="ヒラギノ角ゴ Pro W3" charset="-128"/>
              </a:rPr>
              <a:t>&amp;</a:t>
            </a:r>
            <a:r>
              <a:rPr lang="en-US" altLang="en-US" sz="100" b="1" dirty="0">
                <a:ea typeface="ヒラギノ角ゴ Pro W3" charset="-128"/>
              </a:rPr>
              <a:t> </a:t>
            </a:r>
            <a:r>
              <a:rPr lang="en-US" altLang="en-US" sz="2400" b="1" dirty="0">
                <a:ea typeface="ヒラギノ角ゴ Pro W3" charset="-128"/>
              </a:rPr>
              <a:t>D: </a:t>
            </a:r>
            <a:r>
              <a:rPr lang="en-US" altLang="en-US" sz="2400" dirty="0">
                <a:ea typeface="ヒラギノ角ゴ Pro W3" charset="-128"/>
              </a:rPr>
              <a:t>Typically, a firm has a research and development (R</a:t>
            </a:r>
            <a:r>
              <a:rPr lang="en-US" altLang="en-US" sz="100" dirty="0">
                <a:ea typeface="ヒラギノ角ゴ Pro W3" charset="-128"/>
              </a:rPr>
              <a:t> </a:t>
            </a:r>
            <a:r>
              <a:rPr lang="en-US" altLang="en-US" sz="2400" dirty="0">
                <a:ea typeface="ヒラギノ角ゴ Pro W3" charset="-128"/>
              </a:rPr>
              <a:t>&amp;</a:t>
            </a:r>
            <a:r>
              <a:rPr lang="en-US" altLang="en-US" sz="100" dirty="0">
                <a:ea typeface="ヒラギノ角ゴ Pro W3" charset="-128"/>
              </a:rPr>
              <a:t> </a:t>
            </a:r>
            <a:r>
              <a:rPr lang="en-US" altLang="en-US" sz="2400" dirty="0">
                <a:ea typeface="ヒラギノ角ゴ Pro W3" charset="-128"/>
              </a:rPr>
              <a:t>D) department that searches for ways of improving existing products or finding new projects.</a:t>
            </a:r>
          </a:p>
          <a:p>
            <a:r>
              <a:rPr lang="en-US" altLang="en-US" sz="2400" b="1" dirty="0">
                <a:ea typeface="ヒラギノ角ゴ Pro W3" charset="-128"/>
              </a:rPr>
              <a:t>Other sources:</a:t>
            </a:r>
            <a:r>
              <a:rPr lang="en-US" altLang="en-US" sz="2400" dirty="0">
                <a:ea typeface="ヒラギノ角ゴ Pro W3" charset="-128"/>
              </a:rPr>
              <a:t> Employees, competition, suppliers, customers</a:t>
            </a:r>
            <a:endParaRPr lang="en-US" sz="2400" dirty="0"/>
          </a:p>
        </p:txBody>
      </p:sp>
    </p:spTree>
    <p:extLst>
      <p:ext uri="{BB962C8B-B14F-4D97-AF65-F5344CB8AC3E}">
        <p14:creationId xmlns:p14="http://schemas.microsoft.com/office/powerpoint/2010/main" val="3972471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2963108"/>
            <a:ext cx="7772400" cy="553998"/>
          </a:xfrm>
        </p:spPr>
        <p:txBody>
          <a:bodyPr>
            <a:spAutoFit/>
          </a:bodyPr>
          <a:lstStyle/>
          <a:p>
            <a:r>
              <a:rPr lang="en-US" altLang="en-US" dirty="0">
                <a:latin typeface="+mj-lt"/>
                <a:ea typeface="ヒラギノ角ゴ Pro W3" pitchFamily="-80" charset="-128"/>
              </a:rPr>
              <a:t>Capital-Budgeting Decision Criteria</a:t>
            </a:r>
            <a:endParaRPr lang="en-US" altLang="en-US" sz="1800" b="0" dirty="0">
              <a:latin typeface="+mj-lt"/>
              <a:ea typeface="ヒラギノ角ゴ Pro W3" pitchFamily="-80" charset="-128"/>
            </a:endParaRPr>
          </a:p>
        </p:txBody>
      </p:sp>
    </p:spTree>
    <p:extLst>
      <p:ext uri="{BB962C8B-B14F-4D97-AF65-F5344CB8AC3E}">
        <p14:creationId xmlns:p14="http://schemas.microsoft.com/office/powerpoint/2010/main" val="134286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419100"/>
            <a:ext cx="8229600" cy="553998"/>
          </a:xfrm>
        </p:spPr>
        <p:txBody>
          <a:bodyPr>
            <a:spAutoFit/>
          </a:bodyPr>
          <a:lstStyle/>
          <a:p>
            <a:r>
              <a:rPr lang="en-US" sz="3600" dirty="0">
                <a:latin typeface="+mj-lt"/>
              </a:rPr>
              <a:t>Capital-Budgeting Decision Criteria </a:t>
            </a:r>
            <a:endParaRPr lang="en-US" sz="2000" b="0" dirty="0">
              <a:latin typeface="+mj-lt"/>
            </a:endParaRPr>
          </a:p>
        </p:txBody>
      </p:sp>
      <p:sp>
        <p:nvSpPr>
          <p:cNvPr id="3" name="Content Placeholder 2"/>
          <p:cNvSpPr>
            <a:spLocks noGrp="1"/>
          </p:cNvSpPr>
          <p:nvPr>
            <p:ph idx="1"/>
          </p:nvPr>
        </p:nvSpPr>
        <p:spPr>
          <a:xfrm>
            <a:off x="438150" y="1219200"/>
            <a:ext cx="8229600" cy="2234458"/>
          </a:xfrm>
        </p:spPr>
        <p:txBody>
          <a:bodyPr>
            <a:spAutoFit/>
          </a:bodyPr>
          <a:lstStyle/>
          <a:p>
            <a:r>
              <a:rPr lang="en-US" altLang="en-US" sz="2400" dirty="0">
                <a:ea typeface="ヒラギノ角ゴ Pro W3" charset="-128"/>
              </a:rPr>
              <a:t>The Payback Period</a:t>
            </a:r>
          </a:p>
          <a:p>
            <a:r>
              <a:rPr lang="en-US" altLang="en-US" sz="2400" dirty="0">
                <a:ea typeface="ヒラギノ角ゴ Pro W3" charset="-128"/>
              </a:rPr>
              <a:t>Accounting Rate of Return</a:t>
            </a:r>
          </a:p>
          <a:p>
            <a:r>
              <a:rPr lang="en-US" altLang="en-US" sz="2400" dirty="0">
                <a:ea typeface="ヒラギノ角ゴ Pro W3" charset="-128"/>
              </a:rPr>
              <a:t>Net Present Value</a:t>
            </a:r>
          </a:p>
          <a:p>
            <a:r>
              <a:rPr lang="en-US" altLang="en-US" sz="2400" dirty="0">
                <a:ea typeface="ヒラギノ角ゴ Pro W3" charset="-128"/>
              </a:rPr>
              <a:t>Profitability Index</a:t>
            </a:r>
          </a:p>
          <a:p>
            <a:r>
              <a:rPr lang="en-US" altLang="en-US" sz="2400" dirty="0">
                <a:ea typeface="ヒラギノ角ゴ Pro W3" charset="-128"/>
              </a:rPr>
              <a:t>Internal Rate of Return</a:t>
            </a:r>
            <a:endParaRPr lang="en-US" sz="2400" dirty="0"/>
          </a:p>
        </p:txBody>
      </p:sp>
    </p:spTree>
    <p:extLst>
      <p:ext uri="{BB962C8B-B14F-4D97-AF65-F5344CB8AC3E}">
        <p14:creationId xmlns:p14="http://schemas.microsoft.com/office/powerpoint/2010/main" val="797278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409575"/>
            <a:ext cx="8229600" cy="553998"/>
          </a:xfrm>
        </p:spPr>
        <p:txBody>
          <a:bodyPr>
            <a:spAutoFit/>
          </a:bodyPr>
          <a:lstStyle/>
          <a:p>
            <a:r>
              <a:rPr lang="en-US" altLang="en-US" sz="3600" dirty="0">
                <a:latin typeface="+mj-lt"/>
                <a:ea typeface="ヒラギノ角ゴ Pro W3" charset="-128"/>
              </a:rPr>
              <a:t>The Payback Period</a:t>
            </a:r>
            <a:endParaRPr lang="en-US" sz="3600" dirty="0">
              <a:latin typeface="+mj-lt"/>
            </a:endParaRPr>
          </a:p>
        </p:txBody>
      </p:sp>
      <p:sp>
        <p:nvSpPr>
          <p:cNvPr id="3" name="Content Placeholder 2"/>
          <p:cNvSpPr>
            <a:spLocks noGrp="1"/>
          </p:cNvSpPr>
          <p:nvPr>
            <p:ph idx="1"/>
          </p:nvPr>
        </p:nvSpPr>
        <p:spPr>
          <a:xfrm>
            <a:off x="438150" y="1219200"/>
            <a:ext cx="8229600" cy="2438400"/>
          </a:xfrm>
        </p:spPr>
        <p:txBody>
          <a:bodyPr>
            <a:spAutoFit/>
          </a:bodyPr>
          <a:lstStyle/>
          <a:p>
            <a:r>
              <a:rPr lang="en-US" altLang="en-US" sz="2400" b="1" dirty="0">
                <a:ea typeface="ヒラギノ角ゴ Pro W3" charset="-128"/>
              </a:rPr>
              <a:t>Meaning:</a:t>
            </a:r>
            <a:r>
              <a:rPr lang="en-US" altLang="en-US" sz="2400" dirty="0">
                <a:ea typeface="ヒラギノ角ゴ Pro W3" charset="-128"/>
              </a:rPr>
              <a:t> Number of years needed to recover the initial cash outlay related to an investment</a:t>
            </a:r>
          </a:p>
          <a:p>
            <a:r>
              <a:rPr lang="en-US" altLang="en-US" sz="2400" b="1" dirty="0">
                <a:ea typeface="ヒラギノ角ゴ Pro W3" charset="-128"/>
              </a:rPr>
              <a:t>Decision Rule:</a:t>
            </a:r>
            <a:r>
              <a:rPr lang="en-US" altLang="en-US" sz="2400" dirty="0">
                <a:ea typeface="ヒラギノ角ゴ Pro W3" charset="-128"/>
              </a:rPr>
              <a:t> Project is considered feasible or desirable if the payback period is less than or equal to the firm’s maximum desired payback period. In general, shorter payback period is preferred when comparing two projects.</a:t>
            </a:r>
            <a:endParaRPr lang="en-US" sz="2400" dirty="0"/>
          </a:p>
        </p:txBody>
      </p:sp>
    </p:spTree>
    <p:extLst>
      <p:ext uri="{BB962C8B-B14F-4D97-AF65-F5344CB8AC3E}">
        <p14:creationId xmlns:p14="http://schemas.microsoft.com/office/powerpoint/2010/main" val="2334293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09575"/>
            <a:ext cx="8229600" cy="553998"/>
          </a:xfrm>
        </p:spPr>
        <p:txBody>
          <a:bodyPr>
            <a:spAutoFit/>
          </a:bodyPr>
          <a:lstStyle/>
          <a:p>
            <a:r>
              <a:rPr lang="en-US" altLang="en-US" sz="3600" dirty="0">
                <a:latin typeface="+mj-lt"/>
                <a:ea typeface="ヒラギノ角ゴ Pro W3" charset="-128"/>
              </a:rPr>
              <a:t>Payback Period Example 1</a:t>
            </a:r>
            <a:endParaRPr lang="en-US" sz="2000" b="0" dirty="0">
              <a:latin typeface="+mj-lt"/>
            </a:endParaRPr>
          </a:p>
        </p:txBody>
      </p:sp>
      <p:sp>
        <p:nvSpPr>
          <p:cNvPr id="4" name="Content Placeholder 3"/>
          <p:cNvSpPr>
            <a:spLocks noGrp="1"/>
          </p:cNvSpPr>
          <p:nvPr>
            <p:ph idx="1"/>
          </p:nvPr>
        </p:nvSpPr>
        <p:spPr>
          <a:xfrm>
            <a:off x="438150" y="1223486"/>
            <a:ext cx="8229600" cy="738664"/>
          </a:xfrm>
        </p:spPr>
        <p:txBody>
          <a:bodyPr>
            <a:spAutoFit/>
          </a:bodyPr>
          <a:lstStyle/>
          <a:p>
            <a:r>
              <a:rPr lang="en-US" altLang="en-US" sz="2400" b="1" dirty="0">
                <a:ea typeface="ヒラギノ角ゴ Pro W3" charset="-128"/>
              </a:rPr>
              <a:t>Example:</a:t>
            </a:r>
            <a:r>
              <a:rPr lang="en-US" altLang="en-US" sz="2400" dirty="0">
                <a:ea typeface="ヒラギノ角ゴ Pro W3" charset="-128"/>
              </a:rPr>
              <a:t> Project with an initial cash outlay of $10,000 with following free cash flows for 5 years.</a:t>
            </a:r>
            <a:endParaRPr lang="en-US" sz="2400" dirty="0"/>
          </a:p>
        </p:txBody>
      </p:sp>
      <p:sp>
        <p:nvSpPr>
          <p:cNvPr id="6" name="Content Placeholder 5"/>
          <p:cNvSpPr>
            <a:spLocks noGrp="1"/>
          </p:cNvSpPr>
          <p:nvPr>
            <p:ph idx="13"/>
          </p:nvPr>
        </p:nvSpPr>
        <p:spPr>
          <a:xfrm>
            <a:off x="447675" y="2221468"/>
            <a:ext cx="8229600" cy="369332"/>
          </a:xfrm>
        </p:spPr>
        <p:txBody>
          <a:bodyPr>
            <a:spAutoFit/>
          </a:bodyPr>
          <a:lstStyle/>
          <a:p>
            <a:pPr marL="0" indent="0">
              <a:buNone/>
            </a:pPr>
            <a:r>
              <a:rPr lang="en-US" sz="2400" b="1" dirty="0"/>
              <a:t>Table 10.1</a:t>
            </a:r>
            <a:r>
              <a:rPr lang="en-US" sz="2400" dirty="0"/>
              <a:t> Payback Period Example</a:t>
            </a:r>
          </a:p>
        </p:txBody>
      </p:sp>
      <p:graphicFrame>
        <p:nvGraphicFramePr>
          <p:cNvPr id="10" name="Table 9"/>
          <p:cNvGraphicFramePr>
            <a:graphicFrameLocks noGrp="1"/>
          </p:cNvGraphicFramePr>
          <p:nvPr/>
        </p:nvGraphicFramePr>
        <p:xfrm>
          <a:off x="609600" y="2895600"/>
          <a:ext cx="8001000" cy="2712720"/>
        </p:xfrm>
        <a:graphic>
          <a:graphicData uri="http://schemas.openxmlformats.org/drawingml/2006/table">
            <a:tbl>
              <a:tblPr firstRow="1" bandRow="1">
                <a:tableStyleId>{3B4B98B0-60AC-42C2-AFA5-B58CD77FA1E5}</a:tableStyleId>
              </a:tblPr>
              <a:tblGrid>
                <a:gridCol w="2667000">
                  <a:extLst>
                    <a:ext uri="{9D8B030D-6E8A-4147-A177-3AD203B41FA5}">
                      <a16:colId xmlns:a16="http://schemas.microsoft.com/office/drawing/2014/main" val="20000"/>
                    </a:ext>
                  </a:extLst>
                </a:gridCol>
                <a:gridCol w="2667000">
                  <a:extLst>
                    <a:ext uri="{9D8B030D-6E8A-4147-A177-3AD203B41FA5}">
                      <a16:colId xmlns:a16="http://schemas.microsoft.com/office/drawing/2014/main" val="20001"/>
                    </a:ext>
                  </a:extLst>
                </a:gridCol>
                <a:gridCol w="2667000">
                  <a:extLst>
                    <a:ext uri="{9D8B030D-6E8A-4147-A177-3AD203B41FA5}">
                      <a16:colId xmlns:a16="http://schemas.microsoft.com/office/drawing/2014/main" val="20002"/>
                    </a:ext>
                  </a:extLst>
                </a:gridCol>
              </a:tblGrid>
              <a:tr h="349321">
                <a:tc>
                  <a:txBody>
                    <a:bodyPr/>
                    <a:lstStyle/>
                    <a:p>
                      <a:pPr algn="ctr"/>
                      <a:r>
                        <a:rPr lang="en-US" b="1" dirty="0">
                          <a:solidFill>
                            <a:srgbClr val="007FA3"/>
                          </a:solidFill>
                        </a:rPr>
                        <a:t>Blank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FA3"/>
                    </a:solidFill>
                  </a:tcPr>
                </a:tc>
                <a:tc>
                  <a:txBody>
                    <a:bodyPr/>
                    <a:lstStyle/>
                    <a:p>
                      <a:pPr algn="ctr"/>
                      <a:r>
                        <a:rPr lang="en-US" sz="1800" b="1" i="0" u="none" strike="noStrike" kern="1200" baseline="0" dirty="0">
                          <a:solidFill>
                            <a:schemeClr val="bg1"/>
                          </a:solidFill>
                          <a:latin typeface="+mn-lt"/>
                          <a:ea typeface="+mn-ea"/>
                          <a:cs typeface="+mn-cs"/>
                        </a:rPr>
                        <a:t>Project A</a:t>
                      </a:r>
                      <a:endParaRPr lang="en-US" b="1" dirty="0">
                        <a:solidFill>
                          <a:schemeClr val="bg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FA3"/>
                    </a:solidFill>
                  </a:tcPr>
                </a:tc>
                <a:tc>
                  <a:txBody>
                    <a:bodyPr/>
                    <a:lstStyle/>
                    <a:p>
                      <a:pPr algn="ctr"/>
                      <a:r>
                        <a:rPr lang="en-US" sz="1800" b="1" i="0" u="none" strike="noStrike" kern="1200" baseline="0" dirty="0">
                          <a:solidFill>
                            <a:schemeClr val="bg1"/>
                          </a:solidFill>
                          <a:latin typeface="+mn-lt"/>
                          <a:ea typeface="+mn-ea"/>
                          <a:cs typeface="+mn-cs"/>
                        </a:rPr>
                        <a:t>Project B</a:t>
                      </a:r>
                      <a:endParaRPr lang="en-US" b="1" dirty="0">
                        <a:solidFill>
                          <a:schemeClr val="bg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FA3"/>
                    </a:solidFill>
                  </a:tcPr>
                </a:tc>
                <a:extLst>
                  <a:ext uri="{0D108BD9-81ED-4DB2-BD59-A6C34878D82A}">
                    <a16:rowId xmlns:a16="http://schemas.microsoft.com/office/drawing/2014/main" val="10000"/>
                  </a:ext>
                </a:extLst>
              </a:tr>
              <a:tr h="320211">
                <a:tc>
                  <a:txBody>
                    <a:bodyPr/>
                    <a:lstStyle/>
                    <a:p>
                      <a:pPr algn="l"/>
                      <a:r>
                        <a:rPr lang="en-US" sz="1600" b="0" i="0" u="none" strike="noStrike" kern="1200" baseline="0" dirty="0">
                          <a:solidFill>
                            <a:schemeClr val="tx1"/>
                          </a:solidFill>
                          <a:latin typeface="+mn-lt"/>
                          <a:ea typeface="+mn-ea"/>
                          <a:cs typeface="+mn-cs"/>
                        </a:rPr>
                        <a:t>Initial cash outlay</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600" b="0" i="0" u="none" strike="noStrike" kern="1200" baseline="0" dirty="0">
                          <a:solidFill>
                            <a:schemeClr val="tx1"/>
                          </a:solidFill>
                          <a:latin typeface="+mn-lt"/>
                          <a:ea typeface="+mn-ea"/>
                          <a:cs typeface="+mn-cs"/>
                        </a:rPr>
                        <a:t>−$ 10,000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600" b="0" i="0" u="none" strike="noStrike" kern="1200" baseline="0" dirty="0">
                          <a:solidFill>
                            <a:schemeClr val="tx1"/>
                          </a:solidFill>
                          <a:latin typeface="+mn-lt"/>
                          <a:ea typeface="+mn-ea"/>
                          <a:cs typeface="+mn-cs"/>
                        </a:rPr>
                        <a:t>−$ 10,000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320211">
                <a:tc>
                  <a:txBody>
                    <a:bodyPr/>
                    <a:lstStyle/>
                    <a:p>
                      <a:pPr algn="l"/>
                      <a:r>
                        <a:rPr lang="en-US" sz="1600" b="0" i="0" u="none" strike="noStrike" kern="1200" baseline="0" dirty="0">
                          <a:solidFill>
                            <a:schemeClr val="tx1"/>
                          </a:solidFill>
                          <a:latin typeface="+mn-lt"/>
                          <a:ea typeface="+mn-ea"/>
                          <a:cs typeface="+mn-cs"/>
                        </a:rPr>
                        <a:t>Annual free cash inflows</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600" dirty="0">
                          <a:solidFill>
                            <a:srgbClr val="D4EAE4"/>
                          </a:solidFill>
                        </a:rPr>
                        <a:t>Blank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600" dirty="0">
                          <a:solidFill>
                            <a:srgbClr val="D4EAE4"/>
                          </a:solidFill>
                        </a:rPr>
                        <a:t>Blank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320211">
                <a:tc>
                  <a:txBody>
                    <a:bodyPr/>
                    <a:lstStyle/>
                    <a:p>
                      <a:pPr algn="l"/>
                      <a:r>
                        <a:rPr lang="en-US" sz="1600" b="0" i="0" u="none" strike="noStrike" kern="1200" baseline="0" dirty="0">
                          <a:solidFill>
                            <a:schemeClr val="tx1"/>
                          </a:solidFill>
                          <a:latin typeface="+mn-lt"/>
                          <a:ea typeface="+mn-ea"/>
                          <a:cs typeface="+mn-cs"/>
                        </a:rPr>
                        <a:t>Year 1</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$ 6,000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$ 5,000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320211">
                <a:tc>
                  <a:txBody>
                    <a:bodyPr/>
                    <a:lstStyle/>
                    <a:p>
                      <a:pPr algn="l"/>
                      <a:r>
                        <a:rPr lang="en-US" sz="1600" b="0" i="0" u="none" strike="noStrike" kern="1200" baseline="0" dirty="0">
                          <a:solidFill>
                            <a:schemeClr val="tx1"/>
                          </a:solidFill>
                          <a:latin typeface="+mn-lt"/>
                          <a:ea typeface="+mn-ea"/>
                          <a:cs typeface="+mn-cs"/>
                        </a:rPr>
                        <a:t>        2</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4,000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5,000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320211">
                <a:tc>
                  <a:txBody>
                    <a:bodyPr/>
                    <a:lstStyle/>
                    <a:p>
                      <a:pPr algn="l"/>
                      <a:r>
                        <a:rPr lang="en-US" sz="1600" b="0" i="0" u="none" strike="noStrike" kern="1200" baseline="0" dirty="0">
                          <a:solidFill>
                            <a:schemeClr val="tx1"/>
                          </a:solidFill>
                          <a:latin typeface="+mn-lt"/>
                          <a:ea typeface="+mn-ea"/>
                          <a:cs typeface="+mn-cs"/>
                        </a:rPr>
                        <a:t>        3</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3,000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dirty="0"/>
                        <a:t>                             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320211">
                <a:tc>
                  <a:txBody>
                    <a:bodyPr/>
                    <a:lstStyle/>
                    <a:p>
                      <a:pPr algn="l"/>
                      <a:r>
                        <a:rPr lang="en-US" sz="1600" b="0" i="0" u="none" strike="noStrike" kern="1200" baseline="0" dirty="0">
                          <a:solidFill>
                            <a:schemeClr val="tx1"/>
                          </a:solidFill>
                          <a:latin typeface="+mn-lt"/>
                          <a:ea typeface="+mn-ea"/>
                          <a:cs typeface="+mn-cs"/>
                        </a:rPr>
                        <a:t>        4</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2,000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dirty="0"/>
                        <a:t>                             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r h="320211">
                <a:tc>
                  <a:txBody>
                    <a:bodyPr/>
                    <a:lstStyle/>
                    <a:p>
                      <a:pPr algn="l"/>
                      <a:r>
                        <a:rPr lang="en-US" sz="1600" b="0" i="0" u="none" strike="noStrike" kern="1200" baseline="0" dirty="0">
                          <a:solidFill>
                            <a:schemeClr val="tx1"/>
                          </a:solidFill>
                          <a:latin typeface="+mn-lt"/>
                          <a:ea typeface="+mn-ea"/>
                          <a:cs typeface="+mn-cs"/>
                        </a:rPr>
                        <a:t>        5</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b="0" i="0" u="none" strike="noStrike" kern="1200" baseline="0" dirty="0">
                          <a:solidFill>
                            <a:schemeClr val="tx1"/>
                          </a:solidFill>
                          <a:latin typeface="+mn-lt"/>
                          <a:ea typeface="+mn-ea"/>
                          <a:cs typeface="+mn-cs"/>
                        </a:rPr>
                        <a:t>                      1,000</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US" sz="1600" dirty="0"/>
                        <a:t>                             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7"/>
                  </a:ext>
                </a:extLst>
              </a:tr>
            </a:tbl>
          </a:graphicData>
        </a:graphic>
      </p:graphicFrame>
      <p:sp>
        <p:nvSpPr>
          <p:cNvPr id="9" name="Content Placeholder 8"/>
          <p:cNvSpPr>
            <a:spLocks noGrp="1"/>
          </p:cNvSpPr>
          <p:nvPr>
            <p:ph idx="14"/>
          </p:nvPr>
        </p:nvSpPr>
        <p:spPr>
          <a:xfrm>
            <a:off x="428625" y="5865496"/>
            <a:ext cx="8229600" cy="369332"/>
          </a:xfrm>
        </p:spPr>
        <p:txBody>
          <a:bodyPr>
            <a:spAutoFit/>
          </a:bodyPr>
          <a:lstStyle/>
          <a:p>
            <a:pPr marL="0" indent="0">
              <a:buNone/>
            </a:pPr>
            <a:r>
              <a:rPr lang="en-US" altLang="en-US" sz="2400" dirty="0">
                <a:ea typeface="ヒラギノ角ゴ Pro W3" charset="-128"/>
              </a:rPr>
              <a:t>Payback is 2 years.</a:t>
            </a:r>
          </a:p>
        </p:txBody>
      </p:sp>
    </p:spTree>
    <p:extLst>
      <p:ext uri="{BB962C8B-B14F-4D97-AF65-F5344CB8AC3E}">
        <p14:creationId xmlns:p14="http://schemas.microsoft.com/office/powerpoint/2010/main" val="4021191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409575"/>
            <a:ext cx="8229600" cy="553998"/>
          </a:xfrm>
        </p:spPr>
        <p:txBody>
          <a:bodyPr>
            <a:spAutoFit/>
          </a:bodyPr>
          <a:lstStyle/>
          <a:p>
            <a:r>
              <a:rPr lang="en-US" altLang="en-US" sz="3600" dirty="0">
                <a:latin typeface="+mj-lt"/>
                <a:ea typeface="ヒラギノ角ゴ Pro W3" charset="-128"/>
              </a:rPr>
              <a:t>Trade-Offs</a:t>
            </a:r>
            <a:endParaRPr lang="en-US" sz="3600" dirty="0">
              <a:latin typeface="+mj-lt"/>
            </a:endParaRPr>
          </a:p>
        </p:txBody>
      </p:sp>
      <p:sp>
        <p:nvSpPr>
          <p:cNvPr id="3" name="Content Placeholder 2"/>
          <p:cNvSpPr>
            <a:spLocks noGrp="1"/>
          </p:cNvSpPr>
          <p:nvPr>
            <p:ph idx="1"/>
          </p:nvPr>
        </p:nvSpPr>
        <p:spPr>
          <a:xfrm>
            <a:off x="438150" y="1219200"/>
            <a:ext cx="8229600" cy="3581400"/>
          </a:xfrm>
        </p:spPr>
        <p:txBody>
          <a:bodyPr>
            <a:spAutoFit/>
          </a:bodyPr>
          <a:lstStyle/>
          <a:p>
            <a:r>
              <a:rPr lang="en-US" altLang="en-US" sz="2400" b="1" dirty="0">
                <a:ea typeface="ヒラギノ角ゴ Pro W3" charset="-128"/>
              </a:rPr>
              <a:t>Benefits</a:t>
            </a:r>
          </a:p>
          <a:p>
            <a:pPr lvl="1"/>
            <a:r>
              <a:rPr lang="en-US" altLang="en-US" sz="2400" dirty="0">
                <a:ea typeface="ヒラギノ角ゴ Pro W3" charset="-128"/>
              </a:rPr>
              <a:t>Uses cash flows rather than accounting profits</a:t>
            </a:r>
          </a:p>
          <a:p>
            <a:pPr lvl="1"/>
            <a:r>
              <a:rPr lang="en-US" altLang="en-US" sz="2400" dirty="0">
                <a:ea typeface="ヒラギノ角ゴ Pro W3" charset="-128"/>
              </a:rPr>
              <a:t>Easy to compute and understand</a:t>
            </a:r>
          </a:p>
          <a:p>
            <a:pPr lvl="1"/>
            <a:r>
              <a:rPr lang="en-US" altLang="en-US" sz="2400" dirty="0">
                <a:ea typeface="ヒラギノ角ゴ Pro W3" charset="-128"/>
              </a:rPr>
              <a:t>Useful for firms that have capital constraints</a:t>
            </a:r>
          </a:p>
          <a:p>
            <a:r>
              <a:rPr lang="en-US" altLang="en-US" sz="2400" b="1" dirty="0">
                <a:ea typeface="ヒラギノ角ゴ Pro W3" charset="-128"/>
              </a:rPr>
              <a:t>Drawbacks</a:t>
            </a:r>
          </a:p>
          <a:p>
            <a:pPr lvl="1"/>
            <a:r>
              <a:rPr lang="en-US" altLang="en-US" sz="2400" dirty="0">
                <a:ea typeface="ヒラギノ角ゴ Pro W3" charset="-128"/>
              </a:rPr>
              <a:t>Ignores the time value of money</a:t>
            </a:r>
          </a:p>
          <a:p>
            <a:pPr lvl="1"/>
            <a:r>
              <a:rPr lang="en-US" altLang="en-US" sz="2400" dirty="0">
                <a:ea typeface="ヒラギノ角ゴ Pro W3" charset="-128"/>
              </a:rPr>
              <a:t>Does not consider cash flows beyond the payback period</a:t>
            </a:r>
            <a:endParaRPr lang="en-US" sz="2400" dirty="0"/>
          </a:p>
        </p:txBody>
      </p:sp>
    </p:spTree>
    <p:extLst>
      <p:ext uri="{BB962C8B-B14F-4D97-AF65-F5344CB8AC3E}">
        <p14:creationId xmlns:p14="http://schemas.microsoft.com/office/powerpoint/2010/main" val="1412860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09575"/>
            <a:ext cx="8229600" cy="553998"/>
          </a:xfrm>
        </p:spPr>
        <p:txBody>
          <a:bodyPr>
            <a:spAutoFit/>
          </a:bodyPr>
          <a:lstStyle/>
          <a:p>
            <a:r>
              <a:rPr lang="en-US" altLang="en-US" sz="3600" dirty="0">
                <a:latin typeface="+mj-lt"/>
                <a:ea typeface="ヒラギノ角ゴ Pro W3" charset="-128"/>
              </a:rPr>
              <a:t>Discounted Payback Period </a:t>
            </a:r>
            <a:r>
              <a:rPr lang="en-US" altLang="en-US" sz="2800" dirty="0">
                <a:latin typeface="+mj-lt"/>
                <a:ea typeface="ヒラギノ角ゴ Pro W3" charset="-128"/>
              </a:rPr>
              <a:t>(1 of 2)</a:t>
            </a:r>
            <a:endParaRPr lang="en-US" sz="2000" dirty="0">
              <a:latin typeface="+mj-lt"/>
            </a:endParaRPr>
          </a:p>
        </p:txBody>
      </p:sp>
      <p:sp>
        <p:nvSpPr>
          <p:cNvPr id="3" name="Content Placeholder 2"/>
          <p:cNvSpPr>
            <a:spLocks noGrp="1"/>
          </p:cNvSpPr>
          <p:nvPr>
            <p:ph idx="1"/>
          </p:nvPr>
        </p:nvSpPr>
        <p:spPr>
          <a:xfrm>
            <a:off x="438150" y="1219200"/>
            <a:ext cx="8229600" cy="2438399"/>
          </a:xfrm>
        </p:spPr>
        <p:txBody>
          <a:bodyPr>
            <a:spAutoFit/>
          </a:bodyPr>
          <a:lstStyle/>
          <a:p>
            <a:r>
              <a:rPr lang="en-US" altLang="en-US" sz="2400" dirty="0">
                <a:ea typeface="ヒラギノ角ゴ Pro W3" charset="-128"/>
              </a:rPr>
              <a:t>The discounted payback period is similar to the traditional payback period except that it uses </a:t>
            </a:r>
            <a:r>
              <a:rPr lang="en-US" altLang="en-US" sz="2400" b="1" dirty="0">
                <a:ea typeface="ヒラギノ角ゴ Pro W3" charset="-128"/>
              </a:rPr>
              <a:t>discounted free cash flows</a:t>
            </a:r>
            <a:r>
              <a:rPr lang="en-US" altLang="en-US" sz="2400" i="1" dirty="0">
                <a:ea typeface="ヒラギノ角ゴ Pro W3" charset="-128"/>
              </a:rPr>
              <a:t> </a:t>
            </a:r>
            <a:r>
              <a:rPr lang="en-US" altLang="en-US" sz="2400" dirty="0">
                <a:ea typeface="ヒラギノ角ゴ Pro W3" charset="-128"/>
              </a:rPr>
              <a:t>rather than actual undiscounted cash flows.</a:t>
            </a:r>
          </a:p>
          <a:p>
            <a:r>
              <a:rPr lang="en-US" altLang="en-US" sz="2400" dirty="0">
                <a:ea typeface="ヒラギノ角ゴ Pro W3" charset="-128"/>
              </a:rPr>
              <a:t>The discounted payback period is defined as the number of years needed to recover the initial cash outlay from the discounted free cash flows.</a:t>
            </a:r>
            <a:endParaRPr lang="en-US" sz="2400" dirty="0"/>
          </a:p>
        </p:txBody>
      </p:sp>
    </p:spTree>
    <p:extLst>
      <p:ext uri="{BB962C8B-B14F-4D97-AF65-F5344CB8AC3E}">
        <p14:creationId xmlns:p14="http://schemas.microsoft.com/office/powerpoint/2010/main" val="3906963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09575"/>
            <a:ext cx="8229600" cy="553998"/>
          </a:xfrm>
        </p:spPr>
        <p:txBody>
          <a:bodyPr>
            <a:spAutoFit/>
          </a:bodyPr>
          <a:lstStyle/>
          <a:p>
            <a:r>
              <a:rPr lang="en-US" altLang="en-US" sz="3600" dirty="0">
                <a:latin typeface="+mj-lt"/>
                <a:ea typeface="ヒラギノ角ゴ Pro W3" charset="-128"/>
              </a:rPr>
              <a:t>Discounted Payback Period </a:t>
            </a:r>
            <a:r>
              <a:rPr lang="en-US" altLang="en-US" sz="2800" dirty="0">
                <a:latin typeface="+mj-lt"/>
                <a:ea typeface="ヒラギノ角ゴ Pro W3" charset="-128"/>
              </a:rPr>
              <a:t>(2 of 2)</a:t>
            </a:r>
            <a:endParaRPr lang="en-US" sz="2000" dirty="0">
              <a:latin typeface="+mj-lt"/>
            </a:endParaRPr>
          </a:p>
        </p:txBody>
      </p:sp>
      <mc:AlternateContent xmlns:mc="http://schemas.openxmlformats.org/markup-compatibility/2006" xmlns:a14="http://schemas.microsoft.com/office/drawing/2010/main">
        <mc:Choice Requires="a14">
          <p:sp>
            <p:nvSpPr>
              <p:cNvPr id="4" name="Object 3" descr="The formula is as follows:&#10;Discounted payback period is equal to number of years just prior to complete recovery of the initial outlay using discounted cash flows plus unrecovered amount at the beginning of the year payback is completed divided by discounted free cash flow in year payback is completed."/>
              <p:cNvSpPr txBox="1"/>
              <p:nvPr/>
            </p:nvSpPr>
            <p:spPr bwMode="auto">
              <a:xfrm>
                <a:off x="793633" y="1524000"/>
                <a:ext cx="7593246" cy="2484364"/>
              </a:xfrm>
              <a:prstGeom prst="rect">
                <a:avLst/>
              </a:prstGeom>
              <a:noFill/>
            </p:spPr>
            <p:txBody>
              <a:bodyPr>
                <a:normAutofit/>
              </a:bodyPr>
              <a:lstStyle/>
              <a:p>
                <a:pPr/>
                <a14:m>
                  <m:oMathPara xmlns:m="http://schemas.openxmlformats.org/officeDocument/2006/math">
                    <m:oMathParaPr>
                      <m:jc m:val="left"/>
                    </m:oMathParaPr>
                    <m:oMath xmlns:m="http://schemas.openxmlformats.org/officeDocument/2006/math">
                      <m:m>
                        <m:mPr>
                          <m:plcHide m:val="on"/>
                          <m:mcs>
                            <m:mc>
                              <m:mcPr>
                                <m:count m:val="1"/>
                                <m:mcJc m:val="center"/>
                              </m:mcPr>
                            </m:mc>
                          </m:mcs>
                          <m:ctrlPr>
                            <a:rPr lang="en-GB" i="1">
                              <a:solidFill>
                                <a:srgbClr val="000000"/>
                              </a:solidFill>
                              <a:latin typeface="Cambria Math" panose="02040503050406030204" pitchFamily="18" charset="0"/>
                            </a:rPr>
                          </m:ctrlPr>
                        </m:mPr>
                        <m:mr>
                          <m:e>
                            <m:r>
                              <m:rPr>
                                <m:sty m:val="p"/>
                              </m:rPr>
                              <a:rPr lang="en-GB" i="1">
                                <a:solidFill>
                                  <a:srgbClr val="000000"/>
                                </a:solidFill>
                                <a:latin typeface="Cambria Math" panose="02040503050406030204" pitchFamily="18" charset="0"/>
                              </a:rPr>
                              <m:t>Discounted</m:t>
                            </m:r>
                          </m:e>
                        </m:mr>
                        <m:mr>
                          <m:e>
                            <m:r>
                              <m:rPr>
                                <m:sty m:val="p"/>
                              </m:rPr>
                              <a:rPr lang="en-GB" i="1">
                                <a:solidFill>
                                  <a:srgbClr val="000000"/>
                                </a:solidFill>
                                <a:latin typeface="Cambria Math" panose="02040503050406030204" pitchFamily="18" charset="0"/>
                              </a:rPr>
                              <m:t>payback</m:t>
                            </m:r>
                          </m:e>
                        </m:mr>
                        <m:mr>
                          <m:e>
                            <m:r>
                              <m:rPr>
                                <m:sty m:val="p"/>
                              </m:rPr>
                              <a:rPr lang="en-GB" i="1">
                                <a:solidFill>
                                  <a:srgbClr val="000000"/>
                                </a:solidFill>
                                <a:latin typeface="Cambria Math" panose="02040503050406030204" pitchFamily="18" charset="0"/>
                              </a:rPr>
                              <m:t>period</m:t>
                            </m:r>
                          </m:e>
                        </m:mr>
                      </m:m>
                      <m:r>
                        <a:rPr lang="en-GB" i="1">
                          <a:solidFill>
                            <a:srgbClr val="000000"/>
                          </a:solidFill>
                          <a:latin typeface="Cambria Math" panose="02040503050406030204" pitchFamily="18" charset="0"/>
                        </a:rPr>
                        <m:t>=</m:t>
                      </m:r>
                      <m:m>
                        <m:mPr>
                          <m:plcHide m:val="on"/>
                          <m:mcs>
                            <m:mc>
                              <m:mcPr>
                                <m:count m:val="1"/>
                                <m:mcJc m:val="center"/>
                              </m:mcPr>
                            </m:mc>
                          </m:mcs>
                          <m:ctrlPr>
                            <a:rPr lang="en-GB" i="1">
                              <a:solidFill>
                                <a:srgbClr val="000000"/>
                              </a:solidFill>
                              <a:latin typeface="Cambria Math" panose="02040503050406030204" pitchFamily="18" charset="0"/>
                            </a:rPr>
                          </m:ctrlPr>
                        </m:mPr>
                        <m:mr>
                          <m:e>
                            <m:r>
                              <m:rPr>
                                <m:sty m:val="p"/>
                              </m:rPr>
                              <a:rPr lang="en-GB" i="1">
                                <a:solidFill>
                                  <a:srgbClr val="000000"/>
                                </a:solidFill>
                                <a:latin typeface="Cambria Math" panose="02040503050406030204" pitchFamily="18" charset="0"/>
                              </a:rPr>
                              <m:t>number</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of</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years</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just</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prior</m:t>
                            </m:r>
                          </m:e>
                        </m:mr>
                        <m:mr>
                          <m:e>
                            <m:r>
                              <m:rPr>
                                <m:sty m:val="p"/>
                              </m:rPr>
                              <a:rPr lang="en-GB" i="1">
                                <a:solidFill>
                                  <a:srgbClr val="000000"/>
                                </a:solidFill>
                                <a:latin typeface="Cambria Math" panose="02040503050406030204" pitchFamily="18" charset="0"/>
                              </a:rPr>
                              <m:t>to</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complete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recovery</m:t>
                            </m:r>
                          </m:e>
                        </m:mr>
                        <m:mr>
                          <m:e>
                            <m:r>
                              <m:rPr>
                                <m:sty m:val="p"/>
                              </m:rPr>
                              <a:rPr lang="en-GB" i="1">
                                <a:solidFill>
                                  <a:srgbClr val="000000"/>
                                </a:solidFill>
                                <a:latin typeface="Cambria Math" panose="02040503050406030204" pitchFamily="18" charset="0"/>
                              </a:rPr>
                              <m:t>of</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the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initial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outlay</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using</m:t>
                            </m:r>
                          </m:e>
                        </m:mr>
                        <m:mr>
                          <m:e>
                            <m:r>
                              <m:rPr>
                                <m:sty m:val="p"/>
                              </m:rPr>
                              <a:rPr lang="en-GB" i="1">
                                <a:solidFill>
                                  <a:srgbClr val="000000"/>
                                </a:solidFill>
                                <a:latin typeface="Cambria Math" panose="02040503050406030204" pitchFamily="18" charset="0"/>
                              </a:rPr>
                              <m:t>discounted</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cash</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flows</m:t>
                            </m:r>
                          </m:e>
                        </m:mr>
                      </m:m>
                      <m: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m>
                            <m:mPr>
                              <m:plcHide m:val="on"/>
                              <m:mcs>
                                <m:mc>
                                  <m:mcPr>
                                    <m:count m:val="1"/>
                                    <m:mcJc m:val="center"/>
                                  </m:mcPr>
                                </m:mc>
                              </m:mcs>
                              <m:ctrlPr>
                                <a:rPr lang="en-GB" i="1">
                                  <a:solidFill>
                                    <a:srgbClr val="000000"/>
                                  </a:solidFill>
                                  <a:latin typeface="Cambria Math" panose="02040503050406030204" pitchFamily="18" charset="0"/>
                                </a:rPr>
                              </m:ctrlPr>
                            </m:mPr>
                            <m:mr>
                              <m:e>
                                <m:r>
                                  <m:rPr>
                                    <m:sty m:val="p"/>
                                  </m:rPr>
                                  <a:rPr lang="en-GB" i="1">
                                    <a:solidFill>
                                      <a:srgbClr val="000000"/>
                                    </a:solidFill>
                                    <a:latin typeface="Cambria Math" panose="02040503050406030204" pitchFamily="18" charset="0"/>
                                  </a:rPr>
                                  <m:t>unrecovered</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amount</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at</m:t>
                                </m:r>
                              </m:e>
                            </m:mr>
                            <m:mr>
                              <m:e>
                                <m:r>
                                  <m:rPr>
                                    <m:sty m:val="p"/>
                                  </m:rPr>
                                  <a:rPr lang="en-GB" i="1">
                                    <a:solidFill>
                                      <a:srgbClr val="000000"/>
                                    </a:solidFill>
                                    <a:latin typeface="Cambria Math" panose="02040503050406030204" pitchFamily="18" charset="0"/>
                                  </a:rPr>
                                  <m:t>the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beginning</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of</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year</m:t>
                                </m:r>
                              </m:e>
                            </m:mr>
                            <m:mr>
                              <m:e>
                                <m:r>
                                  <m:rPr>
                                    <m:sty m:val="p"/>
                                  </m:rPr>
                                  <a:rPr lang="en-GB" i="1">
                                    <a:solidFill>
                                      <a:srgbClr val="000000"/>
                                    </a:solidFill>
                                    <a:latin typeface="Cambria Math" panose="02040503050406030204" pitchFamily="18" charset="0"/>
                                  </a:rPr>
                                  <m:t>payback</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is</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completed</m:t>
                                </m:r>
                              </m:e>
                            </m:mr>
                          </m:m>
                        </m:num>
                        <m:den>
                          <m:m>
                            <m:mPr>
                              <m:plcHide m:val="on"/>
                              <m:mcs>
                                <m:mc>
                                  <m:mcPr>
                                    <m:count m:val="1"/>
                                    <m:mcJc m:val="center"/>
                                  </m:mcPr>
                                </m:mc>
                              </m:mcs>
                              <m:ctrlPr>
                                <a:rPr lang="en-GB" i="1">
                                  <a:solidFill>
                                    <a:srgbClr val="000000"/>
                                  </a:solidFill>
                                  <a:latin typeface="Cambria Math" panose="02040503050406030204" pitchFamily="18" charset="0"/>
                                </a:rPr>
                              </m:ctrlPr>
                            </m:mPr>
                            <m:mr>
                              <m:e>
                                <m:r>
                                  <m:rPr>
                                    <m:sty m:val="p"/>
                                  </m:rPr>
                                  <a:rPr lang="en-GB" i="1">
                                    <a:solidFill>
                                      <a:srgbClr val="000000"/>
                                    </a:solidFill>
                                    <a:latin typeface="Cambria Math" panose="02040503050406030204" pitchFamily="18" charset="0"/>
                                  </a:rPr>
                                  <m:t>discounted</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free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cash</m:t>
                                </m:r>
                              </m:e>
                            </m:mr>
                            <m:mr>
                              <m:e>
                                <m:r>
                                  <m:rPr>
                                    <m:sty m:val="p"/>
                                  </m:rPr>
                                  <a:rPr lang="en-GB" i="1">
                                    <a:solidFill>
                                      <a:srgbClr val="000000"/>
                                    </a:solidFill>
                                    <a:latin typeface="Cambria Math" panose="02040503050406030204" pitchFamily="18" charset="0"/>
                                  </a:rPr>
                                  <m:t>flow</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in</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year</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payback</m:t>
                                </m:r>
                              </m:e>
                            </m:mr>
                            <m:mr>
                              <m:e>
                                <m:r>
                                  <m:rPr>
                                    <m:sty m:val="p"/>
                                  </m:rPr>
                                  <a:rPr lang="en-GB" i="1">
                                    <a:solidFill>
                                      <a:srgbClr val="000000"/>
                                    </a:solidFill>
                                    <a:latin typeface="Cambria Math" panose="02040503050406030204" pitchFamily="18" charset="0"/>
                                  </a:rPr>
                                  <m:t>is</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completed</m:t>
                                </m:r>
                              </m:e>
                            </m:mr>
                          </m:m>
                        </m:den>
                      </m:f>
                    </m:oMath>
                  </m:oMathPara>
                </a14:m>
                <a:endParaRPr lang="en-GB"/>
              </a:p>
            </p:txBody>
          </p:sp>
        </mc:Choice>
        <mc:Fallback xmlns="">
          <p:sp>
            <p:nvSpPr>
              <p:cNvPr id="4" name="Object 3" descr="The formula is as follows:&#10;Discounted payback period is equal to number of years just prior to complete recovery of the initial outlay using discounted cash flows plus unrecovered amount at the beginning of the year payback is completed divided by discounted free cash flow in year payback is completed."/>
              <p:cNvSpPr txBox="1">
                <a:spLocks noRot="1" noChangeAspect="1" noMove="1" noResize="1" noEditPoints="1" noAdjustHandles="1" noChangeArrowheads="1" noChangeShapeType="1" noTextEdit="1"/>
              </p:cNvSpPr>
              <p:nvPr/>
            </p:nvSpPr>
            <p:spPr bwMode="auto">
              <a:xfrm>
                <a:off x="793633" y="1524000"/>
                <a:ext cx="7593246" cy="2484364"/>
              </a:xfrm>
              <a:prstGeom prst="rect">
                <a:avLst/>
              </a:prstGeom>
              <a:blipFill>
                <a:blip r:embed="rId2"/>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2559016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400050"/>
            <a:ext cx="8001000" cy="1661993"/>
          </a:xfrm>
        </p:spPr>
        <p:txBody>
          <a:bodyPr>
            <a:spAutoFit/>
          </a:bodyPr>
          <a:lstStyle/>
          <a:p>
            <a:r>
              <a:rPr lang="en-US" sz="3600" dirty="0">
                <a:solidFill>
                  <a:schemeClr val="bg2"/>
                </a:solidFill>
                <a:latin typeface="+mj-lt"/>
              </a:rPr>
              <a:t>Table 10.2 Discounted Payback Period Example Using a 17 Percent Required Rate of Return</a:t>
            </a:r>
          </a:p>
        </p:txBody>
      </p:sp>
      <p:pic>
        <p:nvPicPr>
          <p:cNvPr id="14338" name="Picture 2" descr="The details are as follows: &#10;Project A: &#10;• Year: 0; Undiscounted Free Cash Flows: negative U.S. dollars 10,000; Discounted Free Cash Flows at 17%: negative U.S. dollars 10,000; Cumulative Discounted Free Cash Flows: negative U.S. dollars 10,000&#10;• Year: 1; Undiscounted Free Cash Flows: 6,000; Discounted Free Cash Flows at 17%: 5,128; Cumulative Discounted Free Cash Flows: negative 4,872&#10;• Year: 2; Undiscounted Free Cash Flows: 4,000; Discounted Free Cash Flows at 17%: 2,922; Cumulative Discounted Free Cash Flows: negative 1,950&#10;• Year: 3; Undiscounted Free Cash Flows: 3,000; Discounted Free Cash Flows at 17%: 1,873; &#10;• Cumulative Discounted Free Cash Flows: negative 77&#10;• Year: 4; Undiscounted Free Cash Flows: 2,000; Discounted Free Cash Flows at 17%: 1,067; Cumulative Discounted Free Cash Flows: 991&#10;• Year: 5; Undiscounted Free Cash Flows: 1,000; Discounted Free Cash Flows at 17%: 456; Cumulative Discounted Free Cash Flows: 1,447&#10;The details are as follows: &#10;Project B: &#10;• Year: 0; Undiscounted Free Cash Flows: negative U.S. dollars 10,000; Discounted Free Cash Flows at 17%: negative U.S. dollars 10,000; Cumulative Discounted Free Cash Flows: negative U.S. dollars 10,000&#10;• Year: 1; Undiscounted Free Cash Flows: 5,000; Discounted Free Cash Flows at 17%: 4,274; Cumulative Discounted Free Cash Flows: negative 5,726&#10;• Year: 2; Undiscounted Free Cash Flows: 5,000; Discounted Free Cash Flows at 17%: 3,653; Cumulative Discounted Free Cash Flows: negative 2,074&#10;• Year: 3; Undiscounted Free Cash Flows: 0; Discounted Free Cash Flows at 17%: 0; Cumulative Discounted Free Cash Flows: negative 2,074&#10;• Year: 4; Undiscounted Free Cash Flows: 0; Discounted Free Cash Flows at 17%: 0; Cumulative Discounted Free Cash Flows: negative 2,074&#10;• Year: 5; Undiscounted Free Cash Flows: 0; Discounted Free Cash Flows at 17%: 0; Cumulative Discounted Free Cash Flows: negative 2,074&#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34378" y="2119158"/>
            <a:ext cx="6246503" cy="4249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246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17552"/>
            <a:ext cx="8229600" cy="553998"/>
          </a:xfrm>
        </p:spPr>
        <p:txBody>
          <a:bodyPr>
            <a:spAutoFit/>
          </a:bodyPr>
          <a:lstStyle/>
          <a:p>
            <a:r>
              <a:rPr lang="en-US" altLang="en-US" sz="3600" dirty="0">
                <a:latin typeface="+mj-lt"/>
                <a:ea typeface="ヒラギノ角ゴ Pro W3" charset="-128"/>
              </a:rPr>
              <a:t>Payback Period Example 2 </a:t>
            </a:r>
            <a:endParaRPr lang="en-US" sz="2000" b="0" dirty="0">
              <a:latin typeface="+mj-lt"/>
            </a:endParaRPr>
          </a:p>
        </p:txBody>
      </p:sp>
      <p:sp>
        <p:nvSpPr>
          <p:cNvPr id="3" name="Content Placeholder 2"/>
          <p:cNvSpPr>
            <a:spLocks noGrp="1"/>
          </p:cNvSpPr>
          <p:nvPr>
            <p:ph idx="1"/>
          </p:nvPr>
        </p:nvSpPr>
        <p:spPr>
          <a:xfrm>
            <a:off x="438150" y="1219200"/>
            <a:ext cx="8229600" cy="2039020"/>
          </a:xfrm>
        </p:spPr>
        <p:txBody>
          <a:bodyPr>
            <a:spAutoFit/>
          </a:bodyPr>
          <a:lstStyle/>
          <a:p>
            <a:r>
              <a:rPr lang="en-US" altLang="en-US" sz="2400" dirty="0">
                <a:ea typeface="ヒラギノ角ゴ Pro W3" charset="-128"/>
              </a:rPr>
              <a:t>Table 10.2 shows the difference between traditional payback and discounted payback methods.</a:t>
            </a:r>
          </a:p>
          <a:p>
            <a:r>
              <a:rPr lang="en-US" altLang="en-US" sz="2400" dirty="0">
                <a:ea typeface="ヒラギノ角ゴ Pro W3" charset="-128"/>
              </a:rPr>
              <a:t>With undiscounted free cash flows, the payback period is only 2 years, while with discounted free cash flows (at 17 percent), the discounted payback period is 3.07 years.</a:t>
            </a:r>
            <a:endParaRPr lang="en-US" sz="2400" dirty="0"/>
          </a:p>
        </p:txBody>
      </p:sp>
      <mc:AlternateContent xmlns:mc="http://schemas.openxmlformats.org/markup-compatibility/2006" xmlns:a14="http://schemas.microsoft.com/office/drawing/2010/main">
        <mc:Choice Requires="a14">
          <p:sp>
            <p:nvSpPr>
              <p:cNvPr id="4" name="Object 3" descr="The formula is as follows:&#10;discounted payback period sub A is equal to three years plus seventy-four dollars divided by thousand sixty-eight dollars is equal to the payback period of three years seven months."/>
              <p:cNvSpPr txBox="1"/>
              <p:nvPr/>
            </p:nvSpPr>
            <p:spPr bwMode="auto">
              <a:xfrm>
                <a:off x="914400" y="3581400"/>
                <a:ext cx="6902450" cy="814388"/>
              </a:xfrm>
              <a:prstGeom prst="rect">
                <a:avLst/>
              </a:prstGeom>
              <a:noFill/>
            </p:spPr>
            <p:txBody>
              <a:bodyPr>
                <a:normAutofit/>
              </a:bodyPr>
              <a:lstStyle/>
              <a:p>
                <a:pPr/>
                <a14:m>
                  <m:oMathPara xmlns:m="http://schemas.openxmlformats.org/officeDocument/2006/math">
                    <m:oMathParaPr>
                      <m:jc m:val="left"/>
                    </m:oMathParaPr>
                    <m:oMath xmlns:m="http://schemas.openxmlformats.org/officeDocument/2006/math">
                      <m:r>
                        <m:rPr>
                          <m:sty m:val="p"/>
                        </m:rPr>
                        <a:rPr lang="en-GB" i="1" smtClean="0">
                          <a:solidFill>
                            <a:srgbClr val="000000"/>
                          </a:solidFill>
                          <a:latin typeface="Cambria Math" panose="02040503050406030204" pitchFamily="18" charset="0"/>
                        </a:rPr>
                        <m:t>Discounted</m:t>
                      </m:r>
                      <m:r>
                        <a:rPr lang="en-GB" i="1" smtClean="0">
                          <a:solidFill>
                            <a:srgbClr val="000000"/>
                          </a:solidFill>
                          <a:latin typeface="Cambria Math" panose="02040503050406030204" pitchFamily="18" charset="0"/>
                        </a:rPr>
                        <m:t> </m:t>
                      </m:r>
                      <m:r>
                        <m:rPr>
                          <m:sty m:val="p"/>
                        </m:rPr>
                        <a:rPr lang="en-GB" i="1" smtClean="0">
                          <a:solidFill>
                            <a:srgbClr val="000000"/>
                          </a:solidFill>
                          <a:latin typeface="Cambria Math" panose="02040503050406030204" pitchFamily="18" charset="0"/>
                        </a:rPr>
                        <m:t>payback</m:t>
                      </m:r>
                      <m:r>
                        <a:rPr lang="en-GB" i="1" smtClean="0">
                          <a:solidFill>
                            <a:srgbClr val="000000"/>
                          </a:solidFill>
                          <a:latin typeface="Cambria Math" panose="02040503050406030204" pitchFamily="18" charset="0"/>
                        </a:rPr>
                        <m:t> </m:t>
                      </m:r>
                      <m:r>
                        <m:rPr>
                          <m:sty m:val="p"/>
                        </m:rPr>
                        <a:rPr lang="en-GB" i="1" smtClean="0">
                          <a:solidFill>
                            <a:srgbClr val="000000"/>
                          </a:solidFill>
                          <a:latin typeface="Cambria Math" panose="02040503050406030204" pitchFamily="18" charset="0"/>
                        </a:rPr>
                        <m:t>perio</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d</m:t>
                          </m:r>
                        </m:e>
                        <m:sub>
                          <m:r>
                            <m:rPr>
                              <m:sty m:val="p"/>
                            </m:rPr>
                            <a:rPr lang="en-GB" i="1">
                              <a:solidFill>
                                <a:srgbClr val="000000"/>
                              </a:solidFill>
                              <a:latin typeface="Cambria Math" panose="02040503050406030204" pitchFamily="18" charset="0"/>
                            </a:rPr>
                            <m:t>A</m:t>
                          </m:r>
                        </m:sub>
                      </m:sSub>
                      <m:r>
                        <a:rPr lang="en-GB" i="1">
                          <a:solidFill>
                            <a:srgbClr val="000000"/>
                          </a:solidFill>
                          <a:latin typeface="Cambria Math" panose="02040503050406030204" pitchFamily="18" charset="0"/>
                        </a:rPr>
                        <m:t>=3.0+</m:t>
                      </m:r>
                      <m:f>
                        <m:fPr>
                          <m:ctrlPr>
                            <a:rPr lang="en-GB" i="1">
                              <a:solidFill>
                                <a:srgbClr val="000000"/>
                              </a:solidFill>
                              <a:latin typeface="Cambria Math" panose="02040503050406030204" pitchFamily="18" charset="0"/>
                            </a:rPr>
                          </m:ctrlPr>
                        </m:fPr>
                        <m:num>
                          <m:r>
                            <a:rPr lang="en-GB" i="1">
                              <a:solidFill>
                                <a:srgbClr val="000000"/>
                              </a:solidFill>
                              <a:latin typeface="Cambria Math" panose="02040503050406030204" pitchFamily="18" charset="0"/>
                            </a:rPr>
                            <m:t>$7</m:t>
                          </m:r>
                          <m:r>
                            <a:rPr lang="en-GB" b="0" i="1" smtClean="0">
                              <a:solidFill>
                                <a:srgbClr val="000000"/>
                              </a:solidFill>
                              <a:latin typeface="Cambria Math" panose="02040503050406030204" pitchFamily="18" charset="0"/>
                            </a:rPr>
                            <m:t>7</m:t>
                          </m:r>
                        </m:num>
                        <m:den>
                          <m:r>
                            <a:rPr lang="en-GB" i="1">
                              <a:solidFill>
                                <a:srgbClr val="000000"/>
                              </a:solidFill>
                              <a:latin typeface="Cambria Math" panose="02040503050406030204" pitchFamily="18" charset="0"/>
                            </a:rPr>
                            <m:t>$1,06</m:t>
                          </m:r>
                          <m:r>
                            <a:rPr lang="en-GB" b="0" i="1" smtClean="0">
                              <a:solidFill>
                                <a:srgbClr val="000000"/>
                              </a:solidFill>
                              <a:latin typeface="Cambria Math" panose="02040503050406030204" pitchFamily="18" charset="0"/>
                            </a:rPr>
                            <m:t>7</m:t>
                          </m:r>
                        </m:den>
                      </m:f>
                      <m:r>
                        <a:rPr lang="en-GB" i="1">
                          <a:solidFill>
                            <a:srgbClr val="000000"/>
                          </a:solidFill>
                          <a:latin typeface="Cambria Math" panose="02040503050406030204" pitchFamily="18" charset="0"/>
                        </a:rPr>
                        <m:t>=3.07 </m:t>
                      </m:r>
                      <m:r>
                        <m:rPr>
                          <m:sty m:val="p"/>
                        </m:rPr>
                        <a:rPr lang="en-GB" i="1">
                          <a:solidFill>
                            <a:srgbClr val="000000"/>
                          </a:solidFill>
                          <a:latin typeface="Cambria Math" panose="02040503050406030204" pitchFamily="18" charset="0"/>
                        </a:rPr>
                        <m:t>years</m:t>
                      </m:r>
                    </m:oMath>
                  </m:oMathPara>
                </a14:m>
                <a:endParaRPr lang="en-GB" dirty="0"/>
              </a:p>
            </p:txBody>
          </p:sp>
        </mc:Choice>
        <mc:Fallback xmlns="">
          <p:sp>
            <p:nvSpPr>
              <p:cNvPr id="4" name="Object 3" descr="The formula is as follows:&#10;discounted payback period sub A is equal to three years plus seventy-four dollars divided by thousand sixty-eight dollars is equal to the payback period of three years seven months."/>
              <p:cNvSpPr txBox="1">
                <a:spLocks noRot="1" noChangeAspect="1" noMove="1" noResize="1" noEditPoints="1" noAdjustHandles="1" noChangeArrowheads="1" noChangeShapeType="1" noTextEdit="1"/>
              </p:cNvSpPr>
              <p:nvPr/>
            </p:nvSpPr>
            <p:spPr bwMode="auto">
              <a:xfrm>
                <a:off x="914400" y="3581400"/>
                <a:ext cx="6902450" cy="814388"/>
              </a:xfrm>
              <a:prstGeom prst="rect">
                <a:avLst/>
              </a:prstGeom>
              <a:blipFill>
                <a:blip r:embed="rId2"/>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37776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53988" y="360363"/>
            <a:ext cx="8839200" cy="698500"/>
          </a:xfrm>
          <a:noFill/>
        </p:spPr>
        <p:txBody>
          <a:bodyPr lIns="90488" tIns="44450" rIns="90488" bIns="44450"/>
          <a:lstStyle/>
          <a:p>
            <a:pPr eaLnBrk="1" hangingPunct="1"/>
            <a:r>
              <a:rPr lang="en-GB" altLang="en-US" sz="4000"/>
              <a:t>Return on capital employed</a:t>
            </a:r>
          </a:p>
        </p:txBody>
      </p:sp>
      <mc:AlternateContent xmlns:mc="http://schemas.openxmlformats.org/markup-compatibility/2006" xmlns:a14="http://schemas.microsoft.com/office/drawing/2010/main">
        <mc:Choice Requires="a14">
          <p:sp>
            <p:nvSpPr>
              <p:cNvPr id="6147" name="Rectangle 3"/>
              <p:cNvSpPr>
                <a:spLocks noGrp="1" noChangeArrowheads="1"/>
              </p:cNvSpPr>
              <p:nvPr>
                <p:ph idx="1"/>
              </p:nvPr>
            </p:nvSpPr>
            <p:spPr>
              <a:xfrm>
                <a:off x="611560" y="1268761"/>
                <a:ext cx="8240340" cy="3888432"/>
              </a:xfrm>
            </p:spPr>
            <p:txBody>
              <a:bodyPr lIns="90488" tIns="44450" rIns="90488" bIns="44450"/>
              <a:lstStyle/>
              <a:p>
                <a:pPr eaLnBrk="1" hangingPunct="1">
                  <a:lnSpc>
                    <a:spcPct val="90000"/>
                  </a:lnSpc>
                  <a:buFontTx/>
                  <a:buChar char="•"/>
                </a:pPr>
                <a:r>
                  <a:rPr lang="en-GB" altLang="en-US" sz="2400" dirty="0"/>
                  <a:t>ROCE can be defined as:</a:t>
                </a:r>
              </a:p>
              <a:p>
                <a:pPr marL="457200" lvl="1" indent="0" eaLnBrk="1" hangingPunct="1">
                  <a:lnSpc>
                    <a:spcPct val="90000"/>
                  </a:lnSpc>
                  <a:buNone/>
                </a:pPr>
                <a:r>
                  <a:rPr lang="en-GB" altLang="en-US" sz="1800" dirty="0"/>
                  <a:t>ROCE</a:t>
                </a:r>
                <a14:m>
                  <m:oMath xmlns:m="http://schemas.openxmlformats.org/officeDocument/2006/math">
                    <m:r>
                      <a:rPr lang="en-GB" altLang="en-US" sz="1800" i="1">
                        <a:latin typeface="Cambria Math" panose="02040503050406030204" pitchFamily="18" charset="0"/>
                      </a:rPr>
                      <m:t>=</m:t>
                    </m:r>
                    <m:f>
                      <m:fPr>
                        <m:ctrlPr>
                          <a:rPr lang="en-GB" altLang="en-US" sz="1800" i="1">
                            <a:latin typeface="Cambria Math" panose="02040503050406030204" pitchFamily="18" charset="0"/>
                          </a:rPr>
                        </m:ctrlPr>
                      </m:fPr>
                      <m:num>
                        <m:r>
                          <m:rPr>
                            <m:nor/>
                          </m:rPr>
                          <a:rPr lang="en-GB" altLang="en-US" sz="1800" dirty="0"/>
                          <m:t>average</m:t>
                        </m:r>
                        <m:r>
                          <m:rPr>
                            <m:nor/>
                          </m:rPr>
                          <a:rPr lang="en-GB" altLang="en-US" sz="1800" dirty="0"/>
                          <m:t> </m:t>
                        </m:r>
                        <m:r>
                          <m:rPr>
                            <m:nor/>
                          </m:rPr>
                          <a:rPr lang="en-GB" altLang="en-US" sz="1800" dirty="0"/>
                          <m:t>annual</m:t>
                        </m:r>
                        <m:r>
                          <m:rPr>
                            <m:nor/>
                          </m:rPr>
                          <a:rPr lang="en-GB" altLang="en-US" sz="1800" dirty="0"/>
                          <m:t> </m:t>
                        </m:r>
                        <m:r>
                          <m:rPr>
                            <m:nor/>
                          </m:rPr>
                          <a:rPr lang="en-GB" altLang="en-US" sz="1800" dirty="0"/>
                          <m:t>accounting</m:t>
                        </m:r>
                        <m:r>
                          <m:rPr>
                            <m:nor/>
                          </m:rPr>
                          <a:rPr lang="en-GB" altLang="en-US" sz="1800" dirty="0"/>
                          <m:t> </m:t>
                        </m:r>
                        <m:r>
                          <m:rPr>
                            <m:nor/>
                          </m:rPr>
                          <a:rPr lang="en-GB" altLang="en-US" sz="1800" dirty="0"/>
                          <m:t>profit</m:t>
                        </m:r>
                      </m:num>
                      <m:den>
                        <m:r>
                          <m:rPr>
                            <m:nor/>
                          </m:rPr>
                          <a:rPr lang="en-GB" altLang="en-US" sz="1800" dirty="0"/>
                          <m:t>average</m:t>
                        </m:r>
                        <m:r>
                          <m:rPr>
                            <m:nor/>
                          </m:rPr>
                          <a:rPr lang="en-GB" altLang="en-US" sz="1800" dirty="0"/>
                          <m:t> </m:t>
                        </m:r>
                        <m:r>
                          <m:rPr>
                            <m:nor/>
                          </m:rPr>
                          <a:rPr lang="en-GB" altLang="en-US" sz="1800" dirty="0"/>
                          <m:t>investment</m:t>
                        </m:r>
                      </m:den>
                    </m:f>
                  </m:oMath>
                </a14:m>
                <a:endParaRPr lang="en-GB" altLang="en-US" sz="1800" dirty="0"/>
              </a:p>
              <a:p>
                <a:pPr eaLnBrk="1" hangingPunct="1">
                  <a:lnSpc>
                    <a:spcPct val="90000"/>
                  </a:lnSpc>
                  <a:buFontTx/>
                  <a:buChar char="•"/>
                </a:pPr>
                <a:r>
                  <a:rPr lang="en-GB" altLang="en-US" sz="2400" dirty="0"/>
                  <a:t>Where average investment is:</a:t>
                </a:r>
              </a:p>
              <a:p>
                <a:pPr lvl="1" eaLnBrk="1" hangingPunct="1">
                  <a:lnSpc>
                    <a:spcPct val="90000"/>
                  </a:lnSpc>
                  <a:buFontTx/>
                  <a:buNone/>
                </a:pPr>
                <a14:m>
                  <m:oMath xmlns:m="http://schemas.openxmlformats.org/officeDocument/2006/math">
                    <m:r>
                      <m:rPr>
                        <m:nor/>
                      </m:rPr>
                      <a:rPr lang="en-GB" altLang="en-US" sz="2000" dirty="0"/>
                      <m:t>average</m:t>
                    </m:r>
                    <m:r>
                      <m:rPr>
                        <m:nor/>
                      </m:rPr>
                      <a:rPr lang="en-GB" altLang="en-US" sz="2000" dirty="0"/>
                      <m:t> </m:t>
                    </m:r>
                    <m:r>
                      <m:rPr>
                        <m:nor/>
                      </m:rPr>
                      <a:rPr lang="en-GB" altLang="en-US" sz="2000" dirty="0"/>
                      <m:t>investment</m:t>
                    </m:r>
                    <m:r>
                      <a:rPr lang="en-GB" altLang="en-US" sz="2000" i="1" dirty="0">
                        <a:latin typeface="Cambria Math" panose="02040503050406030204" pitchFamily="18" charset="0"/>
                      </a:rPr>
                      <m:t> </m:t>
                    </m:r>
                    <m:r>
                      <a:rPr lang="en-GB" altLang="en-US" sz="2000" i="1">
                        <a:latin typeface="Cambria Math" panose="02040503050406030204" pitchFamily="18" charset="0"/>
                      </a:rPr>
                      <m:t>=</m:t>
                    </m:r>
                    <m:f>
                      <m:fPr>
                        <m:ctrlPr>
                          <a:rPr lang="en-GB" altLang="en-US" sz="2000" i="1">
                            <a:latin typeface="Cambria Math" panose="02040503050406030204" pitchFamily="18" charset="0"/>
                          </a:rPr>
                        </m:ctrlPr>
                      </m:fPr>
                      <m:num>
                        <m:r>
                          <m:rPr>
                            <m:nor/>
                          </m:rPr>
                          <a:rPr lang="en-GB" altLang="en-US" sz="2000" dirty="0"/>
                          <m:t>initial</m:t>
                        </m:r>
                        <m:r>
                          <m:rPr>
                            <m:nor/>
                          </m:rPr>
                          <a:rPr lang="en-GB" altLang="en-US" sz="2000" dirty="0"/>
                          <m:t> </m:t>
                        </m:r>
                        <m:r>
                          <m:rPr>
                            <m:nor/>
                          </m:rPr>
                          <a:rPr lang="en-GB" altLang="en-US" sz="2000" dirty="0"/>
                          <m:t>investment</m:t>
                        </m:r>
                        <m:r>
                          <m:rPr>
                            <m:nor/>
                          </m:rPr>
                          <a:rPr lang="en-GB" altLang="en-US" sz="2000" dirty="0"/>
                          <m:t> + </m:t>
                        </m:r>
                        <m:r>
                          <m:rPr>
                            <m:nor/>
                          </m:rPr>
                          <a:rPr lang="en-GB" altLang="en-US" sz="2000" dirty="0"/>
                          <m:t>scrap</m:t>
                        </m:r>
                        <m:r>
                          <m:rPr>
                            <m:nor/>
                          </m:rPr>
                          <a:rPr lang="en-GB" altLang="en-US" sz="2000" dirty="0"/>
                          <m:t> </m:t>
                        </m:r>
                        <m:r>
                          <m:rPr>
                            <m:nor/>
                          </m:rPr>
                          <a:rPr lang="en-GB" altLang="en-US" sz="2000" dirty="0"/>
                          <m:t>value</m:t>
                        </m:r>
                      </m:num>
                      <m:den>
                        <m:r>
                          <a:rPr lang="en-GB" altLang="en-US" sz="2000" b="0" i="1" dirty="0" smtClean="0">
                            <a:latin typeface="Cambria Math" panose="02040503050406030204" pitchFamily="18" charset="0"/>
                          </a:rPr>
                          <m:t>2</m:t>
                        </m:r>
                      </m:den>
                    </m:f>
                    <m:r>
                      <a:rPr lang="en-GB" altLang="en-US" sz="2000" i="1" dirty="0">
                        <a:latin typeface="Cambria Math" panose="02040503050406030204" pitchFamily="18" charset="0"/>
                      </a:rPr>
                      <m:t> </m:t>
                    </m:r>
                  </m:oMath>
                </a14:m>
                <a:r>
                  <a:rPr lang="en-GB" altLang="en-US" sz="2000" dirty="0"/>
                  <a:t> </a:t>
                </a:r>
              </a:p>
              <a:p>
                <a:pPr eaLnBrk="1" hangingPunct="1">
                  <a:lnSpc>
                    <a:spcPct val="90000"/>
                  </a:lnSpc>
                  <a:buFontTx/>
                  <a:buChar char="•"/>
                </a:pPr>
                <a:r>
                  <a:rPr lang="en-GB" altLang="en-US" sz="2400" dirty="0"/>
                  <a:t>ROCE can also be defined as:</a:t>
                </a:r>
              </a:p>
              <a:p>
                <a:pPr lvl="1" eaLnBrk="1" hangingPunct="1">
                  <a:lnSpc>
                    <a:spcPct val="90000"/>
                  </a:lnSpc>
                  <a:buFontTx/>
                  <a:buNone/>
                </a:pPr>
                <a:r>
                  <a:rPr lang="en-GB" altLang="en-US" sz="2000" dirty="0"/>
                  <a:t> </a:t>
                </a:r>
                <a14:m>
                  <m:oMath xmlns:m="http://schemas.openxmlformats.org/officeDocument/2006/math">
                    <m:r>
                      <m:rPr>
                        <m:sty m:val="p"/>
                      </m:rPr>
                      <a:rPr lang="en-GB" altLang="en-US" sz="2000" b="0" i="0" smtClean="0">
                        <a:latin typeface="Cambria Math" panose="02040503050406030204" pitchFamily="18" charset="0"/>
                      </a:rPr>
                      <m:t>ROCE</m:t>
                    </m:r>
                    <m:r>
                      <a:rPr lang="en-GB" altLang="en-US" sz="2000" i="1">
                        <a:latin typeface="Cambria Math" panose="02040503050406030204" pitchFamily="18" charset="0"/>
                      </a:rPr>
                      <m:t>=</m:t>
                    </m:r>
                    <m:f>
                      <m:fPr>
                        <m:ctrlPr>
                          <a:rPr lang="en-GB" altLang="en-US" sz="2000" i="1" smtClean="0">
                            <a:latin typeface="Cambria Math" panose="02040503050406030204" pitchFamily="18" charset="0"/>
                          </a:rPr>
                        </m:ctrlPr>
                      </m:fPr>
                      <m:num>
                        <m:r>
                          <m:rPr>
                            <m:nor/>
                          </m:rPr>
                          <a:rPr lang="en-GB" altLang="en-US" sz="2000" dirty="0"/>
                          <m:t>average</m:t>
                        </m:r>
                        <m:r>
                          <m:rPr>
                            <m:nor/>
                          </m:rPr>
                          <a:rPr lang="en-GB" altLang="en-US" sz="2000" dirty="0"/>
                          <m:t> </m:t>
                        </m:r>
                        <m:r>
                          <m:rPr>
                            <m:nor/>
                          </m:rPr>
                          <a:rPr lang="en-GB" altLang="en-US" sz="2000" dirty="0"/>
                          <m:t>annual</m:t>
                        </m:r>
                        <m:r>
                          <m:rPr>
                            <m:nor/>
                          </m:rPr>
                          <a:rPr lang="en-GB" altLang="en-US" sz="2000" dirty="0"/>
                          <m:t> </m:t>
                        </m:r>
                        <m:r>
                          <m:rPr>
                            <m:nor/>
                          </m:rPr>
                          <a:rPr lang="en-GB" altLang="en-US" sz="2000" dirty="0"/>
                          <m:t>accounting</m:t>
                        </m:r>
                        <m:r>
                          <m:rPr>
                            <m:nor/>
                          </m:rPr>
                          <a:rPr lang="en-GB" altLang="en-US" sz="2000" dirty="0"/>
                          <m:t> </m:t>
                        </m:r>
                        <m:r>
                          <m:rPr>
                            <m:nor/>
                          </m:rPr>
                          <a:rPr lang="en-GB" altLang="en-US" sz="2000" dirty="0"/>
                          <m:t>profit</m:t>
                        </m:r>
                      </m:num>
                      <m:den>
                        <m:r>
                          <m:rPr>
                            <m:nor/>
                          </m:rPr>
                          <a:rPr lang="en-GB" altLang="en-US" sz="2000" b="0" i="0" dirty="0" smtClean="0"/>
                          <m:t>initial</m:t>
                        </m:r>
                        <m:r>
                          <m:rPr>
                            <m:nor/>
                          </m:rPr>
                          <a:rPr lang="en-GB" altLang="en-US" sz="2000" b="0" i="0" dirty="0" smtClean="0"/>
                          <m:t> </m:t>
                        </m:r>
                        <m:r>
                          <m:rPr>
                            <m:nor/>
                          </m:rPr>
                          <a:rPr lang="en-GB" altLang="en-US" sz="2000" dirty="0" smtClean="0"/>
                          <m:t>i</m:t>
                        </m:r>
                        <m:r>
                          <m:rPr>
                            <m:nor/>
                          </m:rPr>
                          <a:rPr lang="en-GB" altLang="en-US" sz="2000" dirty="0"/>
                          <m:t>nvestment</m:t>
                        </m:r>
                      </m:den>
                    </m:f>
                  </m:oMath>
                </a14:m>
                <a:endParaRPr lang="en-GB" altLang="en-US" sz="2000" dirty="0"/>
              </a:p>
              <a:p>
                <a:pPr eaLnBrk="1" hangingPunct="1">
                  <a:lnSpc>
                    <a:spcPct val="90000"/>
                  </a:lnSpc>
                </a:pPr>
                <a:r>
                  <a:rPr lang="en-GB" altLang="en-US" sz="2400" dirty="0">
                    <a:solidFill>
                      <a:srgbClr val="FF0000"/>
                    </a:solidFill>
                  </a:rPr>
                  <a:t>ROCE is also known as accounting rate of return (ARR) and return on investment (ROI).</a:t>
                </a:r>
              </a:p>
            </p:txBody>
          </p:sp>
        </mc:Choice>
        <mc:Fallback xmlns="">
          <p:sp>
            <p:nvSpPr>
              <p:cNvPr id="6147" name="Rectangle 3"/>
              <p:cNvSpPr>
                <a:spLocks noGrp="1" noRot="1" noChangeAspect="1" noMove="1" noResize="1" noEditPoints="1" noAdjustHandles="1" noChangeArrowheads="1" noChangeShapeType="1" noTextEdit="1"/>
              </p:cNvSpPr>
              <p:nvPr>
                <p:ph idx="1"/>
              </p:nvPr>
            </p:nvSpPr>
            <p:spPr>
              <a:xfrm>
                <a:off x="611560" y="1268761"/>
                <a:ext cx="8240340" cy="3888432"/>
              </a:xfrm>
              <a:blipFill>
                <a:blip r:embed="rId3"/>
                <a:stretch>
                  <a:fillRect l="-1405" t="-3292"/>
                </a:stretch>
              </a:blipFill>
            </p:spPr>
            <p:txBody>
              <a:bodyPr/>
              <a:lstStyle/>
              <a:p>
                <a:r>
                  <a:rPr lang="en-GB">
                    <a:noFill/>
                  </a:rPr>
                  <a:t> </a:t>
                </a:r>
              </a:p>
            </p:txBody>
          </p:sp>
        </mc:Fallback>
      </mc:AlternateContent>
    </p:spTree>
    <p:extLst>
      <p:ext uri="{BB962C8B-B14F-4D97-AF65-F5344CB8AC3E}">
        <p14:creationId xmlns:p14="http://schemas.microsoft.com/office/powerpoint/2010/main" val="213241538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39700" y="254000"/>
            <a:ext cx="8839200" cy="1308100"/>
          </a:xfrm>
          <a:noFill/>
        </p:spPr>
        <p:txBody>
          <a:bodyPr lIns="90488" tIns="44450" rIns="90488" bIns="44450"/>
          <a:lstStyle/>
          <a:p>
            <a:pPr eaLnBrk="1" hangingPunct="1"/>
            <a:r>
              <a:rPr lang="en-GB" altLang="en-US" sz="4000" dirty="0"/>
              <a:t>Return on capital employed (Continued)</a:t>
            </a:r>
          </a:p>
        </p:txBody>
      </p:sp>
      <p:sp>
        <p:nvSpPr>
          <p:cNvPr id="7171" name="Rectangle 3"/>
          <p:cNvSpPr>
            <a:spLocks noGrp="1" noChangeArrowheads="1"/>
          </p:cNvSpPr>
          <p:nvPr>
            <p:ph idx="1"/>
          </p:nvPr>
        </p:nvSpPr>
        <p:spPr>
          <a:xfrm>
            <a:off x="360630" y="1844824"/>
            <a:ext cx="8602662" cy="4295105"/>
          </a:xfrm>
        </p:spPr>
        <p:txBody>
          <a:bodyPr lIns="90488" tIns="44450" rIns="90488" bIns="44450">
            <a:normAutofit/>
          </a:bodyPr>
          <a:lstStyle/>
          <a:p>
            <a:pPr marL="322263" indent="-322263" eaLnBrk="1" hangingPunct="1">
              <a:buFontTx/>
              <a:buChar char="•"/>
            </a:pPr>
            <a:r>
              <a:rPr lang="en-GB" altLang="en-US" sz="2400" dirty="0"/>
              <a:t>Average annual accounting profit can be calculated from total project profits divided by number of years.</a:t>
            </a:r>
          </a:p>
          <a:p>
            <a:pPr marL="322263" indent="-322263" eaLnBrk="1" hangingPunct="1">
              <a:buFontTx/>
              <a:buChar char="•"/>
            </a:pPr>
            <a:r>
              <a:rPr lang="en-GB" altLang="en-US" sz="2400" dirty="0"/>
              <a:t>Accounting profit is not cash flow.</a:t>
            </a:r>
          </a:p>
          <a:p>
            <a:pPr marL="322263" indent="-322263" eaLnBrk="1" hangingPunct="1">
              <a:buFontTx/>
              <a:buChar char="•"/>
            </a:pPr>
            <a:r>
              <a:rPr lang="en-GB" altLang="en-US" sz="2400" dirty="0"/>
              <a:t>Simple decision rule: accept project if ROCE is equal to or greater than target value i.e. current company or division ROCE. </a:t>
            </a:r>
          </a:p>
          <a:p>
            <a:pPr marL="322263" indent="-322263" eaLnBrk="1" hangingPunct="1">
              <a:buFontTx/>
              <a:buChar char="•"/>
            </a:pPr>
            <a:r>
              <a:rPr lang="en-GB" altLang="en-US" sz="2400" dirty="0"/>
              <a:t>If projects are mutually exclusive, select project with highest ROCE.</a:t>
            </a:r>
          </a:p>
        </p:txBody>
      </p:sp>
    </p:spTree>
    <p:extLst>
      <p:ext uri="{BB962C8B-B14F-4D97-AF65-F5344CB8AC3E}">
        <p14:creationId xmlns:p14="http://schemas.microsoft.com/office/powerpoint/2010/main" val="1489759779"/>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idx="1"/>
          </p:nvPr>
        </p:nvSpPr>
        <p:spPr>
          <a:xfrm>
            <a:off x="827584" y="1704975"/>
            <a:ext cx="8187829" cy="3833813"/>
          </a:xfrm>
        </p:spPr>
        <p:txBody>
          <a:bodyPr lIns="90488" tIns="44450" rIns="90488" bIns="44450"/>
          <a:lstStyle/>
          <a:p>
            <a:pPr marL="357188" indent="-357188" eaLnBrk="1" hangingPunct="1">
              <a:lnSpc>
                <a:spcPct val="90000"/>
              </a:lnSpc>
              <a:buFont typeface="Wingdings" panose="05000000000000000000" pitchFamily="2" charset="2"/>
              <a:buNone/>
            </a:pPr>
            <a:r>
              <a:rPr lang="en-GB" altLang="en-US" sz="2400" dirty="0"/>
              <a:t>Example:</a:t>
            </a:r>
          </a:p>
          <a:p>
            <a:pPr marL="357188" indent="-357188" eaLnBrk="1" hangingPunct="1">
              <a:lnSpc>
                <a:spcPct val="90000"/>
              </a:lnSpc>
              <a:buFontTx/>
              <a:buChar char="•"/>
            </a:pPr>
            <a:r>
              <a:rPr lang="en-GB" altLang="en-US" sz="2800" dirty="0"/>
              <a:t>A machine costs £10 000</a:t>
            </a:r>
          </a:p>
          <a:p>
            <a:pPr marL="357188" indent="-357188" eaLnBrk="1" hangingPunct="1">
              <a:lnSpc>
                <a:spcPct val="90000"/>
              </a:lnSpc>
              <a:buFontTx/>
              <a:buChar char="•"/>
            </a:pPr>
            <a:r>
              <a:rPr lang="en-GB" altLang="en-US" sz="2800" dirty="0"/>
              <a:t>Useful economic life is 5 years</a:t>
            </a:r>
          </a:p>
          <a:p>
            <a:pPr marL="357188" indent="-357188" eaLnBrk="1" hangingPunct="1">
              <a:lnSpc>
                <a:spcPct val="90000"/>
              </a:lnSpc>
              <a:buFontTx/>
              <a:buChar char="•"/>
            </a:pPr>
            <a:r>
              <a:rPr lang="en-GB" altLang="en-US" sz="2800" dirty="0"/>
              <a:t>After 5 years, scrap value of £2000</a:t>
            </a:r>
          </a:p>
          <a:p>
            <a:pPr marL="357188" indent="-357188" eaLnBrk="1" hangingPunct="1">
              <a:lnSpc>
                <a:spcPct val="90000"/>
              </a:lnSpc>
              <a:buFontTx/>
              <a:buChar char="•"/>
            </a:pPr>
            <a:r>
              <a:rPr lang="en-GB" altLang="en-US" sz="2800" dirty="0"/>
              <a:t>Net cash inflows from the machine would be £3000 per year</a:t>
            </a:r>
          </a:p>
          <a:p>
            <a:pPr marL="357188" indent="-357188" eaLnBrk="1" hangingPunct="1">
              <a:lnSpc>
                <a:spcPct val="90000"/>
              </a:lnSpc>
              <a:buFontTx/>
              <a:buChar char="•"/>
            </a:pPr>
            <a:r>
              <a:rPr lang="en-GB" altLang="en-US" sz="2800" dirty="0"/>
              <a:t>Ignore taxation.</a:t>
            </a:r>
          </a:p>
        </p:txBody>
      </p:sp>
      <p:sp>
        <p:nvSpPr>
          <p:cNvPr id="4" name="Rectangle 2"/>
          <p:cNvSpPr>
            <a:spLocks noGrp="1" noChangeArrowheads="1"/>
          </p:cNvSpPr>
          <p:nvPr>
            <p:ph type="title"/>
          </p:nvPr>
        </p:nvSpPr>
        <p:spPr>
          <a:xfrm>
            <a:off x="139700" y="254000"/>
            <a:ext cx="8839200" cy="1308100"/>
          </a:xfrm>
          <a:noFill/>
        </p:spPr>
        <p:txBody>
          <a:bodyPr lIns="90488" tIns="44450" rIns="90488" bIns="44450"/>
          <a:lstStyle/>
          <a:p>
            <a:pPr eaLnBrk="1" hangingPunct="1"/>
            <a:r>
              <a:rPr lang="en-GB" altLang="en-US" sz="4000" dirty="0"/>
              <a:t>Return on capital employed (Continued)</a:t>
            </a:r>
          </a:p>
        </p:txBody>
      </p:sp>
    </p:spTree>
    <p:extLst>
      <p:ext uri="{BB962C8B-B14F-4D97-AF65-F5344CB8AC3E}">
        <p14:creationId xmlns:p14="http://schemas.microsoft.com/office/powerpoint/2010/main" val="204708686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idx="1"/>
          </p:nvPr>
        </p:nvSpPr>
        <p:spPr>
          <a:xfrm>
            <a:off x="683568" y="1703388"/>
            <a:ext cx="8331845" cy="2540000"/>
          </a:xfrm>
        </p:spPr>
        <p:txBody>
          <a:bodyPr lIns="90488" tIns="44450" rIns="90488" bIns="44450"/>
          <a:lstStyle/>
          <a:p>
            <a:pPr eaLnBrk="1" hangingPunct="1">
              <a:lnSpc>
                <a:spcPct val="90000"/>
              </a:lnSpc>
              <a:buFont typeface="Wingdings" panose="05000000000000000000" pitchFamily="2" charset="2"/>
              <a:buNone/>
            </a:pPr>
            <a:r>
              <a:rPr lang="en-GB" altLang="en-US" dirty="0"/>
              <a:t>Example:</a:t>
            </a:r>
          </a:p>
          <a:p>
            <a:pPr eaLnBrk="1" hangingPunct="1">
              <a:lnSpc>
                <a:spcPct val="90000"/>
              </a:lnSpc>
              <a:buFontTx/>
              <a:buChar char="•"/>
            </a:pPr>
            <a:r>
              <a:rPr lang="en-GB" altLang="en-US" sz="3000" dirty="0"/>
              <a:t>Total cash inflows: 3,000*5 = £15,000</a:t>
            </a:r>
          </a:p>
          <a:p>
            <a:pPr eaLnBrk="1" hangingPunct="1">
              <a:lnSpc>
                <a:spcPct val="90000"/>
              </a:lnSpc>
              <a:buFontTx/>
              <a:buChar char="•"/>
            </a:pPr>
            <a:r>
              <a:rPr lang="en-GB" altLang="en-US" sz="3000" dirty="0"/>
              <a:t>Total machine cost: 10,000-2,000 = £8,000</a:t>
            </a:r>
          </a:p>
          <a:p>
            <a:pPr eaLnBrk="1" hangingPunct="1">
              <a:lnSpc>
                <a:spcPct val="90000"/>
              </a:lnSpc>
              <a:buFontTx/>
              <a:buChar char="•"/>
            </a:pPr>
            <a:r>
              <a:rPr lang="en-GB" altLang="en-US" sz="3000" dirty="0"/>
              <a:t>Total profit: 15,000 – 8,000 = £7,000</a:t>
            </a:r>
          </a:p>
          <a:p>
            <a:pPr eaLnBrk="1" hangingPunct="1">
              <a:lnSpc>
                <a:spcPct val="90000"/>
              </a:lnSpc>
              <a:buFontTx/>
              <a:buChar char="•"/>
            </a:pPr>
            <a:r>
              <a:rPr lang="en-GB" altLang="en-US" sz="3000" dirty="0"/>
              <a:t>Average annual profit: 7,000/5= £1400</a:t>
            </a:r>
          </a:p>
        </p:txBody>
      </p:sp>
      <p:sp>
        <p:nvSpPr>
          <p:cNvPr id="4" name="Rectangle 2"/>
          <p:cNvSpPr>
            <a:spLocks noGrp="1" noChangeArrowheads="1"/>
          </p:cNvSpPr>
          <p:nvPr>
            <p:ph type="title"/>
          </p:nvPr>
        </p:nvSpPr>
        <p:spPr>
          <a:xfrm>
            <a:off x="139700" y="254000"/>
            <a:ext cx="8839200" cy="1308100"/>
          </a:xfrm>
          <a:noFill/>
        </p:spPr>
        <p:txBody>
          <a:bodyPr lIns="90488" tIns="44450" rIns="90488" bIns="44450"/>
          <a:lstStyle/>
          <a:p>
            <a:pPr eaLnBrk="1" hangingPunct="1"/>
            <a:r>
              <a:rPr lang="en-GB" altLang="en-US" sz="4000" dirty="0"/>
              <a:t>Return on capital employed (Continued)</a:t>
            </a:r>
          </a:p>
        </p:txBody>
      </p:sp>
    </p:spTree>
    <p:extLst>
      <p:ext uri="{BB962C8B-B14F-4D97-AF65-F5344CB8AC3E}">
        <p14:creationId xmlns:p14="http://schemas.microsoft.com/office/powerpoint/2010/main" val="334214255"/>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147" name="Rectangle 3"/>
              <p:cNvSpPr>
                <a:spLocks noGrp="1" noChangeArrowheads="1"/>
              </p:cNvSpPr>
              <p:nvPr>
                <p:ph idx="1"/>
              </p:nvPr>
            </p:nvSpPr>
            <p:spPr>
              <a:xfrm>
                <a:off x="422275" y="1916832"/>
                <a:ext cx="8556625" cy="4275137"/>
              </a:xfrm>
            </p:spPr>
            <p:txBody>
              <a:bodyPr lIns="90488" tIns="44450" rIns="90488" bIns="44450"/>
              <a:lstStyle/>
              <a:p>
                <a:pPr eaLnBrk="1" hangingPunct="1">
                  <a:lnSpc>
                    <a:spcPct val="90000"/>
                  </a:lnSpc>
                  <a:buFontTx/>
                  <a:buChar char="•"/>
                </a:pPr>
                <a:r>
                  <a:rPr lang="en-GB" altLang="en-US" sz="2800" dirty="0"/>
                  <a:t>ROCE (ARR) can be defined as:</a:t>
                </a:r>
              </a:p>
              <a:p>
                <a:pPr marL="457200" lvl="1" indent="0" eaLnBrk="1" hangingPunct="1">
                  <a:lnSpc>
                    <a:spcPct val="90000"/>
                  </a:lnSpc>
                  <a:buNone/>
                </a:pPr>
                <a14:m>
                  <m:oMath xmlns:m="http://schemas.openxmlformats.org/officeDocument/2006/math">
                    <m:r>
                      <m:rPr>
                        <m:sty m:val="p"/>
                      </m:rPr>
                      <a:rPr lang="en-GB" altLang="en-US" sz="2000" b="0" i="0" smtClean="0">
                        <a:latin typeface="Cambria Math" panose="02040503050406030204" pitchFamily="18" charset="0"/>
                      </a:rPr>
                      <m:t>R</m:t>
                    </m:r>
                    <m:r>
                      <a:rPr lang="en-GB" altLang="en-US" sz="2000" b="0" i="1" smtClean="0">
                        <a:latin typeface="Cambria Math" panose="02040503050406030204" pitchFamily="18" charset="0"/>
                      </a:rPr>
                      <m:t>𝑂𝐶𝐸</m:t>
                    </m:r>
                    <m:r>
                      <a:rPr lang="en-GB" altLang="en-US" sz="2000" i="1">
                        <a:latin typeface="Cambria Math" panose="02040503050406030204" pitchFamily="18" charset="0"/>
                      </a:rPr>
                      <m:t>=</m:t>
                    </m:r>
                    <m:f>
                      <m:fPr>
                        <m:ctrlPr>
                          <a:rPr lang="en-GB" altLang="en-US" sz="2000" i="1">
                            <a:latin typeface="Cambria Math" panose="02040503050406030204" pitchFamily="18" charset="0"/>
                          </a:rPr>
                        </m:ctrlPr>
                      </m:fPr>
                      <m:num>
                        <m:r>
                          <m:rPr>
                            <m:nor/>
                          </m:rPr>
                          <a:rPr lang="en-GB" altLang="en-US" sz="2000" dirty="0"/>
                          <m:t>average</m:t>
                        </m:r>
                        <m:r>
                          <m:rPr>
                            <m:nor/>
                          </m:rPr>
                          <a:rPr lang="en-GB" altLang="en-US" sz="2000" dirty="0"/>
                          <m:t> </m:t>
                        </m:r>
                        <m:r>
                          <m:rPr>
                            <m:nor/>
                          </m:rPr>
                          <a:rPr lang="en-GB" altLang="en-US" sz="2000" dirty="0"/>
                          <m:t>annual</m:t>
                        </m:r>
                        <m:r>
                          <m:rPr>
                            <m:nor/>
                          </m:rPr>
                          <a:rPr lang="en-GB" altLang="en-US" sz="2000" dirty="0"/>
                          <m:t> </m:t>
                        </m:r>
                        <m:r>
                          <m:rPr>
                            <m:nor/>
                          </m:rPr>
                          <a:rPr lang="en-GB" altLang="en-US" sz="2000" dirty="0"/>
                          <m:t>accounting</m:t>
                        </m:r>
                        <m:r>
                          <m:rPr>
                            <m:nor/>
                          </m:rPr>
                          <a:rPr lang="en-GB" altLang="en-US" sz="2000" dirty="0"/>
                          <m:t> </m:t>
                        </m:r>
                        <m:r>
                          <m:rPr>
                            <m:nor/>
                          </m:rPr>
                          <a:rPr lang="en-GB" altLang="en-US" sz="2000" dirty="0"/>
                          <m:t>profit</m:t>
                        </m:r>
                      </m:num>
                      <m:den>
                        <m:r>
                          <m:rPr>
                            <m:nor/>
                          </m:rPr>
                          <a:rPr lang="en-GB" altLang="en-US" sz="2000" dirty="0"/>
                          <m:t>average</m:t>
                        </m:r>
                        <m:r>
                          <m:rPr>
                            <m:nor/>
                          </m:rPr>
                          <a:rPr lang="en-GB" altLang="en-US" sz="2000" dirty="0"/>
                          <m:t> </m:t>
                        </m:r>
                        <m:r>
                          <m:rPr>
                            <m:nor/>
                          </m:rPr>
                          <a:rPr lang="en-GB" altLang="en-US" sz="2000" dirty="0"/>
                          <m:t>investment</m:t>
                        </m:r>
                      </m:den>
                    </m:f>
                    <m:r>
                      <a:rPr lang="en-GB" altLang="en-US" sz="2000" b="0" i="1" dirty="0" smtClean="0">
                        <a:latin typeface="Cambria Math" panose="02040503050406030204" pitchFamily="18" charset="0"/>
                      </a:rPr>
                      <m:t>=</m:t>
                    </m:r>
                    <m:f>
                      <m:fPr>
                        <m:ctrlPr>
                          <a:rPr lang="en-GB" altLang="en-US" sz="2000" b="0" i="1" dirty="0" smtClean="0">
                            <a:latin typeface="Cambria Math" panose="02040503050406030204" pitchFamily="18" charset="0"/>
                          </a:rPr>
                        </m:ctrlPr>
                      </m:fPr>
                      <m:num>
                        <m:r>
                          <a:rPr lang="en-GB" altLang="en-US" sz="2000" b="0" i="1" dirty="0" smtClean="0">
                            <a:latin typeface="Cambria Math" panose="02040503050406030204" pitchFamily="18" charset="0"/>
                          </a:rPr>
                          <m:t>1400</m:t>
                        </m:r>
                      </m:num>
                      <m:den>
                        <m:r>
                          <a:rPr lang="en-GB" altLang="en-US" sz="2000" b="0" i="1" dirty="0" smtClean="0">
                            <a:latin typeface="Cambria Math" panose="02040503050406030204" pitchFamily="18" charset="0"/>
                          </a:rPr>
                          <m:t>6000</m:t>
                        </m:r>
                      </m:den>
                    </m:f>
                    <m:r>
                      <a:rPr lang="en-GB" altLang="en-US" sz="2000" b="0" i="1" dirty="0" smtClean="0">
                        <a:latin typeface="Cambria Math" panose="02040503050406030204" pitchFamily="18" charset="0"/>
                      </a:rPr>
                      <m:t>=0.23</m:t>
                    </m:r>
                    <m:r>
                      <a:rPr lang="en-GB" altLang="en-US" sz="2400" i="1" dirty="0" smtClean="0">
                        <a:latin typeface="Cambria Math" panose="02040503050406030204" pitchFamily="18" charset="0"/>
                      </a:rPr>
                      <m:t> </m:t>
                    </m:r>
                  </m:oMath>
                </a14:m>
                <a:r>
                  <a:rPr lang="en-GB" altLang="en-US" sz="2400" dirty="0"/>
                  <a:t> </a:t>
                </a:r>
              </a:p>
              <a:p>
                <a:pPr lvl="1" eaLnBrk="1" hangingPunct="1">
                  <a:lnSpc>
                    <a:spcPct val="90000"/>
                  </a:lnSpc>
                  <a:buFontTx/>
                  <a:buChar char="•"/>
                </a:pPr>
                <a:r>
                  <a:rPr lang="en-GB" altLang="en-US" sz="2400" dirty="0"/>
                  <a:t>Average investment: (10,000 + 2000)/2 = £6000</a:t>
                </a:r>
              </a:p>
              <a:p>
                <a:pPr eaLnBrk="1" hangingPunct="1">
                  <a:lnSpc>
                    <a:spcPct val="90000"/>
                  </a:lnSpc>
                  <a:buFontTx/>
                  <a:buChar char="•"/>
                </a:pPr>
                <a:endParaRPr lang="en-GB" altLang="en-US" sz="2800" dirty="0"/>
              </a:p>
              <a:p>
                <a:pPr eaLnBrk="1" hangingPunct="1">
                  <a:lnSpc>
                    <a:spcPct val="90000"/>
                  </a:lnSpc>
                  <a:buFontTx/>
                  <a:buChar char="•"/>
                </a:pPr>
                <a:r>
                  <a:rPr lang="en-GB" altLang="en-US" sz="2800" dirty="0"/>
                  <a:t>ROCE (ARR) can also be defined as:</a:t>
                </a:r>
              </a:p>
              <a:p>
                <a:pPr lvl="1" eaLnBrk="1" hangingPunct="1">
                  <a:lnSpc>
                    <a:spcPct val="90000"/>
                  </a:lnSpc>
                  <a:buFontTx/>
                  <a:buNone/>
                </a:pPr>
                <a:r>
                  <a:rPr lang="en-GB" altLang="en-US" sz="2400" dirty="0"/>
                  <a:t> </a:t>
                </a:r>
                <a14:m>
                  <m:oMath xmlns:m="http://schemas.openxmlformats.org/officeDocument/2006/math">
                    <m:r>
                      <m:rPr>
                        <m:sty m:val="p"/>
                      </m:rPr>
                      <a:rPr lang="en-GB" altLang="en-US" sz="2400" b="0" i="0" smtClean="0">
                        <a:latin typeface="Cambria Math" panose="02040503050406030204" pitchFamily="18" charset="0"/>
                      </a:rPr>
                      <m:t>ROCE</m:t>
                    </m:r>
                    <m:r>
                      <a:rPr lang="en-GB" altLang="en-US" sz="2400" i="1">
                        <a:latin typeface="Cambria Math" panose="02040503050406030204" pitchFamily="18" charset="0"/>
                      </a:rPr>
                      <m:t>=</m:t>
                    </m:r>
                    <m:f>
                      <m:fPr>
                        <m:ctrlPr>
                          <a:rPr lang="en-GB" altLang="en-US" sz="2400" i="1" smtClean="0">
                            <a:latin typeface="Cambria Math" panose="02040503050406030204" pitchFamily="18" charset="0"/>
                          </a:rPr>
                        </m:ctrlPr>
                      </m:fPr>
                      <m:num>
                        <m:r>
                          <m:rPr>
                            <m:nor/>
                          </m:rPr>
                          <a:rPr lang="en-GB" altLang="en-US" sz="2400" dirty="0"/>
                          <m:t>average</m:t>
                        </m:r>
                        <m:r>
                          <m:rPr>
                            <m:nor/>
                          </m:rPr>
                          <a:rPr lang="en-GB" altLang="en-US" sz="2400" dirty="0"/>
                          <m:t> </m:t>
                        </m:r>
                        <m:r>
                          <m:rPr>
                            <m:nor/>
                          </m:rPr>
                          <a:rPr lang="en-GB" altLang="en-US" sz="2400" dirty="0"/>
                          <m:t>annual</m:t>
                        </m:r>
                        <m:r>
                          <m:rPr>
                            <m:nor/>
                          </m:rPr>
                          <a:rPr lang="en-GB" altLang="en-US" sz="2400" dirty="0"/>
                          <m:t> </m:t>
                        </m:r>
                        <m:r>
                          <m:rPr>
                            <m:nor/>
                          </m:rPr>
                          <a:rPr lang="en-GB" altLang="en-US" sz="2400" dirty="0"/>
                          <m:t>accounting</m:t>
                        </m:r>
                        <m:r>
                          <m:rPr>
                            <m:nor/>
                          </m:rPr>
                          <a:rPr lang="en-GB" altLang="en-US" sz="2400" dirty="0"/>
                          <m:t> </m:t>
                        </m:r>
                        <m:r>
                          <m:rPr>
                            <m:nor/>
                          </m:rPr>
                          <a:rPr lang="en-GB" altLang="en-US" sz="2400" dirty="0"/>
                          <m:t>profit</m:t>
                        </m:r>
                      </m:num>
                      <m:den>
                        <m:r>
                          <m:rPr>
                            <m:nor/>
                          </m:rPr>
                          <a:rPr lang="en-GB" altLang="en-US" sz="2400" b="0" i="0" dirty="0" smtClean="0"/>
                          <m:t>initial</m:t>
                        </m:r>
                        <m:r>
                          <m:rPr>
                            <m:nor/>
                          </m:rPr>
                          <a:rPr lang="en-GB" altLang="en-US" sz="2400" b="0" i="0" dirty="0" smtClean="0"/>
                          <m:t> </m:t>
                        </m:r>
                        <m:r>
                          <m:rPr>
                            <m:nor/>
                          </m:rPr>
                          <a:rPr lang="en-GB" altLang="en-US" sz="2400" dirty="0" smtClean="0"/>
                          <m:t>i</m:t>
                        </m:r>
                        <m:r>
                          <m:rPr>
                            <m:nor/>
                          </m:rPr>
                          <a:rPr lang="en-GB" altLang="en-US" sz="2400" dirty="0"/>
                          <m:t>nvestment</m:t>
                        </m:r>
                      </m:den>
                    </m:f>
                    <m:r>
                      <a:rPr lang="en-GB" altLang="en-US" sz="2400" b="0" i="1" dirty="0" smtClean="0">
                        <a:latin typeface="Cambria Math" panose="02040503050406030204" pitchFamily="18" charset="0"/>
                      </a:rPr>
                      <m:t>=</m:t>
                    </m:r>
                    <m:f>
                      <m:fPr>
                        <m:ctrlPr>
                          <a:rPr lang="en-GB" altLang="en-US" sz="2400" b="0" i="1" dirty="0" smtClean="0">
                            <a:latin typeface="Cambria Math" panose="02040503050406030204" pitchFamily="18" charset="0"/>
                          </a:rPr>
                        </m:ctrlPr>
                      </m:fPr>
                      <m:num>
                        <m:r>
                          <a:rPr lang="en-GB" altLang="en-US" sz="2400" b="0" i="1" dirty="0" smtClean="0">
                            <a:latin typeface="Cambria Math" panose="02040503050406030204" pitchFamily="18" charset="0"/>
                          </a:rPr>
                          <m:t>1400</m:t>
                        </m:r>
                      </m:num>
                      <m:den>
                        <m:r>
                          <a:rPr lang="en-GB" altLang="en-US" sz="2400" b="0" i="1" dirty="0" smtClean="0">
                            <a:latin typeface="Cambria Math" panose="02040503050406030204" pitchFamily="18" charset="0"/>
                          </a:rPr>
                          <m:t>10000</m:t>
                        </m:r>
                      </m:den>
                    </m:f>
                    <m:r>
                      <a:rPr lang="en-GB" altLang="en-US" sz="2400" b="0" i="1" dirty="0" smtClean="0">
                        <a:latin typeface="Cambria Math" panose="02040503050406030204" pitchFamily="18" charset="0"/>
                      </a:rPr>
                      <m:t>=0.14</m:t>
                    </m:r>
                  </m:oMath>
                </a14:m>
                <a:endParaRPr lang="en-GB" altLang="en-US" sz="2400" dirty="0"/>
              </a:p>
              <a:p>
                <a:pPr eaLnBrk="1" hangingPunct="1">
                  <a:lnSpc>
                    <a:spcPct val="90000"/>
                  </a:lnSpc>
                  <a:buFontTx/>
                  <a:buChar char="•"/>
                </a:pPr>
                <a:endParaRPr lang="en-GB" altLang="en-US" sz="2800" dirty="0"/>
              </a:p>
            </p:txBody>
          </p:sp>
        </mc:Choice>
        <mc:Fallback xmlns="">
          <p:sp>
            <p:nvSpPr>
              <p:cNvPr id="6147" name="Rectangle 3"/>
              <p:cNvSpPr>
                <a:spLocks noGrp="1" noRot="1" noChangeAspect="1" noMove="1" noResize="1" noEditPoints="1" noAdjustHandles="1" noChangeArrowheads="1" noChangeShapeType="1" noTextEdit="1"/>
              </p:cNvSpPr>
              <p:nvPr>
                <p:ph idx="1"/>
              </p:nvPr>
            </p:nvSpPr>
            <p:spPr>
              <a:xfrm>
                <a:off x="422275" y="1916832"/>
                <a:ext cx="8556625" cy="4275137"/>
              </a:xfrm>
              <a:blipFill>
                <a:blip r:embed="rId3"/>
                <a:stretch>
                  <a:fillRect l="-1282" t="-2422"/>
                </a:stretch>
              </a:blipFill>
            </p:spPr>
            <p:txBody>
              <a:bodyPr/>
              <a:lstStyle/>
              <a:p>
                <a:r>
                  <a:rPr lang="en-GB">
                    <a:noFill/>
                  </a:rPr>
                  <a:t> </a:t>
                </a:r>
              </a:p>
            </p:txBody>
          </p:sp>
        </mc:Fallback>
      </mc:AlternateContent>
      <p:sp>
        <p:nvSpPr>
          <p:cNvPr id="5" name="Rectangle 2"/>
          <p:cNvSpPr>
            <a:spLocks noGrp="1" noChangeArrowheads="1"/>
          </p:cNvSpPr>
          <p:nvPr>
            <p:ph type="title"/>
          </p:nvPr>
        </p:nvSpPr>
        <p:spPr>
          <a:xfrm>
            <a:off x="139700" y="254000"/>
            <a:ext cx="8839200" cy="1308100"/>
          </a:xfrm>
          <a:noFill/>
        </p:spPr>
        <p:txBody>
          <a:bodyPr lIns="90488" tIns="44450" rIns="90488" bIns="44450"/>
          <a:lstStyle/>
          <a:p>
            <a:pPr eaLnBrk="1" hangingPunct="1"/>
            <a:r>
              <a:rPr lang="en-GB" altLang="en-US" sz="4000" dirty="0"/>
              <a:t>Return on capital employed (Continued)</a:t>
            </a:r>
          </a:p>
        </p:txBody>
      </p:sp>
    </p:spTree>
    <p:extLst>
      <p:ext uri="{BB962C8B-B14F-4D97-AF65-F5344CB8AC3E}">
        <p14:creationId xmlns:p14="http://schemas.microsoft.com/office/powerpoint/2010/main" val="1743154889"/>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49250" y="266700"/>
            <a:ext cx="8420100" cy="1308100"/>
          </a:xfrm>
          <a:noFill/>
        </p:spPr>
        <p:txBody>
          <a:bodyPr lIns="90488" tIns="44450" rIns="90488" bIns="44450"/>
          <a:lstStyle/>
          <a:p>
            <a:pPr eaLnBrk="1" hangingPunct="1"/>
            <a:r>
              <a:rPr lang="en-GB" altLang="en-US" sz="4000"/>
              <a:t>Return on capital employed (Continued)</a:t>
            </a:r>
          </a:p>
        </p:txBody>
      </p:sp>
      <p:sp>
        <p:nvSpPr>
          <p:cNvPr id="10243" name="Rectangle 3"/>
          <p:cNvSpPr>
            <a:spLocks noGrp="1" noChangeArrowheads="1"/>
          </p:cNvSpPr>
          <p:nvPr>
            <p:ph idx="1"/>
          </p:nvPr>
        </p:nvSpPr>
        <p:spPr>
          <a:xfrm>
            <a:off x="632866" y="1484784"/>
            <a:ext cx="8161884" cy="4007073"/>
          </a:xfrm>
        </p:spPr>
        <p:txBody>
          <a:bodyPr lIns="90488" tIns="44450" rIns="90488" bIns="44450"/>
          <a:lstStyle/>
          <a:p>
            <a:pPr marL="296863" indent="-296863" eaLnBrk="1" hangingPunct="1">
              <a:buFontTx/>
              <a:buNone/>
            </a:pPr>
            <a:r>
              <a:rPr lang="en-GB" altLang="en-US" sz="2800" dirty="0"/>
              <a:t>Advantages of return on capital employed:</a:t>
            </a:r>
          </a:p>
          <a:p>
            <a:pPr marL="296863" indent="-296863" eaLnBrk="1" hangingPunct="1">
              <a:buFontTx/>
              <a:buChar char="•"/>
            </a:pPr>
            <a:r>
              <a:rPr lang="en-GB" altLang="en-US" sz="2800" dirty="0"/>
              <a:t>Gives value in familiar percentage terms</a:t>
            </a:r>
          </a:p>
          <a:p>
            <a:pPr marL="296863" indent="-296863" eaLnBrk="1" hangingPunct="1">
              <a:buFontTx/>
              <a:buChar char="•"/>
            </a:pPr>
            <a:r>
              <a:rPr lang="en-GB" altLang="en-US" sz="2800" dirty="0"/>
              <a:t>Can be compared with primary accounting ratio, ROCE</a:t>
            </a:r>
          </a:p>
          <a:p>
            <a:pPr marL="296863" indent="-296863" eaLnBrk="1" hangingPunct="1">
              <a:buFontTx/>
              <a:buChar char="•"/>
            </a:pPr>
            <a:r>
              <a:rPr lang="en-GB" altLang="en-US" sz="2800" dirty="0"/>
              <a:t>Relatively simple concept compared to DCF methods such as NPV and IRR</a:t>
            </a:r>
          </a:p>
          <a:p>
            <a:pPr marL="296863" indent="-296863" eaLnBrk="1" hangingPunct="1">
              <a:buFontTx/>
              <a:buChar char="•"/>
            </a:pPr>
            <a:r>
              <a:rPr lang="en-GB" altLang="en-US" sz="2800" dirty="0"/>
              <a:t>Can compare mutually exclusive projects</a:t>
            </a:r>
          </a:p>
          <a:p>
            <a:pPr marL="296863" indent="-296863" eaLnBrk="1" hangingPunct="1">
              <a:buFontTx/>
              <a:buChar char="•"/>
            </a:pPr>
            <a:r>
              <a:rPr lang="en-GB" altLang="en-US" sz="2800" dirty="0"/>
              <a:t>Considers whole of project, unlike payback.</a:t>
            </a:r>
          </a:p>
        </p:txBody>
      </p:sp>
    </p:spTree>
    <p:extLst>
      <p:ext uri="{BB962C8B-B14F-4D97-AF65-F5344CB8AC3E}">
        <p14:creationId xmlns:p14="http://schemas.microsoft.com/office/powerpoint/2010/main" val="346108130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17552"/>
            <a:ext cx="8229600" cy="553998"/>
          </a:xfrm>
        </p:spPr>
        <p:txBody>
          <a:bodyPr>
            <a:spAutoFit/>
          </a:bodyPr>
          <a:lstStyle/>
          <a:p>
            <a:r>
              <a:rPr lang="en-US" altLang="en-US" sz="3600" dirty="0">
                <a:latin typeface="+mj-lt"/>
                <a:ea typeface="ヒラギノ角ゴ Pro W3" charset="-128"/>
              </a:rPr>
              <a:t>Net Present Value (N</a:t>
            </a:r>
            <a:r>
              <a:rPr lang="en-US" altLang="en-US" sz="100" dirty="0">
                <a:latin typeface="+mj-lt"/>
                <a:ea typeface="ヒラギノ角ゴ Pro W3" charset="-128"/>
              </a:rPr>
              <a:t> </a:t>
            </a:r>
            <a:r>
              <a:rPr lang="en-US" altLang="en-US" sz="3600" dirty="0">
                <a:latin typeface="+mj-lt"/>
                <a:ea typeface="ヒラギノ角ゴ Pro W3" charset="-128"/>
              </a:rPr>
              <a:t>P</a:t>
            </a:r>
            <a:r>
              <a:rPr lang="en-US" altLang="en-US" sz="100" dirty="0">
                <a:latin typeface="+mj-lt"/>
                <a:ea typeface="ヒラギノ角ゴ Pro W3" charset="-128"/>
              </a:rPr>
              <a:t> </a:t>
            </a:r>
            <a:r>
              <a:rPr lang="en-US" altLang="en-US" sz="3600" dirty="0">
                <a:latin typeface="+mj-lt"/>
                <a:ea typeface="ヒラギノ角ゴ Pro W3" charset="-128"/>
              </a:rPr>
              <a:t>V)</a:t>
            </a:r>
            <a:endParaRPr lang="en-US" sz="3600" dirty="0">
              <a:latin typeface="+mj-lt"/>
            </a:endParaRPr>
          </a:p>
        </p:txBody>
      </p:sp>
      <p:sp>
        <p:nvSpPr>
          <p:cNvPr id="3" name="Content Placeholder 2"/>
          <p:cNvSpPr>
            <a:spLocks noGrp="1"/>
          </p:cNvSpPr>
          <p:nvPr>
            <p:ph idx="1"/>
          </p:nvPr>
        </p:nvSpPr>
        <p:spPr>
          <a:xfrm>
            <a:off x="438150" y="1219200"/>
            <a:ext cx="8229600" cy="1142999"/>
          </a:xfrm>
        </p:spPr>
        <p:txBody>
          <a:bodyPr>
            <a:spAutoFit/>
          </a:bodyPr>
          <a:lstStyle/>
          <a:p>
            <a:r>
              <a:rPr lang="en-US" altLang="en-US" sz="2400" i="1" dirty="0">
                <a:ea typeface="ヒラギノ角ゴ Pro W3" charset="-128"/>
              </a:rPr>
              <a:t>N</a:t>
            </a:r>
            <a:r>
              <a:rPr lang="en-US" altLang="en-US" sz="100" i="1" dirty="0">
                <a:ea typeface="ヒラギノ角ゴ Pro W3" charset="-128"/>
              </a:rPr>
              <a:t> </a:t>
            </a:r>
            <a:r>
              <a:rPr lang="en-US" altLang="en-US" sz="2400" i="1" dirty="0">
                <a:ea typeface="ヒラギノ角ゴ Pro W3" charset="-128"/>
              </a:rPr>
              <a:t>P</a:t>
            </a:r>
            <a:r>
              <a:rPr lang="en-US" altLang="en-US" sz="100" i="1" dirty="0">
                <a:ea typeface="ヒラギノ角ゴ Pro W3" charset="-128"/>
              </a:rPr>
              <a:t> </a:t>
            </a:r>
            <a:r>
              <a:rPr lang="en-US" altLang="en-US" sz="2400" i="1" dirty="0">
                <a:ea typeface="ヒラギノ角ゴ Pro W3" charset="-128"/>
              </a:rPr>
              <a:t>V</a:t>
            </a:r>
            <a:r>
              <a:rPr lang="en-US" altLang="en-US" sz="2400" dirty="0">
                <a:ea typeface="ヒラギノ角ゴ Pro W3" charset="-128"/>
              </a:rPr>
              <a:t> is equal to the present value of all future free cash flows less the investment’s initial outlay. It measures the </a:t>
            </a:r>
            <a:r>
              <a:rPr lang="en-US" altLang="en-US" sz="2400" b="1" dirty="0">
                <a:ea typeface="ヒラギノ角ゴ Pro W3" charset="-128"/>
              </a:rPr>
              <a:t>net value</a:t>
            </a:r>
            <a:r>
              <a:rPr lang="en-US" altLang="en-US" sz="2400" dirty="0">
                <a:ea typeface="ヒラギノ角ゴ Pro W3" charset="-128"/>
              </a:rPr>
              <a:t> of a project in today’s dollars.</a:t>
            </a:r>
            <a:endParaRPr lang="en-US" sz="2400" dirty="0"/>
          </a:p>
        </p:txBody>
      </p:sp>
      <mc:AlternateContent xmlns:mc="http://schemas.openxmlformats.org/markup-compatibility/2006" xmlns:a14="http://schemas.microsoft.com/office/drawing/2010/main">
        <mc:Choice Requires="a14">
          <p:sp>
            <p:nvSpPr>
              <p:cNvPr id="4" name="Object 3" descr="The net present value is as follows:&#10;Net present value is equal to present value of all the future annual cash free flows minus the initial cash outlay.&#10;&#10;Net present value is equal to the annual free cash flow in time period 1, divided by open bracket, one plus required rate of return close bracket to the power of one &#10;plus, the annual free cash flow in time period 2, divided by open bracket, one plus required rate of return close bracket to the power of two, plus, the annual free cash flow in time period n, divided by open bracket, one plus required rate of return close bracket to the power n minus 10."/>
              <p:cNvSpPr txBox="1"/>
              <p:nvPr/>
            </p:nvSpPr>
            <p:spPr bwMode="auto">
              <a:xfrm>
                <a:off x="554038" y="2701925"/>
                <a:ext cx="8093075" cy="1112838"/>
              </a:xfrm>
              <a:prstGeom prst="rect">
                <a:avLst/>
              </a:prstGeom>
              <a:noFill/>
            </p:spPr>
            <p:txBody>
              <a:bodyPr>
                <a:normAutofit fontScale="85000" lnSpcReduction="10000"/>
              </a:bodyPr>
              <a:lstStyle/>
              <a:p>
                <a:pPr/>
                <a14:m>
                  <m:oMathPara xmlns:m="http://schemas.openxmlformats.org/officeDocument/2006/math">
                    <m:oMathParaPr>
                      <m:jc m:val="left"/>
                    </m:oMathParaPr>
                    <m:oMath xmlns:m="http://schemas.openxmlformats.org/officeDocument/2006/math">
                      <m:r>
                        <m:rPr>
                          <m:sty m:val="p"/>
                        </m:rPr>
                        <a:rPr lang="en-GB" i="1">
                          <a:solidFill>
                            <a:srgbClr val="000000"/>
                          </a:solidFill>
                          <a:latin typeface="Cambria Math" panose="02040503050406030204" pitchFamily="18" charset="0"/>
                        </a:rPr>
                        <m:t>NPV</m:t>
                      </m:r>
                      <m:r>
                        <m:rPr>
                          <m:aln/>
                        </m:rPr>
                        <a:rPr lang="en-GB" i="1">
                          <a:solidFill>
                            <a:srgbClr val="000000"/>
                          </a:solidFill>
                          <a:latin typeface="Cambria Math" panose="02040503050406030204" pitchFamily="18" charset="0"/>
                        </a:rPr>
                        <m:t>=</m:t>
                      </m:r>
                      <m:d>
                        <m:dPr>
                          <m:ctrlPr>
                            <a:rPr lang="en-GB" i="1">
                              <a:solidFill>
                                <a:srgbClr val="000000"/>
                              </a:solidFill>
                              <a:latin typeface="Cambria Math" panose="02040503050406030204" pitchFamily="18" charset="0"/>
                            </a:rPr>
                          </m:ctrlPr>
                        </m:dPr>
                        <m:e>
                          <m:r>
                            <m:rPr>
                              <m:sty m:val="p"/>
                            </m:rPr>
                            <a:rPr lang="en-GB" i="1">
                              <a:solidFill>
                                <a:srgbClr val="000000"/>
                              </a:solidFill>
                              <a:latin typeface="Cambria Math" panose="02040503050406030204" pitchFamily="18" charset="0"/>
                            </a:rPr>
                            <m:t>present</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value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of</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all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the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future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annual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free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cash</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flows</m:t>
                          </m:r>
                        </m:e>
                      </m:d>
                      <m:r>
                        <a:rPr lang="en-GB" i="1">
                          <a:solidFill>
                            <a:srgbClr val="000000"/>
                          </a:solidFill>
                          <a:latin typeface="Cambria Math" panose="02040503050406030204" pitchFamily="18" charset="0"/>
                        </a:rPr>
                        <m:t>−</m:t>
                      </m:r>
                      <m:d>
                        <m:dPr>
                          <m:ctrlPr>
                            <a:rPr lang="en-GB" i="1">
                              <a:solidFill>
                                <a:srgbClr val="000000"/>
                              </a:solidFill>
                              <a:latin typeface="Cambria Math" panose="02040503050406030204" pitchFamily="18" charset="0"/>
                            </a:rPr>
                          </m:ctrlPr>
                        </m:dPr>
                        <m:e>
                          <m:r>
                            <m:rPr>
                              <m:sty m:val="p"/>
                            </m:rPr>
                            <a:rPr lang="en-GB" i="1">
                              <a:solidFill>
                                <a:srgbClr val="000000"/>
                              </a:solidFill>
                              <a:latin typeface="Cambria Math" panose="02040503050406030204" pitchFamily="18" charset="0"/>
                            </a:rPr>
                            <m:t>the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initial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cash</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outlay</m:t>
                          </m:r>
                        </m:e>
                      </m:d>
                    </m:oMath>
                    <m:oMath xmlns:m="http://schemas.openxmlformats.org/officeDocument/2006/math">
                      <m:r>
                        <m:rPr>
                          <m:aln/>
                        </m:rP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r>
                            <m:rPr>
                              <m:sty m:val="p"/>
                            </m:rPr>
                            <a:rPr lang="en-GB" i="1">
                              <a:solidFill>
                                <a:srgbClr val="000000"/>
                              </a:solidFill>
                              <a:latin typeface="Cambria Math" panose="02040503050406030204" pitchFamily="18" charset="0"/>
                            </a:rPr>
                            <m:t>FC</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F</m:t>
                              </m:r>
                            </m:e>
                            <m:sub>
                              <m:r>
                                <a:rPr lang="en-GB" i="1">
                                  <a:solidFill>
                                    <a:srgbClr val="000000"/>
                                  </a:solidFill>
                                  <a:latin typeface="Cambria Math" panose="02040503050406030204" pitchFamily="18" charset="0"/>
                                </a:rPr>
                                <m:t>1</m:t>
                              </m:r>
                            </m:sub>
                          </m:sSub>
                        </m:num>
                        <m:den>
                          <m:sSup>
                            <m:sSupPr>
                              <m:ctrlPr>
                                <a:rPr lang="en-GB" i="1">
                                  <a:solidFill>
                                    <a:srgbClr val="000000"/>
                                  </a:solidFill>
                                  <a:latin typeface="Cambria Math" panose="02040503050406030204" pitchFamily="18" charset="0"/>
                                </a:rPr>
                              </m:ctrlPr>
                            </m:sSupPr>
                            <m:e>
                              <m:d>
                                <m:dPr>
                                  <m:ctrlPr>
                                    <a:rPr lang="en-GB" i="1">
                                      <a:solidFill>
                                        <a:srgbClr val="000000"/>
                                      </a:solidFill>
                                      <a:latin typeface="Cambria Math" panose="02040503050406030204" pitchFamily="18" charset="0"/>
                                    </a:rPr>
                                  </m:ctrlPr>
                                </m:dPr>
                                <m:e>
                                  <m:r>
                                    <a:rPr lang="en-GB" i="1">
                                      <a:solidFill>
                                        <a:srgbClr val="000000"/>
                                      </a:solidFill>
                                      <a:latin typeface="Cambria Math" panose="02040503050406030204" pitchFamily="18" charset="0"/>
                                    </a:rPr>
                                    <m:t>1+</m:t>
                                  </m:r>
                                  <m:r>
                                    <m:rPr>
                                      <m:sty m:val="p"/>
                                    </m:rPr>
                                    <a:rPr lang="en-GB" i="1">
                                      <a:solidFill>
                                        <a:srgbClr val="000000"/>
                                      </a:solidFill>
                                      <a:latin typeface="Cambria Math" panose="02040503050406030204" pitchFamily="18" charset="0"/>
                                    </a:rPr>
                                    <m:t>k</m:t>
                                  </m:r>
                                </m:e>
                              </m:d>
                            </m:e>
                            <m:sup>
                              <m:r>
                                <a:rPr lang="en-GB" i="1">
                                  <a:solidFill>
                                    <a:srgbClr val="000000"/>
                                  </a:solidFill>
                                  <a:latin typeface="Cambria Math" panose="02040503050406030204" pitchFamily="18" charset="0"/>
                                </a:rPr>
                                <m:t>1</m:t>
                              </m:r>
                            </m:sup>
                          </m:sSup>
                        </m:den>
                      </m:f>
                      <m: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r>
                            <m:rPr>
                              <m:sty m:val="p"/>
                            </m:rPr>
                            <a:rPr lang="en-GB" i="1">
                              <a:solidFill>
                                <a:srgbClr val="000000"/>
                              </a:solidFill>
                              <a:latin typeface="Cambria Math" panose="02040503050406030204" pitchFamily="18" charset="0"/>
                            </a:rPr>
                            <m:t>FC</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F</m:t>
                              </m:r>
                            </m:e>
                            <m:sub>
                              <m:r>
                                <a:rPr lang="en-GB" i="1">
                                  <a:solidFill>
                                    <a:srgbClr val="000000"/>
                                  </a:solidFill>
                                  <a:latin typeface="Cambria Math" panose="02040503050406030204" pitchFamily="18" charset="0"/>
                                </a:rPr>
                                <m:t>2</m:t>
                              </m:r>
                            </m:sub>
                          </m:sSub>
                        </m:num>
                        <m:den>
                          <m:sSup>
                            <m:sSupPr>
                              <m:ctrlPr>
                                <a:rPr lang="en-GB" i="1">
                                  <a:solidFill>
                                    <a:srgbClr val="000000"/>
                                  </a:solidFill>
                                  <a:latin typeface="Cambria Math" panose="02040503050406030204" pitchFamily="18" charset="0"/>
                                </a:rPr>
                              </m:ctrlPr>
                            </m:sSupPr>
                            <m:e>
                              <m:d>
                                <m:dPr>
                                  <m:ctrlPr>
                                    <a:rPr lang="en-GB" i="1">
                                      <a:solidFill>
                                        <a:srgbClr val="000000"/>
                                      </a:solidFill>
                                      <a:latin typeface="Cambria Math" panose="02040503050406030204" pitchFamily="18" charset="0"/>
                                    </a:rPr>
                                  </m:ctrlPr>
                                </m:dPr>
                                <m:e>
                                  <m:r>
                                    <a:rPr lang="en-GB" i="1">
                                      <a:solidFill>
                                        <a:srgbClr val="000000"/>
                                      </a:solidFill>
                                      <a:latin typeface="Cambria Math" panose="02040503050406030204" pitchFamily="18" charset="0"/>
                                    </a:rPr>
                                    <m:t>1+</m:t>
                                  </m:r>
                                  <m:r>
                                    <m:rPr>
                                      <m:sty m:val="p"/>
                                    </m:rPr>
                                    <a:rPr lang="en-GB" i="1">
                                      <a:solidFill>
                                        <a:srgbClr val="000000"/>
                                      </a:solidFill>
                                      <a:latin typeface="Cambria Math" panose="02040503050406030204" pitchFamily="18" charset="0"/>
                                    </a:rPr>
                                    <m:t>k</m:t>
                                  </m:r>
                                </m:e>
                              </m:d>
                            </m:e>
                            <m:sup>
                              <m:r>
                                <a:rPr lang="en-GB" i="1">
                                  <a:solidFill>
                                    <a:srgbClr val="000000"/>
                                  </a:solidFill>
                                  <a:latin typeface="Cambria Math" panose="02040503050406030204" pitchFamily="18" charset="0"/>
                                </a:rPr>
                                <m:t>2</m:t>
                              </m:r>
                            </m:sup>
                          </m:sSup>
                        </m:den>
                      </m:f>
                      <m: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r>
                            <m:rPr>
                              <m:sty m:val="p"/>
                            </m:rPr>
                            <a:rPr lang="en-GB" i="1">
                              <a:solidFill>
                                <a:srgbClr val="000000"/>
                              </a:solidFill>
                              <a:latin typeface="Cambria Math" panose="02040503050406030204" pitchFamily="18" charset="0"/>
                            </a:rPr>
                            <m:t>FC</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F</m:t>
                              </m:r>
                            </m:e>
                            <m:sub>
                              <m:r>
                                <m:rPr>
                                  <m:sty m:val="p"/>
                                </m:rPr>
                                <a:rPr lang="en-GB" i="1">
                                  <a:solidFill>
                                    <a:srgbClr val="000000"/>
                                  </a:solidFill>
                                  <a:latin typeface="Cambria Math" panose="02040503050406030204" pitchFamily="18" charset="0"/>
                                </a:rPr>
                                <m:t>n</m:t>
                              </m:r>
                            </m:sub>
                          </m:sSub>
                        </m:num>
                        <m:den>
                          <m:sSup>
                            <m:sSupPr>
                              <m:ctrlPr>
                                <a:rPr lang="en-GB" i="1">
                                  <a:solidFill>
                                    <a:srgbClr val="000000"/>
                                  </a:solidFill>
                                  <a:latin typeface="Cambria Math" panose="02040503050406030204" pitchFamily="18" charset="0"/>
                                </a:rPr>
                              </m:ctrlPr>
                            </m:sSupPr>
                            <m:e>
                              <m:d>
                                <m:dPr>
                                  <m:ctrlPr>
                                    <a:rPr lang="en-GB" i="1">
                                      <a:solidFill>
                                        <a:srgbClr val="000000"/>
                                      </a:solidFill>
                                      <a:latin typeface="Cambria Math" panose="02040503050406030204" pitchFamily="18" charset="0"/>
                                    </a:rPr>
                                  </m:ctrlPr>
                                </m:dPr>
                                <m:e>
                                  <m:r>
                                    <a:rPr lang="en-GB" i="1">
                                      <a:solidFill>
                                        <a:srgbClr val="000000"/>
                                      </a:solidFill>
                                      <a:latin typeface="Cambria Math" panose="02040503050406030204" pitchFamily="18" charset="0"/>
                                    </a:rPr>
                                    <m:t>1+</m:t>
                                  </m:r>
                                  <m:r>
                                    <m:rPr>
                                      <m:sty m:val="p"/>
                                    </m:rPr>
                                    <a:rPr lang="en-GB" i="1">
                                      <a:solidFill>
                                        <a:srgbClr val="000000"/>
                                      </a:solidFill>
                                      <a:latin typeface="Cambria Math" panose="02040503050406030204" pitchFamily="18" charset="0"/>
                                    </a:rPr>
                                    <m:t>k</m:t>
                                  </m:r>
                                </m:e>
                              </m:d>
                            </m:e>
                            <m:sup>
                              <m:r>
                                <m:rPr>
                                  <m:sty m:val="p"/>
                                </m:rPr>
                                <a:rPr lang="en-GB" i="1">
                                  <a:solidFill>
                                    <a:srgbClr val="000000"/>
                                  </a:solidFill>
                                  <a:latin typeface="Cambria Math" panose="02040503050406030204" pitchFamily="18" charset="0"/>
                                </a:rPr>
                                <m:t>n</m:t>
                              </m:r>
                            </m:sup>
                          </m:sSup>
                        </m:den>
                      </m:f>
                      <m:r>
                        <a:rPr lang="en-GB" i="1">
                          <a:solidFill>
                            <a:srgbClr val="000000"/>
                          </a:solidFill>
                          <a:latin typeface="Cambria Math" panose="02040503050406030204" pitchFamily="18" charset="0"/>
                        </a:rPr>
                        <m:t>−10</m:t>
                      </m:r>
                    </m:oMath>
                  </m:oMathPara>
                </a14:m>
                <a:endParaRPr lang="en-GB"/>
              </a:p>
            </p:txBody>
          </p:sp>
        </mc:Choice>
        <mc:Fallback xmlns="">
          <p:sp>
            <p:nvSpPr>
              <p:cNvPr id="4" name="Object 3" descr="The net present value is as follows:&#10;Net present value is equal to present value of all the future annual cash free flows minus the initial cash outlay.&#10;&#10;Net present value is equal to the annual free cash flow in time period 1, divided by open bracket, one plus required rate of return close bracket to the power of one &#10;plus, the annual free cash flow in time period 2, divided by open bracket, one plus required rate of return close bracket to the power of two, plus, the annual free cash flow in time period n, divided by open bracket, one plus required rate of return close bracket to the power n minus 10."/>
              <p:cNvSpPr txBox="1">
                <a:spLocks noRot="1" noChangeAspect="1" noMove="1" noResize="1" noEditPoints="1" noAdjustHandles="1" noChangeArrowheads="1" noChangeShapeType="1" noTextEdit="1"/>
              </p:cNvSpPr>
              <p:nvPr/>
            </p:nvSpPr>
            <p:spPr bwMode="auto">
              <a:xfrm>
                <a:off x="554038" y="2701925"/>
                <a:ext cx="8093075" cy="1112838"/>
              </a:xfrm>
              <a:prstGeom prst="rect">
                <a:avLst/>
              </a:prstGeom>
              <a:blipFill>
                <a:blip r:embed="rId2"/>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2358076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09575"/>
            <a:ext cx="8229600" cy="553998"/>
          </a:xfrm>
        </p:spPr>
        <p:txBody>
          <a:bodyPr>
            <a:spAutoFit/>
          </a:bodyPr>
          <a:lstStyle/>
          <a:p>
            <a:r>
              <a:rPr lang="en-US" altLang="en-US" sz="3600" dirty="0">
                <a:latin typeface="+mj-lt"/>
                <a:ea typeface="ヒラギノ角ゴ Pro W3" charset="-128"/>
              </a:rPr>
              <a:t>NPV Example </a:t>
            </a:r>
            <a:r>
              <a:rPr lang="en-US" altLang="en-US" sz="2800" dirty="0">
                <a:latin typeface="+mj-lt"/>
                <a:ea typeface="ヒラギノ角ゴ Pro W3" charset="-128"/>
              </a:rPr>
              <a:t>(1 of 2)</a:t>
            </a:r>
            <a:endParaRPr lang="en-US" sz="2000" dirty="0">
              <a:latin typeface="+mj-lt"/>
            </a:endParaRPr>
          </a:p>
        </p:txBody>
      </p:sp>
      <p:sp>
        <p:nvSpPr>
          <p:cNvPr id="3" name="Content Placeholder 2"/>
          <p:cNvSpPr>
            <a:spLocks noGrp="1"/>
          </p:cNvSpPr>
          <p:nvPr>
            <p:ph idx="1"/>
          </p:nvPr>
        </p:nvSpPr>
        <p:spPr>
          <a:xfrm>
            <a:off x="438150" y="1219200"/>
            <a:ext cx="8229600" cy="1107996"/>
          </a:xfrm>
        </p:spPr>
        <p:txBody>
          <a:bodyPr>
            <a:spAutoFit/>
          </a:bodyPr>
          <a:lstStyle/>
          <a:p>
            <a:r>
              <a:rPr lang="en-US" altLang="en-US" sz="2400" b="1" dirty="0">
                <a:ea typeface="ヒラギノ角ゴ Pro W3" charset="-128"/>
              </a:rPr>
              <a:t>Example:</a:t>
            </a:r>
            <a:r>
              <a:rPr lang="en-US" altLang="en-US" sz="2400" dirty="0">
                <a:ea typeface="ヒラギノ角ゴ Pro W3" charset="-128"/>
              </a:rPr>
              <a:t> Project with an initial cash outlay of $40,000 with following free cash flows for 5 years and a required rate of return of 12 percent.</a:t>
            </a:r>
            <a:endParaRPr lang="en-US" sz="2400" dirty="0"/>
          </a:p>
        </p:txBody>
      </p:sp>
      <p:sp>
        <p:nvSpPr>
          <p:cNvPr id="4" name="Content Placeholder 3"/>
          <p:cNvSpPr>
            <a:spLocks noGrp="1"/>
          </p:cNvSpPr>
          <p:nvPr>
            <p:ph idx="13"/>
          </p:nvPr>
        </p:nvSpPr>
        <p:spPr>
          <a:xfrm>
            <a:off x="438150" y="2667000"/>
            <a:ext cx="8229600" cy="626850"/>
          </a:xfrm>
        </p:spPr>
        <p:txBody>
          <a:bodyPr>
            <a:spAutoFit/>
          </a:bodyPr>
          <a:lstStyle/>
          <a:p>
            <a:pPr marL="0" indent="0">
              <a:buNone/>
            </a:pPr>
            <a:r>
              <a:rPr lang="en-US" sz="2000" b="1" dirty="0"/>
              <a:t>Table 10.3 </a:t>
            </a:r>
            <a:r>
              <a:rPr lang="en-US" sz="2000" dirty="0"/>
              <a:t>Ski-Doo’s Investment in New Machinery and Its Associated Free Cash Flows</a:t>
            </a:r>
          </a:p>
        </p:txBody>
      </p:sp>
      <p:graphicFrame>
        <p:nvGraphicFramePr>
          <p:cNvPr id="5" name="Table 4"/>
          <p:cNvGraphicFramePr>
            <a:graphicFrameLocks noGrp="1"/>
          </p:cNvGraphicFramePr>
          <p:nvPr/>
        </p:nvGraphicFramePr>
        <p:xfrm>
          <a:off x="1676400" y="3688080"/>
          <a:ext cx="5105400" cy="2560320"/>
        </p:xfrm>
        <a:graphic>
          <a:graphicData uri="http://schemas.openxmlformats.org/drawingml/2006/table">
            <a:tbl>
              <a:tblPr firstRow="1" bandRow="1">
                <a:tableStyleId>{3B4B98B0-60AC-42C2-AFA5-B58CD77FA1E5}</a:tableStyleId>
              </a:tblPr>
              <a:tblGrid>
                <a:gridCol w="2133600">
                  <a:extLst>
                    <a:ext uri="{9D8B030D-6E8A-4147-A177-3AD203B41FA5}">
                      <a16:colId xmlns:a16="http://schemas.microsoft.com/office/drawing/2014/main" val="20000"/>
                    </a:ext>
                  </a:extLst>
                </a:gridCol>
                <a:gridCol w="2971800">
                  <a:extLst>
                    <a:ext uri="{9D8B030D-6E8A-4147-A177-3AD203B41FA5}">
                      <a16:colId xmlns:a16="http://schemas.microsoft.com/office/drawing/2014/main" val="20001"/>
                    </a:ext>
                  </a:extLst>
                </a:gridCol>
              </a:tblGrid>
              <a:tr h="165624">
                <a:tc>
                  <a:txBody>
                    <a:bodyPr/>
                    <a:lstStyle/>
                    <a:p>
                      <a:pPr algn="ctr"/>
                      <a:r>
                        <a:rPr lang="en-US" b="1" dirty="0">
                          <a:solidFill>
                            <a:srgbClr val="007FA3"/>
                          </a:solidFill>
                        </a:rPr>
                        <a:t>Blank</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FA3"/>
                    </a:solidFill>
                  </a:tcPr>
                </a:tc>
                <a:tc>
                  <a:txBody>
                    <a:bodyPr/>
                    <a:lstStyle/>
                    <a:p>
                      <a:pPr algn="ctr"/>
                      <a:r>
                        <a:rPr lang="en-US" sz="1800" b="1" i="0" u="none" strike="noStrike" kern="1200" baseline="0" dirty="0">
                          <a:solidFill>
                            <a:schemeClr val="bg1"/>
                          </a:solidFill>
                          <a:latin typeface="+mn-lt"/>
                          <a:ea typeface="+mn-ea"/>
                          <a:cs typeface="+mn-cs"/>
                        </a:rPr>
                        <a:t>Free Cash Flow</a:t>
                      </a:r>
                      <a:endParaRPr lang="en-US" b="1" dirty="0">
                        <a:solidFill>
                          <a:schemeClr val="bg1"/>
                        </a:solidFill>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FA3"/>
                    </a:solidFill>
                  </a:tcPr>
                </a:tc>
                <a:extLst>
                  <a:ext uri="{0D108BD9-81ED-4DB2-BD59-A6C34878D82A}">
                    <a16:rowId xmlns:a16="http://schemas.microsoft.com/office/drawing/2014/main" val="10000"/>
                  </a:ext>
                </a:extLst>
              </a:tr>
              <a:tr h="165624">
                <a:tc>
                  <a:txBody>
                    <a:bodyPr/>
                    <a:lstStyle/>
                    <a:p>
                      <a:r>
                        <a:rPr lang="en-US" sz="1800" b="0" i="0" u="none" strike="noStrike" kern="1200" baseline="0" dirty="0">
                          <a:solidFill>
                            <a:schemeClr val="tx1"/>
                          </a:solidFill>
                          <a:latin typeface="+mn-lt"/>
                          <a:ea typeface="+mn-ea"/>
                          <a:cs typeface="+mn-cs"/>
                        </a:rPr>
                        <a:t>Initial outlay</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800" b="0" i="0" u="none" strike="noStrike" kern="1200" baseline="0" dirty="0">
                          <a:solidFill>
                            <a:schemeClr val="tx1"/>
                          </a:solidFill>
                          <a:latin typeface="+mn-lt"/>
                          <a:ea typeface="+mn-ea"/>
                          <a:cs typeface="+mn-cs"/>
                        </a:rPr>
                        <a:t>−$40,000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165624">
                <a:tc>
                  <a:txBody>
                    <a:bodyPr/>
                    <a:lstStyle/>
                    <a:p>
                      <a:r>
                        <a:rPr lang="en-US" sz="1800" b="0" i="0" u="none" strike="noStrike" kern="1200" baseline="0" dirty="0">
                          <a:solidFill>
                            <a:schemeClr val="tx1"/>
                          </a:solidFill>
                          <a:latin typeface="+mn-lt"/>
                          <a:ea typeface="+mn-ea"/>
                          <a:cs typeface="+mn-cs"/>
                        </a:rPr>
                        <a:t>Inflow year 1</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800" b="0" i="0" u="none" strike="noStrike" kern="1200" baseline="0" dirty="0">
                          <a:solidFill>
                            <a:schemeClr val="tx1"/>
                          </a:solidFill>
                          <a:latin typeface="+mn-lt"/>
                          <a:ea typeface="+mn-ea"/>
                          <a:cs typeface="+mn-cs"/>
                        </a:rPr>
                        <a:t>    15,000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165624">
                <a:tc>
                  <a:txBody>
                    <a:bodyPr/>
                    <a:lstStyle/>
                    <a:p>
                      <a:r>
                        <a:rPr lang="en-US" sz="1800" b="0" i="0" u="none" strike="noStrike" kern="1200" baseline="0" dirty="0">
                          <a:solidFill>
                            <a:schemeClr val="tx1"/>
                          </a:solidFill>
                          <a:latin typeface="+mn-lt"/>
                          <a:ea typeface="+mn-ea"/>
                          <a:cs typeface="+mn-cs"/>
                        </a:rPr>
                        <a:t>Inflow year 2</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800" b="0" i="0" u="none" strike="noStrike" kern="1200" baseline="0" dirty="0">
                          <a:solidFill>
                            <a:schemeClr val="tx1"/>
                          </a:solidFill>
                          <a:latin typeface="+mn-lt"/>
                          <a:ea typeface="+mn-ea"/>
                          <a:cs typeface="+mn-cs"/>
                        </a:rPr>
                        <a:t>   14,000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225457">
                <a:tc>
                  <a:txBody>
                    <a:bodyPr/>
                    <a:lstStyle/>
                    <a:p>
                      <a:r>
                        <a:rPr lang="en-US" sz="1800" b="0" i="0" u="none" strike="noStrike" kern="1200" baseline="0" dirty="0">
                          <a:solidFill>
                            <a:schemeClr val="tx1"/>
                          </a:solidFill>
                          <a:latin typeface="+mn-lt"/>
                          <a:ea typeface="+mn-ea"/>
                          <a:cs typeface="+mn-cs"/>
                        </a:rPr>
                        <a:t>Inflow year 3</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800" b="0" i="0" u="none" strike="noStrike" kern="1200" baseline="0" dirty="0">
                          <a:solidFill>
                            <a:schemeClr val="tx1"/>
                          </a:solidFill>
                          <a:latin typeface="+mn-lt"/>
                          <a:ea typeface="+mn-ea"/>
                          <a:cs typeface="+mn-cs"/>
                        </a:rPr>
                        <a:t>   13,000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165624">
                <a:tc>
                  <a:txBody>
                    <a:bodyPr/>
                    <a:lstStyle/>
                    <a:p>
                      <a:r>
                        <a:rPr lang="en-US" sz="1800" b="0" i="0" u="none" strike="noStrike" kern="1200" baseline="0" dirty="0">
                          <a:solidFill>
                            <a:schemeClr val="tx1"/>
                          </a:solidFill>
                          <a:latin typeface="+mn-lt"/>
                          <a:ea typeface="+mn-ea"/>
                          <a:cs typeface="+mn-cs"/>
                        </a:rPr>
                        <a:t>Inflow year 4</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800" b="0" i="0" u="none" strike="noStrike" kern="1200" baseline="0" dirty="0">
                          <a:solidFill>
                            <a:schemeClr val="tx1"/>
                          </a:solidFill>
                          <a:latin typeface="+mn-lt"/>
                          <a:ea typeface="+mn-ea"/>
                          <a:cs typeface="+mn-cs"/>
                        </a:rPr>
                        <a:t>   12,000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165624">
                <a:tc>
                  <a:txBody>
                    <a:bodyPr/>
                    <a:lstStyle/>
                    <a:p>
                      <a:r>
                        <a:rPr lang="en-US" sz="1800" b="0" i="0" u="none" strike="noStrike" kern="1200" baseline="0" dirty="0">
                          <a:solidFill>
                            <a:schemeClr val="tx1"/>
                          </a:solidFill>
                          <a:latin typeface="+mn-lt"/>
                          <a:ea typeface="+mn-ea"/>
                          <a:cs typeface="+mn-cs"/>
                        </a:rPr>
                        <a:t>Inflow year 5</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ctr"/>
                      <a:r>
                        <a:rPr lang="en-US" sz="1800" b="0" i="0" u="none" strike="noStrike" kern="1200" baseline="0" dirty="0">
                          <a:solidFill>
                            <a:schemeClr val="tx1"/>
                          </a:solidFill>
                          <a:latin typeface="+mn-lt"/>
                          <a:ea typeface="+mn-ea"/>
                          <a:cs typeface="+mn-cs"/>
                        </a:rPr>
                        <a:t>   11,000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916598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09575"/>
            <a:ext cx="8229600" cy="553998"/>
          </a:xfrm>
        </p:spPr>
        <p:txBody>
          <a:bodyPr>
            <a:spAutoFit/>
          </a:bodyPr>
          <a:lstStyle/>
          <a:p>
            <a:r>
              <a:rPr lang="en-US" altLang="en-US" sz="3600" dirty="0">
                <a:latin typeface="+mj-lt"/>
                <a:ea typeface="ヒラギノ角ゴ Pro W3" charset="-128"/>
              </a:rPr>
              <a:t>NPV Example </a:t>
            </a:r>
            <a:r>
              <a:rPr lang="en-US" altLang="en-US" sz="2800" dirty="0">
                <a:latin typeface="+mj-lt"/>
                <a:ea typeface="ヒラギノ角ゴ Pro W3" charset="-128"/>
              </a:rPr>
              <a:t>(2 of 2)</a:t>
            </a:r>
            <a:endParaRPr lang="en-US" sz="2000" dirty="0">
              <a:latin typeface="+mj-lt"/>
            </a:endParaRPr>
          </a:p>
        </p:txBody>
      </p:sp>
      <mc:AlternateContent xmlns:mc="http://schemas.openxmlformats.org/markup-compatibility/2006" xmlns:a14="http://schemas.microsoft.com/office/drawing/2010/main">
        <mc:Choice Requires="a14">
          <p:sp>
            <p:nvSpPr>
              <p:cNvPr id="9" name="Object 8" descr="The net present value is as follows:&#10;Net present value is equal to present value of all the future annual cash free flows minus the initial cash outlay.&#10;&#10;Net present value is equal to the annual free cash flow in time period 1, divided by open bracket, one plus required rate of return close bracket to the power of one &#10;plus, the annual free cash flow in time period 2, divided by open bracket, one plus required rate of return close bracket to the power of two, plus, the annual free cash flow in time period n, divided by open bracket, one plus required rate of return close bracket to the power n minus initial outlay."/>
              <p:cNvSpPr txBox="1"/>
              <p:nvPr/>
            </p:nvSpPr>
            <p:spPr bwMode="auto">
              <a:xfrm>
                <a:off x="517525" y="1585913"/>
                <a:ext cx="8153400" cy="1146175"/>
              </a:xfrm>
              <a:prstGeom prst="rect">
                <a:avLst/>
              </a:prstGeom>
              <a:noFill/>
            </p:spPr>
            <p:txBody>
              <a:bodyPr>
                <a:normAutofit fontScale="92500"/>
              </a:bodyPr>
              <a:lstStyle/>
              <a:p>
                <a:pPr/>
                <a14:m>
                  <m:oMathPara xmlns:m="http://schemas.openxmlformats.org/officeDocument/2006/math">
                    <m:oMathParaPr>
                      <m:jc m:val="left"/>
                    </m:oMathParaPr>
                    <m:oMath xmlns:m="http://schemas.openxmlformats.org/officeDocument/2006/math">
                      <m:r>
                        <m:rPr>
                          <m:sty m:val="p"/>
                        </m:rPr>
                        <a:rPr lang="en-GB" i="1">
                          <a:solidFill>
                            <a:srgbClr val="000000"/>
                          </a:solidFill>
                          <a:latin typeface="Cambria Math" panose="02040503050406030204" pitchFamily="18" charset="0"/>
                        </a:rPr>
                        <m:t>NPV</m:t>
                      </m:r>
                      <m:r>
                        <m:rPr>
                          <m:aln/>
                        </m:rPr>
                        <a:rPr lang="en-GB" i="1">
                          <a:solidFill>
                            <a:srgbClr val="000000"/>
                          </a:solidFill>
                          <a:latin typeface="Cambria Math" panose="02040503050406030204" pitchFamily="18" charset="0"/>
                        </a:rPr>
                        <m:t>=</m:t>
                      </m:r>
                      <m:d>
                        <m:dPr>
                          <m:ctrlPr>
                            <a:rPr lang="en-GB" i="1">
                              <a:solidFill>
                                <a:srgbClr val="000000"/>
                              </a:solidFill>
                              <a:latin typeface="Cambria Math" panose="02040503050406030204" pitchFamily="18" charset="0"/>
                            </a:rPr>
                          </m:ctrlPr>
                        </m:dPr>
                        <m:e>
                          <m:r>
                            <m:rPr>
                              <m:sty m:val="p"/>
                            </m:rPr>
                            <a:rPr lang="en-GB" i="1">
                              <a:solidFill>
                                <a:srgbClr val="000000"/>
                              </a:solidFill>
                              <a:latin typeface="Cambria Math" panose="02040503050406030204" pitchFamily="18" charset="0"/>
                            </a:rPr>
                            <m:t>present</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value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of</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all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the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future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annual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free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cash</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flows</m:t>
                          </m:r>
                        </m:e>
                      </m:d>
                      <m:r>
                        <a:rPr lang="en-GB" i="1">
                          <a:solidFill>
                            <a:srgbClr val="000000"/>
                          </a:solidFill>
                          <a:latin typeface="Cambria Math" panose="02040503050406030204" pitchFamily="18" charset="0"/>
                        </a:rPr>
                        <m:t>−</m:t>
                      </m:r>
                      <m:d>
                        <m:dPr>
                          <m:ctrlPr>
                            <a:rPr lang="en-GB" i="1">
                              <a:solidFill>
                                <a:srgbClr val="000000"/>
                              </a:solidFill>
                              <a:latin typeface="Cambria Math" panose="02040503050406030204" pitchFamily="18" charset="0"/>
                            </a:rPr>
                          </m:ctrlPr>
                        </m:dPr>
                        <m:e>
                          <m:r>
                            <m:rPr>
                              <m:sty m:val="p"/>
                            </m:rPr>
                            <a:rPr lang="en-GB" i="1">
                              <a:solidFill>
                                <a:srgbClr val="000000"/>
                              </a:solidFill>
                              <a:latin typeface="Cambria Math" panose="02040503050406030204" pitchFamily="18" charset="0"/>
                            </a:rPr>
                            <m:t>the</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initial</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cash</m:t>
                          </m:r>
                          <m:r>
                            <a:rPr lang="en-GB" i="1">
                              <a:solidFill>
                                <a:srgbClr val="000000"/>
                              </a:solidFill>
                              <a:latin typeface="Cambria Math" panose="02040503050406030204" pitchFamily="18" charset="0"/>
                            </a:rPr>
                            <m:t> </m:t>
                          </m:r>
                          <m:r>
                            <m:rPr>
                              <m:sty m:val="p"/>
                            </m:rPr>
                            <a:rPr lang="en-GB" i="1">
                              <a:solidFill>
                                <a:srgbClr val="000000"/>
                              </a:solidFill>
                              <a:latin typeface="Cambria Math" panose="02040503050406030204" pitchFamily="18" charset="0"/>
                            </a:rPr>
                            <m:t>outlay</m:t>
                          </m:r>
                        </m:e>
                      </m:d>
                    </m:oMath>
                    <m:oMath xmlns:m="http://schemas.openxmlformats.org/officeDocument/2006/math">
                      <m:r>
                        <m:rPr>
                          <m:aln/>
                        </m:rP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r>
                            <m:rPr>
                              <m:sty m:val="p"/>
                            </m:rPr>
                            <a:rPr lang="en-GB" i="1">
                              <a:solidFill>
                                <a:srgbClr val="000000"/>
                              </a:solidFill>
                              <a:latin typeface="Cambria Math" panose="02040503050406030204" pitchFamily="18" charset="0"/>
                            </a:rPr>
                            <m:t>FC</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F</m:t>
                              </m:r>
                            </m:e>
                            <m:sub>
                              <m:r>
                                <a:rPr lang="en-GB" i="1">
                                  <a:solidFill>
                                    <a:srgbClr val="000000"/>
                                  </a:solidFill>
                                  <a:latin typeface="Cambria Math" panose="02040503050406030204" pitchFamily="18" charset="0"/>
                                </a:rPr>
                                <m:t>1</m:t>
                              </m:r>
                            </m:sub>
                          </m:sSub>
                        </m:num>
                        <m:den>
                          <m:sSup>
                            <m:sSupPr>
                              <m:ctrlPr>
                                <a:rPr lang="en-GB" i="1">
                                  <a:solidFill>
                                    <a:srgbClr val="000000"/>
                                  </a:solidFill>
                                  <a:latin typeface="Cambria Math" panose="02040503050406030204" pitchFamily="18" charset="0"/>
                                </a:rPr>
                              </m:ctrlPr>
                            </m:sSupPr>
                            <m:e>
                              <m:d>
                                <m:dPr>
                                  <m:ctrlPr>
                                    <a:rPr lang="en-GB" i="1">
                                      <a:solidFill>
                                        <a:srgbClr val="000000"/>
                                      </a:solidFill>
                                      <a:latin typeface="Cambria Math" panose="02040503050406030204" pitchFamily="18" charset="0"/>
                                    </a:rPr>
                                  </m:ctrlPr>
                                </m:dPr>
                                <m:e>
                                  <m:r>
                                    <a:rPr lang="en-GB" i="1">
                                      <a:solidFill>
                                        <a:srgbClr val="000000"/>
                                      </a:solidFill>
                                      <a:latin typeface="Cambria Math" panose="02040503050406030204" pitchFamily="18" charset="0"/>
                                    </a:rPr>
                                    <m:t>1+</m:t>
                                  </m:r>
                                  <m:r>
                                    <m:rPr>
                                      <m:sty m:val="p"/>
                                    </m:rPr>
                                    <a:rPr lang="en-GB" i="1">
                                      <a:solidFill>
                                        <a:srgbClr val="000000"/>
                                      </a:solidFill>
                                      <a:latin typeface="Cambria Math" panose="02040503050406030204" pitchFamily="18" charset="0"/>
                                    </a:rPr>
                                    <m:t>k</m:t>
                                  </m:r>
                                </m:e>
                              </m:d>
                            </m:e>
                            <m:sup>
                              <m:r>
                                <a:rPr lang="en-GB" i="1">
                                  <a:solidFill>
                                    <a:srgbClr val="000000"/>
                                  </a:solidFill>
                                  <a:latin typeface="Cambria Math" panose="02040503050406030204" pitchFamily="18" charset="0"/>
                                </a:rPr>
                                <m:t>1</m:t>
                              </m:r>
                            </m:sup>
                          </m:sSup>
                        </m:den>
                      </m:f>
                      <m: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r>
                            <m:rPr>
                              <m:sty m:val="p"/>
                            </m:rPr>
                            <a:rPr lang="en-GB" i="1">
                              <a:solidFill>
                                <a:srgbClr val="000000"/>
                              </a:solidFill>
                              <a:latin typeface="Cambria Math" panose="02040503050406030204" pitchFamily="18" charset="0"/>
                            </a:rPr>
                            <m:t>FC</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F</m:t>
                              </m:r>
                            </m:e>
                            <m:sub>
                              <m:r>
                                <a:rPr lang="en-GB" i="1">
                                  <a:solidFill>
                                    <a:srgbClr val="000000"/>
                                  </a:solidFill>
                                  <a:latin typeface="Cambria Math" panose="02040503050406030204" pitchFamily="18" charset="0"/>
                                </a:rPr>
                                <m:t>2</m:t>
                              </m:r>
                            </m:sub>
                          </m:sSub>
                        </m:num>
                        <m:den>
                          <m:sSup>
                            <m:sSupPr>
                              <m:ctrlPr>
                                <a:rPr lang="en-GB" i="1">
                                  <a:solidFill>
                                    <a:srgbClr val="000000"/>
                                  </a:solidFill>
                                  <a:latin typeface="Cambria Math" panose="02040503050406030204" pitchFamily="18" charset="0"/>
                                </a:rPr>
                              </m:ctrlPr>
                            </m:sSupPr>
                            <m:e>
                              <m:d>
                                <m:dPr>
                                  <m:ctrlPr>
                                    <a:rPr lang="en-GB" i="1">
                                      <a:solidFill>
                                        <a:srgbClr val="000000"/>
                                      </a:solidFill>
                                      <a:latin typeface="Cambria Math" panose="02040503050406030204" pitchFamily="18" charset="0"/>
                                    </a:rPr>
                                  </m:ctrlPr>
                                </m:dPr>
                                <m:e>
                                  <m:r>
                                    <a:rPr lang="en-GB" i="1">
                                      <a:solidFill>
                                        <a:srgbClr val="000000"/>
                                      </a:solidFill>
                                      <a:latin typeface="Cambria Math" panose="02040503050406030204" pitchFamily="18" charset="0"/>
                                    </a:rPr>
                                    <m:t>1+</m:t>
                                  </m:r>
                                  <m:r>
                                    <m:rPr>
                                      <m:sty m:val="p"/>
                                    </m:rPr>
                                    <a:rPr lang="en-GB" i="1">
                                      <a:solidFill>
                                        <a:srgbClr val="000000"/>
                                      </a:solidFill>
                                      <a:latin typeface="Cambria Math" panose="02040503050406030204" pitchFamily="18" charset="0"/>
                                    </a:rPr>
                                    <m:t>k</m:t>
                                  </m:r>
                                </m:e>
                              </m:d>
                            </m:e>
                            <m:sup>
                              <m:r>
                                <a:rPr lang="en-GB" i="1">
                                  <a:solidFill>
                                    <a:srgbClr val="000000"/>
                                  </a:solidFill>
                                  <a:latin typeface="Cambria Math" panose="02040503050406030204" pitchFamily="18" charset="0"/>
                                </a:rPr>
                                <m:t>2</m:t>
                              </m:r>
                            </m:sup>
                          </m:sSup>
                        </m:den>
                      </m:f>
                      <m:r>
                        <a:rPr lang="en-GB" i="1">
                          <a:solidFill>
                            <a:srgbClr val="000000"/>
                          </a:solidFill>
                          <a:latin typeface="Cambria Math" panose="02040503050406030204" pitchFamily="18" charset="0"/>
                        </a:rPr>
                        <m:t>+...+</m:t>
                      </m:r>
                      <m:f>
                        <m:fPr>
                          <m:ctrlPr>
                            <a:rPr lang="en-GB" i="1">
                              <a:solidFill>
                                <a:srgbClr val="000000"/>
                              </a:solidFill>
                              <a:latin typeface="Cambria Math" panose="02040503050406030204" pitchFamily="18" charset="0"/>
                            </a:rPr>
                          </m:ctrlPr>
                        </m:fPr>
                        <m:num>
                          <m:r>
                            <m:rPr>
                              <m:sty m:val="p"/>
                            </m:rPr>
                            <a:rPr lang="en-GB" i="1">
                              <a:solidFill>
                                <a:srgbClr val="000000"/>
                              </a:solidFill>
                              <a:latin typeface="Cambria Math" panose="02040503050406030204" pitchFamily="18" charset="0"/>
                            </a:rPr>
                            <m:t>FC</m:t>
                          </m:r>
                          <m:sSub>
                            <m:sSubPr>
                              <m:ctrlPr>
                                <a:rPr lang="en-GB" i="1">
                                  <a:solidFill>
                                    <a:srgbClr val="000000"/>
                                  </a:solidFill>
                                  <a:latin typeface="Cambria Math" panose="02040503050406030204" pitchFamily="18" charset="0"/>
                                </a:rPr>
                              </m:ctrlPr>
                            </m:sSubPr>
                            <m:e>
                              <m:r>
                                <m:rPr>
                                  <m:sty m:val="p"/>
                                </m:rPr>
                                <a:rPr lang="en-GB" i="1">
                                  <a:solidFill>
                                    <a:srgbClr val="000000"/>
                                  </a:solidFill>
                                  <a:latin typeface="Cambria Math" panose="02040503050406030204" pitchFamily="18" charset="0"/>
                                </a:rPr>
                                <m:t>F</m:t>
                              </m:r>
                            </m:e>
                            <m:sub>
                              <m:r>
                                <m:rPr>
                                  <m:sty m:val="p"/>
                                </m:rPr>
                                <a:rPr lang="en-GB" i="1">
                                  <a:solidFill>
                                    <a:srgbClr val="000000"/>
                                  </a:solidFill>
                                  <a:latin typeface="Cambria Math" panose="02040503050406030204" pitchFamily="18" charset="0"/>
                                </a:rPr>
                                <m:t>n</m:t>
                              </m:r>
                            </m:sub>
                          </m:sSub>
                        </m:num>
                        <m:den>
                          <m:sSup>
                            <m:sSupPr>
                              <m:ctrlPr>
                                <a:rPr lang="en-GB" i="1">
                                  <a:solidFill>
                                    <a:srgbClr val="000000"/>
                                  </a:solidFill>
                                  <a:latin typeface="Cambria Math" panose="02040503050406030204" pitchFamily="18" charset="0"/>
                                </a:rPr>
                              </m:ctrlPr>
                            </m:sSupPr>
                            <m:e>
                              <m:d>
                                <m:dPr>
                                  <m:ctrlPr>
                                    <a:rPr lang="en-GB" i="1">
                                      <a:solidFill>
                                        <a:srgbClr val="000000"/>
                                      </a:solidFill>
                                      <a:latin typeface="Cambria Math" panose="02040503050406030204" pitchFamily="18" charset="0"/>
                                    </a:rPr>
                                  </m:ctrlPr>
                                </m:dPr>
                                <m:e>
                                  <m:r>
                                    <a:rPr lang="en-GB" i="1">
                                      <a:solidFill>
                                        <a:srgbClr val="000000"/>
                                      </a:solidFill>
                                      <a:latin typeface="Cambria Math" panose="02040503050406030204" pitchFamily="18" charset="0"/>
                                    </a:rPr>
                                    <m:t>1+</m:t>
                                  </m:r>
                                  <m:r>
                                    <m:rPr>
                                      <m:sty m:val="p"/>
                                    </m:rPr>
                                    <a:rPr lang="en-GB" i="1">
                                      <a:solidFill>
                                        <a:srgbClr val="000000"/>
                                      </a:solidFill>
                                      <a:latin typeface="Cambria Math" panose="02040503050406030204" pitchFamily="18" charset="0"/>
                                    </a:rPr>
                                    <m:t>k</m:t>
                                  </m:r>
                                </m:e>
                              </m:d>
                            </m:e>
                            <m:sup>
                              <m:r>
                                <m:rPr>
                                  <m:sty m:val="p"/>
                                </m:rPr>
                                <a:rPr lang="en-GB" i="1">
                                  <a:solidFill>
                                    <a:srgbClr val="000000"/>
                                  </a:solidFill>
                                  <a:latin typeface="Cambria Math" panose="02040503050406030204" pitchFamily="18" charset="0"/>
                                </a:rPr>
                                <m:t>n</m:t>
                              </m:r>
                            </m:sup>
                          </m:sSup>
                        </m:den>
                      </m:f>
                      <m:r>
                        <a:rPr lang="en-GB" i="1">
                          <a:solidFill>
                            <a:srgbClr val="000000"/>
                          </a:solidFill>
                          <a:latin typeface="Cambria Math" panose="02040503050406030204" pitchFamily="18" charset="0"/>
                        </a:rPr>
                        <m:t>−</m:t>
                      </m:r>
                      <m:r>
                        <m:rPr>
                          <m:sty m:val="p"/>
                        </m:rPr>
                        <a:rPr lang="en-GB" i="1">
                          <a:solidFill>
                            <a:srgbClr val="000000"/>
                          </a:solidFill>
                          <a:latin typeface="Cambria Math" panose="02040503050406030204" pitchFamily="18" charset="0"/>
                        </a:rPr>
                        <m:t>IO</m:t>
                      </m:r>
                    </m:oMath>
                  </m:oMathPara>
                </a14:m>
                <a:endParaRPr lang="en-GB"/>
              </a:p>
            </p:txBody>
          </p:sp>
        </mc:Choice>
        <mc:Fallback xmlns="">
          <p:sp>
            <p:nvSpPr>
              <p:cNvPr id="9" name="Object 8" descr="The net present value is as follows:&#10;Net present value is equal to present value of all the future annual cash free flows minus the initial cash outlay.&#10;&#10;Net present value is equal to the annual free cash flow in time period 1, divided by open bracket, one plus required rate of return close bracket to the power of one &#10;plus, the annual free cash flow in time period 2, divided by open bracket, one plus required rate of return close bracket to the power of two, plus, the annual free cash flow in time period n, divided by open bracket, one plus required rate of return close bracket to the power n minus initial outlay."/>
              <p:cNvSpPr txBox="1">
                <a:spLocks noRot="1" noChangeAspect="1" noMove="1" noResize="1" noEditPoints="1" noAdjustHandles="1" noChangeArrowheads="1" noChangeShapeType="1" noTextEdit="1"/>
              </p:cNvSpPr>
              <p:nvPr/>
            </p:nvSpPr>
            <p:spPr bwMode="auto">
              <a:xfrm>
                <a:off x="517525" y="1585913"/>
                <a:ext cx="8153400" cy="1146175"/>
              </a:xfrm>
              <a:prstGeom prst="rect">
                <a:avLst/>
              </a:prstGeom>
              <a:blipFill>
                <a:blip r:embed="rId2"/>
                <a:stretch>
                  <a:fillRect/>
                </a:stretch>
              </a:blipFill>
            </p:spPr>
            <p:txBody>
              <a:bodyPr/>
              <a:lstStyle/>
              <a:p>
                <a:r>
                  <a:rPr lang="en-GB">
                    <a:noFill/>
                  </a:rPr>
                  <a:t> </a:t>
                </a:r>
              </a:p>
            </p:txBody>
          </p:sp>
        </mc:Fallback>
      </mc:AlternateContent>
      <p:sp>
        <p:nvSpPr>
          <p:cNvPr id="7" name="Content Placeholder 6"/>
          <p:cNvSpPr>
            <a:spLocks noGrp="1"/>
          </p:cNvSpPr>
          <p:nvPr>
            <p:ph idx="1"/>
          </p:nvPr>
        </p:nvSpPr>
        <p:spPr>
          <a:xfrm>
            <a:off x="438150" y="3351212"/>
            <a:ext cx="7924800" cy="1862048"/>
          </a:xfrm>
        </p:spPr>
        <p:txBody>
          <a:bodyPr>
            <a:spAutoFit/>
          </a:bodyPr>
          <a:lstStyle/>
          <a:p>
            <a:r>
              <a:rPr lang="en-US" altLang="en-US" sz="2400" i="1" dirty="0">
                <a:ea typeface="ヒラギノ角ゴ Pro W3" charset="-128"/>
              </a:rPr>
              <a:t>PV</a:t>
            </a:r>
            <a:r>
              <a:rPr lang="en-US" altLang="en-US" sz="2400" b="1" dirty="0">
                <a:ea typeface="ヒラギノ角ゴ Pro W3" charset="-128"/>
              </a:rPr>
              <a:t> </a:t>
            </a:r>
            <a:r>
              <a:rPr lang="en-US" altLang="en-US" sz="2400" dirty="0">
                <a:ea typeface="ヒラギノ角ゴ Pro W3" charset="-128"/>
              </a:rPr>
              <a:t>of</a:t>
            </a:r>
            <a:r>
              <a:rPr lang="en-US" altLang="en-US" sz="2400" b="1" dirty="0">
                <a:ea typeface="ヒラギノ角ゴ Pro W3" charset="-128"/>
              </a:rPr>
              <a:t> </a:t>
            </a:r>
            <a:r>
              <a:rPr lang="en-US" altLang="en-US" sz="2400" i="1" dirty="0">
                <a:ea typeface="ヒラギノ角ゴ Pro W3" charset="-128"/>
              </a:rPr>
              <a:t>FCF</a:t>
            </a:r>
            <a:r>
              <a:rPr lang="en-US" altLang="en-US" sz="2400" dirty="0">
                <a:ea typeface="ヒラギノ角ゴ Pro W3" charset="-128"/>
              </a:rPr>
              <a:t> = $47,675</a:t>
            </a:r>
          </a:p>
          <a:p>
            <a:r>
              <a:rPr lang="en-US" altLang="en-US" sz="2400" dirty="0">
                <a:ea typeface="ヒラギノ角ゴ Pro W3" charset="-128"/>
              </a:rPr>
              <a:t>Subtracting the initial cash outlay of $40,000 leaves an </a:t>
            </a:r>
            <a:r>
              <a:rPr lang="en-US" altLang="en-US" sz="2400" i="1" dirty="0">
                <a:ea typeface="ヒラギノ角ゴ Pro W3" charset="-128"/>
              </a:rPr>
              <a:t>N</a:t>
            </a:r>
            <a:r>
              <a:rPr lang="en-US" altLang="en-US" sz="100" i="1" dirty="0">
                <a:ea typeface="ヒラギノ角ゴ Pro W3" charset="-128"/>
              </a:rPr>
              <a:t> </a:t>
            </a:r>
            <a:r>
              <a:rPr lang="en-US" altLang="en-US" sz="2400" i="1" dirty="0">
                <a:ea typeface="ヒラギノ角ゴ Pro W3" charset="-128"/>
              </a:rPr>
              <a:t>P</a:t>
            </a:r>
            <a:r>
              <a:rPr lang="en-US" altLang="en-US" sz="100" i="1" dirty="0">
                <a:ea typeface="ヒラギノ角ゴ Pro W3" charset="-128"/>
              </a:rPr>
              <a:t> </a:t>
            </a:r>
            <a:r>
              <a:rPr lang="en-US" altLang="en-US" sz="2400" i="1" dirty="0">
                <a:ea typeface="ヒラギノ角ゴ Pro W3" charset="-128"/>
              </a:rPr>
              <a:t>V</a:t>
            </a:r>
            <a:r>
              <a:rPr lang="en-US" altLang="en-US" sz="2400" dirty="0">
                <a:ea typeface="ヒラギノ角ゴ Pro W3" charset="-128"/>
              </a:rPr>
              <a:t> of </a:t>
            </a:r>
            <a:r>
              <a:rPr lang="en-US" altLang="en-US" sz="2400" b="1" dirty="0">
                <a:ea typeface="ヒラギノ角ゴ Pro W3" charset="-128"/>
              </a:rPr>
              <a:t>$7,675</a:t>
            </a:r>
            <a:r>
              <a:rPr lang="en-US" altLang="en-US" sz="2400" dirty="0">
                <a:ea typeface="ヒラギノ角ゴ Pro W3" charset="-128"/>
              </a:rPr>
              <a:t>.</a:t>
            </a:r>
          </a:p>
          <a:p>
            <a:r>
              <a:rPr lang="en-US" altLang="en-US" sz="2400" dirty="0">
                <a:ea typeface="ヒラギノ角ゴ Pro W3" charset="-128"/>
              </a:rPr>
              <a:t>Because </a:t>
            </a:r>
            <a:r>
              <a:rPr lang="en-US" altLang="en-US" sz="2400" i="1" dirty="0">
                <a:ea typeface="ヒラギノ角ゴ Pro W3" charset="-128"/>
              </a:rPr>
              <a:t>N</a:t>
            </a:r>
            <a:r>
              <a:rPr lang="en-US" altLang="en-US" sz="100" i="1" dirty="0">
                <a:ea typeface="ヒラギノ角ゴ Pro W3" charset="-128"/>
              </a:rPr>
              <a:t> </a:t>
            </a:r>
            <a:r>
              <a:rPr lang="en-US" altLang="en-US" sz="2400" i="1" dirty="0">
                <a:ea typeface="ヒラギノ角ゴ Pro W3" charset="-128"/>
              </a:rPr>
              <a:t>P</a:t>
            </a:r>
            <a:r>
              <a:rPr lang="en-US" altLang="en-US" sz="100" i="1" dirty="0">
                <a:ea typeface="ヒラギノ角ゴ Pro W3" charset="-128"/>
              </a:rPr>
              <a:t> </a:t>
            </a:r>
            <a:r>
              <a:rPr lang="en-US" altLang="en-US" sz="2400" i="1" dirty="0">
                <a:ea typeface="ヒラギノ角ゴ Pro W3" charset="-128"/>
              </a:rPr>
              <a:t>V</a:t>
            </a:r>
            <a:r>
              <a:rPr lang="en-US" altLang="en-US" sz="2400" dirty="0">
                <a:ea typeface="ヒラギノ角ゴ Pro W3" charset="-128"/>
              </a:rPr>
              <a:t> &gt; 0, project is feasible.</a:t>
            </a:r>
            <a:endParaRPr lang="en-US" sz="2400" dirty="0"/>
          </a:p>
        </p:txBody>
      </p:sp>
    </p:spTree>
    <p:extLst>
      <p:ext uri="{BB962C8B-B14F-4D97-AF65-F5344CB8AC3E}">
        <p14:creationId xmlns:p14="http://schemas.microsoft.com/office/powerpoint/2010/main" val="23915559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417195"/>
            <a:ext cx="8229600" cy="1097280"/>
          </a:xfrm>
        </p:spPr>
        <p:txBody>
          <a:bodyPr>
            <a:spAutoFit/>
          </a:bodyPr>
          <a:lstStyle/>
          <a:p>
            <a:r>
              <a:rPr lang="en-US" sz="3600" dirty="0">
                <a:latin typeface="+mj-lt"/>
              </a:rPr>
              <a:t>Table 10.4 Calculating the N</a:t>
            </a:r>
            <a:r>
              <a:rPr lang="en-US" sz="100" dirty="0">
                <a:latin typeface="+mj-lt"/>
              </a:rPr>
              <a:t> </a:t>
            </a:r>
            <a:r>
              <a:rPr lang="en-US" sz="3600" dirty="0">
                <a:latin typeface="+mj-lt"/>
              </a:rPr>
              <a:t>P</a:t>
            </a:r>
            <a:r>
              <a:rPr lang="en-US" sz="100" dirty="0">
                <a:latin typeface="+mj-lt"/>
              </a:rPr>
              <a:t> </a:t>
            </a:r>
            <a:r>
              <a:rPr lang="en-US" sz="3600" dirty="0">
                <a:latin typeface="+mj-lt"/>
              </a:rPr>
              <a:t>V of Ski-Doo’s Investment in New Machinery</a:t>
            </a:r>
          </a:p>
        </p:txBody>
      </p:sp>
      <p:pic>
        <p:nvPicPr>
          <p:cNvPr id="13314" name="Picture 2" descr="The details are as follows: &#10;• Inflow Year 1: &#10;• Free Cash Flow: U.S. dollars 15,000; Multiplied by: multiplication symbol; Present Value: Factor at 12 percent: the fraction 1 by 1 plus 0.12 the whole power 1; Equals: equal to symbol; Present Value: U.S. dollars 13,393&#10;• Inflow Year 2: &#10;• Free Cash Flow: 14,000; Multiplied by: multiplication symbol; Present Value: Factor at 12 percent: the fraction 1 by 1 plus 0.12 the whole power 2; Equals: equal to symbol; Present Value: 11,161&#10;• Inflow Year 3: &#10;• Free Cash Flow: 13,000; Multiplied by: multiplication symbol; Present Value: Factor at 12 percent: the fraction 1 by 1 plus 0.12 the whole power 3; Equals: equal to symbol; Present Value: 9,253&#10;• Inflow Year 4: &#10;• Free Cash Flow: 12,000; Multiplied by: multiplication symbol; Present Value: Factor at 12 percent: the fraction 1 by 1 plus 0.12 the whole power 4; Equals: equal to symbol; Present Value: 7,626&#10;• Inflow Year 5: &#10;• Free Cash Flow: 11,000; Multiplied by: multiplication symbol; Present Value: Factor at 12 percent: the fraction 1 by 1 plus 0.12 the whole power 5; Equals: equal to symbol; Present Value: 6,242&#10;• Present value of free cash flows: &#10;• Free Cash Flow: No entry; Multiplied by: multiplication symbol; Present Value: Factor at 12 percent: No entry; Equals: equal to symbol; Present Value: U.S. dollars 47,675&#10;• Initial Outlay: &#10;• Free Cash Flow: No entry; Multiplied by: multiplication symbol; Present Value: Factor at 12 percent: No entry; Equals: equal to symbol; Present Value: negative 40,000&#10;• Net Present Value: &#10;• Free Cash Flow: No entry; Multiplied by: multiplication symbol; Present Value: Factor at 12 percent: No entry; Equals: equal to symbol; Present Value: U.S. dollars 7,67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2806" y="1731493"/>
            <a:ext cx="6919795" cy="4593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697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409575"/>
            <a:ext cx="8229600" cy="553998"/>
          </a:xfrm>
        </p:spPr>
        <p:txBody>
          <a:bodyPr>
            <a:spAutoFit/>
          </a:bodyPr>
          <a:lstStyle/>
          <a:p>
            <a:r>
              <a:rPr lang="en-US" sz="3600" dirty="0">
                <a:latin typeface="+mj-lt"/>
              </a:rPr>
              <a:t>N</a:t>
            </a:r>
            <a:r>
              <a:rPr lang="en-US" sz="100" dirty="0">
                <a:latin typeface="+mj-lt"/>
              </a:rPr>
              <a:t> </a:t>
            </a:r>
            <a:r>
              <a:rPr lang="en-US" sz="3600" dirty="0">
                <a:latin typeface="+mj-lt"/>
              </a:rPr>
              <a:t>P</a:t>
            </a:r>
            <a:r>
              <a:rPr lang="en-US" sz="100" dirty="0">
                <a:latin typeface="+mj-lt"/>
              </a:rPr>
              <a:t> </a:t>
            </a:r>
            <a:r>
              <a:rPr lang="en-US" sz="3600" dirty="0">
                <a:latin typeface="+mj-lt"/>
              </a:rPr>
              <a:t>V</a:t>
            </a:r>
            <a:r>
              <a:rPr lang="en-US" altLang="en-US" sz="3600" i="1" dirty="0">
                <a:latin typeface="+mj-lt"/>
                <a:ea typeface="ヒラギノ角ゴ Pro W3" charset="-128"/>
              </a:rPr>
              <a:t> </a:t>
            </a:r>
            <a:r>
              <a:rPr lang="en-US" altLang="en-US" sz="3600" dirty="0">
                <a:latin typeface="+mj-lt"/>
                <a:ea typeface="ヒラギノ角ゴ Pro W3" charset="-128"/>
              </a:rPr>
              <a:t>Trade-Offs</a:t>
            </a:r>
            <a:endParaRPr lang="en-US" sz="3600" dirty="0">
              <a:latin typeface="+mj-lt"/>
            </a:endParaRPr>
          </a:p>
        </p:txBody>
      </p:sp>
      <p:sp>
        <p:nvSpPr>
          <p:cNvPr id="3" name="Content Placeholder 2"/>
          <p:cNvSpPr>
            <a:spLocks noGrp="1"/>
          </p:cNvSpPr>
          <p:nvPr>
            <p:ph idx="1"/>
          </p:nvPr>
        </p:nvSpPr>
        <p:spPr>
          <a:xfrm>
            <a:off x="438150" y="1219200"/>
            <a:ext cx="8229600" cy="3200876"/>
          </a:xfrm>
        </p:spPr>
        <p:txBody>
          <a:bodyPr>
            <a:spAutoFit/>
          </a:bodyPr>
          <a:lstStyle/>
          <a:p>
            <a:r>
              <a:rPr lang="en-US" altLang="en-US" sz="2400" b="1" dirty="0">
                <a:ea typeface="ヒラギノ角ゴ Pro W3" charset="-128"/>
              </a:rPr>
              <a:t>Benefits</a:t>
            </a:r>
          </a:p>
          <a:p>
            <a:pPr lvl="1"/>
            <a:r>
              <a:rPr lang="en-US" altLang="en-US" sz="2400" dirty="0">
                <a:ea typeface="ヒラギノ角ゴ Pro W3" charset="-128"/>
              </a:rPr>
              <a:t>Considers all cash flows</a:t>
            </a:r>
          </a:p>
          <a:p>
            <a:pPr lvl="1"/>
            <a:r>
              <a:rPr lang="en-US" altLang="en-US" sz="2400" dirty="0">
                <a:ea typeface="ヒラギノ角ゴ Pro W3" charset="-128"/>
              </a:rPr>
              <a:t>Recognizes time value of money</a:t>
            </a:r>
            <a:endParaRPr lang="en-US" altLang="en-US" sz="2400" u="sng" dirty="0">
              <a:ea typeface="ヒラギノ角ゴ Pro W3" charset="-128"/>
            </a:endParaRPr>
          </a:p>
          <a:p>
            <a:r>
              <a:rPr lang="en-US" altLang="en-US" sz="2400" b="1" dirty="0">
                <a:ea typeface="ヒラギノ角ゴ Pro W3" charset="-128"/>
              </a:rPr>
              <a:t>Drawbacks</a:t>
            </a:r>
          </a:p>
          <a:p>
            <a:pPr lvl="1"/>
            <a:r>
              <a:rPr lang="en-US" altLang="en-US" sz="2400" dirty="0">
                <a:ea typeface="ヒラギノ角ゴ Pro W3" charset="-128"/>
              </a:rPr>
              <a:t>Requires detailed long-term forecast of cash flows</a:t>
            </a:r>
            <a:endParaRPr lang="en-US" altLang="en-US" sz="2400" u="sng" dirty="0">
              <a:ea typeface="ヒラギノ角ゴ Pro W3" charset="-128"/>
            </a:endParaRPr>
          </a:p>
          <a:p>
            <a:r>
              <a:rPr lang="en-US" sz="2400" i="1" dirty="0"/>
              <a:t>N</a:t>
            </a:r>
            <a:r>
              <a:rPr lang="en-US" sz="100" i="1" dirty="0"/>
              <a:t> </a:t>
            </a:r>
            <a:r>
              <a:rPr lang="en-US" sz="2400" i="1" dirty="0"/>
              <a:t>P</a:t>
            </a:r>
            <a:r>
              <a:rPr lang="en-US" sz="100" i="1" dirty="0"/>
              <a:t> </a:t>
            </a:r>
            <a:r>
              <a:rPr lang="en-US" sz="2400" i="1" dirty="0"/>
              <a:t>V</a:t>
            </a:r>
            <a:r>
              <a:rPr lang="en-US" altLang="en-US" sz="2400" dirty="0">
                <a:ea typeface="ヒラギノ角ゴ Pro W3" charset="-128"/>
              </a:rPr>
              <a:t> is generally considered to be the most theoretically correct criterion for evaluating capital budgeting projects.</a:t>
            </a:r>
            <a:endParaRPr lang="en-US" sz="2400" dirty="0"/>
          </a:p>
        </p:txBody>
      </p:sp>
    </p:spTree>
    <p:extLst>
      <p:ext uri="{BB962C8B-B14F-4D97-AF65-F5344CB8AC3E}">
        <p14:creationId xmlns:p14="http://schemas.microsoft.com/office/powerpoint/2010/main" val="1473581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07F06-12EB-9608-467D-A77213C47EFC}"/>
              </a:ext>
            </a:extLst>
          </p:cNvPr>
          <p:cNvSpPr>
            <a:spLocks noGrp="1"/>
          </p:cNvSpPr>
          <p:nvPr>
            <p:ph type="title"/>
          </p:nvPr>
        </p:nvSpPr>
        <p:spPr/>
        <p:txBody>
          <a:bodyPr/>
          <a:lstStyle/>
          <a:p>
            <a:r>
              <a:rPr lang="en-GB" dirty="0"/>
              <a:t>References and Reading List</a:t>
            </a:r>
          </a:p>
        </p:txBody>
      </p:sp>
      <p:sp>
        <p:nvSpPr>
          <p:cNvPr id="3" name="Content Placeholder 2">
            <a:extLst>
              <a:ext uri="{FF2B5EF4-FFF2-40B4-BE49-F238E27FC236}">
                <a16:creationId xmlns:a16="http://schemas.microsoft.com/office/drawing/2014/main" id="{A3422455-6EC4-F890-DE80-748132A581B1}"/>
              </a:ext>
            </a:extLst>
          </p:cNvPr>
          <p:cNvSpPr>
            <a:spLocks noGrp="1"/>
          </p:cNvSpPr>
          <p:nvPr>
            <p:ph idx="1"/>
          </p:nvPr>
        </p:nvSpPr>
        <p:spPr/>
        <p:txBody>
          <a:bodyPr/>
          <a:lstStyle/>
          <a:p>
            <a:r>
              <a:rPr lang="en-GB" dirty="0"/>
              <a:t>Berk, J.B. and </a:t>
            </a:r>
            <a:r>
              <a:rPr lang="en-GB" dirty="0" err="1"/>
              <a:t>DeMarzo</a:t>
            </a:r>
            <a:r>
              <a:rPr lang="en-GB" dirty="0"/>
              <a:t>, P.M., Corporate finance. Pearson Education, Latest Edition.</a:t>
            </a:r>
          </a:p>
          <a:p>
            <a:r>
              <a:rPr lang="en-GB" dirty="0"/>
              <a:t>Keown, A., Martin, J. and Petty, W. Foundation of Finance. 8th Edition, Pearson, London, Latest Edition.</a:t>
            </a:r>
          </a:p>
        </p:txBody>
      </p:sp>
      <p:sp>
        <p:nvSpPr>
          <p:cNvPr id="4" name="Date Placeholder 3">
            <a:extLst>
              <a:ext uri="{FF2B5EF4-FFF2-40B4-BE49-F238E27FC236}">
                <a16:creationId xmlns:a16="http://schemas.microsoft.com/office/drawing/2014/main" id="{1FE3E579-FBA8-0B12-0B80-CA61A4489001}"/>
              </a:ext>
            </a:extLst>
          </p:cNvPr>
          <p:cNvSpPr>
            <a:spLocks noGrp="1"/>
          </p:cNvSpPr>
          <p:nvPr>
            <p:ph type="dt" sz="half" idx="10"/>
          </p:nvPr>
        </p:nvSpPr>
        <p:spPr/>
        <p:txBody>
          <a:bodyPr/>
          <a:lstStyle/>
          <a:p>
            <a:pPr>
              <a:defRPr/>
            </a:pPr>
            <a:fld id="{2303D31F-598B-47EE-BA37-93F097A3D676}" type="datetime1">
              <a:rPr lang="en-GB" altLang="en-US" smtClean="0"/>
              <a:pPr>
                <a:defRPr/>
              </a:pPr>
              <a:t>21/10/2024</a:t>
            </a:fld>
            <a:endParaRPr lang="en-GB" altLang="en-US"/>
          </a:p>
        </p:txBody>
      </p:sp>
      <p:sp>
        <p:nvSpPr>
          <p:cNvPr id="5" name="Slide Number Placeholder 4">
            <a:extLst>
              <a:ext uri="{FF2B5EF4-FFF2-40B4-BE49-F238E27FC236}">
                <a16:creationId xmlns:a16="http://schemas.microsoft.com/office/drawing/2014/main" id="{BFDDE1E6-3068-6092-953E-42ED862D7242}"/>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153063160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2175</TotalTime>
  <Words>1084</Words>
  <Application>Microsoft Office PowerPoint</Application>
  <PresentationFormat>On-screen Show (4:3)</PresentationFormat>
  <Paragraphs>155</Paragraphs>
  <Slides>26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Wingdings</vt:lpstr>
      <vt:lpstr>Cambria Math</vt:lpstr>
      <vt:lpstr>Arial</vt:lpstr>
      <vt:lpstr>Verdana</vt:lpstr>
      <vt:lpstr>Myriad Pro</vt:lpstr>
      <vt:lpstr>ヒラギノ角ゴ Pro W3</vt:lpstr>
      <vt:lpstr>20140311PresentationUWTSDTemplate</vt:lpstr>
      <vt:lpstr>MBA</vt:lpstr>
      <vt:lpstr>Week Outline</vt:lpstr>
      <vt:lpstr>Finding Profitable Projects</vt:lpstr>
      <vt:lpstr>Capital Budgeting</vt:lpstr>
      <vt:lpstr>Source of Ideas for Projects</vt:lpstr>
      <vt:lpstr>Capital-Budgeting Decision Criteria</vt:lpstr>
      <vt:lpstr>Capital-Budgeting Decision Criteria </vt:lpstr>
      <vt:lpstr>The Payback Period</vt:lpstr>
      <vt:lpstr>Payback Period Example 1</vt:lpstr>
      <vt:lpstr>Trade-Offs</vt:lpstr>
      <vt:lpstr>Discounted Payback Period (1 of 2)</vt:lpstr>
      <vt:lpstr>Discounted Payback Period (2 of 2)</vt:lpstr>
      <vt:lpstr>Table 10.2 Discounted Payback Period Example Using a 17 Percent Required Rate of Return</vt:lpstr>
      <vt:lpstr>Payback Period Example 2 </vt:lpstr>
      <vt:lpstr>Return on capital employed</vt:lpstr>
      <vt:lpstr>Return on capital employed (Continued)</vt:lpstr>
      <vt:lpstr>Return on capital employed (Continued)</vt:lpstr>
      <vt:lpstr>Return on capital employed (Continued)</vt:lpstr>
      <vt:lpstr>Return on capital employed (Continued)</vt:lpstr>
      <vt:lpstr>Return on capital employed (Continued)</vt:lpstr>
      <vt:lpstr>Net Present Value (N P V)</vt:lpstr>
      <vt:lpstr>NPV Example (1 of 2)</vt:lpstr>
      <vt:lpstr>NPV Example (2 of 2)</vt:lpstr>
      <vt:lpstr>Table 10.4 Calculating the N P V of Ski-Doo’s Investment in New Machinery</vt:lpstr>
      <vt:lpstr>N P V Trade-Offs</vt:lpstr>
      <vt:lpstr>References and Reading List</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Jia Miao</cp:lastModifiedBy>
  <cp:revision>132</cp:revision>
  <cp:lastPrinted>2018-07-09T15:27:01Z</cp:lastPrinted>
  <dcterms:created xsi:type="dcterms:W3CDTF">2002-10-07T19:43:58Z</dcterms:created>
  <dcterms:modified xsi:type="dcterms:W3CDTF">2024-10-21T11:23:10Z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55e1b534-098f-4ac8-9223-69712ddf82de_Enabled">
    <vt:lpwstr>true</vt:lpwstr>
  </property>
  <property fmtid="{D5CDD505-2E9C-101B-9397-08002B2CF9AE}" pid="3" name="MSIP_Label_55e1b534-098f-4ac8-9223-69712ddf82de_SetDate">
    <vt:lpwstr>2024-05-31T11:48:15Z</vt:lpwstr>
  </property>
  <property fmtid="{D5CDD505-2E9C-101B-9397-08002B2CF9AE}" pid="4" name="MSIP_Label_55e1b534-098f-4ac8-9223-69712ddf82de_Method">
    <vt:lpwstr>Standard</vt:lpwstr>
  </property>
  <property fmtid="{D5CDD505-2E9C-101B-9397-08002B2CF9AE}" pid="5" name="MSIP_Label_55e1b534-098f-4ac8-9223-69712ddf82de_Name">
    <vt:lpwstr>Public Document</vt:lpwstr>
  </property>
  <property fmtid="{D5CDD505-2E9C-101B-9397-08002B2CF9AE}" pid="6" name="MSIP_Label_55e1b534-098f-4ac8-9223-69712ddf82de_SiteId">
    <vt:lpwstr>c9ef029c-18cf-4016-86d3-93cf8e94ff94</vt:lpwstr>
  </property>
  <property fmtid="{D5CDD505-2E9C-101B-9397-08002B2CF9AE}" pid="7" name="MSIP_Label_55e1b534-098f-4ac8-9223-69712ddf82de_ActionId">
    <vt:lpwstr>4e7031c9-f915-4cb8-9e5a-62dc40a1a4ea</vt:lpwstr>
  </property>
  <property fmtid="{D5CDD505-2E9C-101B-9397-08002B2CF9AE}" pid="8" name="MSIP_Label_55e1b534-098f-4ac8-9223-69712ddf82de_ContentBits">
    <vt:lpwstr>0</vt:lpwstr>
  </property>
</Properties>
</file>