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2" r:id="rId2"/>
    <p:sldId id="261" r:id="rId3"/>
    <p:sldId id="257" r:id="rId4"/>
    <p:sldId id="256" r:id="rId5"/>
    <p:sldId id="263" r:id="rId6"/>
    <p:sldId id="260" r:id="rId7"/>
    <p:sldId id="264" r:id="rId8"/>
    <p:sldId id="259" r:id="rId9"/>
    <p:sldId id="265" r:id="rId10"/>
    <p:sldId id="268" r:id="rId11"/>
    <p:sldId id="267" r:id="rId12"/>
    <p:sldId id="266"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723CF61-CA08-D551-DC0C-F05F8045418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63BFFF7-6AA0-87DE-B3CD-5FCAE0B0432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D0BB5CD-4122-48D9-8C25-A216B2F0DAD9}" type="datetime1">
              <a:rPr lang="en-GB"/>
              <a:pPr lvl="0"/>
              <a:t>07/12/2023</a:t>
            </a:fld>
            <a:endParaRPr lang="en-GB"/>
          </a:p>
        </p:txBody>
      </p:sp>
      <p:sp>
        <p:nvSpPr>
          <p:cNvPr id="4" name="Slide Image Placeholder 3">
            <a:extLst>
              <a:ext uri="{FF2B5EF4-FFF2-40B4-BE49-F238E27FC236}">
                <a16:creationId xmlns:a16="http://schemas.microsoft.com/office/drawing/2014/main" id="{0866C410-37EF-6864-8FE5-52649DFE7D0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5C2DFCD-9E89-6914-3C69-C4079C56FBB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FEB512A1-E81C-DC7D-3934-3AA9862024F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99562C85-174A-9DD3-2B48-4A624192B54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0481D79-AFD4-48B6-9FB4-5ED8CF3AFEA6}" type="slidenum">
              <a:t>‹#›</a:t>
            </a:fld>
            <a:endParaRPr lang="en-GB"/>
          </a:p>
        </p:txBody>
      </p:sp>
    </p:spTree>
    <p:extLst>
      <p:ext uri="{BB962C8B-B14F-4D97-AF65-F5344CB8AC3E}">
        <p14:creationId xmlns:p14="http://schemas.microsoft.com/office/powerpoint/2010/main" val="366697403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CA2E25-12F6-0B15-B6AD-4663D5A4FD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D1DB6C-E870-FBD7-D206-76A91A134C4F}"/>
              </a:ext>
            </a:extLst>
          </p:cNvPr>
          <p:cNvSpPr txBox="1">
            <a:spLocks noGrp="1"/>
          </p:cNvSpPr>
          <p:nvPr>
            <p:ph type="body" sz="quarter" idx="1"/>
          </p:nvPr>
        </p:nvSpPr>
        <p:spPr/>
        <p:txBody>
          <a:bodyPr/>
          <a:lstStyle/>
          <a:p>
            <a:pPr lvl="0"/>
            <a:r>
              <a:rPr lang="en-GB"/>
              <a:t>The purpose of the presentation is to analyse marketing strategy that is used by the selected organisation “ RYANAIR” to create value for customers.  Now, let me give a little brief of what is customer value? According to </a:t>
            </a:r>
            <a:r>
              <a:rPr lang="en-US"/>
              <a:t>James &amp;  Narus (1998). </a:t>
            </a:r>
            <a:r>
              <a:rPr lang="en-GB"/>
              <a:t>Customer value can be defined of what the products and services are worth to customers. </a:t>
            </a:r>
          </a:p>
          <a:p>
            <a:pPr lvl="0"/>
            <a:endParaRPr lang="en-GB"/>
          </a:p>
          <a:p>
            <a:pPr lvl="0"/>
            <a:r>
              <a:rPr lang="en-GB"/>
              <a:t>That means organisations to create value for customers looks into the products, services, process, cost and other essential things that add value to customers while they experience the products and services. </a:t>
            </a:r>
          </a:p>
          <a:p>
            <a:pPr lvl="0"/>
            <a:endParaRPr lang="en-GB"/>
          </a:p>
          <a:p>
            <a:pPr lvl="0"/>
            <a:r>
              <a:rPr lang="en-GB"/>
              <a:t>In this presentation, I shall explore the strategies that the RYANAIR uses to create value for its customers in its marketing process. </a:t>
            </a:r>
          </a:p>
          <a:p>
            <a:pPr lvl="0"/>
            <a:endParaRPr lang="en-GB"/>
          </a:p>
        </p:txBody>
      </p:sp>
      <p:sp>
        <p:nvSpPr>
          <p:cNvPr id="4" name="Slide Number Placeholder 3">
            <a:extLst>
              <a:ext uri="{FF2B5EF4-FFF2-40B4-BE49-F238E27FC236}">
                <a16:creationId xmlns:a16="http://schemas.microsoft.com/office/drawing/2014/main" id="{3A7BDB95-03F8-960E-4B66-716D52B57B0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DE84A8D-B5CE-4817-BEA0-AA25FEAC6707}"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4DDA4A-D0DE-B243-7721-10AE68D595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4200CA-030E-D5EE-EA8E-FF94391C0B6C}"/>
              </a:ext>
            </a:extLst>
          </p:cNvPr>
          <p:cNvSpPr txBox="1">
            <a:spLocks noGrp="1"/>
          </p:cNvSpPr>
          <p:nvPr>
            <p:ph type="body" sz="quarter" idx="1"/>
          </p:nvPr>
        </p:nvSpPr>
        <p:spPr/>
        <p:txBody>
          <a:bodyPr/>
          <a:lstStyle/>
          <a:p>
            <a:pPr lvl="0" algn="just"/>
            <a:r>
              <a:rPr lang="en-US">
                <a:solidFill>
                  <a:srgbClr val="222222"/>
                </a:solidFill>
                <a:latin typeface="Calibri" pitchFamily="34"/>
              </a:rPr>
              <a:t>While talking about marketing, it is often thought that marketing as selling and advertising only. But successful marketing is much more. However,  according to CIM (2023), </a:t>
            </a:r>
            <a:r>
              <a:rPr lang="en-GB"/>
              <a:t>marketing is the identifying of needs of customer for right products at right place, at right cost and in right time. </a:t>
            </a:r>
          </a:p>
          <a:p>
            <a:pPr lvl="0" algn="just"/>
            <a:r>
              <a:rPr lang="en-GB"/>
              <a:t>Moreover, marketing is also defined by Bruhn 2010, as entrepreneurial midst that focuses on analysis, planning, implementation, and controlling of all internal and external corporate activities for improving performance  </a:t>
            </a:r>
            <a:r>
              <a:rPr lang="en-US">
                <a:solidFill>
                  <a:srgbClr val="222222"/>
                </a:solidFill>
                <a:latin typeface="Calibri" pitchFamily="34"/>
              </a:rPr>
              <a:t>(Bruhn, 2010). </a:t>
            </a:r>
            <a:endParaRPr lang="en-GB" sz="1800" kern="0"/>
          </a:p>
        </p:txBody>
      </p:sp>
      <p:sp>
        <p:nvSpPr>
          <p:cNvPr id="4" name="Slide Number Placeholder 3">
            <a:extLst>
              <a:ext uri="{FF2B5EF4-FFF2-40B4-BE49-F238E27FC236}">
                <a16:creationId xmlns:a16="http://schemas.microsoft.com/office/drawing/2014/main" id="{A422E5A0-5917-3FB0-8FD5-D549AFAFE33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E0C8A9C-07B4-4C14-B250-84C6B01634F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A280E6-5E25-6F79-B447-DD22A51225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31B88D-2216-5082-294E-1C25AF867EBE}"/>
              </a:ext>
            </a:extLst>
          </p:cNvPr>
          <p:cNvSpPr txBox="1">
            <a:spLocks noGrp="1"/>
          </p:cNvSpPr>
          <p:nvPr>
            <p:ph type="body" sz="quarter" idx="1"/>
          </p:nvPr>
        </p:nvSpPr>
        <p:spPr/>
        <p:txBody>
          <a:bodyPr/>
          <a:lstStyle/>
          <a:p>
            <a:pPr marL="457200" lvl="0">
              <a:spcAft>
                <a:spcPts val="800"/>
              </a:spcAft>
            </a:pPr>
            <a:r>
              <a:rPr lang="en-US">
                <a:solidFill>
                  <a:srgbClr val="222222"/>
                </a:solidFill>
                <a:latin typeface="Calibri" pitchFamily="34"/>
              </a:rPr>
              <a:t>Marketing strategies of an organisation involves several process. </a:t>
            </a:r>
            <a:r>
              <a:rPr lang="en-GB"/>
              <a:t> These are </a:t>
            </a:r>
            <a:r>
              <a:rPr lang="en-US">
                <a:solidFill>
                  <a:srgbClr val="222222"/>
                </a:solidFill>
                <a:latin typeface="Calibri" pitchFamily="34"/>
              </a:rPr>
              <a:t>Understanding of marketplace and the needs of customers, then Develop customer-based strategies, then there is Develop marketing  program that can deliver value, then Build profitable customer relationship  and finally Create value for customers of the organisation.</a:t>
            </a:r>
          </a:p>
          <a:p>
            <a:pPr lvl="0"/>
            <a:endParaRPr lang="en-GB"/>
          </a:p>
        </p:txBody>
      </p:sp>
      <p:sp>
        <p:nvSpPr>
          <p:cNvPr id="4" name="Slide Number Placeholder 3">
            <a:extLst>
              <a:ext uri="{FF2B5EF4-FFF2-40B4-BE49-F238E27FC236}">
                <a16:creationId xmlns:a16="http://schemas.microsoft.com/office/drawing/2014/main" id="{34079D5D-623C-7FF2-F7B8-608AAFAB338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E5C4DF-298A-47F2-B6CE-213333B91C98}"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AC8F0F-E8B2-2A11-ED34-7A745F901F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A36114-C802-22F4-B688-69C711F5C82D}"/>
              </a:ext>
            </a:extLst>
          </p:cNvPr>
          <p:cNvSpPr txBox="1">
            <a:spLocks noGrp="1"/>
          </p:cNvSpPr>
          <p:nvPr>
            <p:ph type="body" sz="quarter" idx="1"/>
          </p:nvPr>
        </p:nvSpPr>
        <p:spPr/>
        <p:txBody>
          <a:bodyPr/>
          <a:lstStyle/>
          <a:p>
            <a:pPr lvl="0"/>
            <a:r>
              <a:rPr lang="en-GB"/>
              <a:t>Ryanair is one of the leading airline company in Europe which is known for its low-cost flights. The company carries 160 million passengers across Europe every year. Ryan is well known for is low-cost flight across European destination.  The Ryanair offer fights to over 200 destination across 34 counties. </a:t>
            </a:r>
          </a:p>
          <a:p>
            <a:pPr marL="285750" lvl="0" indent="-285750" algn="just">
              <a:buSzPct val="100000"/>
              <a:buFont typeface="Arial" pitchFamily="34"/>
              <a:buChar char="•"/>
            </a:pPr>
            <a:endParaRPr lang="en-GB"/>
          </a:p>
          <a:p>
            <a:pPr lvl="0" algn="just"/>
            <a:r>
              <a:rPr lang="en-GB"/>
              <a:t>One of the  main strategy that the company is using for its business is cost leadership where it offer lowest flight compared to its competitors . The Ryanair is popular among European passengers for its cost and efficiency in flights </a:t>
            </a:r>
          </a:p>
          <a:p>
            <a:pPr lvl="0"/>
            <a:endParaRPr lang="en-GB"/>
          </a:p>
        </p:txBody>
      </p:sp>
      <p:sp>
        <p:nvSpPr>
          <p:cNvPr id="4" name="Slide Number Placeholder 3">
            <a:extLst>
              <a:ext uri="{FF2B5EF4-FFF2-40B4-BE49-F238E27FC236}">
                <a16:creationId xmlns:a16="http://schemas.microsoft.com/office/drawing/2014/main" id="{39110F98-1557-C93C-D4B9-78CAB8C535F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2BC041-1036-4E27-A726-17EA92FFF180}"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75010D-8FD3-A140-36A8-F4024E1FD85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55C4CCC-AAD9-09B7-DDD5-23348496CB37}"/>
              </a:ext>
            </a:extLst>
          </p:cNvPr>
          <p:cNvSpPr txBox="1">
            <a:spLocks noGrp="1"/>
          </p:cNvSpPr>
          <p:nvPr>
            <p:ph type="body" sz="quarter" idx="1"/>
          </p:nvPr>
        </p:nvSpPr>
        <p:spPr/>
        <p:txBody>
          <a:bodyPr/>
          <a:lstStyle/>
          <a:p>
            <a:pPr lvl="0"/>
            <a:r>
              <a:rPr lang="en-GB"/>
              <a:t>For the analysis of the Ryanair marketing strategies to investigate the ways the company create value for its customer, the first approach was to investigate the market situation where the business operates. For the analysis of market situation, the SWOT framework was used that identified the Strength, weakness, opportunity and threats from the market for the Ryanair. </a:t>
            </a:r>
          </a:p>
          <a:p>
            <a:pPr lvl="0"/>
            <a:endParaRPr lang="en-GB"/>
          </a:p>
          <a:p>
            <a:pPr lvl="0"/>
            <a:r>
              <a:rPr lang="en-GB"/>
              <a:t>As you can see the airline is strong in its brand value, it covers many destinations which is over 200 destinations, it is well known as low-cost airline and that is the main positioning of the company where customers see the airline as low-cost airline. Also, the company is financially sound compared to other airlines. </a:t>
            </a:r>
          </a:p>
          <a:p>
            <a:pPr lvl="0"/>
            <a:endParaRPr lang="en-GB"/>
          </a:p>
          <a:p>
            <a:pPr lvl="0"/>
            <a:r>
              <a:rPr lang="en-GB"/>
              <a:t>In term of weakness, there is issues with poor customer services, only one types of flights and the airline on time to time found  in dispute with its staff with low pay and reduction of staff.  There is also issue with high focus on cost and poor on customer facilities. </a:t>
            </a:r>
          </a:p>
          <a:p>
            <a:pPr lvl="0"/>
            <a:endParaRPr lang="en-GB"/>
          </a:p>
          <a:p>
            <a:pPr lvl="0"/>
            <a:r>
              <a:rPr lang="en-GB"/>
              <a:t>However, there are some opportunities that the airline can take from the European and global aviation market, These are as you can see on the slide that it can expand onto new global market with its low-cost flight's strategy, it can also focus on  improving its customer services offering better facilities, it can also  use more and more digitalised process for its services, and it can also target business customers.</a:t>
            </a:r>
          </a:p>
          <a:p>
            <a:pPr lvl="0"/>
            <a:endParaRPr lang="en-GB"/>
          </a:p>
          <a:p>
            <a:pPr lvl="0"/>
            <a:r>
              <a:rPr lang="en-GB"/>
              <a:t>There are some threats that the market can through on the airline and that can be there is constant competition in the aviation industry which can put pressure on the airline to continue to offer low-cost flights. Then there is economic downturn which makes it harder to keep offering low cost and the fuel price is fluctuation and that is problem for profit maximisation. </a:t>
            </a:r>
          </a:p>
          <a:p>
            <a:pPr lvl="0"/>
            <a:endParaRPr lang="en-GB"/>
          </a:p>
          <a:p>
            <a:pPr lvl="0"/>
            <a:r>
              <a:rPr lang="en-GB"/>
              <a:t>Overall, situational perspectives, the RYANAIR is having some difficulties which can be overcome with the opportunities that the airline have. </a:t>
            </a:r>
          </a:p>
          <a:p>
            <a:pPr lvl="0"/>
            <a:endParaRPr lang="en-GB"/>
          </a:p>
        </p:txBody>
      </p:sp>
      <p:sp>
        <p:nvSpPr>
          <p:cNvPr id="4" name="Slide Number Placeholder 3">
            <a:extLst>
              <a:ext uri="{FF2B5EF4-FFF2-40B4-BE49-F238E27FC236}">
                <a16:creationId xmlns:a16="http://schemas.microsoft.com/office/drawing/2014/main" id="{5A3DD475-CDCC-9E70-7538-E1BBDB3EE83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AEB069-1B8E-4B40-AAAE-E1A2BD0D739B}"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34AA93-733D-8795-0574-6FB13292724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3C524BA-8436-28AD-68B1-FBDB666943D2}"/>
              </a:ext>
            </a:extLst>
          </p:cNvPr>
          <p:cNvSpPr txBox="1">
            <a:spLocks noGrp="1"/>
          </p:cNvSpPr>
          <p:nvPr>
            <p:ph type="body" sz="quarter" idx="1"/>
          </p:nvPr>
        </p:nvSpPr>
        <p:spPr/>
        <p:txBody>
          <a:bodyPr/>
          <a:lstStyle/>
          <a:p>
            <a:pPr lvl="0"/>
            <a:r>
              <a:rPr lang="en-GB"/>
              <a:t>The environmental analysis include number of factors such as political, economic, social, technological and environmental that has impact on the business and can influence business decision making. </a:t>
            </a:r>
          </a:p>
          <a:p>
            <a:pPr lvl="0"/>
            <a:endParaRPr lang="en-GB"/>
          </a:p>
          <a:p>
            <a:pPr lvl="0"/>
            <a:r>
              <a:rPr lang="en-GB"/>
              <a:t>The environmental analysis is also an important part to understand the market situation and how it impact on the business and ways these pressure and opportunities helps businesses to offer better value for customers. In term of environmental analysis as you can see from the slide the Ryanair is facing some challenges and opportunities from the European business environment where it mainly operates. </a:t>
            </a:r>
          </a:p>
          <a:p>
            <a:pPr lvl="0"/>
            <a:endParaRPr lang="en-GB"/>
          </a:p>
          <a:p>
            <a:pPr lvl="0"/>
            <a:r>
              <a:rPr lang="en-GB"/>
              <a:t>The political situation is not very conducive  such as Brexit is making it harder for the airline to operate at low cost as many EU counties are charging airport Levy and there are new regulation coming  up and that is increasing operational costs.</a:t>
            </a:r>
          </a:p>
          <a:p>
            <a:pPr lvl="0"/>
            <a:r>
              <a:rPr lang="en-GB"/>
              <a:t>The economic condition is also not very good as there is high inflation as well as poor exchange rates and cost of living is raising that is affecting people frequency of travelling. </a:t>
            </a:r>
          </a:p>
          <a:p>
            <a:pPr lvl="0"/>
            <a:endParaRPr lang="en-GB"/>
          </a:p>
          <a:p>
            <a:pPr lvl="0"/>
            <a:r>
              <a:rPr lang="en-GB"/>
              <a:t>Social issues includes the change of lifestyles as well as people travelling patterns which has both positive and negative impact. For instance, more young people are travelling compared to family trips. </a:t>
            </a:r>
          </a:p>
          <a:p>
            <a:pPr lvl="0"/>
            <a:endParaRPr lang="en-GB"/>
          </a:p>
          <a:p>
            <a:pPr lvl="0"/>
            <a:r>
              <a:rPr lang="en-GB"/>
              <a:t>Technological changes is found to be good on the airline as it has helped the airline to take most of the services online and automated saving cost and made services efficient and that has added value to customer services while making it faster. </a:t>
            </a:r>
          </a:p>
          <a:p>
            <a:pPr lvl="0"/>
            <a:endParaRPr lang="en-GB"/>
          </a:p>
          <a:p>
            <a:pPr lvl="0"/>
            <a:r>
              <a:rPr lang="en-GB"/>
              <a:t>Environmental issues include pressure for green fuel use, cutting the carbon emission which the airline is not good at. </a:t>
            </a:r>
          </a:p>
          <a:p>
            <a:pPr lvl="0"/>
            <a:endParaRPr lang="en-GB"/>
          </a:p>
          <a:p>
            <a:pPr lvl="0"/>
            <a:r>
              <a:rPr lang="en-GB"/>
              <a:t>Therefore, overall environmental impact is mix but with innovation of new technologies there is evidence that the airline is creating value for its customer services. </a:t>
            </a:r>
          </a:p>
        </p:txBody>
      </p:sp>
      <p:sp>
        <p:nvSpPr>
          <p:cNvPr id="4" name="Slide Number Placeholder 3">
            <a:extLst>
              <a:ext uri="{FF2B5EF4-FFF2-40B4-BE49-F238E27FC236}">
                <a16:creationId xmlns:a16="http://schemas.microsoft.com/office/drawing/2014/main" id="{6254E55F-B09B-E074-2750-467E9C28A42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9CEE2C-39CB-4838-9B69-7F79AD24909D}"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4F7DAC-EDC4-63BD-451D-78CA88207280}"/>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8A3BCC6-1D7F-8952-5E4B-E1B297B1D744}"/>
              </a:ext>
            </a:extLst>
          </p:cNvPr>
          <p:cNvSpPr txBox="1">
            <a:spLocks noGrp="1"/>
          </p:cNvSpPr>
          <p:nvPr>
            <p:ph type="body" sz="quarter" idx="1"/>
          </p:nvPr>
        </p:nvSpPr>
        <p:spPr/>
        <p:txBody>
          <a:bodyPr/>
          <a:lstStyle/>
          <a:p>
            <a:pPr lvl="0"/>
            <a:r>
              <a:rPr lang="en-GB"/>
              <a:t>According to company annual reports and company website research, Ryanair is found to have segmented its market into three categories. As you can see on the slide that there is geographic segmentation where it market in 200 destinations of 38 European counties, then there is demographic segmentation where it target customers based  on age, family size, and their incomes. There is also psychographic segmentation which the airlie use to target people based on their  pattern of behaviour such as their ability to use technologies, use social medias, and consciousness to price of tickets and their travelling habits. </a:t>
            </a:r>
          </a:p>
        </p:txBody>
      </p:sp>
      <p:sp>
        <p:nvSpPr>
          <p:cNvPr id="4" name="Slide Number Placeholder 3">
            <a:extLst>
              <a:ext uri="{FF2B5EF4-FFF2-40B4-BE49-F238E27FC236}">
                <a16:creationId xmlns:a16="http://schemas.microsoft.com/office/drawing/2014/main" id="{B984EB38-907B-5233-F1D0-DA51AC7EC26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441EBE9-B888-470F-878B-5957389B0B57}"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0943E-F36C-8671-326A-4B31996C2D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5B8757-D518-D422-5078-6F2D6FDC7657}"/>
              </a:ext>
            </a:extLst>
          </p:cNvPr>
          <p:cNvSpPr txBox="1">
            <a:spLocks noGrp="1"/>
          </p:cNvSpPr>
          <p:nvPr>
            <p:ph type="body" sz="quarter" idx="1"/>
          </p:nvPr>
        </p:nvSpPr>
        <p:spPr/>
        <p:txBody>
          <a:bodyPr/>
          <a:lstStyle/>
          <a:p>
            <a:pPr lvl="0"/>
            <a:r>
              <a:rPr lang="en-GB"/>
              <a:t>Target market is the specific market that business focus to market the product and services. </a:t>
            </a:r>
          </a:p>
          <a:p>
            <a:pPr lvl="0"/>
            <a:r>
              <a:rPr lang="en-GB"/>
              <a:t>In term of specific target market, the Ryanair is mainly focusing on targeting people travelling for private purpose such as holiday, shopping, visiting and other individual purpose The airline also target customers that are looking for low-cost price for ticket across its destination and focus on people who are technologically sound so that they can use online and other smart device to purchase airline tickets and use services. </a:t>
            </a:r>
          </a:p>
        </p:txBody>
      </p:sp>
      <p:sp>
        <p:nvSpPr>
          <p:cNvPr id="4" name="Slide Number Placeholder 3">
            <a:extLst>
              <a:ext uri="{FF2B5EF4-FFF2-40B4-BE49-F238E27FC236}">
                <a16:creationId xmlns:a16="http://schemas.microsoft.com/office/drawing/2014/main" id="{045425C5-34F0-A7C3-C67D-F6909D73D30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D8C2803-3D58-4027-9BFE-232DE49F3A0D}"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05C7C0-FC2F-71D8-7A8A-6E18370DD92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193230B-62B9-E986-D980-4C1ECFBAE7B5}"/>
              </a:ext>
            </a:extLst>
          </p:cNvPr>
          <p:cNvSpPr txBox="1">
            <a:spLocks noGrp="1"/>
          </p:cNvSpPr>
          <p:nvPr>
            <p:ph type="body" sz="quarter" idx="1"/>
          </p:nvPr>
        </p:nvSpPr>
        <p:spPr/>
        <p:txBody>
          <a:bodyPr/>
          <a:lstStyle/>
          <a:p>
            <a:pPr lvl="0">
              <a:lnSpc>
                <a:spcPct val="107000"/>
              </a:lnSpc>
              <a:spcAft>
                <a:spcPts val="800"/>
              </a:spcAft>
            </a:pPr>
            <a:r>
              <a:rPr lang="en-GB" sz="1800">
                <a:latin typeface="Calibri" pitchFamily="34"/>
                <a:ea typeface="Calibri" pitchFamily="34"/>
                <a:cs typeface="Times New Roman" pitchFamily="18"/>
              </a:rPr>
              <a:t> </a:t>
            </a:r>
          </a:p>
          <a:p>
            <a:pPr lvl="0">
              <a:lnSpc>
                <a:spcPct val="107000"/>
              </a:lnSpc>
              <a:spcAft>
                <a:spcPts val="800"/>
              </a:spcAft>
            </a:pPr>
            <a:r>
              <a:rPr lang="en-GB" sz="1800" spc="5">
                <a:solidFill>
                  <a:srgbClr val="111111"/>
                </a:solidFill>
                <a:latin typeface="Arial" pitchFamily="34"/>
                <a:ea typeface="Calibri" pitchFamily="34"/>
                <a:cs typeface="Times New Roman" pitchFamily="18"/>
              </a:rPr>
              <a:t>Marketing mix is the process that an organisation use to access to the mind of customers, especially the targeted customers. It is also the process of positioning and process that can identify the way organisation can and create values for its customers with services and products.  The marketing mix has several elements, however, in the case of Ryanair analysis, I have used the 4P elements such as Products, Price, Place and Promotional activities. </a:t>
            </a:r>
          </a:p>
          <a:p>
            <a:pPr lvl="0">
              <a:lnSpc>
                <a:spcPct val="107000"/>
              </a:lnSpc>
              <a:spcAft>
                <a:spcPts val="800"/>
              </a:spcAft>
            </a:pPr>
            <a:endParaRPr lang="en-GB" sz="1800" spc="5">
              <a:solidFill>
                <a:srgbClr val="111111"/>
              </a:solidFill>
              <a:latin typeface="Arial" pitchFamily="34"/>
              <a:ea typeface="Calibri" pitchFamily="34"/>
              <a:cs typeface="Times New Roman" pitchFamily="18"/>
            </a:endParaRPr>
          </a:p>
          <a:p>
            <a:pPr lvl="0">
              <a:lnSpc>
                <a:spcPct val="107000"/>
              </a:lnSpc>
              <a:spcAft>
                <a:spcPts val="800"/>
              </a:spcAft>
            </a:pPr>
            <a:r>
              <a:rPr lang="en-GB" sz="1800" spc="5">
                <a:solidFill>
                  <a:srgbClr val="111111"/>
                </a:solidFill>
                <a:latin typeface="Arial" pitchFamily="34"/>
                <a:ea typeface="Calibri" pitchFamily="34"/>
                <a:cs typeface="Times New Roman" pitchFamily="18"/>
              </a:rPr>
              <a:t>In term of product, as you can see that Ryanair is offering services including tickets, booking, cancellation, refunds, rearrangements and other services that customers can enjoy through partners services. The airline is with its services creating value for its customers from two context and that are with availability of different categories of services, and partner services where it offer all the facilities for travellers from its own website. The website is therefore is playing an important role for its value creating with efficiently and availability of services. </a:t>
            </a:r>
          </a:p>
          <a:p>
            <a:pPr lvl="0">
              <a:lnSpc>
                <a:spcPct val="107000"/>
              </a:lnSpc>
              <a:spcAft>
                <a:spcPts val="800"/>
              </a:spcAft>
            </a:pPr>
            <a:endParaRPr lang="en-GB" sz="1800" spc="5">
              <a:solidFill>
                <a:srgbClr val="111111"/>
              </a:solidFill>
              <a:latin typeface="Arial" pitchFamily="34"/>
              <a:ea typeface="Calibri" pitchFamily="34"/>
              <a:cs typeface="Times New Roman" pitchFamily="18"/>
            </a:endParaRPr>
          </a:p>
          <a:p>
            <a:pPr lvl="0">
              <a:lnSpc>
                <a:spcPct val="107000"/>
              </a:lnSpc>
              <a:spcAft>
                <a:spcPts val="800"/>
              </a:spcAft>
            </a:pPr>
            <a:r>
              <a:rPr lang="en-GB" sz="1800" spc="5">
                <a:solidFill>
                  <a:srgbClr val="111111"/>
                </a:solidFill>
                <a:latin typeface="Arial" pitchFamily="34"/>
                <a:ea typeface="Calibri" pitchFamily="34"/>
                <a:cs typeface="Times New Roman" pitchFamily="18"/>
              </a:rPr>
              <a:t>In term of price, the company is offering lowest  possible prices, and its 70% tickets are sold at low cost. The company is also following variable pricing where one can get a ticket as cheap as £10 if book with the discounted price. This has made the airline popular among price conscious people and cost effectiveness is the biggest value that the airline offers to its customers. </a:t>
            </a:r>
          </a:p>
          <a:p>
            <a:pPr lvl="0">
              <a:lnSpc>
                <a:spcPct val="107000"/>
              </a:lnSpc>
              <a:spcAft>
                <a:spcPts val="800"/>
              </a:spcAft>
            </a:pPr>
            <a:endParaRPr lang="en-GB" sz="1800" spc="5">
              <a:solidFill>
                <a:srgbClr val="111111"/>
              </a:solidFill>
              <a:latin typeface="Arial" pitchFamily="34"/>
              <a:ea typeface="Calibri" pitchFamily="34"/>
              <a:cs typeface="Times New Roman" pitchFamily="18"/>
            </a:endParaRPr>
          </a:p>
          <a:p>
            <a:pPr lvl="0">
              <a:lnSpc>
                <a:spcPct val="107000"/>
              </a:lnSpc>
              <a:spcAft>
                <a:spcPts val="800"/>
              </a:spcAft>
            </a:pPr>
            <a:r>
              <a:rPr lang="en-GB" sz="1800" spc="5">
                <a:solidFill>
                  <a:srgbClr val="111111"/>
                </a:solidFill>
                <a:latin typeface="Arial" pitchFamily="34"/>
                <a:ea typeface="Calibri" pitchFamily="34"/>
                <a:cs typeface="Times New Roman" pitchFamily="18"/>
              </a:rPr>
              <a:t>Place is the accessibility of product and services,  for Ryanair it can be seen that the company services can be accessed from one website and its apps. The website enables customers to access all its services including booking, cancellation, booking hotels and other services. The company is creating value with all-in-one place basis. </a:t>
            </a:r>
          </a:p>
          <a:p>
            <a:pPr lvl="0">
              <a:lnSpc>
                <a:spcPct val="107000"/>
              </a:lnSpc>
              <a:spcAft>
                <a:spcPts val="800"/>
              </a:spcAft>
            </a:pPr>
            <a:endParaRPr lang="en-GB" sz="1800" spc="5">
              <a:solidFill>
                <a:srgbClr val="111111"/>
              </a:solidFill>
              <a:latin typeface="Arial" pitchFamily="34"/>
              <a:ea typeface="Calibri" pitchFamily="34"/>
              <a:cs typeface="Times New Roman" pitchFamily="18"/>
            </a:endParaRPr>
          </a:p>
          <a:p>
            <a:pPr lvl="0">
              <a:lnSpc>
                <a:spcPct val="107000"/>
              </a:lnSpc>
              <a:spcAft>
                <a:spcPts val="800"/>
              </a:spcAft>
            </a:pPr>
            <a:endParaRPr lang="en-GB" sz="1800" spc="5">
              <a:solidFill>
                <a:srgbClr val="111111"/>
              </a:solidFill>
              <a:latin typeface="Arial" pitchFamily="34"/>
              <a:ea typeface="Calibri" pitchFamily="34"/>
              <a:cs typeface="Times New Roman" pitchFamily="18"/>
            </a:endParaRPr>
          </a:p>
          <a:p>
            <a:pPr lvl="0">
              <a:lnSpc>
                <a:spcPct val="107000"/>
              </a:lnSpc>
            </a:pPr>
            <a:r>
              <a:rPr lang="en-GB" sz="1800">
                <a:latin typeface="Calibri" pitchFamily="34"/>
                <a:ea typeface="Calibri" pitchFamily="34"/>
                <a:cs typeface="Times New Roman" pitchFamily="18"/>
              </a:rPr>
              <a:t>In term of promotion, Ryanair is notorious on promotion and spend very little on advertising.  They  largely rely on word-of-mouth advertising. The company also use controversy to promote its brand with CEO gives controversial statement on mainstream medias. The company also use digital media promotion with regular posting for discounted pricing on Facebook, Twitters, Instagram, and Pinterest. </a:t>
            </a:r>
          </a:p>
          <a:p>
            <a:pPr lvl="0">
              <a:lnSpc>
                <a:spcPct val="107000"/>
              </a:lnSpc>
              <a:spcAft>
                <a:spcPts val="800"/>
              </a:spcAft>
            </a:pPr>
            <a:endParaRPr lang="en-GB" sz="1800">
              <a:latin typeface="Calibri" pitchFamily="34"/>
              <a:ea typeface="Calibri" pitchFamily="34"/>
              <a:cs typeface="Times New Roman" pitchFamily="18"/>
            </a:endParaRPr>
          </a:p>
          <a:p>
            <a:pPr lvl="0"/>
            <a:endParaRPr lang="en-GB"/>
          </a:p>
        </p:txBody>
      </p:sp>
      <p:sp>
        <p:nvSpPr>
          <p:cNvPr id="4" name="Slide Number Placeholder 3">
            <a:extLst>
              <a:ext uri="{FF2B5EF4-FFF2-40B4-BE49-F238E27FC236}">
                <a16:creationId xmlns:a16="http://schemas.microsoft.com/office/drawing/2014/main" id="{05D99966-639F-A80C-A28C-03ECB56139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13B038B-1712-49B3-B818-FBD34172DF3B}"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2D9A90-C60B-FE97-6E25-CEA19CE1D9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7D8779-0599-8AB9-2D23-79DB5D8FD494}"/>
              </a:ext>
            </a:extLst>
          </p:cNvPr>
          <p:cNvSpPr txBox="1">
            <a:spLocks noGrp="1"/>
          </p:cNvSpPr>
          <p:nvPr>
            <p:ph type="body" sz="quarter" idx="1"/>
          </p:nvPr>
        </p:nvSpPr>
        <p:spPr/>
        <p:txBody>
          <a:bodyPr/>
          <a:lstStyle/>
          <a:p>
            <a:pPr lvl="0">
              <a:lnSpc>
                <a:spcPct val="107000"/>
              </a:lnSpc>
              <a:spcAft>
                <a:spcPts val="800"/>
              </a:spcAft>
            </a:pPr>
            <a:r>
              <a:rPr lang="en-GB" sz="1800">
                <a:latin typeface="Calibri" pitchFamily="34"/>
                <a:ea typeface="Calibri" pitchFamily="34"/>
                <a:cs typeface="Times New Roman" pitchFamily="18"/>
              </a:rPr>
              <a:t>Finally, based on the analysis of the Ryanair marketing strategies, </a:t>
            </a:r>
          </a:p>
          <a:p>
            <a:pPr lvl="0">
              <a:lnSpc>
                <a:spcPct val="107000"/>
              </a:lnSpc>
              <a:spcAft>
                <a:spcPts val="800"/>
              </a:spcAft>
            </a:pPr>
            <a:endParaRPr lang="en-GB" sz="1800">
              <a:latin typeface="Calibri" pitchFamily="34"/>
              <a:ea typeface="Calibri" pitchFamily="34"/>
              <a:cs typeface="Times New Roman" pitchFamily="18"/>
            </a:endParaRPr>
          </a:p>
          <a:p>
            <a:pPr lvl="0" algn="just">
              <a:lnSpc>
                <a:spcPct val="107000"/>
              </a:lnSpc>
            </a:pPr>
            <a:r>
              <a:rPr lang="en-GB" sz="1800">
                <a:latin typeface="Calibri" pitchFamily="34"/>
                <a:ea typeface="Calibri" pitchFamily="34"/>
                <a:cs typeface="Times New Roman" pitchFamily="18"/>
              </a:rPr>
              <a:t>It is found that company for its branding use low cost (Cost leadership) campaign for branding and it has become a well-known brand for low-cost flights across European destinations. For customer value the company is using the online, high tech and low-cost services where customers can get everything in one place including booking, cancellation and other services including partners services.</a:t>
            </a:r>
          </a:p>
          <a:p>
            <a:pPr lvl="0" algn="just">
              <a:lnSpc>
                <a:spcPct val="107000"/>
              </a:lnSpc>
            </a:pPr>
            <a:endParaRPr lang="en-GB" sz="1800">
              <a:latin typeface="Calibri" pitchFamily="34"/>
              <a:ea typeface="Calibri" pitchFamily="34"/>
              <a:cs typeface="Times New Roman" pitchFamily="18"/>
            </a:endParaRPr>
          </a:p>
          <a:p>
            <a:pPr lvl="0" algn="just">
              <a:lnSpc>
                <a:spcPct val="107000"/>
              </a:lnSpc>
            </a:pPr>
            <a:r>
              <a:rPr lang="en-GB" sz="1800">
                <a:latin typeface="Calibri" pitchFamily="34"/>
                <a:ea typeface="Calibri" pitchFamily="34"/>
                <a:cs typeface="Times New Roman" pitchFamily="18"/>
              </a:rPr>
              <a:t>In terms of customer communication, the company is fond using word of mouth strategy as well as use controversy to create awareness. There is no significant promotional activities and advertising. It mainly uses the social media channels such as Facebook, twitter, Instagram, and Pinterest to regularly promote its services and interact with customers.  Customers are allowed to create their own content and post on the platforms which helps the airline to promote its services to customers. </a:t>
            </a:r>
          </a:p>
          <a:p>
            <a:pPr lvl="0">
              <a:lnSpc>
                <a:spcPct val="107000"/>
              </a:lnSpc>
              <a:spcAft>
                <a:spcPts val="800"/>
              </a:spcAft>
            </a:pPr>
            <a:r>
              <a:rPr lang="en-GB" sz="1800">
                <a:latin typeface="Calibri" pitchFamily="34"/>
                <a:ea typeface="Calibri" pitchFamily="34"/>
                <a:cs typeface="Times New Roman" pitchFamily="18"/>
              </a:rPr>
              <a:t> </a:t>
            </a:r>
          </a:p>
          <a:p>
            <a:pPr lvl="0"/>
            <a:endParaRPr lang="en-GB"/>
          </a:p>
        </p:txBody>
      </p:sp>
      <p:sp>
        <p:nvSpPr>
          <p:cNvPr id="4" name="Slide Number Placeholder 3">
            <a:extLst>
              <a:ext uri="{FF2B5EF4-FFF2-40B4-BE49-F238E27FC236}">
                <a16:creationId xmlns:a16="http://schemas.microsoft.com/office/drawing/2014/main" id="{6170048F-656A-5080-0E6D-E9018FF3D08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2025973-B41D-4437-A44E-0B9419554996}"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10688-67F3-2880-1AD1-08CBDDF0205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F5F0CCFE-0516-0D31-B730-28B98134C930}"/>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226C04EC-40BB-7C84-C7CB-C84F286C2866}"/>
              </a:ext>
            </a:extLst>
          </p:cNvPr>
          <p:cNvSpPr txBox="1">
            <a:spLocks noGrp="1"/>
          </p:cNvSpPr>
          <p:nvPr>
            <p:ph type="dt" sz="half" idx="7"/>
          </p:nvPr>
        </p:nvSpPr>
        <p:spPr/>
        <p:txBody>
          <a:bodyPr/>
          <a:lstStyle>
            <a:lvl1pPr>
              <a:defRPr/>
            </a:lvl1pPr>
          </a:lstStyle>
          <a:p>
            <a:pPr lvl="0"/>
            <a:fld id="{C915BAEB-156D-458E-A188-8E96E76CF10B}" type="datetime1">
              <a:rPr lang="en-GB"/>
              <a:pPr lvl="0"/>
              <a:t>07/12/2023</a:t>
            </a:fld>
            <a:endParaRPr lang="en-GB"/>
          </a:p>
        </p:txBody>
      </p:sp>
      <p:sp>
        <p:nvSpPr>
          <p:cNvPr id="5" name="Footer Placeholder 4">
            <a:extLst>
              <a:ext uri="{FF2B5EF4-FFF2-40B4-BE49-F238E27FC236}">
                <a16:creationId xmlns:a16="http://schemas.microsoft.com/office/drawing/2014/main" id="{BE1B9A8E-D533-205A-591C-C68021B4C39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4E27791-254D-706C-903A-6FDE374F4A3C}"/>
              </a:ext>
            </a:extLst>
          </p:cNvPr>
          <p:cNvSpPr txBox="1">
            <a:spLocks noGrp="1"/>
          </p:cNvSpPr>
          <p:nvPr>
            <p:ph type="sldNum" sz="quarter" idx="8"/>
          </p:nvPr>
        </p:nvSpPr>
        <p:spPr/>
        <p:txBody>
          <a:bodyPr/>
          <a:lstStyle>
            <a:lvl1pPr>
              <a:defRPr/>
            </a:lvl1pPr>
          </a:lstStyle>
          <a:p>
            <a:pPr lvl="0"/>
            <a:fld id="{18C10312-030B-419D-B957-41E5B967FEAD}" type="slidenum">
              <a:t>‹#›</a:t>
            </a:fld>
            <a:endParaRPr lang="en-GB"/>
          </a:p>
        </p:txBody>
      </p:sp>
    </p:spTree>
    <p:extLst>
      <p:ext uri="{BB962C8B-B14F-4D97-AF65-F5344CB8AC3E}">
        <p14:creationId xmlns:p14="http://schemas.microsoft.com/office/powerpoint/2010/main" val="79677410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F49F1-5F0B-720F-F6F6-B9EFF109106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68FD141-CA7E-99EF-79AD-BBA1C11F241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3DA665-5B1F-294D-0704-C0CBD3D60626}"/>
              </a:ext>
            </a:extLst>
          </p:cNvPr>
          <p:cNvSpPr txBox="1">
            <a:spLocks noGrp="1"/>
          </p:cNvSpPr>
          <p:nvPr>
            <p:ph type="dt" sz="half" idx="7"/>
          </p:nvPr>
        </p:nvSpPr>
        <p:spPr/>
        <p:txBody>
          <a:bodyPr/>
          <a:lstStyle>
            <a:lvl1pPr>
              <a:defRPr/>
            </a:lvl1pPr>
          </a:lstStyle>
          <a:p>
            <a:pPr lvl="0"/>
            <a:fld id="{C08F53CB-F565-488C-9C25-F22AE6F7919A}" type="datetime1">
              <a:rPr lang="en-GB"/>
              <a:pPr lvl="0"/>
              <a:t>07/12/2023</a:t>
            </a:fld>
            <a:endParaRPr lang="en-GB"/>
          </a:p>
        </p:txBody>
      </p:sp>
      <p:sp>
        <p:nvSpPr>
          <p:cNvPr id="5" name="Footer Placeholder 4">
            <a:extLst>
              <a:ext uri="{FF2B5EF4-FFF2-40B4-BE49-F238E27FC236}">
                <a16:creationId xmlns:a16="http://schemas.microsoft.com/office/drawing/2014/main" id="{EFEB4A8A-BE17-DA05-F80A-91991ACA914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7051D13-396C-995B-C59A-6298D7295AB2}"/>
              </a:ext>
            </a:extLst>
          </p:cNvPr>
          <p:cNvSpPr txBox="1">
            <a:spLocks noGrp="1"/>
          </p:cNvSpPr>
          <p:nvPr>
            <p:ph type="sldNum" sz="quarter" idx="8"/>
          </p:nvPr>
        </p:nvSpPr>
        <p:spPr/>
        <p:txBody>
          <a:bodyPr/>
          <a:lstStyle>
            <a:lvl1pPr>
              <a:defRPr/>
            </a:lvl1pPr>
          </a:lstStyle>
          <a:p>
            <a:pPr lvl="0"/>
            <a:fld id="{84F92693-94ED-4CF6-AD58-523FB62A2274}" type="slidenum">
              <a:t>‹#›</a:t>
            </a:fld>
            <a:endParaRPr lang="en-GB"/>
          </a:p>
        </p:txBody>
      </p:sp>
    </p:spTree>
    <p:extLst>
      <p:ext uri="{BB962C8B-B14F-4D97-AF65-F5344CB8AC3E}">
        <p14:creationId xmlns:p14="http://schemas.microsoft.com/office/powerpoint/2010/main" val="346049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02C7D-67D3-CE65-0CC4-C252BE149E4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CA51930-3D74-2E1F-F4EE-DD997EBC2692}"/>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CA39C41-2960-B9FA-7DC9-4D87B5DC0322}"/>
              </a:ext>
            </a:extLst>
          </p:cNvPr>
          <p:cNvSpPr txBox="1">
            <a:spLocks noGrp="1"/>
          </p:cNvSpPr>
          <p:nvPr>
            <p:ph type="dt" sz="half" idx="7"/>
          </p:nvPr>
        </p:nvSpPr>
        <p:spPr/>
        <p:txBody>
          <a:bodyPr/>
          <a:lstStyle>
            <a:lvl1pPr>
              <a:defRPr/>
            </a:lvl1pPr>
          </a:lstStyle>
          <a:p>
            <a:pPr lvl="0"/>
            <a:fld id="{F19CD533-7503-462C-BA22-D1F896B7D83B}" type="datetime1">
              <a:rPr lang="en-GB"/>
              <a:pPr lvl="0"/>
              <a:t>07/12/2023</a:t>
            </a:fld>
            <a:endParaRPr lang="en-GB"/>
          </a:p>
        </p:txBody>
      </p:sp>
      <p:sp>
        <p:nvSpPr>
          <p:cNvPr id="5" name="Footer Placeholder 4">
            <a:extLst>
              <a:ext uri="{FF2B5EF4-FFF2-40B4-BE49-F238E27FC236}">
                <a16:creationId xmlns:a16="http://schemas.microsoft.com/office/drawing/2014/main" id="{D695C844-CE26-456F-EE11-A1D66590A62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2DE34EA-A4E5-5AD7-4107-67EE3E58E7DA}"/>
              </a:ext>
            </a:extLst>
          </p:cNvPr>
          <p:cNvSpPr txBox="1">
            <a:spLocks noGrp="1"/>
          </p:cNvSpPr>
          <p:nvPr>
            <p:ph type="sldNum" sz="quarter" idx="8"/>
          </p:nvPr>
        </p:nvSpPr>
        <p:spPr/>
        <p:txBody>
          <a:bodyPr/>
          <a:lstStyle>
            <a:lvl1pPr>
              <a:defRPr/>
            </a:lvl1pPr>
          </a:lstStyle>
          <a:p>
            <a:pPr lvl="0"/>
            <a:fld id="{E5650FBB-28B3-4D9F-BA87-EC5E8D3D65FD}" type="slidenum">
              <a:t>‹#›</a:t>
            </a:fld>
            <a:endParaRPr lang="en-GB"/>
          </a:p>
        </p:txBody>
      </p:sp>
    </p:spTree>
    <p:extLst>
      <p:ext uri="{BB962C8B-B14F-4D97-AF65-F5344CB8AC3E}">
        <p14:creationId xmlns:p14="http://schemas.microsoft.com/office/powerpoint/2010/main" val="398187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38483-A135-11C9-4FD9-BD3A24771DA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0BEA9B2-9E03-3C56-3067-6F69CCCEB56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19967D-C4BD-9D9D-7097-C15FE201492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462D76-BF79-BB28-FE10-1680D7CE22DA}"/>
              </a:ext>
            </a:extLst>
          </p:cNvPr>
          <p:cNvSpPr txBox="1">
            <a:spLocks noGrp="1"/>
          </p:cNvSpPr>
          <p:nvPr>
            <p:ph type="dt" sz="half" idx="7"/>
          </p:nvPr>
        </p:nvSpPr>
        <p:spPr/>
        <p:txBody>
          <a:bodyPr/>
          <a:lstStyle>
            <a:lvl1pPr>
              <a:defRPr/>
            </a:lvl1pPr>
          </a:lstStyle>
          <a:p>
            <a:pPr lvl="0"/>
            <a:fld id="{DD1CEC5E-6DB7-4E59-B316-677C5D31E0A4}" type="datetime1">
              <a:rPr lang="en-GB"/>
              <a:pPr lvl="0"/>
              <a:t>07/12/2023</a:t>
            </a:fld>
            <a:endParaRPr lang="en-GB"/>
          </a:p>
        </p:txBody>
      </p:sp>
      <p:sp>
        <p:nvSpPr>
          <p:cNvPr id="6" name="Footer Placeholder 5">
            <a:extLst>
              <a:ext uri="{FF2B5EF4-FFF2-40B4-BE49-F238E27FC236}">
                <a16:creationId xmlns:a16="http://schemas.microsoft.com/office/drawing/2014/main" id="{33E19728-15F0-B15E-89CC-FDA9E875B1D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0569F79-8FC2-D664-A2B6-FB650E072AB2}"/>
              </a:ext>
            </a:extLst>
          </p:cNvPr>
          <p:cNvSpPr txBox="1">
            <a:spLocks noGrp="1"/>
          </p:cNvSpPr>
          <p:nvPr>
            <p:ph type="sldNum" sz="quarter" idx="8"/>
          </p:nvPr>
        </p:nvSpPr>
        <p:spPr/>
        <p:txBody>
          <a:bodyPr/>
          <a:lstStyle>
            <a:lvl1pPr>
              <a:defRPr/>
            </a:lvl1pPr>
          </a:lstStyle>
          <a:p>
            <a:pPr lvl="0"/>
            <a:fld id="{F8C7AA50-4C10-450B-B0D8-75445EF48BF6}" type="slidenum">
              <a:t>‹#›</a:t>
            </a:fld>
            <a:endParaRPr lang="en-GB"/>
          </a:p>
        </p:txBody>
      </p:sp>
    </p:spTree>
    <p:extLst>
      <p:ext uri="{BB962C8B-B14F-4D97-AF65-F5344CB8AC3E}">
        <p14:creationId xmlns:p14="http://schemas.microsoft.com/office/powerpoint/2010/main" val="1481030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AE6D2-FF50-605A-3958-907862F4B0EA}"/>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7E7D647-1030-3714-81E8-68AA1F8BDD6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7511A892-4B24-9E6A-7B73-F8AADDE3316A}"/>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60A0C8-6331-2F5A-5501-B5CB64F3A7B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FEDD0E7E-1A33-8637-A551-054C83D26C9E}"/>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85E68F-64CD-FBEA-D0B0-54547719ACBC}"/>
              </a:ext>
            </a:extLst>
          </p:cNvPr>
          <p:cNvSpPr txBox="1">
            <a:spLocks noGrp="1"/>
          </p:cNvSpPr>
          <p:nvPr>
            <p:ph type="dt" sz="half" idx="7"/>
          </p:nvPr>
        </p:nvSpPr>
        <p:spPr/>
        <p:txBody>
          <a:bodyPr/>
          <a:lstStyle>
            <a:lvl1pPr>
              <a:defRPr/>
            </a:lvl1pPr>
          </a:lstStyle>
          <a:p>
            <a:pPr lvl="0"/>
            <a:fld id="{7DE2DE40-5729-4336-B991-74C8EEC3D0D4}" type="datetime1">
              <a:rPr lang="en-GB"/>
              <a:pPr lvl="0"/>
              <a:t>07/12/2023</a:t>
            </a:fld>
            <a:endParaRPr lang="en-GB"/>
          </a:p>
        </p:txBody>
      </p:sp>
      <p:sp>
        <p:nvSpPr>
          <p:cNvPr id="8" name="Footer Placeholder 7">
            <a:extLst>
              <a:ext uri="{FF2B5EF4-FFF2-40B4-BE49-F238E27FC236}">
                <a16:creationId xmlns:a16="http://schemas.microsoft.com/office/drawing/2014/main" id="{C1DD2088-CBFC-E665-2BB4-B05801BDC32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8A08B98-C764-9684-40E4-7BF745256901}"/>
              </a:ext>
            </a:extLst>
          </p:cNvPr>
          <p:cNvSpPr txBox="1">
            <a:spLocks noGrp="1"/>
          </p:cNvSpPr>
          <p:nvPr>
            <p:ph type="sldNum" sz="quarter" idx="8"/>
          </p:nvPr>
        </p:nvSpPr>
        <p:spPr/>
        <p:txBody>
          <a:bodyPr/>
          <a:lstStyle>
            <a:lvl1pPr>
              <a:defRPr/>
            </a:lvl1pPr>
          </a:lstStyle>
          <a:p>
            <a:pPr lvl="0"/>
            <a:fld id="{4C092BD6-A7C6-4149-8D90-B53DE8F4560B}" type="slidenum">
              <a:t>‹#›</a:t>
            </a:fld>
            <a:endParaRPr lang="en-GB"/>
          </a:p>
        </p:txBody>
      </p:sp>
    </p:spTree>
    <p:extLst>
      <p:ext uri="{BB962C8B-B14F-4D97-AF65-F5344CB8AC3E}">
        <p14:creationId xmlns:p14="http://schemas.microsoft.com/office/powerpoint/2010/main" val="2752908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F488-A876-7D6C-03AE-3A96AEBEFA7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C9565D92-3547-6B77-C673-ADAA09897A63}"/>
              </a:ext>
            </a:extLst>
          </p:cNvPr>
          <p:cNvSpPr txBox="1">
            <a:spLocks noGrp="1"/>
          </p:cNvSpPr>
          <p:nvPr>
            <p:ph type="dt" sz="half" idx="7"/>
          </p:nvPr>
        </p:nvSpPr>
        <p:spPr/>
        <p:txBody>
          <a:bodyPr/>
          <a:lstStyle>
            <a:lvl1pPr>
              <a:defRPr/>
            </a:lvl1pPr>
          </a:lstStyle>
          <a:p>
            <a:pPr lvl="0"/>
            <a:fld id="{256E8B48-E0F7-4380-BC52-7634B3A71C12}" type="datetime1">
              <a:rPr lang="en-GB"/>
              <a:pPr lvl="0"/>
              <a:t>07/12/2023</a:t>
            </a:fld>
            <a:endParaRPr lang="en-GB"/>
          </a:p>
        </p:txBody>
      </p:sp>
      <p:sp>
        <p:nvSpPr>
          <p:cNvPr id="4" name="Footer Placeholder 3">
            <a:extLst>
              <a:ext uri="{FF2B5EF4-FFF2-40B4-BE49-F238E27FC236}">
                <a16:creationId xmlns:a16="http://schemas.microsoft.com/office/drawing/2014/main" id="{49D89191-BDDA-E69A-B396-529174AE79DE}"/>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A0738D2-B5FB-600A-462C-EE2823467D12}"/>
              </a:ext>
            </a:extLst>
          </p:cNvPr>
          <p:cNvSpPr txBox="1">
            <a:spLocks noGrp="1"/>
          </p:cNvSpPr>
          <p:nvPr>
            <p:ph type="sldNum" sz="quarter" idx="8"/>
          </p:nvPr>
        </p:nvSpPr>
        <p:spPr/>
        <p:txBody>
          <a:bodyPr/>
          <a:lstStyle>
            <a:lvl1pPr>
              <a:defRPr/>
            </a:lvl1pPr>
          </a:lstStyle>
          <a:p>
            <a:pPr lvl="0"/>
            <a:fld id="{DFB969CC-3815-4C54-B059-A65673971A2B}" type="slidenum">
              <a:t>‹#›</a:t>
            </a:fld>
            <a:endParaRPr lang="en-GB"/>
          </a:p>
        </p:txBody>
      </p:sp>
    </p:spTree>
    <p:extLst>
      <p:ext uri="{BB962C8B-B14F-4D97-AF65-F5344CB8AC3E}">
        <p14:creationId xmlns:p14="http://schemas.microsoft.com/office/powerpoint/2010/main" val="2595717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4695E6-1DA1-F1FA-0CF2-C59A28BB2F1A}"/>
              </a:ext>
            </a:extLst>
          </p:cNvPr>
          <p:cNvSpPr txBox="1">
            <a:spLocks noGrp="1"/>
          </p:cNvSpPr>
          <p:nvPr>
            <p:ph type="dt" sz="half" idx="7"/>
          </p:nvPr>
        </p:nvSpPr>
        <p:spPr/>
        <p:txBody>
          <a:bodyPr/>
          <a:lstStyle>
            <a:lvl1pPr>
              <a:defRPr/>
            </a:lvl1pPr>
          </a:lstStyle>
          <a:p>
            <a:pPr lvl="0"/>
            <a:fld id="{7E3F8551-96B5-45CD-A85A-72E2872708D4}" type="datetime1">
              <a:rPr lang="en-GB"/>
              <a:pPr lvl="0"/>
              <a:t>07/12/2023</a:t>
            </a:fld>
            <a:endParaRPr lang="en-GB"/>
          </a:p>
        </p:txBody>
      </p:sp>
      <p:sp>
        <p:nvSpPr>
          <p:cNvPr id="3" name="Footer Placeholder 2">
            <a:extLst>
              <a:ext uri="{FF2B5EF4-FFF2-40B4-BE49-F238E27FC236}">
                <a16:creationId xmlns:a16="http://schemas.microsoft.com/office/drawing/2014/main" id="{4F5DB926-21CF-A31C-2000-438FDA94E25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2ED417A-6A57-959D-2873-955AA7F1B031}"/>
              </a:ext>
            </a:extLst>
          </p:cNvPr>
          <p:cNvSpPr txBox="1">
            <a:spLocks noGrp="1"/>
          </p:cNvSpPr>
          <p:nvPr>
            <p:ph type="sldNum" sz="quarter" idx="8"/>
          </p:nvPr>
        </p:nvSpPr>
        <p:spPr/>
        <p:txBody>
          <a:bodyPr/>
          <a:lstStyle>
            <a:lvl1pPr>
              <a:defRPr/>
            </a:lvl1pPr>
          </a:lstStyle>
          <a:p>
            <a:pPr lvl="0"/>
            <a:fld id="{116BFB28-1D1A-4605-B679-5B3A618DB1EB}" type="slidenum">
              <a:t>‹#›</a:t>
            </a:fld>
            <a:endParaRPr lang="en-GB"/>
          </a:p>
        </p:txBody>
      </p:sp>
    </p:spTree>
    <p:extLst>
      <p:ext uri="{BB962C8B-B14F-4D97-AF65-F5344CB8AC3E}">
        <p14:creationId xmlns:p14="http://schemas.microsoft.com/office/powerpoint/2010/main" val="1785500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91AA-96FB-BD16-55F9-112775612D1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173ADA5-90FA-F9DE-796A-42B4BC330DBE}"/>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B2FA30-7E1F-454D-CE5B-F210125EBCD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EDA7E20-2270-52C3-EEE1-C815D3767973}"/>
              </a:ext>
            </a:extLst>
          </p:cNvPr>
          <p:cNvSpPr txBox="1">
            <a:spLocks noGrp="1"/>
          </p:cNvSpPr>
          <p:nvPr>
            <p:ph type="dt" sz="half" idx="7"/>
          </p:nvPr>
        </p:nvSpPr>
        <p:spPr/>
        <p:txBody>
          <a:bodyPr/>
          <a:lstStyle>
            <a:lvl1pPr>
              <a:defRPr/>
            </a:lvl1pPr>
          </a:lstStyle>
          <a:p>
            <a:pPr lvl="0"/>
            <a:fld id="{19F9CD34-208E-4E5F-AC43-BF27335D394E}" type="datetime1">
              <a:rPr lang="en-GB"/>
              <a:pPr lvl="0"/>
              <a:t>07/12/2023</a:t>
            </a:fld>
            <a:endParaRPr lang="en-GB"/>
          </a:p>
        </p:txBody>
      </p:sp>
      <p:sp>
        <p:nvSpPr>
          <p:cNvPr id="6" name="Footer Placeholder 5">
            <a:extLst>
              <a:ext uri="{FF2B5EF4-FFF2-40B4-BE49-F238E27FC236}">
                <a16:creationId xmlns:a16="http://schemas.microsoft.com/office/drawing/2014/main" id="{E9E4327F-86DD-C909-DCF4-D90BA8096F6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1A1591D-BBA5-CCA4-90F8-7400521FF981}"/>
              </a:ext>
            </a:extLst>
          </p:cNvPr>
          <p:cNvSpPr txBox="1">
            <a:spLocks noGrp="1"/>
          </p:cNvSpPr>
          <p:nvPr>
            <p:ph type="sldNum" sz="quarter" idx="8"/>
          </p:nvPr>
        </p:nvSpPr>
        <p:spPr/>
        <p:txBody>
          <a:bodyPr/>
          <a:lstStyle>
            <a:lvl1pPr>
              <a:defRPr/>
            </a:lvl1pPr>
          </a:lstStyle>
          <a:p>
            <a:pPr lvl="0"/>
            <a:fld id="{154F0543-38D1-4E0F-B37C-202DE9A4563F}" type="slidenum">
              <a:t>‹#›</a:t>
            </a:fld>
            <a:endParaRPr lang="en-GB"/>
          </a:p>
        </p:txBody>
      </p:sp>
    </p:spTree>
    <p:extLst>
      <p:ext uri="{BB962C8B-B14F-4D97-AF65-F5344CB8AC3E}">
        <p14:creationId xmlns:p14="http://schemas.microsoft.com/office/powerpoint/2010/main" val="3700826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4FB8B-4CCD-E8BF-6F35-F9888ABB3A1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C70A6844-A50D-1338-16ED-230381653294}"/>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4881ACAD-1C59-7B15-28EE-8CEC18C923C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C4DCB69-D5F1-6537-3BF2-B3E3BF7AB751}"/>
              </a:ext>
            </a:extLst>
          </p:cNvPr>
          <p:cNvSpPr txBox="1">
            <a:spLocks noGrp="1"/>
          </p:cNvSpPr>
          <p:nvPr>
            <p:ph type="dt" sz="half" idx="7"/>
          </p:nvPr>
        </p:nvSpPr>
        <p:spPr/>
        <p:txBody>
          <a:bodyPr/>
          <a:lstStyle>
            <a:lvl1pPr>
              <a:defRPr/>
            </a:lvl1pPr>
          </a:lstStyle>
          <a:p>
            <a:pPr lvl="0"/>
            <a:fld id="{1AD7B3AB-C130-449D-B76A-67CCBE6B5333}" type="datetime1">
              <a:rPr lang="en-GB"/>
              <a:pPr lvl="0"/>
              <a:t>07/12/2023</a:t>
            </a:fld>
            <a:endParaRPr lang="en-GB"/>
          </a:p>
        </p:txBody>
      </p:sp>
      <p:sp>
        <p:nvSpPr>
          <p:cNvPr id="6" name="Footer Placeholder 5">
            <a:extLst>
              <a:ext uri="{FF2B5EF4-FFF2-40B4-BE49-F238E27FC236}">
                <a16:creationId xmlns:a16="http://schemas.microsoft.com/office/drawing/2014/main" id="{D6B74C60-C18F-34DF-FC31-FDCBD30DD4F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0B72BEE-03B9-A918-1280-62879BDA4524}"/>
              </a:ext>
            </a:extLst>
          </p:cNvPr>
          <p:cNvSpPr txBox="1">
            <a:spLocks noGrp="1"/>
          </p:cNvSpPr>
          <p:nvPr>
            <p:ph type="sldNum" sz="quarter" idx="8"/>
          </p:nvPr>
        </p:nvSpPr>
        <p:spPr/>
        <p:txBody>
          <a:bodyPr/>
          <a:lstStyle>
            <a:lvl1pPr>
              <a:defRPr/>
            </a:lvl1pPr>
          </a:lstStyle>
          <a:p>
            <a:pPr lvl="0"/>
            <a:fld id="{7F875258-93B0-45AF-B0EE-0CEB9961DE8E}" type="slidenum">
              <a:t>‹#›</a:t>
            </a:fld>
            <a:endParaRPr lang="en-GB"/>
          </a:p>
        </p:txBody>
      </p:sp>
    </p:spTree>
    <p:extLst>
      <p:ext uri="{BB962C8B-B14F-4D97-AF65-F5344CB8AC3E}">
        <p14:creationId xmlns:p14="http://schemas.microsoft.com/office/powerpoint/2010/main" val="2210491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D2585-2CDC-D0DD-F1D0-FF4CB0E921F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D04FE65-9263-197A-275F-4E61A3B4824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331ED6-2CE4-64A8-7BB7-BEC553972658}"/>
              </a:ext>
            </a:extLst>
          </p:cNvPr>
          <p:cNvSpPr txBox="1">
            <a:spLocks noGrp="1"/>
          </p:cNvSpPr>
          <p:nvPr>
            <p:ph type="dt" sz="half" idx="7"/>
          </p:nvPr>
        </p:nvSpPr>
        <p:spPr/>
        <p:txBody>
          <a:bodyPr/>
          <a:lstStyle>
            <a:lvl1pPr>
              <a:defRPr/>
            </a:lvl1pPr>
          </a:lstStyle>
          <a:p>
            <a:pPr lvl="0"/>
            <a:fld id="{9CF11650-C3F2-4705-89A5-9D9E4AF9740A}" type="datetime1">
              <a:rPr lang="en-GB"/>
              <a:pPr lvl="0"/>
              <a:t>07/12/2023</a:t>
            </a:fld>
            <a:endParaRPr lang="en-GB"/>
          </a:p>
        </p:txBody>
      </p:sp>
      <p:sp>
        <p:nvSpPr>
          <p:cNvPr id="5" name="Footer Placeholder 4">
            <a:extLst>
              <a:ext uri="{FF2B5EF4-FFF2-40B4-BE49-F238E27FC236}">
                <a16:creationId xmlns:a16="http://schemas.microsoft.com/office/drawing/2014/main" id="{F3CBA3AC-0CD3-77C2-5720-3A1B090103F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391043E-4811-D360-0E78-285703B90DF9}"/>
              </a:ext>
            </a:extLst>
          </p:cNvPr>
          <p:cNvSpPr txBox="1">
            <a:spLocks noGrp="1"/>
          </p:cNvSpPr>
          <p:nvPr>
            <p:ph type="sldNum" sz="quarter" idx="8"/>
          </p:nvPr>
        </p:nvSpPr>
        <p:spPr/>
        <p:txBody>
          <a:bodyPr/>
          <a:lstStyle>
            <a:lvl1pPr>
              <a:defRPr/>
            </a:lvl1pPr>
          </a:lstStyle>
          <a:p>
            <a:pPr lvl="0"/>
            <a:fld id="{31E1492A-7C4F-4AA7-8F00-CC4E73B5E6DF}" type="slidenum">
              <a:t>‹#›</a:t>
            </a:fld>
            <a:endParaRPr lang="en-GB"/>
          </a:p>
        </p:txBody>
      </p:sp>
    </p:spTree>
    <p:extLst>
      <p:ext uri="{BB962C8B-B14F-4D97-AF65-F5344CB8AC3E}">
        <p14:creationId xmlns:p14="http://schemas.microsoft.com/office/powerpoint/2010/main" val="104517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772B25-3668-798C-F0F5-FD083290D0D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E40E60E-9A79-C652-186D-69A5E9FB4B4B}"/>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3F5CD-F86B-01B4-D8E0-05FEF36DA2BE}"/>
              </a:ext>
            </a:extLst>
          </p:cNvPr>
          <p:cNvSpPr txBox="1">
            <a:spLocks noGrp="1"/>
          </p:cNvSpPr>
          <p:nvPr>
            <p:ph type="dt" sz="half" idx="7"/>
          </p:nvPr>
        </p:nvSpPr>
        <p:spPr/>
        <p:txBody>
          <a:bodyPr/>
          <a:lstStyle>
            <a:lvl1pPr>
              <a:defRPr/>
            </a:lvl1pPr>
          </a:lstStyle>
          <a:p>
            <a:pPr lvl="0"/>
            <a:fld id="{C922644D-AA55-49B5-BC29-6B83A0500EE2}" type="datetime1">
              <a:rPr lang="en-GB"/>
              <a:pPr lvl="0"/>
              <a:t>07/12/2023</a:t>
            </a:fld>
            <a:endParaRPr lang="en-GB"/>
          </a:p>
        </p:txBody>
      </p:sp>
      <p:sp>
        <p:nvSpPr>
          <p:cNvPr id="5" name="Footer Placeholder 4">
            <a:extLst>
              <a:ext uri="{FF2B5EF4-FFF2-40B4-BE49-F238E27FC236}">
                <a16:creationId xmlns:a16="http://schemas.microsoft.com/office/drawing/2014/main" id="{702FA34E-A238-1613-3137-40936F89D1F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6818BF7-18F8-B3E2-1AD1-87A4BB3C883E}"/>
              </a:ext>
            </a:extLst>
          </p:cNvPr>
          <p:cNvSpPr txBox="1">
            <a:spLocks noGrp="1"/>
          </p:cNvSpPr>
          <p:nvPr>
            <p:ph type="sldNum" sz="quarter" idx="8"/>
          </p:nvPr>
        </p:nvSpPr>
        <p:spPr/>
        <p:txBody>
          <a:bodyPr/>
          <a:lstStyle>
            <a:lvl1pPr>
              <a:defRPr/>
            </a:lvl1pPr>
          </a:lstStyle>
          <a:p>
            <a:pPr lvl="0"/>
            <a:fld id="{5A9C1081-21EA-48C0-A35B-A38BD70DDA85}" type="slidenum">
              <a:t>‹#›</a:t>
            </a:fld>
            <a:endParaRPr lang="en-GB"/>
          </a:p>
        </p:txBody>
      </p:sp>
    </p:spTree>
    <p:extLst>
      <p:ext uri="{BB962C8B-B14F-4D97-AF65-F5344CB8AC3E}">
        <p14:creationId xmlns:p14="http://schemas.microsoft.com/office/powerpoint/2010/main" val="3476991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AE3F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DA5C8-791E-AB3D-CA65-8430F7F7E734}"/>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8F5636D-BB83-B665-D985-78DE9F59577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B1AF3E-46F1-1544-3EC2-A756FE7DE7E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0F00B28-0F69-464B-8C82-55DA344AB437}" type="datetime1">
              <a:rPr lang="en-GB"/>
              <a:pPr lvl="0"/>
              <a:t>07/12/2023</a:t>
            </a:fld>
            <a:endParaRPr lang="en-GB"/>
          </a:p>
        </p:txBody>
      </p:sp>
      <p:sp>
        <p:nvSpPr>
          <p:cNvPr id="5" name="Footer Placeholder 4">
            <a:extLst>
              <a:ext uri="{FF2B5EF4-FFF2-40B4-BE49-F238E27FC236}">
                <a16:creationId xmlns:a16="http://schemas.microsoft.com/office/drawing/2014/main" id="{1780CDEA-6076-8EB0-6E49-671427C21F8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4CF07365-6C5D-8DAA-782A-B308D0DB3304}"/>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0662A0E2-FEA0-4453-AD16-081B7474F93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marketingteacher.com/" TargetMode="External"/><Relationship Id="rId3" Type="http://schemas.openxmlformats.org/officeDocument/2006/relationships/hyperlink" Target="https://www.cim.co.uk/content-hub/quick-read/what-is-marketing/" TargetMode="External"/><Relationship Id="rId7" Type="http://schemas.openxmlformats.org/officeDocument/2006/relationships/hyperlink" Target="https://www.investopedia.com/terms/m/marketing-mix.asp" TargetMode="External"/><Relationship Id="rId2" Type="http://schemas.openxmlformats.org/officeDocument/2006/relationships/hyperlink" Target="https://segmentify.com/blog/ryanair-social-media-strategy/" TargetMode="External"/><Relationship Id="rId1" Type="http://schemas.openxmlformats.org/officeDocument/2006/relationships/slideLayout" Target="../slideLayouts/slideLayout1.xml"/><Relationship Id="rId6" Type="http://schemas.openxmlformats.org/officeDocument/2006/relationships/hyperlink" Target="https://centreforaviation.com/analysis/reports/ryanair-swot-analysis-addicted-to-growth-a-great-model-for-bad-times-7633" TargetMode="External"/><Relationship Id="rId11" Type="http://schemas.openxmlformats.org/officeDocument/2006/relationships/hyperlink" Target="https://timesofmalta.com/articles/view/Controversial-Ryanair-management-culture.659969" TargetMode="External"/><Relationship Id="rId5" Type="http://schemas.openxmlformats.org/officeDocument/2006/relationships/hyperlink" Target="https://centreforaviation.com/analysis/reports/europes-top-20-airline-groups-by-passengers-2022-ryanair-extends-its-lead-642197" TargetMode="External"/><Relationship Id="rId10" Type="http://schemas.openxmlformats.org/officeDocument/2006/relationships/hyperlink" Target="https://corporate.ryanair.com/?market=gb" TargetMode="External"/><Relationship Id="rId4" Type="http://schemas.openxmlformats.org/officeDocument/2006/relationships/hyperlink" Target="https://hbr.org/1998/11/business-marketing-understand-what-customers-value" TargetMode="External"/><Relationship Id="rId9" Type="http://schemas.openxmlformats.org/officeDocument/2006/relationships/hyperlink" Target="https://corporate.ryanair.com/news/ryanair-improves-industry-leading-customer-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2" descr="A logo with black text&#10;&#10;Description automatically generated">
            <a:extLst>
              <a:ext uri="{FF2B5EF4-FFF2-40B4-BE49-F238E27FC236}">
                <a16:creationId xmlns:a16="http://schemas.microsoft.com/office/drawing/2014/main" id="{F80634AF-0D5F-D862-B7A9-12B079CE47A2}"/>
              </a:ext>
            </a:extLst>
          </p:cNvPr>
          <p:cNvPicPr>
            <a:picLocks noChangeAspect="1"/>
          </p:cNvPicPr>
          <p:nvPr/>
        </p:nvPicPr>
        <p:blipFill>
          <a:blip r:embed="rId2"/>
          <a:stretch>
            <a:fillRect/>
          </a:stretch>
        </p:blipFill>
        <p:spPr>
          <a:xfrm>
            <a:off x="10329236" y="228682"/>
            <a:ext cx="1691127" cy="939573"/>
          </a:xfrm>
          <a:prstGeom prst="rect">
            <a:avLst/>
          </a:prstGeom>
          <a:noFill/>
          <a:ln cap="flat">
            <a:noFill/>
          </a:ln>
        </p:spPr>
      </p:pic>
      <p:sp>
        <p:nvSpPr>
          <p:cNvPr id="3" name="TextBox 4">
            <a:extLst>
              <a:ext uri="{FF2B5EF4-FFF2-40B4-BE49-F238E27FC236}">
                <a16:creationId xmlns:a16="http://schemas.microsoft.com/office/drawing/2014/main" id="{62718CA1-A832-ED87-A1F4-EB615654F001}"/>
              </a:ext>
            </a:extLst>
          </p:cNvPr>
          <p:cNvSpPr txBox="1"/>
          <p:nvPr/>
        </p:nvSpPr>
        <p:spPr>
          <a:xfrm>
            <a:off x="1216408" y="2253264"/>
            <a:ext cx="9982897" cy="252377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Module: </a:t>
            </a:r>
            <a:r>
              <a:rPr lang="en-GB" sz="2800" b="0" i="0" u="none" strike="noStrike" kern="1200" cap="none" spc="0" baseline="0" dirty="0">
                <a:solidFill>
                  <a:srgbClr val="000000"/>
                </a:solidFill>
                <a:uFillTx/>
                <a:latin typeface="Calibri"/>
              </a:rPr>
              <a:t>BMET4003-Marketing Essentials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Assessment: </a:t>
            </a:r>
            <a:r>
              <a:rPr lang="en-GB" sz="2800" b="0" i="0" u="none" strike="noStrike" kern="1200" cap="none" spc="0" baseline="0" dirty="0">
                <a:solidFill>
                  <a:srgbClr val="000000"/>
                </a:solidFill>
                <a:uFillTx/>
                <a:latin typeface="Calibri"/>
              </a:rPr>
              <a:t>Individual Presentation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Title of presentation: </a:t>
            </a:r>
            <a:r>
              <a:rPr lang="en-US" sz="2800" b="0" i="0" u="none" strike="noStrike" kern="1200" cap="none" spc="0" baseline="0" dirty="0">
                <a:solidFill>
                  <a:srgbClr val="000000"/>
                </a:solidFill>
                <a:uFillTx/>
                <a:latin typeface="Calibri"/>
              </a:rPr>
              <a:t>An analysis of the marketing used by Ryanair to create value for customers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alibri"/>
              </a:rPr>
              <a:t>Student ID: </a:t>
            </a:r>
            <a:r>
              <a:rPr lang="en-GB" sz="2800" b="0" i="0" u="none" strike="noStrike" kern="1200" cap="none" spc="0" baseline="0" dirty="0">
                <a:solidFill>
                  <a:srgbClr val="000000"/>
                </a:solidFill>
                <a:uFillTx/>
                <a:latin typeface="Calibri"/>
              </a:rPr>
              <a:t>2311256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B7BA0D-CA22-EB88-0C11-189EBAAE1F94}"/>
              </a:ext>
            </a:extLst>
          </p:cNvPr>
          <p:cNvSpPr txBox="1"/>
          <p:nvPr/>
        </p:nvSpPr>
        <p:spPr>
          <a:xfrm>
            <a:off x="3389150" y="530589"/>
            <a:ext cx="3992279"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Table of contents </a:t>
            </a:r>
          </a:p>
        </p:txBody>
      </p:sp>
      <p:sp>
        <p:nvSpPr>
          <p:cNvPr id="3" name="TextBox 2">
            <a:extLst>
              <a:ext uri="{FF2B5EF4-FFF2-40B4-BE49-F238E27FC236}">
                <a16:creationId xmlns:a16="http://schemas.microsoft.com/office/drawing/2014/main" id="{3A3D2C9A-812B-7753-6484-FE2204DBAF92}"/>
              </a:ext>
            </a:extLst>
          </p:cNvPr>
          <p:cNvSpPr txBox="1"/>
          <p:nvPr/>
        </p:nvSpPr>
        <p:spPr>
          <a:xfrm>
            <a:off x="2899955" y="1859340"/>
            <a:ext cx="6392094" cy="31393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Introduction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Overview of marketing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Marketing process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Overview of the Ryanair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Situational analysis of Ryanair marketing strategy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Environmental analysis PESTLE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Target Market of Ryanair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Marketing mix analysis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4" name="Picture 3" descr="A logo with black text&#10;&#10;Description automatically generated">
            <a:extLst>
              <a:ext uri="{FF2B5EF4-FFF2-40B4-BE49-F238E27FC236}">
                <a16:creationId xmlns:a16="http://schemas.microsoft.com/office/drawing/2014/main" id="{D08203F3-D824-910B-5967-1E707ADB1D88}"/>
              </a:ext>
            </a:extLst>
          </p:cNvPr>
          <p:cNvPicPr>
            <a:picLocks noChangeAspect="1"/>
          </p:cNvPicPr>
          <p:nvPr/>
        </p:nvPicPr>
        <p:blipFill>
          <a:blip r:embed="rId2"/>
          <a:stretch>
            <a:fillRect/>
          </a:stretch>
        </p:blipFill>
        <p:spPr>
          <a:xfrm>
            <a:off x="10329236" y="228682"/>
            <a:ext cx="1691127" cy="939573"/>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F274FACA-EAAA-6B51-2818-48CF81AAE4B5}"/>
              </a:ext>
            </a:extLst>
          </p:cNvPr>
          <p:cNvSpPr txBox="1"/>
          <p:nvPr/>
        </p:nvSpPr>
        <p:spPr>
          <a:xfrm>
            <a:off x="4728755" y="374465"/>
            <a:ext cx="3213457" cy="584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Introduction</a:t>
            </a:r>
            <a:r>
              <a:rPr lang="en-GB" sz="1800" b="0" i="0" u="none" strike="noStrike" kern="1200" cap="none" spc="0" baseline="0">
                <a:solidFill>
                  <a:srgbClr val="000000"/>
                </a:solidFill>
                <a:uFillTx/>
                <a:latin typeface="Calibri"/>
              </a:rPr>
              <a:t> </a:t>
            </a:r>
          </a:p>
        </p:txBody>
      </p:sp>
      <p:sp>
        <p:nvSpPr>
          <p:cNvPr id="3" name="TextBox 5">
            <a:extLst>
              <a:ext uri="{FF2B5EF4-FFF2-40B4-BE49-F238E27FC236}">
                <a16:creationId xmlns:a16="http://schemas.microsoft.com/office/drawing/2014/main" id="{DB01ABFC-BD3C-EB0B-0A4F-0C694346DE5E}"/>
              </a:ext>
            </a:extLst>
          </p:cNvPr>
          <p:cNvSpPr txBox="1"/>
          <p:nvPr/>
        </p:nvSpPr>
        <p:spPr>
          <a:xfrm>
            <a:off x="1837505" y="1720836"/>
            <a:ext cx="8516977" cy="267765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The purpose of the presentation is to analyse marketing strategy that is used by the selected organisation “ RYANAIR” to create value for customers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Customer value can be defined of what the products and services are worth to customers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This presentation shall explore the strategies that RYANAIR uses to create value for its customers</a:t>
            </a:r>
          </a:p>
        </p:txBody>
      </p:sp>
      <p:pic>
        <p:nvPicPr>
          <p:cNvPr id="4" name="Picture 6" descr="A logo with black text&#10;&#10;Description automatically generated">
            <a:extLst>
              <a:ext uri="{FF2B5EF4-FFF2-40B4-BE49-F238E27FC236}">
                <a16:creationId xmlns:a16="http://schemas.microsoft.com/office/drawing/2014/main" id="{32D5D65F-ADF9-43CA-9C47-1ACC3AE0FC1E}"/>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57598F25-C8D8-D863-7BF0-C1B1BDFCA94E}"/>
              </a:ext>
            </a:extLst>
          </p:cNvPr>
          <p:cNvSpPr txBox="1"/>
          <p:nvPr/>
        </p:nvSpPr>
        <p:spPr>
          <a:xfrm>
            <a:off x="2159721" y="261262"/>
            <a:ext cx="4824548"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000000"/>
                </a:solidFill>
                <a:uFillTx/>
                <a:latin typeface="Calibri"/>
              </a:rPr>
              <a:t>An overview of marketing</a:t>
            </a:r>
            <a:endParaRPr lang="en-GB" sz="3200" b="1" i="0" u="none" strike="noStrike" kern="1200" cap="none" spc="0" baseline="0">
              <a:solidFill>
                <a:srgbClr val="000000"/>
              </a:solidFill>
              <a:uFillTx/>
              <a:latin typeface="Calibri"/>
            </a:endParaRPr>
          </a:p>
        </p:txBody>
      </p:sp>
      <p:sp>
        <p:nvSpPr>
          <p:cNvPr id="3" name="TextBox 4">
            <a:extLst>
              <a:ext uri="{FF2B5EF4-FFF2-40B4-BE49-F238E27FC236}">
                <a16:creationId xmlns:a16="http://schemas.microsoft.com/office/drawing/2014/main" id="{1B0A54F3-A40A-FF6B-23B0-AEB2A908AFA7}"/>
              </a:ext>
            </a:extLst>
          </p:cNvPr>
          <p:cNvSpPr txBox="1"/>
          <p:nvPr/>
        </p:nvSpPr>
        <p:spPr>
          <a:xfrm>
            <a:off x="888275" y="1236616"/>
            <a:ext cx="6801389" cy="4401208"/>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222222"/>
                </a:solidFill>
                <a:uFillTx/>
                <a:latin typeface="Calibri" pitchFamily="34"/>
              </a:rPr>
              <a:t>It is often thought that marketing as selling and advertising only. But successful marketing is much more.</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a:solidFill>
                <a:srgbClr val="222222"/>
              </a:solidFill>
              <a:uFillTx/>
              <a:latin typeface="Calibri"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Marketing is the identifying of needs of customer for right products at right place, at right cost and in right time (CIM,2023)</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Calibri"/>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Marketing is entrepreneurial midst that focuses on analysis, planning, implementation, and controlling of all internal and external corporate activities for improving performance  </a:t>
            </a:r>
            <a:r>
              <a:rPr lang="en-US" sz="2000" b="0" i="0" u="none" strike="noStrike" kern="1200" cap="none" spc="0" baseline="0">
                <a:solidFill>
                  <a:srgbClr val="222222"/>
                </a:solidFill>
                <a:uFillTx/>
                <a:latin typeface="Calibri" pitchFamily="34"/>
              </a:rPr>
              <a:t>(Bruhn, 2010).</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222222"/>
              </a:solidFill>
              <a:uFillTx/>
              <a:latin typeface="Calibri"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222222"/>
                </a:solidFill>
                <a:uFillTx/>
                <a:latin typeface="Calibri" pitchFamily="34"/>
              </a:rPr>
              <a:t>Marketing strategies of an organisation involves several process </a:t>
            </a:r>
            <a:endParaRPr lang="en-GB" sz="2000" b="0" i="0" u="none" strike="noStrike" kern="1200" cap="none" spc="0" baseline="0">
              <a:solidFill>
                <a:srgbClr val="000000"/>
              </a:solidFill>
              <a:uFillTx/>
              <a:latin typeface="Calibri"/>
            </a:endParaRPr>
          </a:p>
        </p:txBody>
      </p:sp>
      <p:pic>
        <p:nvPicPr>
          <p:cNvPr id="4" name="Picture 2" descr="What Is Marketing? All The Marketing Concepts Explained (with Infographic)">
            <a:extLst>
              <a:ext uri="{FF2B5EF4-FFF2-40B4-BE49-F238E27FC236}">
                <a16:creationId xmlns:a16="http://schemas.microsoft.com/office/drawing/2014/main" id="{30052A9C-1734-490F-B165-7F62AFC20E1E}"/>
              </a:ext>
            </a:extLst>
          </p:cNvPr>
          <p:cNvPicPr>
            <a:picLocks noChangeAspect="1"/>
          </p:cNvPicPr>
          <p:nvPr/>
        </p:nvPicPr>
        <p:blipFill>
          <a:blip r:embed="rId3"/>
          <a:srcRect/>
          <a:stretch>
            <a:fillRect/>
          </a:stretch>
        </p:blipFill>
        <p:spPr>
          <a:xfrm>
            <a:off x="8290563" y="1758098"/>
            <a:ext cx="3283134" cy="3092573"/>
          </a:xfrm>
          <a:prstGeom prst="rect">
            <a:avLst/>
          </a:prstGeom>
          <a:noFill/>
          <a:ln cap="flat">
            <a:noFill/>
          </a:ln>
        </p:spPr>
      </p:pic>
      <p:pic>
        <p:nvPicPr>
          <p:cNvPr id="5" name="Picture 5" descr="A logo with black text&#10;&#10;Description automatically generated">
            <a:extLst>
              <a:ext uri="{FF2B5EF4-FFF2-40B4-BE49-F238E27FC236}">
                <a16:creationId xmlns:a16="http://schemas.microsoft.com/office/drawing/2014/main" id="{B599EBFF-D63E-AD3B-BC2C-623A022E4165}"/>
              </a:ext>
            </a:extLst>
          </p:cNvPr>
          <p:cNvPicPr>
            <a:picLocks noChangeAspect="1"/>
          </p:cNvPicPr>
          <p:nvPr/>
        </p:nvPicPr>
        <p:blipFill>
          <a:blip r:embed="rId4"/>
          <a:stretch>
            <a:fillRect/>
          </a:stretch>
        </p:blipFill>
        <p:spPr>
          <a:xfrm>
            <a:off x="10329236" y="228682"/>
            <a:ext cx="1691127" cy="939573"/>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DE75933-44AE-DDB8-D122-1EEBF3CC939A}"/>
              </a:ext>
            </a:extLst>
          </p:cNvPr>
          <p:cNvSpPr txBox="1"/>
          <p:nvPr/>
        </p:nvSpPr>
        <p:spPr>
          <a:xfrm>
            <a:off x="1254035" y="1557826"/>
            <a:ext cx="6096003" cy="3457355"/>
          </a:xfrm>
          <a:prstGeom prst="rect">
            <a:avLst/>
          </a:prstGeom>
          <a:noFill/>
          <a:ln cap="flat">
            <a:noFill/>
          </a:ln>
        </p:spPr>
        <p:txBody>
          <a:bodyPr vert="horz" wrap="square" lIns="91440" tIns="45720" rIns="91440" bIns="45720" anchor="t" anchorCtr="0" compatLnSpc="1">
            <a:spAutoFit/>
          </a:bodyPr>
          <a:lstStyle/>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222222"/>
                </a:solidFill>
                <a:uFillTx/>
                <a:latin typeface="Calibri" pitchFamily="34"/>
              </a:rPr>
              <a:t>Understanding of marketplace and the needs of customers </a:t>
            </a: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222222"/>
                </a:solidFill>
                <a:uFillTx/>
                <a:latin typeface="Calibri" pitchFamily="34"/>
              </a:rPr>
              <a:t>Develop customer-based strategies</a:t>
            </a: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222222"/>
                </a:solidFill>
                <a:uFillTx/>
                <a:latin typeface="Calibri" pitchFamily="34"/>
              </a:rPr>
              <a:t>Develop marketing  program that can deliver value</a:t>
            </a: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222222"/>
                </a:solidFill>
                <a:uFillTx/>
                <a:latin typeface="Calibri" pitchFamily="34"/>
              </a:rPr>
              <a:t>Build profitable customer relationship </a:t>
            </a:r>
          </a:p>
          <a:p>
            <a:pPr marL="742950" marR="0" lvl="0" indent="-285750" algn="l" defTabSz="914400" rtl="0" fontAlgn="auto" hangingPunct="1">
              <a:lnSpc>
                <a:spcPct val="10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222222"/>
                </a:solidFill>
                <a:uFillTx/>
                <a:latin typeface="Calibri" pitchFamily="34"/>
              </a:rPr>
              <a:t>Create value for customers of the organisation  </a:t>
            </a:r>
          </a:p>
        </p:txBody>
      </p:sp>
      <p:sp>
        <p:nvSpPr>
          <p:cNvPr id="3" name="TextBox 3">
            <a:extLst>
              <a:ext uri="{FF2B5EF4-FFF2-40B4-BE49-F238E27FC236}">
                <a16:creationId xmlns:a16="http://schemas.microsoft.com/office/drawing/2014/main" id="{8644E700-FB60-DB44-B13B-6785AF5F37E8}"/>
              </a:ext>
            </a:extLst>
          </p:cNvPr>
          <p:cNvSpPr txBox="1"/>
          <p:nvPr/>
        </p:nvSpPr>
        <p:spPr>
          <a:xfrm>
            <a:off x="1515288" y="391884"/>
            <a:ext cx="7106195" cy="86177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222222"/>
                </a:solidFill>
                <a:uFillTx/>
                <a:latin typeface="Calibri" pitchFamily="34"/>
              </a:rPr>
              <a:t>Marketing process of an organisation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5">
            <a:extLst>
              <a:ext uri="{FF2B5EF4-FFF2-40B4-BE49-F238E27FC236}">
                <a16:creationId xmlns:a16="http://schemas.microsoft.com/office/drawing/2014/main" id="{963CEE78-674B-D5FD-8EEE-1F8F65927EC5}"/>
              </a:ext>
            </a:extLst>
          </p:cNvPr>
          <p:cNvSpPr txBox="1"/>
          <p:nvPr/>
        </p:nvSpPr>
        <p:spPr>
          <a:xfrm>
            <a:off x="8551816" y="4830519"/>
            <a:ext cx="2960918"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222222"/>
                </a:solidFill>
                <a:uFillTx/>
                <a:latin typeface="Calibri" pitchFamily="34"/>
              </a:rPr>
              <a:t>(Kotler and Armstrong, 2010)</a:t>
            </a:r>
          </a:p>
        </p:txBody>
      </p:sp>
      <p:pic>
        <p:nvPicPr>
          <p:cNvPr id="5" name="Picture 2" descr="What is Marketing? - Intandem Communications">
            <a:extLst>
              <a:ext uri="{FF2B5EF4-FFF2-40B4-BE49-F238E27FC236}">
                <a16:creationId xmlns:a16="http://schemas.microsoft.com/office/drawing/2014/main" id="{519480C3-D146-EEF6-1CF3-C829DB6CC181}"/>
              </a:ext>
            </a:extLst>
          </p:cNvPr>
          <p:cNvPicPr>
            <a:picLocks noChangeAspect="1"/>
          </p:cNvPicPr>
          <p:nvPr/>
        </p:nvPicPr>
        <p:blipFill>
          <a:blip r:embed="rId3"/>
          <a:srcRect/>
          <a:stretch>
            <a:fillRect/>
          </a:stretch>
        </p:blipFill>
        <p:spPr>
          <a:xfrm>
            <a:off x="7968346" y="1923266"/>
            <a:ext cx="3633468" cy="2422309"/>
          </a:xfrm>
          <a:prstGeom prst="rect">
            <a:avLst/>
          </a:prstGeom>
          <a:noFill/>
          <a:ln cap="flat">
            <a:noFill/>
          </a:ln>
        </p:spPr>
      </p:pic>
      <p:pic>
        <p:nvPicPr>
          <p:cNvPr id="6" name="Picture 6" descr="A logo with black text&#10;&#10;Description automatically generated">
            <a:extLst>
              <a:ext uri="{FF2B5EF4-FFF2-40B4-BE49-F238E27FC236}">
                <a16:creationId xmlns:a16="http://schemas.microsoft.com/office/drawing/2014/main" id="{BA063A91-BD2C-0445-8402-F711BE052BDA}"/>
              </a:ext>
            </a:extLst>
          </p:cNvPr>
          <p:cNvPicPr>
            <a:picLocks noChangeAspect="1"/>
          </p:cNvPicPr>
          <p:nvPr/>
        </p:nvPicPr>
        <p:blipFill>
          <a:blip r:embed="rId4"/>
          <a:stretch>
            <a:fillRect/>
          </a:stretch>
        </p:blipFill>
        <p:spPr>
          <a:xfrm>
            <a:off x="10329236" y="228682"/>
            <a:ext cx="1691127" cy="939573"/>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5BE9F4-2B6A-1B65-2CCA-20B73032DCA6}"/>
              </a:ext>
            </a:extLst>
          </p:cNvPr>
          <p:cNvSpPr txBox="1"/>
          <p:nvPr/>
        </p:nvSpPr>
        <p:spPr>
          <a:xfrm>
            <a:off x="3108960" y="228682"/>
            <a:ext cx="5355768"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Overview of the Ryanair </a:t>
            </a:r>
          </a:p>
        </p:txBody>
      </p:sp>
      <p:sp>
        <p:nvSpPr>
          <p:cNvPr id="3" name="TextBox 3">
            <a:extLst>
              <a:ext uri="{FF2B5EF4-FFF2-40B4-BE49-F238E27FC236}">
                <a16:creationId xmlns:a16="http://schemas.microsoft.com/office/drawing/2014/main" id="{66321086-FDDD-7BC9-3C9C-7878ACDAD94C}"/>
              </a:ext>
            </a:extLst>
          </p:cNvPr>
          <p:cNvSpPr txBox="1"/>
          <p:nvPr/>
        </p:nvSpPr>
        <p:spPr>
          <a:xfrm>
            <a:off x="1010192" y="1633566"/>
            <a:ext cx="6305007" cy="3970315"/>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Ryanair is one of the leading airline company in Europe which is known for its low-cost flights</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company carries 160 million passengers across Europe every year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Ryan is well known for is low-cost flight across European destination.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Ryanair offer fights to over 200 destination across 34 counties.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One of the  main strategy that the company is using for its business is cost leadership where it offer lowest flight compared to its competitors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Ryanair is popular among European passengers for its cost and efficiency in flights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4" name="Picture 4" descr="A logo with black text&#10;&#10;Description automatically generated">
            <a:extLst>
              <a:ext uri="{FF2B5EF4-FFF2-40B4-BE49-F238E27FC236}">
                <a16:creationId xmlns:a16="http://schemas.microsoft.com/office/drawing/2014/main" id="{DAFA5E85-B547-D346-3EE7-15CA17CA8D7B}"/>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pic>
        <p:nvPicPr>
          <p:cNvPr id="5" name="Picture 2" descr="Ryanair Flight 4978 - Wikipedia">
            <a:extLst>
              <a:ext uri="{FF2B5EF4-FFF2-40B4-BE49-F238E27FC236}">
                <a16:creationId xmlns:a16="http://schemas.microsoft.com/office/drawing/2014/main" id="{6CAB1E07-9C9F-9B3D-DAC4-BF7EDD285534}"/>
              </a:ext>
            </a:extLst>
          </p:cNvPr>
          <p:cNvPicPr>
            <a:picLocks noChangeAspect="1"/>
          </p:cNvPicPr>
          <p:nvPr/>
        </p:nvPicPr>
        <p:blipFill>
          <a:blip r:embed="rId4"/>
          <a:srcRect/>
          <a:stretch>
            <a:fillRect/>
          </a:stretch>
        </p:blipFill>
        <p:spPr>
          <a:xfrm>
            <a:off x="8579815" y="2749207"/>
            <a:ext cx="3028712" cy="2139622"/>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203448-FC5E-A1BC-3184-394CED16BA1E}"/>
              </a:ext>
            </a:extLst>
          </p:cNvPr>
          <p:cNvSpPr txBox="1"/>
          <p:nvPr/>
        </p:nvSpPr>
        <p:spPr>
          <a:xfrm>
            <a:off x="1317074" y="332603"/>
            <a:ext cx="7469879"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Situational analysis of Ryanair marketing strategy </a:t>
            </a:r>
          </a:p>
        </p:txBody>
      </p:sp>
      <p:pic>
        <p:nvPicPr>
          <p:cNvPr id="3" name="Picture 2" descr="A logo with black text&#10;&#10;Description automatically generated">
            <a:extLst>
              <a:ext uri="{FF2B5EF4-FFF2-40B4-BE49-F238E27FC236}">
                <a16:creationId xmlns:a16="http://schemas.microsoft.com/office/drawing/2014/main" id="{907E00E3-BABA-CD4F-6004-A034E6333159}"/>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graphicFrame>
        <p:nvGraphicFramePr>
          <p:cNvPr id="4" name="Table 3">
            <a:extLst>
              <a:ext uri="{FF2B5EF4-FFF2-40B4-BE49-F238E27FC236}">
                <a16:creationId xmlns:a16="http://schemas.microsoft.com/office/drawing/2014/main" id="{6DA59CDD-3DC9-616D-9F18-D973D8EFEA2E}"/>
              </a:ext>
            </a:extLst>
          </p:cNvPr>
          <p:cNvGraphicFramePr>
            <a:graphicFrameLocks noGrp="1"/>
          </p:cNvGraphicFramePr>
          <p:nvPr/>
        </p:nvGraphicFramePr>
        <p:xfrm>
          <a:off x="536615" y="1420547"/>
          <a:ext cx="9030786" cy="4774946"/>
        </p:xfrm>
        <a:graphic>
          <a:graphicData uri="http://schemas.openxmlformats.org/drawingml/2006/table">
            <a:tbl>
              <a:tblPr firstRow="1" firstCol="1" bandRow="1">
                <a:effectLst/>
                <a:tableStyleId>{5C22544A-7EE6-4342-B048-85BDC9FD1C3A}</a:tableStyleId>
              </a:tblPr>
              <a:tblGrid>
                <a:gridCol w="2713866">
                  <a:extLst>
                    <a:ext uri="{9D8B030D-6E8A-4147-A177-3AD203B41FA5}">
                      <a16:colId xmlns:a16="http://schemas.microsoft.com/office/drawing/2014/main" val="350386254"/>
                    </a:ext>
                  </a:extLst>
                </a:gridCol>
                <a:gridCol w="1966892">
                  <a:extLst>
                    <a:ext uri="{9D8B030D-6E8A-4147-A177-3AD203B41FA5}">
                      <a16:colId xmlns:a16="http://schemas.microsoft.com/office/drawing/2014/main" val="3183821916"/>
                    </a:ext>
                  </a:extLst>
                </a:gridCol>
                <a:gridCol w="2288340">
                  <a:extLst>
                    <a:ext uri="{9D8B030D-6E8A-4147-A177-3AD203B41FA5}">
                      <a16:colId xmlns:a16="http://schemas.microsoft.com/office/drawing/2014/main" val="1249654582"/>
                    </a:ext>
                  </a:extLst>
                </a:gridCol>
                <a:gridCol w="2061688">
                  <a:extLst>
                    <a:ext uri="{9D8B030D-6E8A-4147-A177-3AD203B41FA5}">
                      <a16:colId xmlns:a16="http://schemas.microsoft.com/office/drawing/2014/main" val="4108113564"/>
                    </a:ext>
                  </a:extLst>
                </a:gridCol>
              </a:tblGrid>
              <a:tr h="189244">
                <a:tc>
                  <a:txBody>
                    <a:bodyPr/>
                    <a:lstStyle/>
                    <a:p>
                      <a:pPr lvl="0" algn="ctr">
                        <a:lnSpc>
                          <a:spcPct val="107000"/>
                        </a:lnSpc>
                        <a:spcAft>
                          <a:spcPts val="800"/>
                        </a:spcAft>
                      </a:pPr>
                      <a:r>
                        <a:rPr lang="en-GB" sz="1600" kern="1200"/>
                        <a:t>Strength (S)</a:t>
                      </a:r>
                      <a:endParaRPr lang="en-GB" sz="1600" kern="1200">
                        <a:latin typeface="Calibri" pitchFamily="34"/>
                        <a:ea typeface="Calibri" pitchFamily="34"/>
                        <a:cs typeface="Times New Roman" pitchFamily="18"/>
                      </a:endParaRPr>
                    </a:p>
                  </a:txBody>
                  <a:tcPr marL="68580" marR="68580" marT="0" marB="0"/>
                </a:tc>
                <a:tc>
                  <a:txBody>
                    <a:bodyPr/>
                    <a:lstStyle/>
                    <a:p>
                      <a:pPr lvl="0" algn="ctr">
                        <a:lnSpc>
                          <a:spcPct val="107000"/>
                        </a:lnSpc>
                        <a:spcAft>
                          <a:spcPts val="800"/>
                        </a:spcAft>
                      </a:pPr>
                      <a:r>
                        <a:rPr lang="en-GB" sz="1600" kern="1200"/>
                        <a:t>Weakness (W)</a:t>
                      </a:r>
                      <a:endParaRPr lang="en-GB" sz="1600" kern="1200">
                        <a:latin typeface="Calibri" pitchFamily="34"/>
                        <a:ea typeface="Calibri" pitchFamily="34"/>
                        <a:cs typeface="Times New Roman" pitchFamily="18"/>
                      </a:endParaRPr>
                    </a:p>
                  </a:txBody>
                  <a:tcPr marL="68580" marR="68580" marT="0" marB="0"/>
                </a:tc>
                <a:tc>
                  <a:txBody>
                    <a:bodyPr/>
                    <a:lstStyle/>
                    <a:p>
                      <a:pPr lvl="0" algn="ctr">
                        <a:lnSpc>
                          <a:spcPct val="107000"/>
                        </a:lnSpc>
                        <a:spcAft>
                          <a:spcPts val="800"/>
                        </a:spcAft>
                      </a:pPr>
                      <a:r>
                        <a:rPr lang="en-GB" sz="1600" kern="1200"/>
                        <a:t>Opportunities (O)</a:t>
                      </a:r>
                      <a:endParaRPr lang="en-GB" sz="1600" kern="1200">
                        <a:latin typeface="Calibri" pitchFamily="34"/>
                        <a:ea typeface="Calibri" pitchFamily="34"/>
                        <a:cs typeface="Times New Roman" pitchFamily="18"/>
                      </a:endParaRPr>
                    </a:p>
                  </a:txBody>
                  <a:tcPr marL="68580" marR="68580" marT="0" marB="0"/>
                </a:tc>
                <a:tc>
                  <a:txBody>
                    <a:bodyPr/>
                    <a:lstStyle/>
                    <a:p>
                      <a:pPr lvl="0" algn="ctr">
                        <a:lnSpc>
                          <a:spcPct val="107000"/>
                        </a:lnSpc>
                        <a:spcAft>
                          <a:spcPts val="800"/>
                        </a:spcAft>
                      </a:pPr>
                      <a:r>
                        <a:rPr lang="en-GB" sz="1600" kern="1200"/>
                        <a:t>Threats (T)</a:t>
                      </a:r>
                      <a:endParaRPr lang="en-GB" sz="16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387329894"/>
                  </a:ext>
                </a:extLst>
              </a:tr>
              <a:tr h="3268056">
                <a:tc>
                  <a:txBody>
                    <a:bodyPr/>
                    <a:lstStyle/>
                    <a:p>
                      <a:pPr marL="342900" lvl="0" indent="-342900">
                        <a:lnSpc>
                          <a:spcPct val="107000"/>
                        </a:lnSpc>
                        <a:buSzPct val="100000"/>
                        <a:buFont typeface="Symbol" pitchFamily="18"/>
                        <a:buChar char=""/>
                      </a:pPr>
                      <a:r>
                        <a:rPr lang="en-GB" sz="1600" kern="1200">
                          <a:solidFill>
                            <a:srgbClr val="000000"/>
                          </a:solidFill>
                        </a:rPr>
                        <a:t>Largest airline in Europe </a:t>
                      </a:r>
                    </a:p>
                    <a:p>
                      <a:pPr marL="342900" lvl="0" indent="-342900">
                        <a:lnSpc>
                          <a:spcPct val="107000"/>
                        </a:lnSpc>
                        <a:buSzPct val="100000"/>
                        <a:buFont typeface="Symbol" pitchFamily="18"/>
                        <a:buChar char=""/>
                      </a:pPr>
                      <a:r>
                        <a:rPr lang="en-GB" sz="1600" kern="1200">
                          <a:solidFill>
                            <a:srgbClr val="000000"/>
                          </a:solidFill>
                        </a:rPr>
                        <a:t>It covers over 200 destinations.</a:t>
                      </a:r>
                    </a:p>
                    <a:p>
                      <a:pPr marL="342900" lvl="0" indent="-342900">
                        <a:lnSpc>
                          <a:spcPct val="107000"/>
                        </a:lnSpc>
                        <a:buSzPct val="100000"/>
                        <a:buFont typeface="Symbol" pitchFamily="18"/>
                        <a:buChar char=""/>
                      </a:pPr>
                      <a:r>
                        <a:rPr lang="en-GB" sz="1600" kern="1200">
                          <a:solidFill>
                            <a:srgbClr val="000000"/>
                          </a:solidFill>
                        </a:rPr>
                        <a:t>It has large number of customers. </a:t>
                      </a:r>
                    </a:p>
                    <a:p>
                      <a:pPr marL="342900" lvl="0" indent="-342900">
                        <a:lnSpc>
                          <a:spcPct val="107000"/>
                        </a:lnSpc>
                        <a:buSzPct val="100000"/>
                        <a:buFont typeface="Symbol" pitchFamily="18"/>
                        <a:buChar char=""/>
                      </a:pPr>
                      <a:r>
                        <a:rPr lang="en-GB" sz="1600" kern="1200">
                          <a:solidFill>
                            <a:srgbClr val="000000"/>
                          </a:solidFill>
                        </a:rPr>
                        <a:t>Well established brand for low-cost services </a:t>
                      </a:r>
                    </a:p>
                    <a:p>
                      <a:pPr marL="342900" lvl="0" indent="-342900">
                        <a:lnSpc>
                          <a:spcPct val="107000"/>
                        </a:lnSpc>
                        <a:buSzPct val="100000"/>
                        <a:buFont typeface="Symbol" pitchFamily="18"/>
                        <a:buChar char=""/>
                      </a:pPr>
                      <a:r>
                        <a:rPr lang="en-GB" sz="1600" kern="1200">
                          <a:solidFill>
                            <a:srgbClr val="000000"/>
                          </a:solidFill>
                        </a:rPr>
                        <a:t>It is well regarded for its efficiency in service and low level of delay. </a:t>
                      </a:r>
                    </a:p>
                    <a:p>
                      <a:pPr marL="342900" lvl="0" indent="-342900">
                        <a:lnSpc>
                          <a:spcPct val="107000"/>
                        </a:lnSpc>
                        <a:spcAft>
                          <a:spcPts val="800"/>
                        </a:spcAft>
                        <a:buSzPct val="100000"/>
                        <a:buFont typeface="Symbol" pitchFamily="18"/>
                        <a:buChar char=""/>
                      </a:pPr>
                      <a:r>
                        <a:rPr lang="en-GB" sz="1600" kern="1200">
                          <a:solidFill>
                            <a:srgbClr val="000000"/>
                          </a:solidFill>
                        </a:rPr>
                        <a:t>The company is financially strong. </a:t>
                      </a:r>
                    </a:p>
                    <a:p>
                      <a:pPr lvl="0">
                        <a:lnSpc>
                          <a:spcPct val="107000"/>
                        </a:lnSpc>
                        <a:spcAft>
                          <a:spcPts val="800"/>
                        </a:spcAft>
                      </a:pPr>
                      <a:r>
                        <a:rPr lang="en-GB" sz="1600" kern="1200">
                          <a:solidFill>
                            <a:srgbClr val="000000"/>
                          </a:solidFill>
                        </a:rPr>
                        <a:t> </a:t>
                      </a:r>
                    </a:p>
                    <a:p>
                      <a:pPr lvl="0">
                        <a:lnSpc>
                          <a:spcPct val="107000"/>
                        </a:lnSpc>
                        <a:spcAft>
                          <a:spcPts val="800"/>
                        </a:spcAft>
                      </a:pPr>
                      <a:r>
                        <a:rPr lang="en-GB" sz="1600" kern="1200">
                          <a:solidFill>
                            <a:srgbClr val="000000"/>
                          </a:solidFill>
                        </a:rPr>
                        <a:t> </a:t>
                      </a:r>
                      <a:endParaRPr lang="en-GB" sz="1600" kern="1200">
                        <a:solidFill>
                          <a:srgbClr val="000000"/>
                        </a:solidFill>
                        <a:latin typeface="Calibri" pitchFamily="34"/>
                        <a:ea typeface="Calibri" pitchFamily="34"/>
                        <a:cs typeface="Times New Roman" pitchFamily="18"/>
                      </a:endParaRPr>
                    </a:p>
                  </a:txBody>
                  <a:tcPr marL="68580" marR="68580" marT="0" marB="0">
                    <a:solidFill>
                      <a:srgbClr val="D0CECE"/>
                    </a:solidFill>
                  </a:tcPr>
                </a:tc>
                <a:tc>
                  <a:txBody>
                    <a:bodyPr/>
                    <a:lstStyle/>
                    <a:p>
                      <a:pPr marL="342900" lvl="0" indent="-342900">
                        <a:lnSpc>
                          <a:spcPct val="107000"/>
                        </a:lnSpc>
                        <a:buSzPct val="100000"/>
                        <a:buFont typeface="Symbol" pitchFamily="18"/>
                        <a:buChar char=""/>
                      </a:pPr>
                      <a:r>
                        <a:rPr lang="en-GB" sz="1600" kern="1200"/>
                        <a:t>High level of customer complaints </a:t>
                      </a:r>
                    </a:p>
                    <a:p>
                      <a:pPr marL="342900" lvl="0" indent="-342900">
                        <a:lnSpc>
                          <a:spcPct val="107000"/>
                        </a:lnSpc>
                        <a:buSzPct val="100000"/>
                        <a:buFont typeface="Symbol" pitchFamily="18"/>
                        <a:buChar char=""/>
                      </a:pPr>
                      <a:r>
                        <a:rPr lang="en-GB" sz="1600" kern="1200"/>
                        <a:t>Poor customer services </a:t>
                      </a:r>
                    </a:p>
                    <a:p>
                      <a:pPr marL="342900" lvl="0" indent="-342900">
                        <a:lnSpc>
                          <a:spcPct val="107000"/>
                        </a:lnSpc>
                        <a:buSzPct val="100000"/>
                        <a:buFont typeface="Symbol" pitchFamily="18"/>
                        <a:buChar char=""/>
                      </a:pPr>
                      <a:r>
                        <a:rPr lang="en-GB" sz="1600" kern="1200"/>
                        <a:t>Inefficiency in customer relation </a:t>
                      </a:r>
                    </a:p>
                    <a:p>
                      <a:pPr marL="342900" lvl="0" indent="-342900">
                        <a:lnSpc>
                          <a:spcPct val="107000"/>
                        </a:lnSpc>
                        <a:buSzPct val="100000"/>
                        <a:buFont typeface="Symbol" pitchFamily="18"/>
                        <a:buChar char=""/>
                      </a:pPr>
                      <a:r>
                        <a:rPr lang="en-GB" sz="1600" kern="1200"/>
                        <a:t>Focus too much on costs.</a:t>
                      </a:r>
                    </a:p>
                    <a:p>
                      <a:pPr marL="342900" lvl="0" indent="-342900">
                        <a:lnSpc>
                          <a:spcPct val="107000"/>
                        </a:lnSpc>
                        <a:buSzPct val="100000"/>
                        <a:buFont typeface="Symbol" pitchFamily="18"/>
                        <a:buChar char=""/>
                      </a:pPr>
                      <a:r>
                        <a:rPr lang="en-GB" sz="1600" kern="1200"/>
                        <a:t>Very poor labour relation </a:t>
                      </a:r>
                    </a:p>
                    <a:p>
                      <a:pPr marL="342900" lvl="0" indent="-342900">
                        <a:lnSpc>
                          <a:spcPct val="107000"/>
                        </a:lnSpc>
                        <a:spcAft>
                          <a:spcPts val="800"/>
                        </a:spcAft>
                        <a:buSzPct val="100000"/>
                        <a:buFont typeface="Symbol" pitchFamily="18"/>
                        <a:buChar char=""/>
                      </a:pPr>
                      <a:r>
                        <a:rPr lang="en-GB" sz="1600" kern="1200"/>
                        <a:t>Single flight types </a:t>
                      </a:r>
                    </a:p>
                    <a:p>
                      <a:pPr lvl="0">
                        <a:lnSpc>
                          <a:spcPct val="107000"/>
                        </a:lnSpc>
                        <a:spcAft>
                          <a:spcPts val="800"/>
                        </a:spcAft>
                      </a:pPr>
                      <a:r>
                        <a:rPr lang="en-GB" sz="1600" kern="1200"/>
                        <a:t> </a:t>
                      </a:r>
                    </a:p>
                    <a:p>
                      <a:pPr lvl="0">
                        <a:lnSpc>
                          <a:spcPct val="107000"/>
                        </a:lnSpc>
                        <a:spcAft>
                          <a:spcPts val="800"/>
                        </a:spcAft>
                      </a:pPr>
                      <a:r>
                        <a:rPr lang="en-GB" sz="1600" kern="1200"/>
                        <a:t> </a:t>
                      </a:r>
                      <a:endParaRPr lang="en-GB" sz="1600" kern="1200">
                        <a:latin typeface="Calibri" pitchFamily="34"/>
                        <a:ea typeface="Calibri" pitchFamily="34"/>
                        <a:cs typeface="Times New Roman" pitchFamily="18"/>
                      </a:endParaRPr>
                    </a:p>
                  </a:txBody>
                  <a:tcPr marL="68580" marR="68580" marT="0" marB="0">
                    <a:solidFill>
                      <a:srgbClr val="E2F0D9"/>
                    </a:solidFill>
                  </a:tcPr>
                </a:tc>
                <a:tc>
                  <a:txBody>
                    <a:bodyPr/>
                    <a:lstStyle/>
                    <a:p>
                      <a:pPr marL="342900" lvl="0" indent="-342900">
                        <a:lnSpc>
                          <a:spcPct val="107000"/>
                        </a:lnSpc>
                        <a:buSzPct val="100000"/>
                        <a:buFont typeface="Symbol" pitchFamily="18"/>
                        <a:buChar char=""/>
                      </a:pPr>
                      <a:r>
                        <a:rPr lang="en-GB" sz="1600" kern="1200"/>
                        <a:t>Expansion into new markets</a:t>
                      </a:r>
                    </a:p>
                    <a:p>
                      <a:pPr marL="342900" lvl="0" indent="-342900">
                        <a:lnSpc>
                          <a:spcPct val="107000"/>
                        </a:lnSpc>
                        <a:buSzPct val="100000"/>
                        <a:buFont typeface="Symbol" pitchFamily="18"/>
                        <a:buChar char=""/>
                      </a:pPr>
                      <a:r>
                        <a:rPr lang="en-GB" sz="1600" kern="1200"/>
                        <a:t>Focus and improve upon customer experiences.</a:t>
                      </a:r>
                    </a:p>
                    <a:p>
                      <a:pPr marL="342900" lvl="0" indent="-342900">
                        <a:lnSpc>
                          <a:spcPct val="107000"/>
                        </a:lnSpc>
                        <a:buSzPct val="100000"/>
                        <a:buFont typeface="Symbol" pitchFamily="18"/>
                        <a:buChar char=""/>
                      </a:pPr>
                      <a:r>
                        <a:rPr lang="en-GB" sz="1600" kern="1200"/>
                        <a:t>Use more and more digitalised process.</a:t>
                      </a:r>
                    </a:p>
                    <a:p>
                      <a:pPr marL="342900" lvl="0" indent="-342900">
                        <a:lnSpc>
                          <a:spcPct val="107000"/>
                        </a:lnSpc>
                        <a:buSzPct val="100000"/>
                        <a:buFont typeface="Symbol" pitchFamily="18"/>
                        <a:buChar char=""/>
                      </a:pPr>
                      <a:r>
                        <a:rPr lang="en-GB" sz="1600" kern="1200"/>
                        <a:t>Can collaborate with other airlines to facilitate services. </a:t>
                      </a:r>
                    </a:p>
                    <a:p>
                      <a:pPr marL="342900" lvl="0" indent="-342900">
                        <a:lnSpc>
                          <a:spcPct val="107000"/>
                        </a:lnSpc>
                        <a:buSzPct val="100000"/>
                        <a:buFont typeface="Symbol" pitchFamily="18"/>
                        <a:buChar char=""/>
                      </a:pPr>
                      <a:r>
                        <a:rPr lang="en-GB" sz="1600" kern="1200"/>
                        <a:t>Target business travellers </a:t>
                      </a:r>
                      <a:endParaRPr lang="en-GB" sz="1600" kern="1200">
                        <a:latin typeface="Calibri" pitchFamily="34"/>
                        <a:ea typeface="Calibri" pitchFamily="34"/>
                        <a:cs typeface="Times New Roman" pitchFamily="18"/>
                      </a:endParaRPr>
                    </a:p>
                  </a:txBody>
                  <a:tcPr marL="68580" marR="68580" marT="0" marB="0">
                    <a:solidFill>
                      <a:srgbClr val="FFF2CC"/>
                    </a:solidFill>
                  </a:tcPr>
                </a:tc>
                <a:tc>
                  <a:txBody>
                    <a:bodyPr/>
                    <a:lstStyle/>
                    <a:p>
                      <a:pPr marL="342900" lvl="0" indent="-342900">
                        <a:lnSpc>
                          <a:spcPct val="107000"/>
                        </a:lnSpc>
                        <a:buSzPct val="100000"/>
                        <a:buFont typeface="Symbol" pitchFamily="18"/>
                        <a:buChar char=""/>
                      </a:pPr>
                      <a:r>
                        <a:rPr lang="en-GB" sz="1600" kern="1200"/>
                        <a:t>There is increase competition among airlines.</a:t>
                      </a:r>
                    </a:p>
                    <a:p>
                      <a:pPr marL="342900" lvl="0" indent="-342900">
                        <a:lnSpc>
                          <a:spcPct val="107000"/>
                        </a:lnSpc>
                        <a:buSzPct val="100000"/>
                        <a:buFont typeface="Symbol" pitchFamily="18"/>
                        <a:buChar char=""/>
                      </a:pPr>
                      <a:r>
                        <a:rPr lang="en-GB" sz="1600" kern="1200"/>
                        <a:t>There is also economic downturn. </a:t>
                      </a:r>
                    </a:p>
                    <a:p>
                      <a:pPr marL="342900" lvl="0" indent="-342900">
                        <a:lnSpc>
                          <a:spcPct val="107000"/>
                        </a:lnSpc>
                        <a:buSzPct val="100000"/>
                        <a:buFont typeface="Symbol" pitchFamily="18"/>
                        <a:buChar char=""/>
                      </a:pPr>
                      <a:r>
                        <a:rPr lang="en-GB" sz="1600" kern="1200"/>
                        <a:t>Fuel price is fluctuating. </a:t>
                      </a:r>
                    </a:p>
                    <a:p>
                      <a:pPr marL="342900" lvl="0" indent="-342900">
                        <a:lnSpc>
                          <a:spcPct val="107000"/>
                        </a:lnSpc>
                        <a:buSzPct val="100000"/>
                        <a:buFont typeface="Symbol" pitchFamily="18"/>
                        <a:buChar char=""/>
                      </a:pPr>
                      <a:r>
                        <a:rPr lang="en-GB" sz="1600" kern="1200"/>
                        <a:t>There are many regulatory changes happening.</a:t>
                      </a:r>
                    </a:p>
                    <a:p>
                      <a:pPr marL="342900" lvl="0" indent="-342900">
                        <a:lnSpc>
                          <a:spcPct val="107000"/>
                        </a:lnSpc>
                        <a:buSzPct val="100000"/>
                        <a:buFont typeface="Symbol" pitchFamily="18"/>
                        <a:buChar char=""/>
                      </a:pPr>
                      <a:r>
                        <a:rPr lang="en-GB" sz="1600" kern="1200"/>
                        <a:t>Huge technological disruption</a:t>
                      </a:r>
                    </a:p>
                    <a:p>
                      <a:pPr marL="342900" lvl="0" indent="-342900">
                        <a:lnSpc>
                          <a:spcPct val="107000"/>
                        </a:lnSpc>
                        <a:spcAft>
                          <a:spcPts val="800"/>
                        </a:spcAft>
                        <a:buSzPct val="100000"/>
                        <a:buFont typeface="Symbol" pitchFamily="18"/>
                        <a:buChar char=""/>
                      </a:pPr>
                      <a:r>
                        <a:rPr lang="en-GB" sz="1600" kern="1200"/>
                        <a:t>Increase level of dispute with labour forces </a:t>
                      </a:r>
                    </a:p>
                    <a:p>
                      <a:pPr lvl="0">
                        <a:lnSpc>
                          <a:spcPct val="107000"/>
                        </a:lnSpc>
                        <a:spcAft>
                          <a:spcPts val="800"/>
                        </a:spcAft>
                      </a:pPr>
                      <a:r>
                        <a:rPr lang="en-GB" sz="1600" kern="1200"/>
                        <a:t> </a:t>
                      </a:r>
                      <a:endParaRPr lang="en-GB" sz="1600" kern="1200">
                        <a:latin typeface="Calibri" pitchFamily="34"/>
                        <a:ea typeface="Calibri" pitchFamily="34"/>
                        <a:cs typeface="Times New Roman" pitchFamily="18"/>
                      </a:endParaRPr>
                    </a:p>
                  </a:txBody>
                  <a:tcPr marL="68580" marR="68580" marT="0" marB="0">
                    <a:solidFill>
                      <a:srgbClr val="FBE5D6"/>
                    </a:solidFill>
                  </a:tcPr>
                </a:tc>
                <a:extLst>
                  <a:ext uri="{0D108BD9-81ED-4DB2-BD59-A6C34878D82A}">
                    <a16:rowId xmlns:a16="http://schemas.microsoft.com/office/drawing/2014/main" val="1606709684"/>
                  </a:ext>
                </a:extLst>
              </a:tr>
            </a:tbl>
          </a:graphicData>
        </a:graphic>
      </p:graphicFrame>
      <p:pic>
        <p:nvPicPr>
          <p:cNvPr id="5" name="Picture 2" descr="8,714 Ryanair Images, Stock Photos, 3D objects, &amp; Vectors | Shutterstock">
            <a:extLst>
              <a:ext uri="{FF2B5EF4-FFF2-40B4-BE49-F238E27FC236}">
                <a16:creationId xmlns:a16="http://schemas.microsoft.com/office/drawing/2014/main" id="{1422B742-9866-96C2-21BA-DFA49A2E14D9}"/>
              </a:ext>
            </a:extLst>
          </p:cNvPr>
          <p:cNvPicPr>
            <a:picLocks noChangeAspect="1"/>
          </p:cNvPicPr>
          <p:nvPr/>
        </p:nvPicPr>
        <p:blipFill>
          <a:blip r:embed="rId4"/>
          <a:srcRect/>
          <a:stretch>
            <a:fillRect/>
          </a:stretch>
        </p:blipFill>
        <p:spPr>
          <a:xfrm>
            <a:off x="9921349" y="2446157"/>
            <a:ext cx="1970376" cy="1960382"/>
          </a:xfrm>
          <a:prstGeom prst="rect">
            <a:avLst/>
          </a:prstGeom>
          <a:noFill/>
          <a:ln w="63495" cap="rnd">
            <a:solidFill>
              <a:srgbClr val="FFFFFF"/>
            </a:solidFill>
            <a:prstDash val="solid"/>
            <a:miter/>
          </a:ln>
          <a:effectLst>
            <a:outerShdw dist="292095" dir="5400000" algn="tl">
              <a:srgbClr val="000000">
                <a:alpha val="22000"/>
              </a:srgbClr>
            </a:outerShdw>
          </a:effectLst>
        </p:spPr>
      </p:pic>
      <p:sp>
        <p:nvSpPr>
          <p:cNvPr id="6" name="TextBox 4">
            <a:extLst>
              <a:ext uri="{FF2B5EF4-FFF2-40B4-BE49-F238E27FC236}">
                <a16:creationId xmlns:a16="http://schemas.microsoft.com/office/drawing/2014/main" id="{A966BE42-E5D5-3819-F6BC-1CF2DD1F02E8}"/>
              </a:ext>
            </a:extLst>
          </p:cNvPr>
          <p:cNvSpPr txBox="1"/>
          <p:nvPr/>
        </p:nvSpPr>
        <p:spPr>
          <a:xfrm>
            <a:off x="7898056" y="6293275"/>
            <a:ext cx="1367247"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(Ryanair,2023)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1F42CE3A-1101-0918-759C-7CC335FF2B8E}"/>
              </a:ext>
            </a:extLst>
          </p:cNvPr>
          <p:cNvSpPr txBox="1"/>
          <p:nvPr/>
        </p:nvSpPr>
        <p:spPr>
          <a:xfrm>
            <a:off x="3248296" y="304796"/>
            <a:ext cx="5364483"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Environmental analysis PESTLE</a:t>
            </a:r>
          </a:p>
        </p:txBody>
      </p:sp>
      <p:pic>
        <p:nvPicPr>
          <p:cNvPr id="3" name="Picture 4" descr="A logo with black text&#10;&#10;Description automatically generated">
            <a:extLst>
              <a:ext uri="{FF2B5EF4-FFF2-40B4-BE49-F238E27FC236}">
                <a16:creationId xmlns:a16="http://schemas.microsoft.com/office/drawing/2014/main" id="{551FC43E-6F89-0A76-F544-79DC43855E36}"/>
              </a:ext>
            </a:extLst>
          </p:cNvPr>
          <p:cNvPicPr>
            <a:picLocks noChangeAspect="1"/>
          </p:cNvPicPr>
          <p:nvPr/>
        </p:nvPicPr>
        <p:blipFill>
          <a:blip r:embed="rId3"/>
          <a:stretch>
            <a:fillRect/>
          </a:stretch>
        </p:blipFill>
        <p:spPr>
          <a:xfrm>
            <a:off x="10128936" y="358353"/>
            <a:ext cx="1691127" cy="939573"/>
          </a:xfrm>
          <a:prstGeom prst="rect">
            <a:avLst/>
          </a:prstGeom>
          <a:noFill/>
          <a:ln cap="flat">
            <a:noFill/>
          </a:ln>
        </p:spPr>
      </p:pic>
      <p:graphicFrame>
        <p:nvGraphicFramePr>
          <p:cNvPr id="4" name="Table 5">
            <a:extLst>
              <a:ext uri="{FF2B5EF4-FFF2-40B4-BE49-F238E27FC236}">
                <a16:creationId xmlns:a16="http://schemas.microsoft.com/office/drawing/2014/main" id="{4FC68D4D-D25A-B227-1C37-8C48098A567C}"/>
              </a:ext>
            </a:extLst>
          </p:cNvPr>
          <p:cNvGraphicFramePr>
            <a:graphicFrameLocks noGrp="1"/>
          </p:cNvGraphicFramePr>
          <p:nvPr>
            <p:extLst>
              <p:ext uri="{D42A27DB-BD31-4B8C-83A1-F6EECF244321}">
                <p14:modId xmlns:p14="http://schemas.microsoft.com/office/powerpoint/2010/main" val="4238492925"/>
              </p:ext>
            </p:extLst>
          </p:nvPr>
        </p:nvGraphicFramePr>
        <p:xfrm>
          <a:off x="1244964" y="1438908"/>
          <a:ext cx="7036892" cy="4369714"/>
        </p:xfrm>
        <a:graphic>
          <a:graphicData uri="http://schemas.openxmlformats.org/drawingml/2006/table">
            <a:tbl>
              <a:tblPr firstRow="1" firstCol="1" bandRow="1">
                <a:effectLst/>
                <a:tableStyleId>{5C22544A-7EE6-4342-B048-85BDC9FD1C3A}</a:tableStyleId>
              </a:tblPr>
              <a:tblGrid>
                <a:gridCol w="2320006">
                  <a:extLst>
                    <a:ext uri="{9D8B030D-6E8A-4147-A177-3AD203B41FA5}">
                      <a16:colId xmlns:a16="http://schemas.microsoft.com/office/drawing/2014/main" val="794284557"/>
                    </a:ext>
                  </a:extLst>
                </a:gridCol>
                <a:gridCol w="4716886">
                  <a:extLst>
                    <a:ext uri="{9D8B030D-6E8A-4147-A177-3AD203B41FA5}">
                      <a16:colId xmlns:a16="http://schemas.microsoft.com/office/drawing/2014/main" val="1125141254"/>
                    </a:ext>
                  </a:extLst>
                </a:gridCol>
              </a:tblGrid>
              <a:tr h="351431">
                <a:tc>
                  <a:txBody>
                    <a:bodyPr/>
                    <a:lstStyle/>
                    <a:p>
                      <a:pPr lvl="0">
                        <a:lnSpc>
                          <a:spcPct val="107000"/>
                        </a:lnSpc>
                        <a:spcAft>
                          <a:spcPts val="800"/>
                        </a:spcAft>
                      </a:pPr>
                      <a:r>
                        <a:rPr lang="en-GB" sz="1600" kern="1200"/>
                        <a:t>Factors</a:t>
                      </a:r>
                      <a:endParaRPr lang="en-GB" sz="1600" kern="1200">
                        <a:latin typeface="Calibri" pitchFamily="34"/>
                        <a:ea typeface="Calibri" pitchFamily="34"/>
                        <a:cs typeface="Times New Roman" pitchFamily="18"/>
                      </a:endParaRPr>
                    </a:p>
                  </a:txBody>
                  <a:tcPr marL="68580" marR="68580" marT="0" marB="0"/>
                </a:tc>
                <a:tc>
                  <a:txBody>
                    <a:bodyPr/>
                    <a:lstStyle/>
                    <a:p>
                      <a:pPr lvl="0" algn="ctr">
                        <a:lnSpc>
                          <a:spcPct val="107000"/>
                        </a:lnSpc>
                        <a:spcAft>
                          <a:spcPts val="800"/>
                        </a:spcAft>
                      </a:pPr>
                      <a:r>
                        <a:rPr lang="en-GB" sz="1600" kern="1200"/>
                        <a:t>Impacts</a:t>
                      </a:r>
                      <a:endParaRPr lang="en-GB" sz="16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476568147"/>
                  </a:ext>
                </a:extLst>
              </a:tr>
              <a:tr h="897383">
                <a:tc>
                  <a:txBody>
                    <a:bodyPr/>
                    <a:lstStyle/>
                    <a:p>
                      <a:pPr lvl="0">
                        <a:lnSpc>
                          <a:spcPct val="107000"/>
                        </a:lnSpc>
                        <a:spcAft>
                          <a:spcPts val="800"/>
                        </a:spcAft>
                      </a:pPr>
                      <a:r>
                        <a:rPr lang="en-GB" sz="1600" kern="1200"/>
                        <a:t>Political</a:t>
                      </a:r>
                      <a:endParaRPr lang="en-GB" sz="1600" kern="1200">
                        <a:latin typeface="Calibri" pitchFamily="34"/>
                        <a:ea typeface="Calibri" pitchFamily="34"/>
                        <a:cs typeface="Times New Roman" pitchFamily="18"/>
                      </a:endParaRPr>
                    </a:p>
                  </a:txBody>
                  <a:tcPr marL="68580" marR="68580" marT="0" marB="0"/>
                </a:tc>
                <a:tc>
                  <a:txBody>
                    <a:bodyPr/>
                    <a:lstStyle/>
                    <a:p>
                      <a:pPr lvl="0">
                        <a:lnSpc>
                          <a:spcPct val="107000"/>
                        </a:lnSpc>
                        <a:spcAft>
                          <a:spcPts val="800"/>
                        </a:spcAft>
                      </a:pPr>
                      <a:r>
                        <a:rPr lang="en-GB" sz="1600" kern="1200"/>
                        <a:t>Brexit is making it harder with increase airport Levey, new regulations is also making it harder to operate, airport access charges.</a:t>
                      </a:r>
                      <a:endParaRPr lang="en-GB" sz="16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1465644933"/>
                  </a:ext>
                </a:extLst>
              </a:tr>
              <a:tr h="798088">
                <a:tc>
                  <a:txBody>
                    <a:bodyPr/>
                    <a:lstStyle/>
                    <a:p>
                      <a:pPr lvl="0">
                        <a:lnSpc>
                          <a:spcPct val="107000"/>
                        </a:lnSpc>
                        <a:spcAft>
                          <a:spcPts val="800"/>
                        </a:spcAft>
                      </a:pPr>
                      <a:r>
                        <a:rPr lang="en-GB" sz="1600" kern="1200"/>
                        <a:t>Economic</a:t>
                      </a:r>
                      <a:endParaRPr lang="en-GB" sz="1600" kern="1200">
                        <a:latin typeface="Calibri" pitchFamily="34"/>
                        <a:ea typeface="Calibri" pitchFamily="34"/>
                        <a:cs typeface="Times New Roman" pitchFamily="18"/>
                      </a:endParaRPr>
                    </a:p>
                  </a:txBody>
                  <a:tcPr marL="68580" marR="68580" marT="0" marB="0"/>
                </a:tc>
                <a:tc>
                  <a:txBody>
                    <a:bodyPr/>
                    <a:lstStyle/>
                    <a:p>
                      <a:pPr lvl="0">
                        <a:lnSpc>
                          <a:spcPct val="107000"/>
                        </a:lnSpc>
                        <a:spcAft>
                          <a:spcPts val="800"/>
                        </a:spcAft>
                      </a:pPr>
                      <a:r>
                        <a:rPr lang="en-GB" sz="1600" kern="1200"/>
                        <a:t>High inflation is making it difficult to offer low cost, cost of service is becoming high, poor exchange rate, </a:t>
                      </a:r>
                      <a:endParaRPr lang="en-GB" sz="16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429273059"/>
                  </a:ext>
                </a:extLst>
              </a:tr>
              <a:tr h="1200991">
                <a:tc>
                  <a:txBody>
                    <a:bodyPr/>
                    <a:lstStyle/>
                    <a:p>
                      <a:pPr lvl="0">
                        <a:lnSpc>
                          <a:spcPct val="107000"/>
                        </a:lnSpc>
                        <a:spcAft>
                          <a:spcPts val="800"/>
                        </a:spcAft>
                      </a:pPr>
                      <a:r>
                        <a:rPr lang="en-GB" sz="1600" kern="1200"/>
                        <a:t>Social</a:t>
                      </a:r>
                      <a:endParaRPr lang="en-GB" sz="1600" kern="1200">
                        <a:latin typeface="Calibri" pitchFamily="34"/>
                        <a:ea typeface="Calibri" pitchFamily="34"/>
                        <a:cs typeface="Times New Roman" pitchFamily="18"/>
                      </a:endParaRPr>
                    </a:p>
                  </a:txBody>
                  <a:tcPr marL="68580" marR="68580" marT="0" marB="0"/>
                </a:tc>
                <a:tc>
                  <a:txBody>
                    <a:bodyPr/>
                    <a:lstStyle/>
                    <a:p>
                      <a:pPr lvl="0">
                        <a:lnSpc>
                          <a:spcPct val="107000"/>
                        </a:lnSpc>
                        <a:spcAft>
                          <a:spcPts val="800"/>
                        </a:spcAft>
                      </a:pPr>
                      <a:r>
                        <a:rPr lang="en-GB" sz="1600" kern="1200"/>
                        <a:t>People are focusing on apps-based purchases, more and more young people are travelling for holidays for short haul travelling, lifestyle changes, people are concern about health and wellbeing </a:t>
                      </a:r>
                      <a:endParaRPr lang="en-GB" sz="16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183063477"/>
                  </a:ext>
                </a:extLst>
              </a:tr>
              <a:tr h="593774">
                <a:tc>
                  <a:txBody>
                    <a:bodyPr/>
                    <a:lstStyle/>
                    <a:p>
                      <a:pPr lvl="0">
                        <a:lnSpc>
                          <a:spcPct val="107000"/>
                        </a:lnSpc>
                        <a:spcAft>
                          <a:spcPts val="800"/>
                        </a:spcAft>
                      </a:pPr>
                      <a:r>
                        <a:rPr lang="en-GB" sz="1600" kern="1200"/>
                        <a:t>Technological</a:t>
                      </a:r>
                      <a:endParaRPr lang="en-GB" sz="1600" kern="1200">
                        <a:latin typeface="Calibri" pitchFamily="34"/>
                        <a:ea typeface="Calibri" pitchFamily="34"/>
                        <a:cs typeface="Times New Roman" pitchFamily="18"/>
                      </a:endParaRPr>
                    </a:p>
                  </a:txBody>
                  <a:tcPr marL="68580" marR="68580" marT="0" marB="0"/>
                </a:tc>
                <a:tc>
                  <a:txBody>
                    <a:bodyPr/>
                    <a:lstStyle/>
                    <a:p>
                      <a:pPr lvl="0">
                        <a:lnSpc>
                          <a:spcPct val="107000"/>
                        </a:lnSpc>
                        <a:spcAft>
                          <a:spcPts val="800"/>
                        </a:spcAft>
                      </a:pPr>
                      <a:r>
                        <a:rPr lang="en-GB" sz="1600" kern="1200"/>
                        <a:t>New technologies for online booking, digitalisation, automation, </a:t>
                      </a:r>
                      <a:endParaRPr lang="en-GB" sz="16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164714932"/>
                  </a:ext>
                </a:extLst>
              </a:tr>
              <a:tr h="528047">
                <a:tc>
                  <a:txBody>
                    <a:bodyPr/>
                    <a:lstStyle/>
                    <a:p>
                      <a:pPr lvl="0">
                        <a:lnSpc>
                          <a:spcPct val="107000"/>
                        </a:lnSpc>
                        <a:spcAft>
                          <a:spcPts val="800"/>
                        </a:spcAft>
                      </a:pPr>
                      <a:r>
                        <a:rPr lang="en-GB" sz="1600" kern="1200" dirty="0"/>
                        <a:t>Environmental </a:t>
                      </a:r>
                    </a:p>
                  </a:txBody>
                  <a:tcPr marL="68580" marR="68580" marT="0" marB="0"/>
                </a:tc>
                <a:tc>
                  <a:txBody>
                    <a:bodyPr/>
                    <a:lstStyle/>
                    <a:p>
                      <a:pPr lvl="0">
                        <a:lnSpc>
                          <a:spcPct val="107000"/>
                        </a:lnSpc>
                        <a:spcAft>
                          <a:spcPts val="800"/>
                        </a:spcAft>
                      </a:pPr>
                      <a:r>
                        <a:rPr lang="en-GB" sz="1600" kern="1200" dirty="0"/>
                        <a:t>Pressure for carbon emission and use of sustainable fuel </a:t>
                      </a:r>
                      <a:endParaRPr lang="en-GB" sz="1600" kern="1200" dirty="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1727578901"/>
                  </a:ext>
                </a:extLst>
              </a:tr>
            </a:tbl>
          </a:graphicData>
        </a:graphic>
      </p:graphicFrame>
      <p:pic>
        <p:nvPicPr>
          <p:cNvPr id="5" name="Picture 2" descr="8,714 Ryanair Images, Stock Photos, 3D objects, &amp; Vectors | Shutterstock">
            <a:extLst>
              <a:ext uri="{FF2B5EF4-FFF2-40B4-BE49-F238E27FC236}">
                <a16:creationId xmlns:a16="http://schemas.microsoft.com/office/drawing/2014/main" id="{F2353C26-B3BD-BA01-6BFA-96FB9E4412A4}"/>
              </a:ext>
            </a:extLst>
          </p:cNvPr>
          <p:cNvPicPr>
            <a:picLocks noChangeAspect="1"/>
          </p:cNvPicPr>
          <p:nvPr/>
        </p:nvPicPr>
        <p:blipFill>
          <a:blip r:embed="rId4"/>
          <a:srcRect/>
          <a:stretch>
            <a:fillRect/>
          </a:stretch>
        </p:blipFill>
        <p:spPr>
          <a:xfrm>
            <a:off x="9311746" y="2643566"/>
            <a:ext cx="1970376" cy="1960382"/>
          </a:xfrm>
          <a:prstGeom prst="rect">
            <a:avLst/>
          </a:prstGeom>
          <a:noFill/>
          <a:ln w="63495" cap="rnd">
            <a:solidFill>
              <a:srgbClr val="FFFFFF"/>
            </a:solidFill>
            <a:prstDash val="solid"/>
            <a:miter/>
          </a:ln>
          <a:effectLst>
            <a:outerShdw dist="292095" dir="5400000" algn="tl">
              <a:srgbClr val="000000">
                <a:alpha val="22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897DDD-11E6-1F56-0440-8819A323641C}"/>
              </a:ext>
            </a:extLst>
          </p:cNvPr>
          <p:cNvSpPr txBox="1"/>
          <p:nvPr/>
        </p:nvSpPr>
        <p:spPr>
          <a:xfrm>
            <a:off x="3648894" y="357054"/>
            <a:ext cx="4454435"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Market segmentation </a:t>
            </a:r>
          </a:p>
        </p:txBody>
      </p:sp>
      <p:pic>
        <p:nvPicPr>
          <p:cNvPr id="3" name="Picture 2" descr="A logo with black text&#10;&#10;Description automatically generated">
            <a:extLst>
              <a:ext uri="{FF2B5EF4-FFF2-40B4-BE49-F238E27FC236}">
                <a16:creationId xmlns:a16="http://schemas.microsoft.com/office/drawing/2014/main" id="{0DBBC879-0742-3335-7AE4-C5E5A5BF8B72}"/>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graphicFrame>
        <p:nvGraphicFramePr>
          <p:cNvPr id="4" name="Table 3">
            <a:extLst>
              <a:ext uri="{FF2B5EF4-FFF2-40B4-BE49-F238E27FC236}">
                <a16:creationId xmlns:a16="http://schemas.microsoft.com/office/drawing/2014/main" id="{B34D0788-28F2-504E-1A02-E1A0AEE23EB6}"/>
              </a:ext>
            </a:extLst>
          </p:cNvPr>
          <p:cNvGraphicFramePr>
            <a:graphicFrameLocks noGrp="1"/>
          </p:cNvGraphicFramePr>
          <p:nvPr/>
        </p:nvGraphicFramePr>
        <p:xfrm>
          <a:off x="1280160" y="1995568"/>
          <a:ext cx="7959641" cy="3187702"/>
        </p:xfrm>
        <a:graphic>
          <a:graphicData uri="http://schemas.openxmlformats.org/drawingml/2006/table">
            <a:tbl>
              <a:tblPr firstRow="1" firstCol="1" bandRow="1">
                <a:effectLst/>
                <a:tableStyleId>{5C22544A-7EE6-4342-B048-85BDC9FD1C3A}</a:tableStyleId>
              </a:tblPr>
              <a:tblGrid>
                <a:gridCol w="2623788">
                  <a:extLst>
                    <a:ext uri="{9D8B030D-6E8A-4147-A177-3AD203B41FA5}">
                      <a16:colId xmlns:a16="http://schemas.microsoft.com/office/drawing/2014/main" val="990209515"/>
                    </a:ext>
                  </a:extLst>
                </a:gridCol>
                <a:gridCol w="5335853">
                  <a:extLst>
                    <a:ext uri="{9D8B030D-6E8A-4147-A177-3AD203B41FA5}">
                      <a16:colId xmlns:a16="http://schemas.microsoft.com/office/drawing/2014/main" val="1905389183"/>
                    </a:ext>
                  </a:extLst>
                </a:gridCol>
              </a:tblGrid>
              <a:tr h="0">
                <a:tc>
                  <a:txBody>
                    <a:bodyPr/>
                    <a:lstStyle/>
                    <a:p>
                      <a:pPr lvl="0" algn="ctr">
                        <a:lnSpc>
                          <a:spcPct val="107000"/>
                        </a:lnSpc>
                        <a:spcAft>
                          <a:spcPts val="800"/>
                        </a:spcAft>
                      </a:pPr>
                      <a:r>
                        <a:rPr lang="en-GB" sz="1800" kern="1200"/>
                        <a:t>Segmentation</a:t>
                      </a:r>
                      <a:endParaRPr lang="en-GB" sz="1800" kern="1200">
                        <a:latin typeface="Calibri" pitchFamily="34"/>
                        <a:ea typeface="Calibri" pitchFamily="34"/>
                        <a:cs typeface="Times New Roman" pitchFamily="18"/>
                      </a:endParaRPr>
                    </a:p>
                  </a:txBody>
                  <a:tcPr marL="68580" marR="68580" marT="0" marB="0"/>
                </a:tc>
                <a:tc>
                  <a:txBody>
                    <a:bodyPr/>
                    <a:lstStyle/>
                    <a:p>
                      <a:pPr lvl="0" algn="ctr">
                        <a:lnSpc>
                          <a:spcPct val="107000"/>
                        </a:lnSpc>
                        <a:spcAft>
                          <a:spcPts val="800"/>
                        </a:spcAft>
                      </a:pPr>
                      <a:r>
                        <a:rPr lang="en-GB" sz="1800" kern="1200"/>
                        <a:t>Variables</a:t>
                      </a:r>
                      <a:endParaRPr lang="en-GB" sz="18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2039863412"/>
                  </a:ext>
                </a:extLst>
              </a:tr>
              <a:tr h="0">
                <a:tc>
                  <a:txBody>
                    <a:bodyPr/>
                    <a:lstStyle/>
                    <a:p>
                      <a:pPr lvl="0" algn="l">
                        <a:lnSpc>
                          <a:spcPct val="107000"/>
                        </a:lnSpc>
                        <a:spcAft>
                          <a:spcPts val="800"/>
                        </a:spcAft>
                      </a:pPr>
                      <a:r>
                        <a:rPr lang="en-GB" sz="1800" kern="1200"/>
                        <a:t>Geographic segmentation </a:t>
                      </a:r>
                      <a:endParaRPr lang="en-GB" sz="1800" kern="1200">
                        <a:latin typeface="Calibri" pitchFamily="34"/>
                        <a:ea typeface="Calibri" pitchFamily="34"/>
                        <a:cs typeface="Times New Roman" pitchFamily="18"/>
                      </a:endParaRPr>
                    </a:p>
                  </a:txBody>
                  <a:tcPr marL="68580" marR="68580" marT="0" marB="0"/>
                </a:tc>
                <a:tc>
                  <a:txBody>
                    <a:bodyPr/>
                    <a:lstStyle/>
                    <a:p>
                      <a:pPr lvl="0" algn="l">
                        <a:lnSpc>
                          <a:spcPct val="107000"/>
                        </a:lnSpc>
                        <a:spcAft>
                          <a:spcPts val="800"/>
                        </a:spcAft>
                      </a:pPr>
                      <a:r>
                        <a:rPr lang="en-GB" sz="1800" kern="1200"/>
                        <a:t>38 EU countries with 200 destinations </a:t>
                      </a:r>
                      <a:endParaRPr lang="en-GB" sz="18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938109332"/>
                  </a:ext>
                </a:extLst>
              </a:tr>
              <a:tr h="0">
                <a:tc>
                  <a:txBody>
                    <a:bodyPr/>
                    <a:lstStyle/>
                    <a:p>
                      <a:pPr lvl="0" algn="l">
                        <a:lnSpc>
                          <a:spcPct val="107000"/>
                        </a:lnSpc>
                        <a:spcAft>
                          <a:spcPts val="800"/>
                        </a:spcAft>
                      </a:pPr>
                      <a:r>
                        <a:rPr lang="en-GB" sz="1800" kern="1200"/>
                        <a:t>Demographic segmentation </a:t>
                      </a:r>
                      <a:endParaRPr lang="en-GB" sz="1800" kern="1200">
                        <a:latin typeface="Calibri" pitchFamily="34"/>
                        <a:ea typeface="Calibri" pitchFamily="34"/>
                        <a:cs typeface="Times New Roman" pitchFamily="18"/>
                      </a:endParaRPr>
                    </a:p>
                  </a:txBody>
                  <a:tcPr marL="68580" marR="68580" marT="0" marB="0"/>
                </a:tc>
                <a:tc>
                  <a:txBody>
                    <a:bodyPr/>
                    <a:lstStyle/>
                    <a:p>
                      <a:pPr lvl="0" algn="l">
                        <a:lnSpc>
                          <a:spcPct val="107000"/>
                        </a:lnSpc>
                        <a:spcAft>
                          <a:spcPts val="800"/>
                        </a:spcAft>
                      </a:pPr>
                      <a:r>
                        <a:rPr lang="en-GB" sz="1800" kern="1200"/>
                        <a:t>Age: 18-65</a:t>
                      </a:r>
                    </a:p>
                    <a:p>
                      <a:pPr lvl="0" algn="l">
                        <a:lnSpc>
                          <a:spcPct val="107000"/>
                        </a:lnSpc>
                        <a:spcAft>
                          <a:spcPts val="800"/>
                        </a:spcAft>
                      </a:pPr>
                      <a:r>
                        <a:rPr lang="en-GB" sz="1800" kern="1200"/>
                        <a:t>Family: Large family </a:t>
                      </a:r>
                    </a:p>
                    <a:p>
                      <a:pPr lvl="0" algn="l">
                        <a:lnSpc>
                          <a:spcPct val="107000"/>
                        </a:lnSpc>
                        <a:spcAft>
                          <a:spcPts val="800"/>
                        </a:spcAft>
                      </a:pPr>
                      <a:r>
                        <a:rPr lang="en-GB" sz="1800" kern="1200"/>
                        <a:t>Income: 1800-65,000</a:t>
                      </a:r>
                      <a:endParaRPr lang="en-GB" sz="18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3542541235"/>
                  </a:ext>
                </a:extLst>
              </a:tr>
              <a:tr h="0">
                <a:tc>
                  <a:txBody>
                    <a:bodyPr/>
                    <a:lstStyle/>
                    <a:p>
                      <a:pPr lvl="0" algn="l">
                        <a:lnSpc>
                          <a:spcPct val="107000"/>
                        </a:lnSpc>
                        <a:spcAft>
                          <a:spcPts val="800"/>
                        </a:spcAft>
                      </a:pPr>
                      <a:r>
                        <a:rPr lang="en-GB" sz="1800" kern="1200"/>
                        <a:t>Psychographic segmentation </a:t>
                      </a:r>
                      <a:endParaRPr lang="en-GB" sz="1800" kern="1200">
                        <a:latin typeface="Calibri" pitchFamily="34"/>
                        <a:ea typeface="Calibri" pitchFamily="34"/>
                        <a:cs typeface="Times New Roman" pitchFamily="18"/>
                      </a:endParaRPr>
                    </a:p>
                  </a:txBody>
                  <a:tcPr marL="68580" marR="68580" marT="0" marB="0"/>
                </a:tc>
                <a:tc>
                  <a:txBody>
                    <a:bodyPr/>
                    <a:lstStyle/>
                    <a:p>
                      <a:pPr marL="342900" lvl="0" indent="-342900" algn="l">
                        <a:lnSpc>
                          <a:spcPct val="107000"/>
                        </a:lnSpc>
                        <a:buSzPct val="100000"/>
                        <a:buFont typeface="Symbol" pitchFamily="18"/>
                        <a:buChar char=""/>
                      </a:pPr>
                      <a:r>
                        <a:rPr lang="en-GB" sz="1800" kern="1200"/>
                        <a:t>Ryanair use buying patterns of customers. </a:t>
                      </a:r>
                    </a:p>
                    <a:p>
                      <a:pPr marL="342900" lvl="0" indent="-342900" algn="l">
                        <a:lnSpc>
                          <a:spcPct val="107000"/>
                        </a:lnSpc>
                        <a:buSzPct val="100000"/>
                        <a:buFont typeface="Symbol" pitchFamily="18"/>
                        <a:buChar char=""/>
                      </a:pPr>
                      <a:r>
                        <a:rPr lang="en-GB" sz="1800" kern="1200"/>
                        <a:t>People who are cost conscious. </a:t>
                      </a:r>
                    </a:p>
                    <a:p>
                      <a:pPr marL="342900" lvl="0" indent="-342900" algn="l">
                        <a:lnSpc>
                          <a:spcPct val="107000"/>
                        </a:lnSpc>
                        <a:buSzPct val="100000"/>
                        <a:buFont typeface="Symbol" pitchFamily="18"/>
                        <a:buChar char=""/>
                      </a:pPr>
                      <a:r>
                        <a:rPr lang="en-GB" sz="1800" kern="1200"/>
                        <a:t>Customer who purchases online and digitally sound </a:t>
                      </a:r>
                    </a:p>
                    <a:p>
                      <a:pPr marL="342900" lvl="0" indent="-342900" algn="l">
                        <a:lnSpc>
                          <a:spcPct val="107000"/>
                        </a:lnSpc>
                        <a:spcAft>
                          <a:spcPts val="800"/>
                        </a:spcAft>
                        <a:buSzPct val="100000"/>
                        <a:buFont typeface="Symbol" pitchFamily="18"/>
                        <a:buChar char=""/>
                      </a:pPr>
                      <a:r>
                        <a:rPr lang="en-GB" sz="1800" kern="1200"/>
                        <a:t>Customers use social media and love fund events. </a:t>
                      </a:r>
                    </a:p>
                    <a:p>
                      <a:pPr lvl="0" algn="l">
                        <a:lnSpc>
                          <a:spcPct val="107000"/>
                        </a:lnSpc>
                        <a:spcAft>
                          <a:spcPts val="800"/>
                        </a:spcAft>
                      </a:pPr>
                      <a:r>
                        <a:rPr lang="en-GB" sz="1800" kern="1200"/>
                        <a:t> </a:t>
                      </a:r>
                      <a:endParaRPr lang="en-GB" sz="1800" kern="1200">
                        <a:latin typeface="Calibri" pitchFamily="34"/>
                        <a:ea typeface="Calibri" pitchFamily="34"/>
                        <a:cs typeface="Times New Roman" pitchFamily="18"/>
                      </a:endParaRPr>
                    </a:p>
                  </a:txBody>
                  <a:tcPr marL="68580" marR="68580" marT="0" marB="0"/>
                </a:tc>
                <a:extLst>
                  <a:ext uri="{0D108BD9-81ED-4DB2-BD59-A6C34878D82A}">
                    <a16:rowId xmlns:a16="http://schemas.microsoft.com/office/drawing/2014/main" val="2995418253"/>
                  </a:ext>
                </a:extLst>
              </a:tr>
            </a:tbl>
          </a:graphicData>
        </a:graphic>
      </p:graphicFrame>
      <p:sp>
        <p:nvSpPr>
          <p:cNvPr id="5" name="TextBox 5">
            <a:extLst>
              <a:ext uri="{FF2B5EF4-FFF2-40B4-BE49-F238E27FC236}">
                <a16:creationId xmlns:a16="http://schemas.microsoft.com/office/drawing/2014/main" id="{FAA9F7DF-AFAB-74A7-0B7A-EDF3EF32AA11}"/>
              </a:ext>
            </a:extLst>
          </p:cNvPr>
          <p:cNvSpPr txBox="1"/>
          <p:nvPr/>
        </p:nvSpPr>
        <p:spPr>
          <a:xfrm>
            <a:off x="7803882" y="5628909"/>
            <a:ext cx="2871828"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222222"/>
                </a:solidFill>
                <a:uFillTx/>
                <a:latin typeface="Calibri" pitchFamily="34"/>
              </a:rPr>
              <a:t>(Jenkins &amp; McDonald,2022) </a:t>
            </a:r>
            <a:endParaRPr lang="en-GB" sz="1200" b="0" i="0" u="none" strike="noStrike" kern="1200" cap="none" spc="0" baseline="0">
              <a:solidFill>
                <a:srgbClr val="000000"/>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8357074-2024-F1B8-39B6-131851E591FD}"/>
              </a:ext>
            </a:extLst>
          </p:cNvPr>
          <p:cNvSpPr txBox="1"/>
          <p:nvPr/>
        </p:nvSpPr>
        <p:spPr>
          <a:xfrm>
            <a:off x="2960909" y="357054"/>
            <a:ext cx="5190308"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Target Market of Ryanair </a:t>
            </a:r>
          </a:p>
        </p:txBody>
      </p:sp>
      <p:pic>
        <p:nvPicPr>
          <p:cNvPr id="3" name="Picture 4" descr="A logo with black text&#10;&#10;Description automatically generated">
            <a:extLst>
              <a:ext uri="{FF2B5EF4-FFF2-40B4-BE49-F238E27FC236}">
                <a16:creationId xmlns:a16="http://schemas.microsoft.com/office/drawing/2014/main" id="{9EBFFD5C-E91B-D327-9C37-E925E4989784}"/>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
        <p:nvSpPr>
          <p:cNvPr id="4" name="TextBox 1">
            <a:extLst>
              <a:ext uri="{FF2B5EF4-FFF2-40B4-BE49-F238E27FC236}">
                <a16:creationId xmlns:a16="http://schemas.microsoft.com/office/drawing/2014/main" id="{649A52DD-3F8B-89FD-4BFA-A88327C15147}"/>
              </a:ext>
            </a:extLst>
          </p:cNvPr>
          <p:cNvSpPr txBox="1"/>
          <p:nvPr/>
        </p:nvSpPr>
        <p:spPr>
          <a:xfrm>
            <a:off x="802715" y="1802757"/>
            <a:ext cx="7568927" cy="310853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The airline mainly target people for private purpose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People look for low-cost flights across Europe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People who are technologically sound in term of booking flights and use of services </a:t>
            </a:r>
          </a:p>
        </p:txBody>
      </p:sp>
      <p:pic>
        <p:nvPicPr>
          <p:cNvPr id="5" name="Picture 4">
            <a:extLst>
              <a:ext uri="{FF2B5EF4-FFF2-40B4-BE49-F238E27FC236}">
                <a16:creationId xmlns:a16="http://schemas.microsoft.com/office/drawing/2014/main" id="{99AD2861-D367-C7F1-669B-2D6834F44679}"/>
              </a:ext>
            </a:extLst>
          </p:cNvPr>
          <p:cNvPicPr>
            <a:picLocks noChangeAspect="1"/>
          </p:cNvPicPr>
          <p:nvPr/>
        </p:nvPicPr>
        <p:blipFill>
          <a:blip r:embed="rId4"/>
          <a:stretch>
            <a:fillRect/>
          </a:stretch>
        </p:blipFill>
        <p:spPr>
          <a:xfrm>
            <a:off x="8475216" y="2378272"/>
            <a:ext cx="3107186" cy="2330384"/>
          </a:xfrm>
          <a:prstGeom prst="rect">
            <a:avLst/>
          </a:prstGeom>
          <a:noFill/>
          <a:ln cap="flat">
            <a:noFill/>
          </a:ln>
        </p:spPr>
      </p:pic>
      <p:sp>
        <p:nvSpPr>
          <p:cNvPr id="6" name="TextBox 6">
            <a:extLst>
              <a:ext uri="{FF2B5EF4-FFF2-40B4-BE49-F238E27FC236}">
                <a16:creationId xmlns:a16="http://schemas.microsoft.com/office/drawing/2014/main" id="{FF7A983B-C5BE-19C7-F43D-F041F2690186}"/>
              </a:ext>
            </a:extLst>
          </p:cNvPr>
          <p:cNvSpPr txBox="1"/>
          <p:nvPr/>
        </p:nvSpPr>
        <p:spPr>
          <a:xfrm>
            <a:off x="9159645" y="5620515"/>
            <a:ext cx="173832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(Ryanair,2021). </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60E17F68-9827-EAD2-1C06-13E22496FC6E}"/>
              </a:ext>
            </a:extLst>
          </p:cNvPr>
          <p:cNvSpPr txBox="1"/>
          <p:nvPr/>
        </p:nvSpPr>
        <p:spPr>
          <a:xfrm>
            <a:off x="4000115" y="78208"/>
            <a:ext cx="4191774"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Marketing mix analysis  </a:t>
            </a:r>
          </a:p>
        </p:txBody>
      </p:sp>
      <p:pic>
        <p:nvPicPr>
          <p:cNvPr id="3" name="Picture 4" descr="A logo with black text&#10;&#10;Description automatically generated">
            <a:extLst>
              <a:ext uri="{FF2B5EF4-FFF2-40B4-BE49-F238E27FC236}">
                <a16:creationId xmlns:a16="http://schemas.microsoft.com/office/drawing/2014/main" id="{A4B0F74D-B5FE-729E-2634-D3CE29FD9676}"/>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
        <p:nvSpPr>
          <p:cNvPr id="4" name="TextBox 4">
            <a:extLst>
              <a:ext uri="{FF2B5EF4-FFF2-40B4-BE49-F238E27FC236}">
                <a16:creationId xmlns:a16="http://schemas.microsoft.com/office/drawing/2014/main" id="{9B2F88AB-7C7E-0B4C-8D71-7F2773F8FA43}"/>
              </a:ext>
            </a:extLst>
          </p:cNvPr>
          <p:cNvSpPr txBox="1"/>
          <p:nvPr/>
        </p:nvSpPr>
        <p:spPr>
          <a:xfrm>
            <a:off x="10130399" y="6259982"/>
            <a:ext cx="15457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(Kenton,2023) </a:t>
            </a:r>
            <a:endParaRPr lang="en-GB" sz="1800" b="0" i="0" u="none" strike="noStrike" kern="1200" cap="none" spc="0" baseline="0">
              <a:solidFill>
                <a:srgbClr val="000000"/>
              </a:solidFill>
              <a:uFillTx/>
              <a:latin typeface="Calibri"/>
            </a:endParaRPr>
          </a:p>
        </p:txBody>
      </p:sp>
      <p:graphicFrame>
        <p:nvGraphicFramePr>
          <p:cNvPr id="5" name="Table 6">
            <a:extLst>
              <a:ext uri="{FF2B5EF4-FFF2-40B4-BE49-F238E27FC236}">
                <a16:creationId xmlns:a16="http://schemas.microsoft.com/office/drawing/2014/main" id="{10F19AC0-5F3F-5A86-E03E-D59AE3E6F3F7}"/>
              </a:ext>
            </a:extLst>
          </p:cNvPr>
          <p:cNvGraphicFramePr>
            <a:graphicFrameLocks noGrp="1"/>
          </p:cNvGraphicFramePr>
          <p:nvPr/>
        </p:nvGraphicFramePr>
        <p:xfrm>
          <a:off x="697979" y="698464"/>
          <a:ext cx="9029497" cy="5819713"/>
        </p:xfrm>
        <a:graphic>
          <a:graphicData uri="http://schemas.openxmlformats.org/drawingml/2006/table">
            <a:tbl>
              <a:tblPr firstRow="1" firstCol="1" bandRow="1">
                <a:effectLst/>
                <a:tableStyleId>{5C22544A-7EE6-4342-B048-85BDC9FD1C3A}</a:tableStyleId>
              </a:tblPr>
              <a:tblGrid>
                <a:gridCol w="2693026">
                  <a:extLst>
                    <a:ext uri="{9D8B030D-6E8A-4147-A177-3AD203B41FA5}">
                      <a16:colId xmlns:a16="http://schemas.microsoft.com/office/drawing/2014/main" val="3164548534"/>
                    </a:ext>
                  </a:extLst>
                </a:gridCol>
                <a:gridCol w="6336471">
                  <a:extLst>
                    <a:ext uri="{9D8B030D-6E8A-4147-A177-3AD203B41FA5}">
                      <a16:colId xmlns:a16="http://schemas.microsoft.com/office/drawing/2014/main" val="4218607671"/>
                    </a:ext>
                  </a:extLst>
                </a:gridCol>
              </a:tblGrid>
              <a:tr h="1437336">
                <a:tc>
                  <a:txBody>
                    <a:bodyPr/>
                    <a:lstStyle/>
                    <a:p>
                      <a:pPr lvl="0">
                        <a:lnSpc>
                          <a:spcPct val="107000"/>
                        </a:lnSpc>
                        <a:spcAft>
                          <a:spcPts val="800"/>
                        </a:spcAft>
                      </a:pPr>
                      <a:endParaRPr lang="en-GB" sz="2400" kern="1200"/>
                    </a:p>
                    <a:p>
                      <a:pPr lvl="0">
                        <a:lnSpc>
                          <a:spcPct val="107000"/>
                        </a:lnSpc>
                        <a:spcAft>
                          <a:spcPts val="800"/>
                        </a:spcAft>
                      </a:pPr>
                      <a:endParaRPr lang="en-GB" sz="2400" kern="1200"/>
                    </a:p>
                    <a:p>
                      <a:pPr lvl="0">
                        <a:lnSpc>
                          <a:spcPct val="107000"/>
                        </a:lnSpc>
                        <a:spcAft>
                          <a:spcPts val="800"/>
                        </a:spcAft>
                      </a:pPr>
                      <a:r>
                        <a:rPr lang="en-GB" sz="2400" kern="1200"/>
                        <a:t>Product and Service</a:t>
                      </a:r>
                      <a:endParaRPr lang="en-GB" sz="2400" kern="1200">
                        <a:latin typeface="Calibri" pitchFamily="34"/>
                        <a:ea typeface="Calibri" pitchFamily="34"/>
                        <a:cs typeface="Times New Roman" pitchFamily="18"/>
                      </a:endParaRPr>
                    </a:p>
                  </a:txBody>
                  <a:tcPr marL="53282" marR="53282" marT="0" marB="0"/>
                </a:tc>
                <a:tc>
                  <a:txBody>
                    <a:bodyPr/>
                    <a:lstStyle/>
                    <a:p>
                      <a:pPr marL="342900" lvl="0" indent="-342900">
                        <a:lnSpc>
                          <a:spcPct val="107000"/>
                        </a:lnSpc>
                        <a:spcAft>
                          <a:spcPts val="800"/>
                        </a:spcAft>
                        <a:buSzPct val="100000"/>
                        <a:buFont typeface="Symbol" pitchFamily="18"/>
                        <a:buChar char=""/>
                      </a:pPr>
                      <a:r>
                        <a:rPr lang="en-GB" sz="1400" kern="1200"/>
                        <a:t>Ryanair is offering low-cost and no-frills air travelling ticket across European destinations. </a:t>
                      </a:r>
                    </a:p>
                    <a:p>
                      <a:pPr marL="342900" lvl="0" indent="-342900">
                        <a:lnSpc>
                          <a:spcPct val="107000"/>
                        </a:lnSpc>
                        <a:spcAft>
                          <a:spcPts val="800"/>
                        </a:spcAft>
                        <a:buSzPct val="100000"/>
                        <a:buFont typeface="Symbol" pitchFamily="18"/>
                        <a:buChar char=""/>
                      </a:pPr>
                      <a:r>
                        <a:rPr lang="en-GB" sz="1400" kern="1200"/>
                        <a:t>The company do not offer full amenities including food and drinks onboard. </a:t>
                      </a:r>
                    </a:p>
                    <a:p>
                      <a:pPr marL="342900" lvl="0" indent="-342900">
                        <a:lnSpc>
                          <a:spcPct val="107000"/>
                        </a:lnSpc>
                        <a:spcAft>
                          <a:spcPts val="800"/>
                        </a:spcAft>
                        <a:buSzPct val="100000"/>
                        <a:buFont typeface="Symbol" pitchFamily="18"/>
                        <a:buChar char=""/>
                      </a:pPr>
                      <a:r>
                        <a:rPr lang="en-GB" sz="1400" kern="1200"/>
                        <a:t>The airline also offers partnership-based services for hotel booking, car rentals, phone cards, bus tours tickets and other services for holiday makers and activity-based travellers. </a:t>
                      </a:r>
                    </a:p>
                    <a:p>
                      <a:pPr lvl="0">
                        <a:lnSpc>
                          <a:spcPct val="107000"/>
                        </a:lnSpc>
                        <a:spcAft>
                          <a:spcPts val="800"/>
                        </a:spcAft>
                      </a:pPr>
                      <a:r>
                        <a:rPr lang="en-GB" sz="1400" kern="1200"/>
                        <a:t> </a:t>
                      </a:r>
                      <a:endParaRPr lang="en-GB" sz="1400" kern="1200">
                        <a:latin typeface="Calibri" pitchFamily="34"/>
                        <a:ea typeface="Calibri" pitchFamily="34"/>
                        <a:cs typeface="Times New Roman" pitchFamily="18"/>
                      </a:endParaRPr>
                    </a:p>
                  </a:txBody>
                  <a:tcPr marL="53282" marR="53282" marT="0" marB="0"/>
                </a:tc>
                <a:extLst>
                  <a:ext uri="{0D108BD9-81ED-4DB2-BD59-A6C34878D82A}">
                    <a16:rowId xmlns:a16="http://schemas.microsoft.com/office/drawing/2014/main" val="4257042028"/>
                  </a:ext>
                </a:extLst>
              </a:tr>
              <a:tr h="737774">
                <a:tc>
                  <a:txBody>
                    <a:bodyPr/>
                    <a:lstStyle/>
                    <a:p>
                      <a:pPr lvl="0">
                        <a:lnSpc>
                          <a:spcPct val="107000"/>
                        </a:lnSpc>
                        <a:spcAft>
                          <a:spcPts val="800"/>
                        </a:spcAft>
                      </a:pPr>
                      <a:endParaRPr lang="en-GB" sz="2400" kern="1200"/>
                    </a:p>
                    <a:p>
                      <a:pPr lvl="0">
                        <a:lnSpc>
                          <a:spcPct val="107000"/>
                        </a:lnSpc>
                        <a:spcAft>
                          <a:spcPts val="800"/>
                        </a:spcAft>
                      </a:pPr>
                      <a:r>
                        <a:rPr lang="en-GB" sz="2400" kern="1200"/>
                        <a:t>Prices </a:t>
                      </a:r>
                      <a:endParaRPr lang="en-GB" sz="2400" kern="1200">
                        <a:latin typeface="Calibri" pitchFamily="34"/>
                        <a:ea typeface="Calibri" pitchFamily="34"/>
                        <a:cs typeface="Times New Roman" pitchFamily="18"/>
                      </a:endParaRPr>
                    </a:p>
                  </a:txBody>
                  <a:tcPr marL="53282" marR="53282" marT="0" marB="0">
                    <a:solidFill>
                      <a:srgbClr val="ADB9CA"/>
                    </a:solidFill>
                  </a:tcPr>
                </a:tc>
                <a:tc>
                  <a:txBody>
                    <a:bodyPr/>
                    <a:lstStyle/>
                    <a:p>
                      <a:pPr marL="342900" lvl="0" indent="-342900">
                        <a:lnSpc>
                          <a:spcPct val="107000"/>
                        </a:lnSpc>
                        <a:buSzPct val="100000"/>
                        <a:buFont typeface="Symbol" pitchFamily="18"/>
                        <a:buChar char=""/>
                      </a:pPr>
                      <a:r>
                        <a:rPr lang="en-GB" sz="1400" kern="1200"/>
                        <a:t>Flows low-cost strategies.</a:t>
                      </a:r>
                    </a:p>
                    <a:p>
                      <a:pPr marL="342900" lvl="0" indent="-342900">
                        <a:lnSpc>
                          <a:spcPct val="107000"/>
                        </a:lnSpc>
                        <a:buSzPct val="100000"/>
                        <a:buFont typeface="Symbol" pitchFamily="18"/>
                        <a:buChar char=""/>
                      </a:pPr>
                      <a:r>
                        <a:rPr lang="en-GB" sz="1400" kern="1200"/>
                        <a:t>The airline offers over 70% of its airline seats on low cost. </a:t>
                      </a:r>
                    </a:p>
                    <a:p>
                      <a:pPr marL="342900" lvl="0" indent="-342900">
                        <a:lnSpc>
                          <a:spcPct val="107000"/>
                        </a:lnSpc>
                        <a:buSzPct val="100000"/>
                        <a:buFont typeface="Symbol" pitchFamily="18"/>
                        <a:buChar char=""/>
                      </a:pPr>
                      <a:r>
                        <a:rPr lang="en-GB" sz="1400" kern="1200"/>
                        <a:t>Around 30% are charged at high cost. </a:t>
                      </a:r>
                    </a:p>
                    <a:p>
                      <a:pPr marL="342900" lvl="0" indent="-342900">
                        <a:lnSpc>
                          <a:spcPct val="107000"/>
                        </a:lnSpc>
                        <a:spcAft>
                          <a:spcPts val="800"/>
                        </a:spcAft>
                        <a:buSzPct val="100000"/>
                        <a:buFont typeface="Symbol" pitchFamily="18"/>
                        <a:buChar char=""/>
                      </a:pPr>
                      <a:r>
                        <a:rPr lang="en-GB" sz="1400" kern="1200"/>
                        <a:t>The airline offers variable pricing largely depends on the time of travelling </a:t>
                      </a:r>
                      <a:endParaRPr lang="en-GB" sz="1400" kern="1200">
                        <a:latin typeface="Calibri" pitchFamily="34"/>
                        <a:ea typeface="Calibri" pitchFamily="34"/>
                        <a:cs typeface="Times New Roman" pitchFamily="18"/>
                      </a:endParaRPr>
                    </a:p>
                  </a:txBody>
                  <a:tcPr marL="53282" marR="53282" marT="0" marB="0"/>
                </a:tc>
                <a:extLst>
                  <a:ext uri="{0D108BD9-81ED-4DB2-BD59-A6C34878D82A}">
                    <a16:rowId xmlns:a16="http://schemas.microsoft.com/office/drawing/2014/main" val="2740904168"/>
                  </a:ext>
                </a:extLst>
              </a:tr>
              <a:tr h="822091">
                <a:tc>
                  <a:txBody>
                    <a:bodyPr/>
                    <a:lstStyle/>
                    <a:p>
                      <a:pPr lvl="0">
                        <a:lnSpc>
                          <a:spcPct val="107000"/>
                        </a:lnSpc>
                        <a:spcAft>
                          <a:spcPts val="800"/>
                        </a:spcAft>
                      </a:pPr>
                      <a:endParaRPr lang="en-GB" sz="2400" kern="1200"/>
                    </a:p>
                    <a:p>
                      <a:pPr lvl="0">
                        <a:lnSpc>
                          <a:spcPct val="107000"/>
                        </a:lnSpc>
                        <a:spcAft>
                          <a:spcPts val="800"/>
                        </a:spcAft>
                      </a:pPr>
                      <a:r>
                        <a:rPr lang="en-GB" sz="2400" kern="1200"/>
                        <a:t>Places</a:t>
                      </a:r>
                      <a:endParaRPr lang="en-GB" sz="2400" kern="1200">
                        <a:latin typeface="Calibri" pitchFamily="34"/>
                        <a:ea typeface="Calibri" pitchFamily="34"/>
                        <a:cs typeface="Times New Roman" pitchFamily="18"/>
                      </a:endParaRPr>
                    </a:p>
                  </a:txBody>
                  <a:tcPr marL="53282" marR="53282" marT="0" marB="0">
                    <a:solidFill>
                      <a:srgbClr val="FFC000"/>
                    </a:solidFill>
                  </a:tcPr>
                </a:tc>
                <a:tc>
                  <a:txBody>
                    <a:bodyPr/>
                    <a:lstStyle/>
                    <a:p>
                      <a:pPr marL="342900" lvl="0" indent="-342900">
                        <a:lnSpc>
                          <a:spcPct val="107000"/>
                        </a:lnSpc>
                        <a:buSzPct val="100000"/>
                        <a:buFont typeface="Symbol" pitchFamily="18"/>
                        <a:buChar char=""/>
                      </a:pPr>
                      <a:r>
                        <a:rPr lang="en-GB" sz="1400" kern="1200"/>
                        <a:t>The tickets and services can be booked using online portal and apps.</a:t>
                      </a:r>
                    </a:p>
                    <a:p>
                      <a:pPr marL="342900" lvl="0" indent="-342900">
                        <a:lnSpc>
                          <a:spcPct val="107000"/>
                        </a:lnSpc>
                        <a:buSzPct val="100000"/>
                        <a:buFont typeface="Symbol" pitchFamily="18"/>
                        <a:buChar char=""/>
                      </a:pPr>
                      <a:r>
                        <a:rPr lang="en-GB" sz="1400" kern="1200"/>
                        <a:t>It has staff to carryout direct marketing activities. </a:t>
                      </a:r>
                    </a:p>
                    <a:p>
                      <a:pPr marL="342900" lvl="0" indent="-342900">
                        <a:lnSpc>
                          <a:spcPct val="107000"/>
                        </a:lnSpc>
                        <a:spcAft>
                          <a:spcPts val="800"/>
                        </a:spcAft>
                        <a:buSzPct val="100000"/>
                        <a:buFont typeface="Symbol" pitchFamily="18"/>
                        <a:buChar char=""/>
                      </a:pPr>
                      <a:r>
                        <a:rPr lang="en-GB" sz="1400" kern="1200"/>
                        <a:t>Its aircraft has highest rate of turnaround rate.</a:t>
                      </a:r>
                    </a:p>
                    <a:p>
                      <a:pPr lvl="0">
                        <a:lnSpc>
                          <a:spcPct val="107000"/>
                        </a:lnSpc>
                        <a:spcAft>
                          <a:spcPts val="800"/>
                        </a:spcAft>
                      </a:pPr>
                      <a:r>
                        <a:rPr lang="en-GB" sz="1400" kern="1200"/>
                        <a:t> </a:t>
                      </a:r>
                      <a:endParaRPr lang="en-GB" sz="1400" kern="1200">
                        <a:latin typeface="Calibri" pitchFamily="34"/>
                        <a:ea typeface="Calibri" pitchFamily="34"/>
                        <a:cs typeface="Times New Roman" pitchFamily="18"/>
                      </a:endParaRPr>
                    </a:p>
                  </a:txBody>
                  <a:tcPr marL="53282" marR="53282" marT="0" marB="0">
                    <a:solidFill>
                      <a:srgbClr val="FFC000"/>
                    </a:solidFill>
                  </a:tcPr>
                </a:tc>
                <a:extLst>
                  <a:ext uri="{0D108BD9-81ED-4DB2-BD59-A6C34878D82A}">
                    <a16:rowId xmlns:a16="http://schemas.microsoft.com/office/drawing/2014/main" val="1873093801"/>
                  </a:ext>
                </a:extLst>
              </a:tr>
              <a:tr h="1601864">
                <a:tc>
                  <a:txBody>
                    <a:bodyPr/>
                    <a:lstStyle/>
                    <a:p>
                      <a:pPr lvl="0">
                        <a:lnSpc>
                          <a:spcPct val="107000"/>
                        </a:lnSpc>
                        <a:spcAft>
                          <a:spcPts val="800"/>
                        </a:spcAft>
                      </a:pPr>
                      <a:endParaRPr lang="en-GB" sz="2400" kern="1200"/>
                    </a:p>
                    <a:p>
                      <a:pPr lvl="0">
                        <a:lnSpc>
                          <a:spcPct val="107000"/>
                        </a:lnSpc>
                        <a:spcAft>
                          <a:spcPts val="800"/>
                        </a:spcAft>
                      </a:pPr>
                      <a:r>
                        <a:rPr lang="en-GB" sz="2400" kern="1200"/>
                        <a:t>Promotion </a:t>
                      </a:r>
                      <a:endParaRPr lang="en-GB" sz="2400" kern="1200">
                        <a:latin typeface="Calibri" pitchFamily="34"/>
                        <a:ea typeface="Calibri" pitchFamily="34"/>
                        <a:cs typeface="Times New Roman" pitchFamily="18"/>
                      </a:endParaRPr>
                    </a:p>
                  </a:txBody>
                  <a:tcPr marL="53282" marR="53282" marT="0" marB="0">
                    <a:solidFill>
                      <a:srgbClr val="00B050"/>
                    </a:solidFill>
                  </a:tcPr>
                </a:tc>
                <a:tc>
                  <a:txBody>
                    <a:bodyPr/>
                    <a:lstStyle/>
                    <a:p>
                      <a:pPr lvl="0">
                        <a:lnSpc>
                          <a:spcPct val="107000"/>
                        </a:lnSpc>
                        <a:spcAft>
                          <a:spcPts val="800"/>
                        </a:spcAft>
                      </a:pPr>
                      <a:r>
                        <a:rPr lang="en-GB" sz="1400" kern="1200"/>
                        <a:t> </a:t>
                      </a:r>
                    </a:p>
                    <a:p>
                      <a:pPr marL="342900" lvl="0" indent="-342900">
                        <a:lnSpc>
                          <a:spcPct val="107000"/>
                        </a:lnSpc>
                        <a:buSzPct val="100000"/>
                        <a:buFont typeface="Symbol" pitchFamily="18"/>
                        <a:buChar char=""/>
                      </a:pPr>
                      <a:r>
                        <a:rPr lang="en-GB" sz="1400" kern="1200"/>
                        <a:t>Ryanair is notorious on promotion and spend very little on advertising. </a:t>
                      </a:r>
                    </a:p>
                    <a:p>
                      <a:pPr marL="342900" lvl="0" indent="-342900">
                        <a:lnSpc>
                          <a:spcPct val="107000"/>
                        </a:lnSpc>
                        <a:buSzPct val="100000"/>
                        <a:buFont typeface="Symbol" pitchFamily="18"/>
                        <a:buChar char=""/>
                      </a:pPr>
                      <a:r>
                        <a:rPr lang="en-GB" sz="1400" kern="1200"/>
                        <a:t>They largely rely on word-of-mouth advertising. </a:t>
                      </a:r>
                    </a:p>
                    <a:p>
                      <a:pPr marL="342900" lvl="0" indent="-342900">
                        <a:lnSpc>
                          <a:spcPct val="107000"/>
                        </a:lnSpc>
                        <a:buSzPct val="100000"/>
                        <a:buFont typeface="Symbol" pitchFamily="18"/>
                        <a:buChar char=""/>
                      </a:pPr>
                      <a:r>
                        <a:rPr lang="en-GB" sz="1400" kern="1200"/>
                        <a:t>The company also use controversy to promote its brand with CEO gives controversial statement on mainstream medias.</a:t>
                      </a:r>
                    </a:p>
                    <a:p>
                      <a:pPr marL="342900" lvl="0" indent="-342900">
                        <a:lnSpc>
                          <a:spcPct val="107000"/>
                        </a:lnSpc>
                        <a:spcAft>
                          <a:spcPts val="800"/>
                        </a:spcAft>
                        <a:buSzPct val="100000"/>
                        <a:buFont typeface="Symbol" pitchFamily="18"/>
                        <a:buChar char=""/>
                      </a:pPr>
                      <a:r>
                        <a:rPr lang="en-GB" sz="1400" kern="1200"/>
                        <a:t>The company also use digital media promotion with regular posting for discounted pricing on Facebook, Twitters, Instagram, and Pinterest. </a:t>
                      </a:r>
                    </a:p>
                    <a:p>
                      <a:pPr lvl="0">
                        <a:lnSpc>
                          <a:spcPct val="107000"/>
                        </a:lnSpc>
                        <a:spcAft>
                          <a:spcPts val="800"/>
                        </a:spcAft>
                      </a:pPr>
                      <a:r>
                        <a:rPr lang="en-GB" sz="1400" kern="1200"/>
                        <a:t> </a:t>
                      </a:r>
                      <a:endParaRPr lang="en-GB" sz="1400" kern="1200">
                        <a:latin typeface="Calibri" pitchFamily="34"/>
                        <a:ea typeface="Calibri" pitchFamily="34"/>
                        <a:cs typeface="Times New Roman" pitchFamily="18"/>
                      </a:endParaRPr>
                    </a:p>
                  </a:txBody>
                  <a:tcPr marL="53282" marR="53282" marT="0" marB="0">
                    <a:solidFill>
                      <a:srgbClr val="00B050"/>
                    </a:solidFill>
                  </a:tcPr>
                </a:tc>
                <a:extLst>
                  <a:ext uri="{0D108BD9-81ED-4DB2-BD59-A6C34878D82A}">
                    <a16:rowId xmlns:a16="http://schemas.microsoft.com/office/drawing/2014/main" val="2262042842"/>
                  </a:ext>
                </a:extLst>
              </a:tr>
            </a:tbl>
          </a:graphicData>
        </a:graphic>
      </p:graphicFrame>
      <p:sp>
        <p:nvSpPr>
          <p:cNvPr id="6" name="TextBox 8">
            <a:extLst>
              <a:ext uri="{FF2B5EF4-FFF2-40B4-BE49-F238E27FC236}">
                <a16:creationId xmlns:a16="http://schemas.microsoft.com/office/drawing/2014/main" id="{1A5CEDBF-9649-E158-8CDF-7345571BC1E3}"/>
              </a:ext>
            </a:extLst>
          </p:cNvPr>
          <p:cNvSpPr txBox="1"/>
          <p:nvPr/>
        </p:nvSpPr>
        <p:spPr>
          <a:xfrm>
            <a:off x="7292568" y="6250198"/>
            <a:ext cx="1272588"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Calibri"/>
              </a:rPr>
              <a:t>(White,2017).</a:t>
            </a:r>
            <a:endParaRPr lang="en-GB" sz="1100" b="0" i="0" u="none" strike="noStrike" kern="1200" cap="none" spc="0" baseline="0">
              <a:solidFill>
                <a:srgbClr val="000000"/>
              </a:solidFill>
              <a:uFillTx/>
              <a:latin typeface="Calibri"/>
            </a:endParaRPr>
          </a:p>
        </p:txBody>
      </p:sp>
      <p:sp>
        <p:nvSpPr>
          <p:cNvPr id="7" name="TextBox 9">
            <a:extLst>
              <a:ext uri="{FF2B5EF4-FFF2-40B4-BE49-F238E27FC236}">
                <a16:creationId xmlns:a16="http://schemas.microsoft.com/office/drawing/2014/main" id="{5B038855-836E-7017-684C-ECA71AF98518}"/>
              </a:ext>
            </a:extLst>
          </p:cNvPr>
          <p:cNvSpPr txBox="1"/>
          <p:nvPr/>
        </p:nvSpPr>
        <p:spPr>
          <a:xfrm>
            <a:off x="7975040" y="2139586"/>
            <a:ext cx="1272588"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Calibri"/>
              </a:rPr>
              <a:t>(White,2017).</a:t>
            </a:r>
            <a:endParaRPr lang="en-GB" sz="1100" b="0" i="0" u="none" strike="noStrike" kern="1200" cap="none" spc="0" baseline="0">
              <a:solidFill>
                <a:srgbClr val="000000"/>
              </a:solidFill>
              <a:uFillTx/>
              <a:latin typeface="Calibri"/>
            </a:endParaRPr>
          </a:p>
        </p:txBody>
      </p:sp>
      <p:sp>
        <p:nvSpPr>
          <p:cNvPr id="8" name="TextBox 10">
            <a:extLst>
              <a:ext uri="{FF2B5EF4-FFF2-40B4-BE49-F238E27FC236}">
                <a16:creationId xmlns:a16="http://schemas.microsoft.com/office/drawing/2014/main" id="{458827A2-B85E-FA19-3276-1A59FF6A68E5}"/>
              </a:ext>
            </a:extLst>
          </p:cNvPr>
          <p:cNvSpPr txBox="1"/>
          <p:nvPr/>
        </p:nvSpPr>
        <p:spPr>
          <a:xfrm>
            <a:off x="8191890" y="4188811"/>
            <a:ext cx="105574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Calibri"/>
              </a:rPr>
              <a:t>(White,2017).</a:t>
            </a:r>
            <a:endParaRPr lang="en-GB" sz="1100" b="0" i="0" u="none" strike="noStrike" kern="1200" cap="none" spc="0" baseline="0">
              <a:solidFill>
                <a:srgbClr val="000000"/>
              </a:solidFill>
              <a:uFillTx/>
              <a:latin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1D9955E-6AB8-17D2-553F-64EF341562A6}"/>
              </a:ext>
            </a:extLst>
          </p:cNvPr>
          <p:cNvSpPr txBox="1"/>
          <p:nvPr/>
        </p:nvSpPr>
        <p:spPr>
          <a:xfrm>
            <a:off x="3974905" y="274109"/>
            <a:ext cx="4242194" cy="584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Conclusion</a:t>
            </a:r>
          </a:p>
        </p:txBody>
      </p:sp>
      <p:pic>
        <p:nvPicPr>
          <p:cNvPr id="3" name="Picture 1" descr="A logo with black text&#10;&#10;Description automatically generated">
            <a:extLst>
              <a:ext uri="{FF2B5EF4-FFF2-40B4-BE49-F238E27FC236}">
                <a16:creationId xmlns:a16="http://schemas.microsoft.com/office/drawing/2014/main" id="{910F8B16-E9EB-96C2-F330-A93BB8409433}"/>
              </a:ext>
            </a:extLst>
          </p:cNvPr>
          <p:cNvPicPr>
            <a:picLocks noChangeAspect="1"/>
          </p:cNvPicPr>
          <p:nvPr/>
        </p:nvPicPr>
        <p:blipFill>
          <a:blip r:embed="rId3"/>
          <a:stretch>
            <a:fillRect/>
          </a:stretch>
        </p:blipFill>
        <p:spPr>
          <a:xfrm>
            <a:off x="10329236" y="228682"/>
            <a:ext cx="1691127" cy="939573"/>
          </a:xfrm>
          <a:prstGeom prst="rect">
            <a:avLst/>
          </a:prstGeom>
          <a:noFill/>
          <a:ln cap="flat">
            <a:noFill/>
          </a:ln>
        </p:spPr>
      </p:pic>
      <p:sp>
        <p:nvSpPr>
          <p:cNvPr id="4" name="TextBox 4">
            <a:extLst>
              <a:ext uri="{FF2B5EF4-FFF2-40B4-BE49-F238E27FC236}">
                <a16:creationId xmlns:a16="http://schemas.microsoft.com/office/drawing/2014/main" id="{6EB6E84C-3058-83DF-9528-B22D570AF89F}"/>
              </a:ext>
            </a:extLst>
          </p:cNvPr>
          <p:cNvSpPr txBox="1"/>
          <p:nvPr/>
        </p:nvSpPr>
        <p:spPr>
          <a:xfrm>
            <a:off x="1180051" y="1073789"/>
            <a:ext cx="8699382" cy="5117366"/>
          </a:xfrm>
          <a:prstGeom prst="rect">
            <a:avLst/>
          </a:prstGeom>
          <a:noFill/>
          <a:ln cap="flat">
            <a:noFill/>
          </a:ln>
        </p:spPr>
        <p:txBody>
          <a:bodyPr vert="horz" wrap="square" lIns="91440" tIns="45720" rIns="91440" bIns="45720" anchor="t" anchorCtr="0" compatLnSpc="1">
            <a:spAutoFit/>
          </a:bodyPr>
          <a:lstStyle/>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It is found that company for its branding use low cost (Cost leadership) campaign for branding and it has become a well-known brand for low-cost flights across European destinations.</a:t>
            </a:r>
          </a:p>
          <a:p>
            <a:pPr marL="457200" marR="0" lvl="0" indent="0" algn="just" defTabSz="914400" rtl="0" fontAlgn="auto" hangingPunct="1">
              <a:lnSpc>
                <a:spcPct val="107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 </a:t>
            </a:r>
          </a:p>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For customer value the company is using the online, high tech and low-cost services where customers can get everything in one place including booking, cancellation and other services including partners services.</a:t>
            </a:r>
          </a:p>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pitchFamily="34"/>
              <a:ea typeface="Calibri" pitchFamily="34"/>
              <a:cs typeface="Times New Roman" pitchFamily="18"/>
            </a:endParaRPr>
          </a:p>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In terms of customer communication, the company is fond using word of mouth strategy as well as use controversy to create awareness. There is no significant promotional activities and advertising.</a:t>
            </a:r>
          </a:p>
          <a:p>
            <a:pPr marL="0" marR="0" lvl="0" indent="0" algn="just" defTabSz="914400" rtl="0" fontAlgn="auto" hangingPunct="1">
              <a:lnSpc>
                <a:spcPct val="107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pitchFamily="34"/>
              <a:ea typeface="Calibri" pitchFamily="34"/>
              <a:cs typeface="Times New Roman" pitchFamily="18"/>
            </a:endParaRPr>
          </a:p>
          <a:p>
            <a:pPr marL="342900" marR="0" lvl="0" indent="-342900" algn="just" defTabSz="914400" rtl="0" fontAlgn="auto" hangingPunct="1">
              <a:lnSpc>
                <a:spcPct val="107000"/>
              </a:lnSpc>
              <a:spcBef>
                <a:spcPts val="0"/>
              </a:spcBef>
              <a:spcAft>
                <a:spcPts val="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It mainly uses the social media channels such as Facebook, twitter, Instagram, and Pinterest to regularly promote its services and interact with customers. </a:t>
            </a:r>
          </a:p>
          <a:p>
            <a:pPr marL="457200" marR="0" lvl="0" indent="0" algn="just" defTabSz="914400" rtl="0" fontAlgn="auto" hangingPunct="1">
              <a:lnSpc>
                <a:spcPct val="107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 </a:t>
            </a:r>
          </a:p>
          <a:p>
            <a:pPr marL="342900" marR="0" lvl="0" indent="-342900" algn="just" defTabSz="914400" rtl="0" fontAlgn="auto" hangingPunct="1">
              <a:lnSpc>
                <a:spcPct val="107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Customers are allowed to create their own content and post on the platforms which helps the airline to promote its services to customers.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8C3BAE3B-6DF9-E80D-E18B-0E7E38B38E57}"/>
              </a:ext>
            </a:extLst>
          </p:cNvPr>
          <p:cNvSpPr txBox="1"/>
          <p:nvPr/>
        </p:nvSpPr>
        <p:spPr>
          <a:xfrm>
            <a:off x="3830814" y="112562"/>
            <a:ext cx="4241069" cy="584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Calibri"/>
              </a:rPr>
              <a:t>References </a:t>
            </a:r>
          </a:p>
        </p:txBody>
      </p:sp>
      <p:sp>
        <p:nvSpPr>
          <p:cNvPr id="3" name="TextBox 1">
            <a:extLst>
              <a:ext uri="{FF2B5EF4-FFF2-40B4-BE49-F238E27FC236}">
                <a16:creationId xmlns:a16="http://schemas.microsoft.com/office/drawing/2014/main" id="{6C00E5D3-FD6A-23C7-4C1B-6B04C6A6D072}"/>
              </a:ext>
            </a:extLst>
          </p:cNvPr>
          <p:cNvSpPr txBox="1"/>
          <p:nvPr/>
        </p:nvSpPr>
        <p:spPr>
          <a:xfrm>
            <a:off x="729837" y="620685"/>
            <a:ext cx="11014743" cy="526297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SourceSans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SourceSansPro"/>
              </a:rPr>
              <a:t>Akman, B. (2023). Ryanair’s Approach to Customer Interaction and Marketing. Segmentary: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SourceSansPro"/>
              </a:rPr>
              <a:t>13</a:t>
            </a:r>
            <a:r>
              <a:rPr lang="en-US" sz="1400" b="0" i="0" u="none" strike="noStrike" kern="0" cap="none" spc="0" baseline="30000">
                <a:solidFill>
                  <a:srgbClr val="000000"/>
                </a:solidFill>
                <a:uFillTx/>
                <a:latin typeface="SourceSansPro"/>
              </a:rPr>
              <a:t>th</a:t>
            </a:r>
            <a:r>
              <a:rPr lang="en-US" sz="1400" b="0" i="0" u="none" strike="noStrike" kern="0" cap="none" spc="0" baseline="0">
                <a:solidFill>
                  <a:srgbClr val="000000"/>
                </a:solidFill>
                <a:uFillTx/>
                <a:latin typeface="SourceSansPro"/>
              </a:rPr>
              <a:t> April. Available: </a:t>
            </a:r>
            <a:r>
              <a:rPr lang="en-US" sz="1400" b="0" i="0" u="none" strike="noStrike" kern="0" cap="none" spc="0" baseline="0">
                <a:solidFill>
                  <a:srgbClr val="000000"/>
                </a:solidFill>
                <a:uFillTx/>
                <a:latin typeface="SourceSansPro"/>
                <a:hlinkClick r:id="rId2"/>
              </a:rPr>
              <a:t>https://segmentify.com/blog/ryanair-social-media-strategy/</a:t>
            </a:r>
            <a:r>
              <a:rPr lang="en-US" sz="1400" b="0" i="0" u="none" strike="noStrike" kern="0" cap="none" spc="0" baseline="0">
                <a:solidFill>
                  <a:srgbClr val="000000"/>
                </a:solidFill>
                <a:uFillTx/>
                <a:latin typeface="SourceSansPro"/>
              </a:rPr>
              <a:t>  [Accessed: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SourceSansPro"/>
              </a:rPr>
              <a:t>17</a:t>
            </a:r>
            <a:r>
              <a:rPr lang="en-US" sz="1400" b="0" i="0" u="none" strike="noStrike" kern="0" cap="none" spc="0" baseline="30000">
                <a:solidFill>
                  <a:srgbClr val="000000"/>
                </a:solidFill>
                <a:uFillTx/>
                <a:latin typeface="SourceSansPro"/>
              </a:rPr>
              <a:t>th</a:t>
            </a:r>
            <a:r>
              <a:rPr lang="en-US" sz="1400" b="0" i="0" u="none" strike="noStrike" kern="0" cap="none" spc="0" baseline="0">
                <a:solidFill>
                  <a:srgbClr val="000000"/>
                </a:solidFill>
                <a:uFillTx/>
                <a:latin typeface="SourceSansPro"/>
              </a:rPr>
              <a:t>  of November 2023].</a:t>
            </a:r>
            <a:endParaRPr lang="en-GB" sz="1400" b="0" i="0" u="none" strike="noStrike" kern="0" cap="none" spc="0" baseline="0">
              <a:solidFill>
                <a:srgbClr val="000000"/>
              </a:solidFill>
              <a:uFillTx/>
              <a:latin typeface="SourceSans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SourceSansPro"/>
              </a:rPr>
              <a:t>CIM (2023). What is Marketing? Available</a:t>
            </a:r>
            <a:r>
              <a:rPr lang="en-GB" sz="1400" b="0" i="0" u="none" strike="noStrike" kern="1200" cap="none" spc="0" baseline="0">
                <a:solidFill>
                  <a:srgbClr val="474C55"/>
                </a:solidFill>
                <a:uFillTx/>
                <a:latin typeface="SourceSansPro"/>
              </a:rPr>
              <a:t>: </a:t>
            </a:r>
            <a:r>
              <a:rPr lang="en-GB" sz="1400" b="0" i="0" u="none" strike="noStrike" kern="1200" cap="none" spc="0" baseline="0">
                <a:solidFill>
                  <a:srgbClr val="000000"/>
                </a:solidFill>
                <a:uFillTx/>
                <a:latin typeface="Calibri"/>
                <a:hlinkClick r:id="rId3"/>
              </a:rPr>
              <a:t>https://www.cim.co.uk/content-hub/quick-read/what-is-marketing/</a:t>
            </a:r>
            <a:r>
              <a:rPr lang="en-GB" sz="1400" b="0" i="0" u="none" strike="noStrike" kern="1200" cap="none" spc="0" baseline="0">
                <a:solidFill>
                  <a:srgbClr val="000000"/>
                </a:solidFill>
                <a:uFillTx/>
                <a:latin typeface="Calibri"/>
              </a:rPr>
              <a:t> (Accessed: 5</a:t>
            </a:r>
            <a:r>
              <a:rPr lang="en-GB" sz="1400" b="0" i="0" u="none" strike="noStrike" kern="1200" cap="none" spc="0" baseline="30000">
                <a:solidFill>
                  <a:srgbClr val="000000"/>
                </a:solidFill>
                <a:uFillTx/>
                <a:latin typeface="Calibri"/>
              </a:rPr>
              <a:t>th</a:t>
            </a:r>
            <a:r>
              <a:rPr lang="en-GB" sz="1400" b="0" i="0" u="none" strike="noStrike" kern="1200" cap="none" spc="0" baseline="0">
                <a:solidFill>
                  <a:srgbClr val="000000"/>
                </a:solidFill>
                <a:uFillTx/>
                <a:latin typeface="Calibri"/>
              </a:rPr>
              <a:t> Nov 2023)</a:t>
            </a:r>
            <a:endParaRPr lang="en-US"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James, A &amp;  Narus, J. A. (1998). Business Marketing: Understand What Customers Value. Harvard Business Review: Decmber. Available: </a:t>
            </a:r>
            <a:endParaRPr lang="en-GB"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hlinkClick r:id="rId4"/>
              </a:rPr>
              <a:t>https://hbr.org/1998/11/business-marketing-understand-what-customers-value</a:t>
            </a:r>
            <a:r>
              <a:rPr lang="en-GB" sz="1400" b="0" i="0" u="none" strike="noStrike" kern="1200" cap="none" spc="0" baseline="0">
                <a:solidFill>
                  <a:srgbClr val="000000"/>
                </a:solidFill>
                <a:uFillTx/>
                <a:latin typeface="Calibri"/>
              </a:rPr>
              <a:t> (Accessed: 5</a:t>
            </a:r>
            <a:r>
              <a:rPr lang="en-GB" sz="1400" b="0" i="0" u="none" strike="noStrike" kern="1200" cap="none" spc="0" baseline="30000">
                <a:solidFill>
                  <a:srgbClr val="000000"/>
                </a:solidFill>
                <a:uFillTx/>
                <a:latin typeface="Calibri"/>
              </a:rPr>
              <a:t>th</a:t>
            </a:r>
            <a:r>
              <a:rPr lang="en-GB" sz="1400" b="0" i="0" u="none" strike="noStrike" kern="1200" cap="none" spc="0" baseline="0">
                <a:solidFill>
                  <a:srgbClr val="000000"/>
                </a:solidFill>
                <a:uFillTx/>
                <a:latin typeface="Calibri"/>
              </a:rPr>
              <a:t> Nov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CAPA Center for Innovation (2023a). Europe's top 20 airline groups by passengers 2022: Ryanair extends its lead. Available: </a:t>
            </a:r>
            <a:endParaRPr lang="en-GB"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hlinkClick r:id="rId5"/>
              </a:rPr>
              <a:t>https://centreforaviation.com/analysis/reports/europes-top-20-airline-groups-by-passengers-2022-ryanair-extends-its-lead-642197</a:t>
            </a:r>
            <a:r>
              <a:rPr lang="en-GB" sz="1400" b="0" i="0" u="none" strike="noStrike" kern="1200" cap="none" spc="0" baseline="0">
                <a:solidFill>
                  <a:srgbClr val="000000"/>
                </a:solidFill>
                <a:uFillTx/>
                <a:latin typeface="Calibri"/>
              </a:rPr>
              <a:t> (Accessed: 5</a:t>
            </a:r>
            <a:r>
              <a:rPr lang="en-GB" sz="1400" b="0" i="0" u="none" strike="noStrike" kern="1200" cap="none" spc="0" baseline="30000">
                <a:solidFill>
                  <a:srgbClr val="000000"/>
                </a:solidFill>
                <a:uFillTx/>
                <a:latin typeface="Calibri"/>
              </a:rPr>
              <a:t>th</a:t>
            </a:r>
            <a:r>
              <a:rPr lang="en-GB" sz="1400" b="0" i="0" u="none" strike="noStrike" kern="1200" cap="none" spc="0" baseline="0">
                <a:solidFill>
                  <a:srgbClr val="000000"/>
                </a:solidFill>
                <a:uFillTx/>
                <a:latin typeface="Calibri"/>
              </a:rPr>
              <a:t> Nov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CAPA Center for Innovation (2023b). Ryanair SWOT Analysis: Addicted to growth, a great model for bad times. Available: </a:t>
            </a:r>
            <a:r>
              <a:rPr lang="en-GB" sz="1400" b="0" i="0" u="none" strike="noStrike" kern="1200" cap="none" spc="0" baseline="0">
                <a:solidFill>
                  <a:srgbClr val="000000"/>
                </a:solidFill>
                <a:uFillTx/>
                <a:latin typeface="Calibri"/>
                <a:hlinkClick r:id="rId6"/>
              </a:rPr>
              <a:t>https://centreforaviation.com/analysis/reports/ryanair-swot-analysis-addicted-to-growth-a-great-model-for-bad-times-7633</a:t>
            </a:r>
            <a:r>
              <a:rPr lang="en-GB" sz="1400" b="0" i="0" u="none" strike="noStrike" kern="1200" cap="none" spc="0" baseline="0">
                <a:solidFill>
                  <a:srgbClr val="000000"/>
                </a:solidFill>
                <a:uFillTx/>
                <a:latin typeface="Calibri"/>
              </a:rPr>
              <a:t> (Accessed: 5</a:t>
            </a:r>
            <a:r>
              <a:rPr lang="en-GB" sz="1400" b="0" i="0" u="none" strike="noStrike" kern="1200" cap="none" spc="0" baseline="30000">
                <a:solidFill>
                  <a:srgbClr val="000000"/>
                </a:solidFill>
                <a:uFillTx/>
                <a:latin typeface="Calibri"/>
              </a:rPr>
              <a:t>th</a:t>
            </a:r>
            <a:r>
              <a:rPr lang="en-GB" sz="1400" b="0" i="0" u="none" strike="noStrike" kern="1200" cap="none" spc="0" baseline="0">
                <a:solidFill>
                  <a:srgbClr val="000000"/>
                </a:solidFill>
                <a:uFillTx/>
                <a:latin typeface="Calibri"/>
              </a:rPr>
              <a:t> Nov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a:solidFill>
                  <a:srgbClr val="222222"/>
                </a:solidFill>
                <a:uFillTx/>
                <a:latin typeface="Calibri" pitchFamily="34"/>
              </a:rPr>
              <a:t>Jenkins, M. and McDonald, M. (2022) Market Segmentation; Organizational archetypes and Research Agendas, European Journal of Marketing, 31(1).</a:t>
            </a:r>
            <a:endParaRPr lang="en-GB"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Calibri"/>
              </a:rPr>
              <a:t>Kenton, W. (2023). Marketing Mix: The 4 Ps of Marketing and How to Use Them. Investopedia: 27</a:t>
            </a:r>
            <a:r>
              <a:rPr lang="en-US" sz="1400" b="0" i="0" u="none" strike="noStrike" kern="0" cap="none" spc="0" baseline="30000">
                <a:solidFill>
                  <a:srgbClr val="000000"/>
                </a:solidFill>
                <a:uFillTx/>
                <a:latin typeface="Calibri"/>
              </a:rPr>
              <a:t>th</a:t>
            </a:r>
            <a:r>
              <a:rPr lang="en-US" sz="1400" b="0" i="0" u="none" strike="noStrike" kern="0" cap="none" spc="0" baseline="0">
                <a:solidFill>
                  <a:srgbClr val="000000"/>
                </a:solidFill>
                <a:uFillTx/>
                <a:latin typeface="Calibri"/>
              </a:rPr>
              <a:t> March. Available: </a:t>
            </a:r>
            <a:endParaRPr lang="en-GB" sz="14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hlinkClick r:id="rId7"/>
              </a:rPr>
              <a:t>https://www.investopedia.com/terms/m/marketing-mix.asp</a:t>
            </a:r>
            <a:r>
              <a:rPr lang="en-GB" sz="1400" b="0" i="0" u="none" strike="noStrike" kern="1200" cap="none" spc="0" baseline="0">
                <a:solidFill>
                  <a:srgbClr val="000000"/>
                </a:solidFill>
                <a:uFillTx/>
                <a:latin typeface="Calibri"/>
              </a:rPr>
              <a:t> (Accessed: 5</a:t>
            </a:r>
            <a:r>
              <a:rPr lang="en-GB" sz="1400" b="0" i="0" u="none" strike="noStrike" kern="1200" cap="none" spc="0" baseline="30000">
                <a:solidFill>
                  <a:srgbClr val="000000"/>
                </a:solidFill>
                <a:uFillTx/>
                <a:latin typeface="Calibri"/>
              </a:rPr>
              <a:t>th</a:t>
            </a:r>
            <a:r>
              <a:rPr lang="en-GB" sz="1400" b="0" i="0" u="none" strike="noStrike" kern="1200" cap="none" spc="0" baseline="0">
                <a:solidFill>
                  <a:srgbClr val="000000"/>
                </a:solidFill>
                <a:uFillTx/>
                <a:latin typeface="Calibri"/>
              </a:rPr>
              <a:t> Nov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a:solidFill>
                  <a:srgbClr val="222222"/>
                </a:solidFill>
                <a:uFillTx/>
                <a:latin typeface="Calibri" pitchFamily="34"/>
              </a:rPr>
              <a:t>Kotler, P. and Armstrong, G. (2013) Principles of marketing. 6th ed. London: Pearson.</a:t>
            </a:r>
            <a:endParaRPr lang="en-GB" sz="1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Calibri"/>
              </a:rPr>
              <a:t>Marketing Teacher (2021). Welcome to Marketing Teacher. Available: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hlinkClick r:id="rId8"/>
              </a:rPr>
              <a:t>https://www.marketingteacher.com/</a:t>
            </a:r>
            <a:r>
              <a:rPr lang="en-GB" sz="1400" b="0" i="0" u="none" strike="noStrike" kern="1200" cap="none" spc="0" baseline="0">
                <a:solidFill>
                  <a:srgbClr val="000000"/>
                </a:solidFill>
                <a:uFillTx/>
                <a:latin typeface="Calibri"/>
              </a:rPr>
              <a:t> (Accessed: 5</a:t>
            </a:r>
            <a:r>
              <a:rPr lang="en-GB" sz="1400" b="0" i="0" u="none" strike="noStrike" kern="1200" cap="none" spc="0" baseline="30000">
                <a:solidFill>
                  <a:srgbClr val="000000"/>
                </a:solidFill>
                <a:uFillTx/>
                <a:latin typeface="Calibri"/>
              </a:rPr>
              <a:t>th</a:t>
            </a:r>
            <a:r>
              <a:rPr lang="en-GB" sz="1400" b="0" i="0" u="none" strike="noStrike" kern="1200" cap="none" spc="0" baseline="0">
                <a:solidFill>
                  <a:srgbClr val="000000"/>
                </a:solidFill>
                <a:uFillTx/>
                <a:latin typeface="Calibri"/>
              </a:rPr>
              <a:t> Nov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Ryanair (2021). Ryanair Improves Industry Leading Customer Service. 28</a:t>
            </a:r>
            <a:r>
              <a:rPr lang="en-US" sz="1400" b="0" i="0" u="none" strike="noStrike" kern="1200" cap="none" spc="0" baseline="30000">
                <a:solidFill>
                  <a:srgbClr val="000000"/>
                </a:solidFill>
                <a:uFillTx/>
                <a:latin typeface="Calibri"/>
              </a:rPr>
              <a:t>th</a:t>
            </a:r>
            <a:r>
              <a:rPr lang="en-US" sz="1400" b="0" i="0" u="none" strike="noStrike" kern="1200" cap="none" spc="0" baseline="0">
                <a:solidFill>
                  <a:srgbClr val="000000"/>
                </a:solidFill>
                <a:uFillTx/>
                <a:latin typeface="Calibri"/>
              </a:rPr>
              <a:t> Oct. Available: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hlinkClick r:id="rId9"/>
              </a:rPr>
              <a:t>https://corporate.ryanair.com/news/ryanair-improves-industry-leading-customer-service/</a:t>
            </a:r>
            <a:r>
              <a:rPr lang="en-US" sz="1400" b="0" i="0" u="none" strike="noStrike" kern="1200" cap="none" spc="0" baseline="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[Accessed: 17</a:t>
            </a:r>
            <a:r>
              <a:rPr lang="en-US" sz="1400" b="0" i="0" u="none" strike="noStrike" kern="1200" cap="none" spc="0" baseline="30000">
                <a:solidFill>
                  <a:srgbClr val="000000"/>
                </a:solidFill>
                <a:uFillTx/>
                <a:latin typeface="Calibri"/>
              </a:rPr>
              <a:t>th</a:t>
            </a:r>
            <a:r>
              <a:rPr lang="en-US" sz="1400" b="0" i="0" u="none" strike="noStrike" kern="1200" cap="none" spc="0" baseline="0">
                <a:solidFill>
                  <a:srgbClr val="000000"/>
                </a:solidFill>
                <a:uFillTx/>
                <a:latin typeface="Calibri"/>
              </a:rPr>
              <a:t>  of November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Calibri"/>
              </a:rPr>
              <a:t>Ryanair (2023). About Us. Available: </a:t>
            </a:r>
            <a:r>
              <a:rPr lang="en-US" sz="1400" b="0" i="0" u="none" strike="noStrike" kern="0" cap="none" spc="0" baseline="0">
                <a:solidFill>
                  <a:srgbClr val="000000"/>
                </a:solidFill>
                <a:uFillTx/>
                <a:latin typeface="Calibri"/>
                <a:hlinkClick r:id="rId10"/>
              </a:rPr>
              <a:t>https://corporate.ryanair.com/?market=gb</a:t>
            </a:r>
            <a:r>
              <a:rPr lang="en-US" sz="1400" b="0" i="0" u="none" strike="noStrike" kern="0" cap="none" spc="0" baseline="0">
                <a:solidFill>
                  <a:srgbClr val="000000"/>
                </a:solidFill>
                <a:uFillTx/>
                <a:latin typeface="Calibri"/>
              </a:rPr>
              <a:t> </a:t>
            </a:r>
            <a:r>
              <a:rPr lang="en-US" sz="1400" b="0" i="0" u="none" strike="noStrike" kern="1200" cap="none" spc="0" baseline="0">
                <a:solidFill>
                  <a:srgbClr val="000000"/>
                </a:solidFill>
                <a:uFillTx/>
                <a:latin typeface="Calibri"/>
              </a:rPr>
              <a:t>[Accessed: 17</a:t>
            </a:r>
            <a:r>
              <a:rPr lang="en-US" sz="1400" b="0" i="0" u="none" strike="noStrike" kern="1200" cap="none" spc="0" baseline="30000">
                <a:solidFill>
                  <a:srgbClr val="000000"/>
                </a:solidFill>
                <a:uFillTx/>
                <a:latin typeface="Calibri"/>
              </a:rPr>
              <a:t>th</a:t>
            </a:r>
            <a:r>
              <a:rPr lang="en-US" sz="1400" b="0" i="0" u="none" strike="noStrike" kern="1200" cap="none" spc="0" baseline="0">
                <a:solidFill>
                  <a:srgbClr val="000000"/>
                </a:solidFill>
                <a:uFillTx/>
                <a:latin typeface="Calibri"/>
              </a:rPr>
              <a:t>  of November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White, J. C. (2017). Controversial Ryanair management culture. Times Malta: 8</a:t>
            </a:r>
            <a:r>
              <a:rPr lang="en-US" sz="1400" b="0" i="0" u="none" strike="noStrike" kern="1200" cap="none" spc="0" baseline="30000">
                <a:solidFill>
                  <a:srgbClr val="000000"/>
                </a:solidFill>
                <a:uFillTx/>
                <a:latin typeface="Calibri"/>
              </a:rPr>
              <a:t>th</a:t>
            </a:r>
            <a:r>
              <a:rPr lang="en-US" sz="1400" b="0" i="0" u="none" strike="noStrike" kern="1200" cap="none" spc="0" baseline="0">
                <a:solidFill>
                  <a:srgbClr val="000000"/>
                </a:solidFill>
                <a:uFillTx/>
                <a:latin typeface="Calibri"/>
              </a:rPr>
              <a:t>  October.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bri"/>
              </a:rPr>
              <a:t>Available: </a:t>
            </a:r>
            <a:r>
              <a:rPr lang="en-US" sz="1400" b="0" i="0" u="none" strike="noStrike" kern="1200" cap="none" spc="0" baseline="0">
                <a:solidFill>
                  <a:srgbClr val="000000"/>
                </a:solidFill>
                <a:uFillTx/>
                <a:latin typeface="Calibri"/>
                <a:hlinkClick r:id="rId11"/>
              </a:rPr>
              <a:t>https://timesofmalta.com/articles/view/Controversial-Ryanair-management-culture.659969</a:t>
            </a:r>
            <a:r>
              <a:rPr lang="en-US" sz="1400" b="0" i="0" u="none" strike="noStrike" kern="1200" cap="none" spc="0" baseline="0">
                <a:solidFill>
                  <a:srgbClr val="000000"/>
                </a:solidFill>
                <a:uFillTx/>
                <a:latin typeface="Calibri"/>
              </a:rPr>
              <a:t>   [Accessed: 17</a:t>
            </a:r>
            <a:r>
              <a:rPr lang="en-US" sz="1400" b="0" i="0" u="none" strike="noStrike" kern="1200" cap="none" spc="0" baseline="30000">
                <a:solidFill>
                  <a:srgbClr val="000000"/>
                </a:solidFill>
                <a:uFillTx/>
                <a:latin typeface="Calibri"/>
              </a:rPr>
              <a:t>th</a:t>
            </a:r>
            <a:r>
              <a:rPr lang="en-US" sz="1400" b="0" i="0" u="none" strike="noStrike" kern="1200" cap="none" spc="0" baseline="0">
                <a:solidFill>
                  <a:srgbClr val="000000"/>
                </a:solidFill>
                <a:uFillTx/>
                <a:latin typeface="Calibri"/>
              </a:rPr>
              <a:t>  of November 2023].</a:t>
            </a:r>
            <a:endParaRPr lang="en-GB" sz="14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3265</Words>
  <Application>Microsoft Office PowerPoint</Application>
  <PresentationFormat>Widescreen</PresentationFormat>
  <Paragraphs>241</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SourceSansPro</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Maruf</dc:creator>
  <cp:lastModifiedBy>sarder maruf</cp:lastModifiedBy>
  <cp:revision>9</cp:revision>
  <dcterms:created xsi:type="dcterms:W3CDTF">2023-12-06T14:23:12Z</dcterms:created>
  <dcterms:modified xsi:type="dcterms:W3CDTF">2023-12-07T15:27:27Z</dcterms:modified>
</cp:coreProperties>
</file>