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691B96-824F-BF50-2675-A61FE1DFF865}" v="188" dt="2025-11-09T22:39:40.644"/>
    <p1510:client id="{E10B8CAF-BD3F-84A5-BBC0-EF6E91C0FF02}" v="449" dt="2025-11-10T10:00:40.102"/>
    <p1510:client id="{F16D6F1C-C05C-6A4D-3C0E-A96E1E0E6CB5}" v="109" dt="2025-11-10T00:03:23.4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theme" Target="theme/theme1.xml" Id="rId18" /><Relationship Type="http://schemas.openxmlformats.org/officeDocument/2006/relationships/slide" Target="slides/slide2.xml" Id="rId3" /><Relationship Type="http://schemas.microsoft.com/office/2015/10/relationships/revisionInfo" Target="revisionInfo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viewProps" Target="viewProps.xml" Id="rId17" /><Relationship Type="http://schemas.openxmlformats.org/officeDocument/2006/relationships/slide" Target="slides/slide1.xml" Id="rId2" /><Relationship Type="http://schemas.openxmlformats.org/officeDocument/2006/relationships/presProps" Target="presProps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notesMaster" Target="notesMasters/notesMaster1.xml" Id="rId15" /><Relationship Type="http://schemas.openxmlformats.org/officeDocument/2006/relationships/slide" Target="slides/slide9.xml" Id="rId10" /><Relationship Type="http://schemas.openxmlformats.org/officeDocument/2006/relationships/tableStyles" Target="tableStyles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1429D6-BD1D-413F-A1FC-7A090DF2BA72}" type="datetimeFigureOut">
              <a:t>11/10/2025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581F71-6493-4E78-B036-74B2DA7671F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807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biggest factors are legal compliance and technology — ensuring safe operations and accurate diagnostics.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581F71-6493-4E78-B036-74B2DA7671F7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9147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total marketing spend will be around £5,000 to build brand awareness in the first year.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581F71-6493-4E78-B036-74B2DA7671F7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781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I’m combining personal savings, a start-up loan, and a local business grant to cover the £30,000 start-up cost.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581F71-6493-4E78-B036-74B2DA7671F7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8328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With 10 jobs a day at £55 per job, I expect to reach profitability within six months.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581F71-6493-4E78-B036-74B2DA7671F7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1762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 summary, Filmon Automotive aims to become a trusted name in local vehicle care, combining technical expertise with excellent customer service.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581F71-6493-4E78-B036-74B2DA7671F7}" type="slidenum"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537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F90E1-3103-9D3E-312A-23DA7B45A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  <a:latin typeface="Arial"/>
                <a:cs typeface="Arial"/>
              </a:rPr>
              <a:t>Student Name: Filmon Mehari</a:t>
            </a:r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FFFFFF"/>
                </a:solidFill>
                <a:latin typeface="Arial"/>
                <a:cs typeface="Arial"/>
              </a:rPr>
              <a:t>Student ID:2316428</a:t>
            </a:r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FFFFFF"/>
                </a:solidFill>
                <a:latin typeface="Arial"/>
                <a:cs typeface="Arial"/>
              </a:rPr>
              <a:t>Program of study: Cert HE</a:t>
            </a:r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FFFFFF"/>
                </a:solidFill>
                <a:latin typeface="Arial"/>
                <a:cs typeface="Arial"/>
              </a:rPr>
              <a:t>Module Title: Enterprise and Entrepreneurship   </a:t>
            </a:r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FFFFFF"/>
                </a:solidFill>
                <a:latin typeface="Arial"/>
                <a:cs typeface="Arial"/>
              </a:rPr>
              <a:t>                   </a:t>
            </a:r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FFFFFF"/>
                </a:solidFill>
                <a:latin typeface="Arial"/>
                <a:cs typeface="Arial"/>
              </a:rPr>
              <a:t>Module Code: LCLM4006</a:t>
            </a:r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FFFFFF"/>
                </a:solidFill>
                <a:latin typeface="Arial"/>
                <a:cs typeface="Arial"/>
              </a:rPr>
              <a:t>     </a:t>
            </a:r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FFFFFF"/>
                </a:solidFill>
                <a:latin typeface="Arial"/>
                <a:cs typeface="Arial"/>
              </a:rPr>
              <a:t>Lecture Name: Taonga Kaonga Sobere-Snithers</a:t>
            </a:r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FFFFFF"/>
                </a:solidFill>
                <a:latin typeface="Arial"/>
                <a:cs typeface="Arial"/>
              </a:rPr>
              <a:t>                </a:t>
            </a:r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 sz="200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 sz="2000">
              <a:solidFill>
                <a:srgbClr val="FFFFFF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6F585-4D90-7841-5C1E-0D87FD8ED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0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               </a:t>
            </a:r>
            <a:endParaRPr lang="en-US" sz="20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endParaRPr lang="en-US" sz="20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4664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2D05657-94EE-4B2D-BC1B-A1D065063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7586665A-47B3-4AEE-BC94-15D89FF70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5099" y="486184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84542" y="486184"/>
            <a:ext cx="736399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400" b="1" kern="1200">
                <a:latin typeface="+mj-lt"/>
                <a:ea typeface="+mj-ea"/>
                <a:cs typeface="+mj-cs"/>
              </a:rPr>
              <a:t>Filmon Automotive – Business Plan Presentation</a:t>
            </a:r>
            <a:endParaRPr lang="en-US" sz="2400" b="1" kern="1200">
              <a:latin typeface="+mj-lt"/>
            </a:endParaRPr>
          </a:p>
        </p:txBody>
      </p:sp>
      <p:pic>
        <p:nvPicPr>
          <p:cNvPr id="4" name="Picture 3" descr="Premium Vector | Auto repair and garage logo template for automotive ...">
            <a:extLst>
              <a:ext uri="{FF2B5EF4-FFF2-40B4-BE49-F238E27FC236}">
                <a16:creationId xmlns:a16="http://schemas.microsoft.com/office/drawing/2014/main" id="{9CB835EF-2A43-2E28-97AB-37A037A8DF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3"/>
          <a:stretch>
            <a:fillRect/>
          </a:stretch>
        </p:blipFill>
        <p:spPr>
          <a:xfrm>
            <a:off x="581526" y="258142"/>
            <a:ext cx="3118718" cy="3118718"/>
          </a:xfrm>
          <a:custGeom>
            <a:avLst/>
            <a:gdLst/>
            <a:ahLst/>
            <a:cxnLst/>
            <a:rect l="l" t="t" r="r" b="b"/>
            <a:pathLst>
              <a:path w="2683042" h="2683042">
                <a:moveTo>
                  <a:pt x="102278" y="0"/>
                </a:moveTo>
                <a:lnTo>
                  <a:pt x="2580764" y="0"/>
                </a:lnTo>
                <a:cubicBezTo>
                  <a:pt x="2637251" y="0"/>
                  <a:pt x="2683042" y="45791"/>
                  <a:pt x="2683042" y="102278"/>
                </a:cubicBezTo>
                <a:lnTo>
                  <a:pt x="2683042" y="2580764"/>
                </a:lnTo>
                <a:cubicBezTo>
                  <a:pt x="2683042" y="2637251"/>
                  <a:pt x="2637251" y="2683042"/>
                  <a:pt x="2580764" y="2683042"/>
                </a:cubicBezTo>
                <a:lnTo>
                  <a:pt x="102278" y="2683042"/>
                </a:lnTo>
                <a:cubicBezTo>
                  <a:pt x="45791" y="2683042"/>
                  <a:pt x="0" y="2637251"/>
                  <a:pt x="0" y="2580764"/>
                </a:cubicBezTo>
                <a:lnTo>
                  <a:pt x="0" y="102278"/>
                </a:lnTo>
                <a:cubicBezTo>
                  <a:pt x="0" y="45791"/>
                  <a:pt x="45791" y="0"/>
                  <a:pt x="102278" y="0"/>
                </a:cubicBezTo>
                <a:close/>
              </a:path>
            </a:pathLst>
          </a:custGeom>
        </p:spPr>
      </p:pic>
      <p:pic>
        <p:nvPicPr>
          <p:cNvPr id="5" name="Picture 4" descr="Premium Vector | Auto repair and garage logo template for automotive ...">
            <a:extLst>
              <a:ext uri="{FF2B5EF4-FFF2-40B4-BE49-F238E27FC236}">
                <a16:creationId xmlns:a16="http://schemas.microsoft.com/office/drawing/2014/main" id="{2B41C134-04D1-D883-8305-08B52BD1A7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" b="3"/>
          <a:stretch>
            <a:fillRect/>
          </a:stretch>
        </p:blipFill>
        <p:spPr>
          <a:xfrm>
            <a:off x="581526" y="3486449"/>
            <a:ext cx="3118718" cy="3118718"/>
          </a:xfrm>
          <a:custGeom>
            <a:avLst/>
            <a:gdLst/>
            <a:ahLst/>
            <a:cxnLst/>
            <a:rect l="l" t="t" r="r" b="b"/>
            <a:pathLst>
              <a:path w="2683042" h="2683042">
                <a:moveTo>
                  <a:pt x="102278" y="0"/>
                </a:moveTo>
                <a:lnTo>
                  <a:pt x="2580764" y="0"/>
                </a:lnTo>
                <a:cubicBezTo>
                  <a:pt x="2637251" y="0"/>
                  <a:pt x="2683042" y="45791"/>
                  <a:pt x="2683042" y="102278"/>
                </a:cubicBezTo>
                <a:lnTo>
                  <a:pt x="2683042" y="2580764"/>
                </a:lnTo>
                <a:cubicBezTo>
                  <a:pt x="2683042" y="2637251"/>
                  <a:pt x="2637251" y="2683042"/>
                  <a:pt x="2580764" y="2683042"/>
                </a:cubicBezTo>
                <a:lnTo>
                  <a:pt x="102278" y="2683042"/>
                </a:lnTo>
                <a:cubicBezTo>
                  <a:pt x="45791" y="2683042"/>
                  <a:pt x="0" y="2637251"/>
                  <a:pt x="0" y="2580764"/>
                </a:cubicBezTo>
                <a:lnTo>
                  <a:pt x="0" y="102278"/>
                </a:lnTo>
                <a:cubicBezTo>
                  <a:pt x="0" y="45791"/>
                  <a:pt x="45791" y="0"/>
                  <a:pt x="102278" y="0"/>
                </a:cubicBezTo>
                <a:close/>
              </a:path>
            </a:pathLst>
          </a:cu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84542" y="1946684"/>
            <a:ext cx="736399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Reliable, Affordable &amp; Professional Vehicle Care</a:t>
            </a:r>
            <a:br>
              <a:rPr lang="en-US"/>
            </a:br>
            <a:r>
              <a:rPr lang="en-US"/>
              <a:t>  </a:t>
            </a:r>
            <a:br>
              <a:rPr lang="en-US"/>
            </a:br>
            <a:r>
              <a:rPr lang="en-US"/>
              <a:t>  Presented by: Filmon Mehari (Owner / Founder)</a:t>
            </a:r>
            <a:br>
              <a:rPr lang="en-US"/>
            </a:br>
            <a:r>
              <a:rPr lang="en-US"/>
              <a:t> Date: November 2025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Reliable, Affordable &amp; Professional Vehicle Care</a:t>
            </a:r>
            <a:br>
              <a:rPr lang="en-US"/>
            </a:br>
            <a:r>
              <a:rPr lang="en-US"/>
              <a:t>  100B Brantley Road, Birmingham, B6 7DP</a:t>
            </a:r>
            <a:br>
              <a:rPr lang="en-US"/>
            </a:br>
            <a:r>
              <a:rPr lang="en-US"/>
              <a:t>  Presented by: Filmon Mehari (Owner / Founder)</a:t>
            </a:r>
            <a:br>
              <a:rPr lang="en-US"/>
            </a:br>
            <a:r>
              <a:rPr lang="en-US"/>
              <a:t>  Date: November 2025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2B3B0-92B4-8204-79AB-6CD6EFF36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1900" b="1">
                <a:ea typeface="+mj-lt"/>
                <a:cs typeface="+mj-lt"/>
              </a:rPr>
              <a:t>Filmon Automotive is an independent car mechanic garage providing high-quality repair and maintenance services.</a:t>
            </a:r>
            <a:endParaRPr lang="en-US" sz="1900" b="1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ED5D3-C902-CF8B-49D7-B8919CE87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>
                <a:ea typeface="+mn-lt"/>
                <a:cs typeface="+mn-lt"/>
              </a:rPr>
              <a:t>We focus on ensuring the safety, reliability, and performance of every customer’s vehicle.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Services include: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Diagnostics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Oil &amp; filter changes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Brake inspections and repairs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Tyre rotation &amp; balancing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Battery replacement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Electrical fault repair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General maintenance</a:t>
            </a:r>
            <a:endParaRPr lang="en-US" sz="1900"/>
          </a:p>
          <a:p>
            <a:pPr marL="0" indent="0">
              <a:buNone/>
            </a:pPr>
            <a:endParaRPr lang="en-US" sz="1900" i="1"/>
          </a:p>
          <a:p>
            <a:endParaRPr lang="en-US" sz="190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ee Stock Photo of Mechanic repairing car damage at auto shop ...">
            <a:extLst>
              <a:ext uri="{FF2B5EF4-FFF2-40B4-BE49-F238E27FC236}">
                <a16:creationId xmlns:a16="http://schemas.microsoft.com/office/drawing/2014/main" id="{436D5561-CCAB-D92D-39A1-6FFF81F6DB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400" b="1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241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D328DD-3EE4-12A7-EB3F-5C09510F9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600" b="1">
                <a:ea typeface="+mj-lt"/>
                <a:cs typeface="+mj-lt"/>
              </a:rPr>
              <a:t>Business Aim:</a:t>
            </a:r>
            <a:br>
              <a:rPr lang="en-US" sz="1600" b="1">
                <a:ea typeface="+mj-lt"/>
                <a:cs typeface="+mj-lt"/>
              </a:rPr>
            </a:br>
            <a:r>
              <a:rPr lang="en-US" sz="1600" b="1">
                <a:ea typeface="+mj-lt"/>
                <a:cs typeface="+mj-lt"/>
              </a:rPr>
              <a:t> Deliver reliable services that exceed customer expectations, build loyalty, and support the community.</a:t>
            </a:r>
            <a:endParaRPr lang="en-US" sz="16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60FB149-F093-BFF2-4772-BE22FA301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Key SMART Objectives: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Achieve 90% customer satisfaction in the first 12 months.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Zero major safety incidents in the first year.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Reduce diagnostic time by 25% using modern tools.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70% repeat customers within 18 months.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Hire 2 staff &amp; 1 apprentice within the first year.</a:t>
            </a:r>
            <a:endParaRPr lang="en-US" sz="1800"/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 </a:t>
            </a:r>
            <a:endParaRPr lang="en-US" sz="1800"/>
          </a:p>
          <a:p>
            <a:endParaRPr lang="en-US" sz="1800"/>
          </a:p>
        </p:txBody>
      </p:sp>
      <p:pic>
        <p:nvPicPr>
          <p:cNvPr id="15" name="Picture 14" descr="Tips to Find The Right Mechanic for Your Car">
            <a:extLst>
              <a:ext uri="{FF2B5EF4-FFF2-40B4-BE49-F238E27FC236}">
                <a16:creationId xmlns:a16="http://schemas.microsoft.com/office/drawing/2014/main" id="{37B5DD49-6453-5CD0-D035-9F9C92FEA6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863" r="15134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31220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674DF-2DB2-6643-F1EA-C031246AE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Core Services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2D7CB-2C1D-3566-9FC2-4FE43BEFD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ea typeface="+mn-lt"/>
                <a:cs typeface="+mn-lt"/>
              </a:rPr>
              <a:t>Oil &amp; filter changes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Tyre</a:t>
            </a:r>
            <a:r>
              <a:rPr lang="en-US">
                <a:ea typeface="+mn-lt"/>
                <a:cs typeface="+mn-lt"/>
              </a:rPr>
              <a:t> rotation and balancing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Brake inspection and repair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Engine and exhaust diagnostics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Battery replacement &amp; electrical repair</a:t>
            </a:r>
            <a:endParaRPr lang="en-US"/>
          </a:p>
          <a:p>
            <a:r>
              <a:rPr lang="en-US">
                <a:ea typeface="+mn-lt"/>
                <a:cs typeface="+mn-lt"/>
              </a:rPr>
              <a:t>General servicing and maintenance</a:t>
            </a:r>
            <a:endParaRPr lang="en-US"/>
          </a:p>
          <a:p>
            <a:endParaRPr lang="en-US" i="1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126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436A5-90CE-3F8D-0574-A94FD0465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4300" b="1">
                <a:solidFill>
                  <a:srgbClr val="FFFFFF"/>
                </a:solidFill>
              </a:rPr>
              <a:t>Legal Structure &amp; Management</a:t>
            </a:r>
          </a:p>
          <a:p>
            <a:pPr algn="ctr"/>
            <a:r>
              <a:rPr lang="en-US" sz="4300" b="1">
                <a:solidFill>
                  <a:srgbClr val="FFFFFF"/>
                </a:solidFill>
                <a:ea typeface="+mj-lt"/>
                <a:cs typeface="+mj-lt"/>
              </a:rPr>
              <a:t>Legal Format</a:t>
            </a:r>
            <a:r>
              <a:rPr lang="en-US" sz="4300">
                <a:solidFill>
                  <a:srgbClr val="FFFFFF"/>
                </a:solidFill>
                <a:ea typeface="+mj-lt"/>
                <a:cs typeface="+mj-lt"/>
              </a:rPr>
              <a:t>: Sole Trader</a:t>
            </a:r>
            <a:br>
              <a:rPr lang="en-US" sz="4300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US" sz="4300">
                <a:solidFill>
                  <a:srgbClr val="FFFFFF"/>
                </a:solidFill>
                <a:ea typeface="+mj-lt"/>
                <a:cs typeface="+mj-lt"/>
              </a:rPr>
              <a:t> </a:t>
            </a:r>
            <a:r>
              <a:rPr lang="en-US" sz="4300" b="1">
                <a:solidFill>
                  <a:srgbClr val="FFFFFF"/>
                </a:solidFill>
                <a:ea typeface="+mj-lt"/>
                <a:cs typeface="+mj-lt"/>
              </a:rPr>
              <a:t>Owner &amp; CEO</a:t>
            </a:r>
            <a:r>
              <a:rPr lang="en-US" sz="4300">
                <a:solidFill>
                  <a:srgbClr val="FFFFFF"/>
                </a:solidFill>
                <a:ea typeface="+mj-lt"/>
                <a:cs typeface="+mj-lt"/>
              </a:rPr>
              <a:t>: Filmon Mehari</a:t>
            </a:r>
            <a:endParaRPr lang="en-US" sz="4300">
              <a:solidFill>
                <a:srgbClr val="FFFFFF"/>
              </a:solidFill>
            </a:endParaRPr>
          </a:p>
          <a:p>
            <a:pPr algn="ctr"/>
            <a:endParaRPr lang="en-US" sz="4300">
              <a:solidFill>
                <a:srgbClr val="FFFFFF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05600-9ECD-108A-8692-8FD107DC0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Benefits: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Simple and low-cost setup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Full decision-making control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Owner keeps all profits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Simpler tax process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Compliance:</a:t>
            </a:r>
            <a:endParaRPr lang="en-US" sz="2000" b="1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Local business </a:t>
            </a:r>
            <a:r>
              <a:rPr lang="en-US" sz="2000" err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licence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Environmental permit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Motor trade insurance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Health &amp; Safety Executive (HSE) compliance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.</a:t>
            </a:r>
            <a:endParaRPr lang="en-US" sz="2000">
              <a:solidFill>
                <a:srgbClr val="000000">
                  <a:alpha val="80000"/>
                </a:srgbClr>
              </a:solidFill>
            </a:endParaRP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5333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F586AD-A810-FE94-37EE-0A75F49DC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Industry Overview</a:t>
            </a:r>
            <a:endParaRPr lang="en-US">
              <a:solidFill>
                <a:srgbClr val="FFFFFF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682FE-D1E4-B961-9406-1A82F6BA1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>
                <a:ea typeface="+mn-lt"/>
                <a:cs typeface="+mn-lt"/>
              </a:rPr>
              <a:t>The UK automotive repair sector serves millions of vehicle owners.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Regular maintenance and safety checks are essential for roadworthiness.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Consistent demand for local, trustworthy garages.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Target: Private car owners and small local businesses.</a:t>
            </a:r>
            <a:endParaRPr lang="en-US" sz="2600"/>
          </a:p>
          <a:p>
            <a:r>
              <a:rPr lang="en-US" sz="2600" b="1">
                <a:ea typeface="+mn-lt"/>
                <a:cs typeface="+mn-lt"/>
              </a:rPr>
              <a:t>Focus:</a:t>
            </a:r>
            <a:br>
              <a:rPr lang="en-US" sz="2600" b="1">
                <a:ea typeface="+mn-lt"/>
                <a:cs typeface="+mn-lt"/>
              </a:rPr>
            </a:br>
            <a:r>
              <a:rPr lang="en-US" sz="2600" b="1">
                <a:ea typeface="+mn-lt"/>
                <a:cs typeface="+mn-lt"/>
              </a:rPr>
              <a:t> </a:t>
            </a:r>
            <a:r>
              <a:rPr lang="en-US" sz="2600">
                <a:ea typeface="+mn-lt"/>
                <a:cs typeface="+mn-lt"/>
              </a:rPr>
              <a:t>Quality workmanship ,Fair pricing , Quick turnaround</a:t>
            </a:r>
            <a:endParaRPr lang="en-US" sz="2600"/>
          </a:p>
          <a:p>
            <a:endParaRPr lang="en-US" sz="2600" i="1"/>
          </a:p>
          <a:p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1292335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FFD36-7924-B3EE-B336-628BD126B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/>
              <a:t>Competitor Analysis</a:t>
            </a:r>
            <a:endParaRPr lang="en-US" sz="2400"/>
          </a:p>
          <a:p>
            <a:endParaRPr lang="en-US" sz="240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0B391D4-7337-AFB6-E9F0-158EA577D3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0668943"/>
              </p:ext>
            </p:extLst>
          </p:nvPr>
        </p:nvGraphicFramePr>
        <p:xfrm>
          <a:off x="838200" y="1825625"/>
          <a:ext cx="10515600" cy="14630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3213824713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02154530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776398573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99423238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43308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b="1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98325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b="1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err="1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53077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b="1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3900033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001BD68-A650-8FDB-6E2C-13C5286633BA}"/>
              </a:ext>
            </a:extLst>
          </p:cNvPr>
          <p:cNvSpPr txBox="1"/>
          <p:nvPr/>
        </p:nvSpPr>
        <p:spPr>
          <a:xfrm>
            <a:off x="3048000" y="3429000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US" i="1"/>
              <a:t>Add picture:</a:t>
            </a:r>
            <a:r>
              <a:rPr lang="en-US"/>
              <a:t> Logos of competitors or local garages.</a:t>
            </a:r>
          </a:p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3ABDC4E-DDBA-94FF-EC13-FFA75F1F63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1342540"/>
              </p:ext>
            </p:extLst>
          </p:nvPr>
        </p:nvGraphicFramePr>
        <p:xfrm>
          <a:off x="836023" y="1081605"/>
          <a:ext cx="8168640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2160">
                  <a:extLst>
                    <a:ext uri="{9D8B030D-6E8A-4147-A177-3AD203B41FA5}">
                      <a16:colId xmlns:a16="http://schemas.microsoft.com/office/drawing/2014/main" val="3080774174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797857105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4271232926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36982428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Competitor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Services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Strength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Weakness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170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Filmon Automotive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Oil change, brake repair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Skilled staff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Slightly higher prices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919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Halfords Autocentre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Servicing, MOT, tyres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Strong brand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Less personal service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25702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Formula One Autocentres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Tyres, brakes, exhaust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Frequent deals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Busy; variable quality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50027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3721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8076F-833B-C6DA-C0C1-6139418E8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2800" b="1">
                <a:latin typeface="Aptos"/>
              </a:rPr>
              <a:t>PESTLE Analysis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837BD-5DD0-17FB-35DD-171208F564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2FF87E7-2209-F9F4-AF8E-ED059B318D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9396842"/>
              </p:ext>
            </p:extLst>
          </p:nvPr>
        </p:nvGraphicFramePr>
        <p:xfrm>
          <a:off x="837788" y="1031294"/>
          <a:ext cx="816864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4092737762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03520167"/>
                    </a:ext>
                  </a:extLst>
                </a:gridCol>
              </a:tblGrid>
              <a:tr h="26108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Factor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Impact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0366332"/>
                  </a:ext>
                </a:extLst>
              </a:tr>
              <a:tr h="26108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Political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Must follow MOT, safety &amp; waste rules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7759551"/>
                  </a:ext>
                </a:extLst>
              </a:tr>
              <a:tr h="45447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Economic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Inflation may affect spending but repairs remain essential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2199553"/>
                  </a:ext>
                </a:extLst>
              </a:tr>
              <a:tr h="45447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Social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Locals rely on cars – demand for trustworthy service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23573"/>
                  </a:ext>
                </a:extLst>
              </a:tr>
              <a:tr h="45447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Technological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Modern tools improve speed &amp; accuracy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9452804"/>
                  </a:ext>
                </a:extLst>
              </a:tr>
              <a:tr h="45447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Legal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Must comply with HSE &amp; insurance laws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9804038"/>
                  </a:ext>
                </a:extLst>
              </a:tr>
              <a:tr h="26108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Environmental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Safe disposal of oil, batteries &amp; fluids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93719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7131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BB197-2EDA-5C32-94C8-BAE6D77F4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>
                <a:ea typeface="+mj-lt"/>
                <a:cs typeface="+mj-lt"/>
              </a:rPr>
              <a:t>Marketing Budget</a:t>
            </a:r>
            <a:endParaRPr lang="en-US" sz="2400" b="1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1D8DD1B-F617-3E04-0362-27D3AD4CCB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7250983"/>
              </p:ext>
            </p:extLst>
          </p:nvPr>
        </p:nvGraphicFramePr>
        <p:xfrm>
          <a:off x="838200" y="1825625"/>
          <a:ext cx="10515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93596661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8787200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37911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Website build &amp; hosting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1,200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5603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Social media ads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2,000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0494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Flyers &amp; local signage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31088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Booking software / CRM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127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Contingency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72897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Total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39256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1725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9E2A1-F392-89CC-5560-7DEC057E8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>
                <a:ea typeface="+mj-lt"/>
                <a:cs typeface="+mj-lt"/>
              </a:rPr>
              <a:t>Funding &amp; Initial Costs</a:t>
            </a:r>
            <a:endParaRPr lang="en-US" sz="2400" b="1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C71EC75-3443-71DB-652A-CEEC7D2A37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7299543"/>
              </p:ext>
            </p:extLst>
          </p:nvPr>
        </p:nvGraphicFramePr>
        <p:xfrm>
          <a:off x="838200" y="1825625"/>
          <a:ext cx="1051560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90790375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057161280"/>
                    </a:ext>
                  </a:extLst>
                </a:gridCol>
              </a:tblGrid>
              <a:tr h="3000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Personal Savings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6900717"/>
                  </a:ext>
                </a:extLst>
              </a:tr>
              <a:tr h="3000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Bank Start-up Loan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153489"/>
                  </a:ext>
                </a:extLst>
              </a:tr>
              <a:tr h="3000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Small Business Grant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3315532"/>
                  </a:ext>
                </a:extLst>
              </a:tr>
              <a:tr h="3000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Total Funding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972955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31EF80E-BF54-9EB2-B9B7-B23BA729D660}"/>
              </a:ext>
            </a:extLst>
          </p:cNvPr>
          <p:cNvSpPr txBox="1"/>
          <p:nvPr/>
        </p:nvSpPr>
        <p:spPr>
          <a:xfrm>
            <a:off x="662066" y="3316574"/>
            <a:ext cx="60960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Main Expenses:</a:t>
            </a:r>
          </a:p>
          <a:p>
            <a:pPr marL="228600" indent="-228600">
              <a:buFont typeface=""/>
              <a:buChar char="•"/>
            </a:pPr>
            <a:r>
              <a:rPr lang="en-US"/>
              <a:t>Tools &amp; equipment – £8,000</a:t>
            </a:r>
          </a:p>
          <a:p>
            <a:pPr marL="228600" indent="-228600">
              <a:buFont typeface=""/>
              <a:buChar char="•"/>
            </a:pPr>
            <a:r>
              <a:rPr lang="en-US"/>
              <a:t>Stock – £3,000</a:t>
            </a:r>
          </a:p>
          <a:p>
            <a:pPr marL="228600" indent="-228600">
              <a:buFont typeface=""/>
              <a:buChar char="•"/>
            </a:pPr>
            <a:r>
              <a:rPr lang="en-US"/>
              <a:t>Garage fit-out – £6,000</a:t>
            </a:r>
          </a:p>
          <a:p>
            <a:pPr marL="228600" indent="-228600">
              <a:buFont typeface=""/>
              <a:buChar char="•"/>
            </a:pPr>
            <a:r>
              <a:rPr lang="en-US"/>
              <a:t>Insurance &amp; licences – £1,500</a:t>
            </a:r>
          </a:p>
          <a:p>
            <a:pPr marL="228600" indent="-228600">
              <a:buFont typeface=""/>
              <a:buChar char="•"/>
            </a:pPr>
            <a:r>
              <a:rPr lang="en-US"/>
              <a:t>Marketing – £5,000</a:t>
            </a:r>
          </a:p>
          <a:p>
            <a:pPr marL="228600" indent="-228600">
              <a:buFont typeface=""/>
              <a:buChar char="•"/>
            </a:pPr>
            <a:r>
              <a:rPr lang="en-US"/>
              <a:t>Working capital – £6,500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6120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147AE-9B68-C16E-0A1B-C99D870E3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>
                <a:ea typeface="+mj-lt"/>
                <a:cs typeface="+mj-lt"/>
              </a:rPr>
              <a:t>Financial Projection</a:t>
            </a:r>
            <a:endParaRPr lang="en-US" sz="2400" b="1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DD20F8D-63A8-0947-4B96-F6C5C55D01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6606573"/>
              </p:ext>
            </p:extLst>
          </p:nvPr>
        </p:nvGraphicFramePr>
        <p:xfrm>
          <a:off x="838200" y="1825625"/>
          <a:ext cx="105156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7399361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78971537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Annual Revenue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132,000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87942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Gross Profit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99,000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70247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Net Profit (pre-tax)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69,000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38573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Break-even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With in 6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36883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2414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B8ABB-2A44-6315-3ECC-E855D1C75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>
                <a:ea typeface="+mj-lt"/>
                <a:cs typeface="+mj-lt"/>
              </a:rPr>
              <a:t>Conclusion</a:t>
            </a:r>
            <a:endParaRPr lang="en-US" sz="24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520F6-F0B6-F9E5-4D10-0BD5895DA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Reliable, community-focused garage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Customer trust and quality service as key strengths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Financially sustainable and scalable model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Plans to expand by hiring apprentices and offering eco-friendly options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152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Student Name: Filmon Mehari  Student ID:2316428  Program of study: Cert HE  Module Title: Enterprise and Entrepreneurship                        Module Code: LCLM4006       Lecture Name: Taonga Kaonga Sobere-Snithers                    </vt:lpstr>
      <vt:lpstr>Filmon Automotive – Business Plan Presentation</vt:lpstr>
      <vt:lpstr>Filmon Automotive is an independent car mechanic garage providing high-quality repair and maintenance services.</vt:lpstr>
      <vt:lpstr>Business Aim:  Deliver reliable services that exceed customer expectations, build loyalty, and support the community.</vt:lpstr>
      <vt:lpstr>Core Services</vt:lpstr>
      <vt:lpstr>Legal Structure &amp; Management Legal Format: Sole Trader  Owner &amp; CEO: Filmon Mehari </vt:lpstr>
      <vt:lpstr>Industry Overview  </vt:lpstr>
      <vt:lpstr>Competitor Analysis </vt:lpstr>
      <vt:lpstr>PESTLE Analysis </vt:lpstr>
      <vt:lpstr>Marketing Budget</vt:lpstr>
      <vt:lpstr>Funding &amp; Initial Costs</vt:lpstr>
      <vt:lpstr>Financial Projection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2013-07-15T20:26:40Z</dcterms:created>
  <dcterms:modified xsi:type="dcterms:W3CDTF">2025-11-10T10:01:12Z</dcterms:modified>
</cp:coreProperties>
</file>