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455" autoAdjust="0"/>
  </p:normalViewPr>
  <p:slideViewPr>
    <p:cSldViewPr snapToGrid="0">
      <p:cViewPr varScale="1">
        <p:scale>
          <a:sx n="82" d="100"/>
          <a:sy n="82" d="100"/>
        </p:scale>
        <p:origin x="167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25E72C-51A3-4EB7-84A5-56A7B5D70832}"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510F99-BB6E-45FB-8904-C4545BFA6797}" type="slidenum">
              <a:rPr lang="en-GB" smtClean="0"/>
              <a:t>‹#›</a:t>
            </a:fld>
            <a:endParaRPr lang="en-GB"/>
          </a:p>
        </p:txBody>
      </p:sp>
    </p:spTree>
    <p:extLst>
      <p:ext uri="{BB962C8B-B14F-4D97-AF65-F5344CB8AC3E}">
        <p14:creationId xmlns:p14="http://schemas.microsoft.com/office/powerpoint/2010/main" val="4031237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Arial" panose="020B0604020202020204" pitchFamily="34" charset="0"/>
              </a:rPr>
              <a:t>Employee engagement: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Employee engagement is regarded as a crucial task of human resource (HR) department and the concept delineates the magnitude of inspiration and motivation employees have for their work and workplace. Shen and Jiang (2019) stated that employee engagement refers to the connection and inclination that employees have for their jobs as well as for their working environment.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2</a:t>
            </a:fld>
            <a:endParaRPr lang="en-GB"/>
          </a:p>
        </p:txBody>
      </p:sp>
    </p:spTree>
    <p:extLst>
      <p:ext uri="{BB962C8B-B14F-4D97-AF65-F5344CB8AC3E}">
        <p14:creationId xmlns:p14="http://schemas.microsoft.com/office/powerpoint/2010/main" val="3425538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Ensuring employee engagement is thought of as a tough job for the HR managers and employers of the organisations. A number of theoretical models are found for employee engagement. One of the notable models is the Deloitte Model</a:t>
            </a:r>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3</a:t>
            </a:fld>
            <a:endParaRPr lang="en-GB"/>
          </a:p>
        </p:txBody>
      </p:sp>
    </p:spTree>
    <p:extLst>
      <p:ext uri="{BB962C8B-B14F-4D97-AF65-F5344CB8AC3E}">
        <p14:creationId xmlns:p14="http://schemas.microsoft.com/office/powerpoint/2010/main" val="275729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Deloitte employee engagement model focuses on ensuring employee engagement by maintaining a culture where employees are more attached, revered, and challenged. The foundation of this model is to offer employees a working ambience which is ‘irresistible’ to them and where they desire to work regularly.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rPr>
              <a:t>Culture is regarded as the key element to implement this model. According to Deloitte, this culture has five core components, each along with its actions is described in the figure. </a:t>
            </a:r>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4</a:t>
            </a:fld>
            <a:endParaRPr lang="en-GB"/>
          </a:p>
        </p:txBody>
      </p:sp>
    </p:spTree>
    <p:extLst>
      <p:ext uri="{BB962C8B-B14F-4D97-AF65-F5344CB8AC3E}">
        <p14:creationId xmlns:p14="http://schemas.microsoft.com/office/powerpoint/2010/main" val="2205713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Meaningful work:</a:t>
            </a:r>
            <a:r>
              <a:rPr lang="en-GB" sz="1800" dirty="0">
                <a:effectLst/>
                <a:latin typeface="Times New Roman" panose="02020603050405020304" pitchFamily="18" charset="0"/>
                <a:ea typeface="Calibri" panose="020F0502020204030204" pitchFamily="34" charset="0"/>
                <a:cs typeface="Arial" panose="020B0604020202020204" pitchFamily="34" charset="0"/>
              </a:rPr>
              <a:t> Employee autonomy in the work, recruiting people fit for company culture, small teams and ensuring leisure time for employees are identified to be essential for helping employees discover meaning in their jobs.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Hands-on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 Setting clear and lucid goals for the employees, ensuring regular training and feedback, developing leadership skills of managers and employees through investment in employee development, and managing performance through regular reviews are deemed to help ensure employee engagement.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Positive work environment:</a:t>
            </a:r>
            <a:r>
              <a:rPr lang="en-GB" sz="1800" dirty="0">
                <a:effectLst/>
                <a:latin typeface="Times New Roman" panose="02020603050405020304" pitchFamily="18" charset="0"/>
                <a:ea typeface="Calibri" panose="020F0502020204030204" pitchFamily="34" charset="0"/>
                <a:cs typeface="Arial" panose="020B0604020202020204" pitchFamily="34" charset="0"/>
              </a:rPr>
              <a:t>  The company has to provide employees with a welcoming, enjoyable, and appreciating environment to ensure employees’ regular participation in their office. To maintain such a working environment, the company has to ensure a flexible as well as humanistic workplace, a culture of recognition and an all-embracing, diverse workplace.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Growth opportunities:</a:t>
            </a:r>
            <a:r>
              <a:rPr lang="en-GB" sz="1800" dirty="0">
                <a:effectLst/>
                <a:latin typeface="Times New Roman" panose="02020603050405020304" pitchFamily="18" charset="0"/>
                <a:ea typeface="Calibri" panose="020F0502020204030204" pitchFamily="34" charset="0"/>
                <a:cs typeface="Arial" panose="020B0604020202020204" pitchFamily="34" charset="0"/>
              </a:rPr>
              <a:t> Employees who experience stagnation at their jobs no longer have the stimulation to perform their tasks. To evade such a scenario, on-the-job training, facilitated talent mobility (promotion at regular intervals, letting employees know their career growth opportunity, focussing on internal recruitment etc), and learning opportunities for the employees are to be ensured in the workplace.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Trust in leadership:</a:t>
            </a:r>
            <a:r>
              <a:rPr lang="en-GB" sz="1800" dirty="0">
                <a:effectLst/>
                <a:latin typeface="Times New Roman" panose="02020603050405020304" pitchFamily="18" charset="0"/>
                <a:ea typeface="Calibri" panose="020F0502020204030204" pitchFamily="34" charset="0"/>
                <a:cs typeface="Arial" panose="020B0604020202020204" pitchFamily="34" charset="0"/>
              </a:rPr>
              <a:t>  Leadership is considered the decisive and probably the most crucial component of an irresistible company. To boost trust in leadership, the company should have a clear mission and purpose, ceaseless investment in the human resource development programme, transparency in the workplace, and motivational arrangement for employees’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5</a:t>
            </a:fld>
            <a:endParaRPr lang="en-GB"/>
          </a:p>
        </p:txBody>
      </p:sp>
    </p:spTree>
    <p:extLst>
      <p:ext uri="{BB962C8B-B14F-4D97-AF65-F5344CB8AC3E}">
        <p14:creationId xmlns:p14="http://schemas.microsoft.com/office/powerpoint/2010/main" val="238861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According to Gallup’s report (2022), around $7.8 trillion worth of productivity is lost worldwide because of employee disengagement in the work. The report showed that globally only 21% of people were engaged at their jobs while 79% of them were disengaged in 2021. This statistic clearly outlines the significance of ensuring employee engagement in the workplace to enhance productivity.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6</a:t>
            </a:fld>
            <a:endParaRPr lang="en-GB"/>
          </a:p>
        </p:txBody>
      </p:sp>
    </p:spTree>
    <p:extLst>
      <p:ext uri="{BB962C8B-B14F-4D97-AF65-F5344CB8AC3E}">
        <p14:creationId xmlns:p14="http://schemas.microsoft.com/office/powerpoint/2010/main" val="2490900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Figure describes the changes of employee engagement over time across the globe. in 2019, the global employee engagement rate was only 12% and it stood at 21% in 2021.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A510F99-BB6E-45FB-8904-C4545BFA6797}" type="slidenum">
              <a:rPr lang="en-GB" smtClean="0"/>
              <a:t>7</a:t>
            </a:fld>
            <a:endParaRPr lang="en-GB"/>
          </a:p>
        </p:txBody>
      </p:sp>
    </p:spTree>
    <p:extLst>
      <p:ext uri="{BB962C8B-B14F-4D97-AF65-F5344CB8AC3E}">
        <p14:creationId xmlns:p14="http://schemas.microsoft.com/office/powerpoint/2010/main" val="2370285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is crucial for the success of any organisation. The concept of employee engagement is crucial for the hotel industry since employees are the first customer touchpoints through which they experience the company's services. An employee engaged in his/her job is observant of business perspectives, provides greater contributions to the advancement of the organisation and thus is considered an asset for the company (Kanwar and Sharma, 2016). Gallup (2020) discovered that organisations with a high level of employee engagement had an enhancement of 21% productivity as opposed to those with a lower level of employee engagement. Lee, Kim and Kim (2013) opined that happy employees are more reliable and more likely to surpass expectations and do better in their jobs which improves their productivity level to a new height. These employees are said to generate higher-quality outcomes for the company.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8</a:t>
            </a:fld>
            <a:endParaRPr lang="en-GB"/>
          </a:p>
        </p:txBody>
      </p:sp>
    </p:spTree>
    <p:extLst>
      <p:ext uri="{BB962C8B-B14F-4D97-AF65-F5344CB8AC3E}">
        <p14:creationId xmlns:p14="http://schemas.microsoft.com/office/powerpoint/2010/main" val="538549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Augmenting company performance:</a:t>
            </a:r>
            <a:r>
              <a:rPr lang="en-GB" sz="1800" dirty="0">
                <a:effectLst/>
                <a:latin typeface="Times New Roman" panose="02020603050405020304" pitchFamily="18" charset="0"/>
                <a:ea typeface="Calibri" panose="020F0502020204030204" pitchFamily="34" charset="0"/>
                <a:cs typeface="Arial" panose="020B0604020202020204" pitchFamily="34" charset="0"/>
              </a:rPr>
              <a:t> Engaged employees are more encouraged and eager to perform their tasks compared to disengaged employees. Lee (2012) stated that the strongest performers and dynamic employees of the company are engaged ones.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Enhancing company’s profitability:</a:t>
            </a:r>
            <a:r>
              <a:rPr lang="en-GB" sz="1800" dirty="0">
                <a:effectLst/>
                <a:latin typeface="Times New Roman" panose="02020603050405020304" pitchFamily="18" charset="0"/>
                <a:ea typeface="Calibri" panose="020F0502020204030204" pitchFamily="34" charset="0"/>
                <a:cs typeface="Arial" panose="020B0604020202020204" pitchFamily="34" charset="0"/>
              </a:rPr>
              <a:t> Hotel companies can increase their profitability by ensuring employee engagement in their workplace. Gallup's (2022) research suggests that companies that have engaged workforce have 23% more profit as opposed to those with a low level of employee engagement.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Enhancing employee performance: </a:t>
            </a:r>
            <a:r>
              <a:rPr lang="en-GB" sz="1800" dirty="0">
                <a:effectLst/>
                <a:latin typeface="Times New Roman" panose="02020603050405020304" pitchFamily="18" charset="0"/>
                <a:ea typeface="Calibri" panose="020F0502020204030204" pitchFamily="34" charset="0"/>
                <a:cs typeface="Arial" panose="020B0604020202020204" pitchFamily="34" charset="0"/>
              </a:rPr>
              <a:t>Hotel company strives hard to ensure employee participation and collaboration for service delivery. Through an employee engagement programme, the company can augment employee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Employee retention:</a:t>
            </a:r>
            <a:r>
              <a:rPr lang="en-GB" sz="1800" dirty="0">
                <a:effectLst/>
                <a:latin typeface="Times New Roman" panose="02020603050405020304" pitchFamily="18" charset="0"/>
                <a:ea typeface="Calibri" panose="020F0502020204030204" pitchFamily="34" charset="0"/>
                <a:cs typeface="Arial" panose="020B0604020202020204" pitchFamily="34" charset="0"/>
              </a:rPr>
              <a:t> A study suggests that more engaged employees are more likely to stay at their companies. Disgruntled and disengaged employees are more likely to leave their companies.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Enhancing customer experience:</a:t>
            </a:r>
            <a:r>
              <a:rPr lang="en-GB" sz="1800" dirty="0">
                <a:effectLst/>
                <a:latin typeface="Times New Roman" panose="02020603050405020304" pitchFamily="18" charset="0"/>
                <a:ea typeface="Calibri" panose="020F0502020204030204" pitchFamily="34" charset="0"/>
                <a:cs typeface="Arial" panose="020B0604020202020204" pitchFamily="34" charset="0"/>
              </a:rPr>
              <a:t> Companies having an engaged workforce can render customers memorable experiences and enjoyment. Hotel companies can leverage this notion to provide customers with lasting and recollecting experiences.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Enhancing customer satisfaction and loyalty</a:t>
            </a:r>
            <a:r>
              <a:rPr lang="en-GB" sz="1800" dirty="0">
                <a:effectLst/>
                <a:latin typeface="Times New Roman" panose="02020603050405020304" pitchFamily="18" charset="0"/>
                <a:ea typeface="Calibri" panose="020F0502020204030204" pitchFamily="34" charset="0"/>
                <a:cs typeface="Arial" panose="020B0604020202020204" pitchFamily="34" charset="0"/>
              </a:rPr>
              <a:t>: Customers are satisfied when their expectations are met and become loyal to the company if the services offered to surpass their desires. Hotel companies can aggrandise customer satisfaction and loyalty through active employee engagement in the workplace (Wang et al., 2020).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Enhancing customer equity:</a:t>
            </a:r>
            <a:r>
              <a:rPr lang="en-GB" sz="1800" dirty="0">
                <a:effectLst/>
                <a:latin typeface="Times New Roman" panose="02020603050405020304" pitchFamily="18" charset="0"/>
                <a:ea typeface="Calibri" panose="020F0502020204030204" pitchFamily="34" charset="0"/>
                <a:cs typeface="Arial" panose="020B0604020202020204" pitchFamily="34" charset="0"/>
              </a:rPr>
              <a:t> Hotel industry has an immense prospect in terms of growing further through augmenting customer equity. The company can attract prospects and customers by providing superior customer service. Only engaged employees are committed to their jobs and are enthusiastic to provide superior services (Ncube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Jerie</a:t>
            </a:r>
            <a:r>
              <a:rPr lang="en-GB" sz="1800" dirty="0">
                <a:effectLst/>
                <a:latin typeface="Times New Roman" panose="02020603050405020304" pitchFamily="18" charset="0"/>
                <a:ea typeface="Calibri" panose="020F0502020204030204" pitchFamily="34" charset="0"/>
                <a:cs typeface="Arial" panose="020B0604020202020204" pitchFamily="34" charset="0"/>
              </a:rPr>
              <a:t>, 2012). Customers having superior services and treatment are more likely to visit and stay in the same hotels in future and thus, will augment customer equity in the company.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9</a:t>
            </a:fld>
            <a:endParaRPr lang="en-GB"/>
          </a:p>
        </p:txBody>
      </p:sp>
    </p:spTree>
    <p:extLst>
      <p:ext uri="{BB962C8B-B14F-4D97-AF65-F5344CB8AC3E}">
        <p14:creationId xmlns:p14="http://schemas.microsoft.com/office/powerpoint/2010/main" val="439732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World’s renowned hotels and restaurants are highly efficient in terms of ensuring employee engagement in the workplace. One of the successful Hotel &amp; Resort chains is Four Seasons. The company is included in Fortune’s 100 best companies list and it was ranked 79th in terms of best working place worldwide.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Four Seasons</a:t>
            </a:r>
            <a:r>
              <a:rPr lang="en-GB" sz="1800" dirty="0">
                <a:effectLst/>
                <a:latin typeface="Times New Roman" panose="02020603050405020304" pitchFamily="18" charset="0"/>
                <a:ea typeface="Calibri" panose="020F0502020204030204" pitchFamily="34" charset="0"/>
                <a:cs typeface="Arial" panose="020B0604020202020204" pitchFamily="34" charset="0"/>
              </a:rPr>
              <a:t> applies several employee engagement techniques to ensure employee participation in the workplace. These are as follows: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Offering a probationary period: The company renders new employees a 90-day training first.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Treating employees as a customer: The company considers employees as important as customers. The new staff are offered a complimentary stay at one of the hotels to have experience.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Internal promotion: The company promote employees internally and continuous training is rendered to the non-management employees to enhance their skill set.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rPr>
              <a:t>Recognition: Employees are recognised at Four Seasons for their outstanding performances. This recognition and appreciation augment employee engagement in the workplace</a:t>
            </a:r>
            <a:endParaRPr lang="en-GB" dirty="0"/>
          </a:p>
        </p:txBody>
      </p:sp>
      <p:sp>
        <p:nvSpPr>
          <p:cNvPr id="4" name="Slide Number Placeholder 3"/>
          <p:cNvSpPr>
            <a:spLocks noGrp="1"/>
          </p:cNvSpPr>
          <p:nvPr>
            <p:ph type="sldNum" sz="quarter" idx="5"/>
          </p:nvPr>
        </p:nvSpPr>
        <p:spPr/>
        <p:txBody>
          <a:bodyPr/>
          <a:lstStyle/>
          <a:p>
            <a:fld id="{6A510F99-BB6E-45FB-8904-C4545BFA6797}" type="slidenum">
              <a:rPr lang="en-GB" smtClean="0"/>
              <a:t>10</a:t>
            </a:fld>
            <a:endParaRPr lang="en-GB"/>
          </a:p>
        </p:txBody>
      </p:sp>
    </p:spTree>
    <p:extLst>
      <p:ext uri="{BB962C8B-B14F-4D97-AF65-F5344CB8AC3E}">
        <p14:creationId xmlns:p14="http://schemas.microsoft.com/office/powerpoint/2010/main" val="34999270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company, FRHI Hotels &amp; Resorts, has been awarded Ragan’s Employee Communications Award in 2015 for best employee engagement. The company has increased employee engagement worldwide by utilising a cloud-based mobile communications network named BEEKEEPER.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A510F99-BB6E-45FB-8904-C4545BFA6797}" type="slidenum">
              <a:rPr lang="en-GB" smtClean="0"/>
              <a:t>11</a:t>
            </a:fld>
            <a:endParaRPr lang="en-GB"/>
          </a:p>
        </p:txBody>
      </p:sp>
    </p:spTree>
    <p:extLst>
      <p:ext uri="{BB962C8B-B14F-4D97-AF65-F5344CB8AC3E}">
        <p14:creationId xmlns:p14="http://schemas.microsoft.com/office/powerpoint/2010/main" val="2473698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Deloitte, 2015. Becoming irresistible: A new model for employee engagement. [online] Deloitte Insights. Available at: &lt;https://www2.deloitte.com/us/en/insights/deloitte-review/issue-16/employee-engagement-strategies.html&gt; [Accessed 15 October 2022].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Eisenhauer, T., 2022. 7 Employee Engagement Tips from the Best Hotel in the World. [online]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Axero</a:t>
            </a:r>
            <a:r>
              <a:rPr lang="en-GB" sz="1200" dirty="0">
                <a:effectLst/>
                <a:latin typeface="Times New Roman" panose="02020603050405020304" pitchFamily="18" charset="0"/>
                <a:ea typeface="Calibri" panose="020F0502020204030204" pitchFamily="34" charset="0"/>
                <a:cs typeface="Arial" panose="020B0604020202020204" pitchFamily="34" charset="0"/>
              </a:rPr>
              <a:t> Solutions. Available at: &lt;https://axerosolutions.com/blog/7-employee-engagement-tips-from-the-best-hotel-in-the-world&gt; [Accessed 16 October 2022].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Gallup, I., 2022. State of the Global Workplace Report. [online] Gallup.com. Available at: &lt;https://www.gallup.com/workplace/349484/state-of-the-global-workplace-2022-report.aspx&gt; [Accessed 16 October 2022].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Gallup, I., 2022. The World's $7.8 Trillion Workplace Problem. [online] Gallup.com. Available at: &lt;https://www.gallup.com/workplace/393497/world-trillion-workplace-problem.aspx&gt; [Accessed 16 October 2022].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Kanwar, D. and Sharma, P., 2016. "employee engagement: identifying gaps in hospitality industry" to "employee engagement: an overview." South Asian Journal of Marketing &amp;amp; Management Research, 6(10), p.70.</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Lee, J., 2012. Antecedents and consequences of employee engagement: Empirical study of hotel employees and managers (Doctoral dissertation, Kansas State University).</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Lee, Y., Kim, S. and Kim, S., 2013. The Impact of Internal Branding on Employee Engagement and Outcome Variables in the Hotel Industry. Asia Pacific Journal of Tourism Research, 19(12), pp.1359-1380.</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Ncube, F. and </a:t>
            </a:r>
            <a:r>
              <a:rPr lang="en-GB" sz="1200" dirty="0" err="1">
                <a:effectLst/>
                <a:latin typeface="Times New Roman" panose="02020603050405020304" pitchFamily="18" charset="0"/>
                <a:ea typeface="Calibri" panose="020F0502020204030204" pitchFamily="34" charset="0"/>
                <a:cs typeface="Arial" panose="020B0604020202020204" pitchFamily="34" charset="0"/>
              </a:rPr>
              <a:t>Jerie</a:t>
            </a:r>
            <a:r>
              <a:rPr lang="en-GB" sz="1200" dirty="0">
                <a:effectLst/>
                <a:latin typeface="Times New Roman" panose="02020603050405020304" pitchFamily="18" charset="0"/>
                <a:ea typeface="Calibri" panose="020F0502020204030204" pitchFamily="34" charset="0"/>
                <a:cs typeface="Arial" panose="020B0604020202020204" pitchFamily="34" charset="0"/>
              </a:rPr>
              <a:t>, S., 2012. Leveraging employee engagement for competitive advantage in the hospitality industry. A comparative study of hotels A and B in Zimbabwe. Journal of Emerging Trends in Economics and Management Sciences, 3(4), pp.380-388.</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Shen, H. and Jiang, H., 2019. Engaged at work? An employee engagement model in public relations. Journal of Public Relations Research, 31(1-2), pp.32-49.</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err="1">
                <a:effectLst/>
                <a:latin typeface="Times New Roman" panose="02020603050405020304" pitchFamily="18" charset="0"/>
                <a:ea typeface="Calibri" panose="020F0502020204030204" pitchFamily="34" charset="0"/>
                <a:cs typeface="Arial" panose="020B0604020202020204" pitchFamily="34" charset="0"/>
              </a:rPr>
              <a:t>Slotosch</a:t>
            </a:r>
            <a:r>
              <a:rPr lang="en-GB" sz="1200" dirty="0">
                <a:effectLst/>
                <a:latin typeface="Times New Roman" panose="02020603050405020304" pitchFamily="18" charset="0"/>
                <a:ea typeface="Calibri" panose="020F0502020204030204" pitchFamily="34" charset="0"/>
                <a:cs typeface="Arial" panose="020B0604020202020204" pitchFamily="34" charset="0"/>
              </a:rPr>
              <a:t>, A., 2022. FRHI Hotels &amp; Resorts Wins 2015 Employee Engagement Ragan Award - Beekeeper. [online] Beekeeper. Available at: &lt;https://www.beekeeper.io/blog/frhi-hotels-resorts-wins-2015-ragan-award-employee-engagement/&gt; [Accessed 16 October 2022].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effectLst/>
                <a:latin typeface="Times New Roman" panose="02020603050405020304" pitchFamily="18" charset="0"/>
                <a:ea typeface="Calibri" panose="020F0502020204030204" pitchFamily="34" charset="0"/>
                <a:cs typeface="Arial" panose="020B0604020202020204" pitchFamily="34" charset="0"/>
              </a:rPr>
              <a:t>Wang, C., Xu, J., Zhang, T.C. and Li, Q.M., 2020. Effects of professional identity on turnover intention in China's hotel employees: The mediating role of employee engagement and job satisfaction. Journal of Hospitality and Tourism Management, 45, pp.10-22.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US" dirty="0"/>
          </a:p>
        </p:txBody>
      </p:sp>
      <p:sp>
        <p:nvSpPr>
          <p:cNvPr id="4" name="Slide Number Placeholder 3"/>
          <p:cNvSpPr>
            <a:spLocks noGrp="1"/>
          </p:cNvSpPr>
          <p:nvPr>
            <p:ph type="sldNum" sz="quarter" idx="5"/>
          </p:nvPr>
        </p:nvSpPr>
        <p:spPr/>
        <p:txBody>
          <a:bodyPr/>
          <a:lstStyle/>
          <a:p>
            <a:fld id="{6A510F99-BB6E-45FB-8904-C4545BFA6797}" type="slidenum">
              <a:rPr lang="en-GB" smtClean="0"/>
              <a:t>12</a:t>
            </a:fld>
            <a:endParaRPr lang="en-GB"/>
          </a:p>
        </p:txBody>
      </p:sp>
    </p:spTree>
    <p:extLst>
      <p:ext uri="{BB962C8B-B14F-4D97-AF65-F5344CB8AC3E}">
        <p14:creationId xmlns:p14="http://schemas.microsoft.com/office/powerpoint/2010/main" val="1387901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F4D1812-BA46-4B21-9814-ABB030C10FEA}" type="datetimeFigureOut">
              <a:rPr lang="en-GB" smtClean="0"/>
              <a:t>28/10/2022</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2099000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4D1812-BA46-4B21-9814-ABB030C10FEA}"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35378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4D1812-BA46-4B21-9814-ABB030C10FEA}"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438663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4D1812-BA46-4B21-9814-ABB030C10FEA}"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1510778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4D1812-BA46-4B21-9814-ABB030C10FEA}"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1344043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4D1812-BA46-4B21-9814-ABB030C10FEA}"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3939245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4D1812-BA46-4B21-9814-ABB030C10FEA}"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4176019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4D1812-BA46-4B21-9814-ABB030C10FEA}"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1991145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4D1812-BA46-4B21-9814-ABB030C10FEA}"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413912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4D1812-BA46-4B21-9814-ABB030C10FEA}"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3174861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4D1812-BA46-4B21-9814-ABB030C10FEA}"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2028865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4D1812-BA46-4B21-9814-ABB030C10FEA}"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2056E-1E49-484D-A210-7BC450854E51}"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622738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4D1812-BA46-4B21-9814-ABB030C10FEA}"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28291791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F4D1812-BA46-4B21-9814-ABB030C10FEA}"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21066700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F4D1812-BA46-4B21-9814-ABB030C10FEA}"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34465475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4D1812-BA46-4B21-9814-ABB030C10FEA}"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29404285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4D1812-BA46-4B21-9814-ABB030C10FEA}"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C2056E-1E49-484D-A210-7BC450854E51}" type="slidenum">
              <a:rPr lang="en-GB" smtClean="0"/>
              <a:t>‹#›</a:t>
            </a:fld>
            <a:endParaRPr lang="en-GB"/>
          </a:p>
        </p:txBody>
      </p:sp>
    </p:spTree>
    <p:extLst>
      <p:ext uri="{BB962C8B-B14F-4D97-AF65-F5344CB8AC3E}">
        <p14:creationId xmlns:p14="http://schemas.microsoft.com/office/powerpoint/2010/main" val="1854010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F4D1812-BA46-4B21-9814-ABB030C10FEA}" type="datetimeFigureOut">
              <a:rPr lang="en-GB" smtClean="0"/>
              <a:t>28/10/2022</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4C2056E-1E49-484D-A210-7BC450854E51}" type="slidenum">
              <a:rPr lang="en-GB" smtClean="0"/>
              <a:t>‹#›</a:t>
            </a:fld>
            <a:endParaRPr lang="en-GB"/>
          </a:p>
        </p:txBody>
      </p:sp>
    </p:spTree>
    <p:extLst>
      <p:ext uri="{BB962C8B-B14F-4D97-AF65-F5344CB8AC3E}">
        <p14:creationId xmlns:p14="http://schemas.microsoft.com/office/powerpoint/2010/main" val="1176114197"/>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E7728D6-F838-4722-D16A-D43C713109D2}"/>
              </a:ext>
            </a:extLst>
          </p:cNvPr>
          <p:cNvSpPr txBox="1"/>
          <p:nvPr/>
        </p:nvSpPr>
        <p:spPr>
          <a:xfrm>
            <a:off x="1998194" y="3537865"/>
            <a:ext cx="10324214" cy="1840312"/>
          </a:xfrm>
          <a:prstGeom prst="rect">
            <a:avLst/>
          </a:prstGeom>
          <a:noFill/>
        </p:spPr>
        <p:txBody>
          <a:bodyPr wrap="square" rtlCol="0">
            <a:spAutoFit/>
          </a:bodyPr>
          <a:lstStyle/>
          <a:p>
            <a:pPr algn="ctr">
              <a:lnSpc>
                <a:spcPct val="150000"/>
              </a:lnSpc>
            </a:pPr>
            <a:r>
              <a:rPr lang="en-GB" sz="4000" b="1" dirty="0">
                <a:effectLst/>
                <a:latin typeface="Times New Roman" panose="02020603050405020304" pitchFamily="18" charset="0"/>
                <a:ea typeface="Calibri" panose="020F0502020204030204" pitchFamily="34" charset="0"/>
                <a:cs typeface="Arial" panose="020B0604020202020204" pitchFamily="34" charset="0"/>
              </a:rPr>
              <a:t>The importance of employee engagement within the hotel industry</a:t>
            </a:r>
            <a:endParaRPr lang="en-GB" sz="4000" dirty="0"/>
          </a:p>
        </p:txBody>
      </p:sp>
      <p:sp>
        <p:nvSpPr>
          <p:cNvPr id="2" name="TextBox 1">
            <a:extLst>
              <a:ext uri="{FF2B5EF4-FFF2-40B4-BE49-F238E27FC236}">
                <a16:creationId xmlns:a16="http://schemas.microsoft.com/office/drawing/2014/main" id="{1AB8C261-C2D4-49DF-884B-06EA0C7390AB}"/>
              </a:ext>
            </a:extLst>
          </p:cNvPr>
          <p:cNvSpPr txBox="1"/>
          <p:nvPr/>
        </p:nvSpPr>
        <p:spPr>
          <a:xfrm>
            <a:off x="2173574" y="1229193"/>
            <a:ext cx="7854846" cy="2308324"/>
          </a:xfrm>
          <a:prstGeom prst="rect">
            <a:avLst/>
          </a:prstGeom>
          <a:noFill/>
        </p:spPr>
        <p:txBody>
          <a:bodyPr wrap="square" rtlCol="0">
            <a:spAutoFit/>
          </a:bodyPr>
          <a:lstStyle/>
          <a:p>
            <a:r>
              <a:rPr lang="en-US" sz="3600" b="1" dirty="0">
                <a:solidFill>
                  <a:schemeClr val="bg1"/>
                </a:solidFill>
              </a:rPr>
              <a:t>Module Handbook Autumn Term 2022</a:t>
            </a:r>
          </a:p>
          <a:p>
            <a:r>
              <a:rPr lang="en-US" sz="3600" b="1" dirty="0">
                <a:solidFill>
                  <a:schemeClr val="bg1"/>
                </a:solidFill>
              </a:rPr>
              <a:t>BMIH4006</a:t>
            </a:r>
          </a:p>
          <a:p>
            <a:r>
              <a:rPr lang="en-US" sz="3600" b="1" dirty="0">
                <a:solidFill>
                  <a:schemeClr val="bg1"/>
                </a:solidFill>
              </a:rPr>
              <a:t>Operating Hotel Facilities</a:t>
            </a:r>
          </a:p>
          <a:p>
            <a:r>
              <a:rPr lang="en-US" sz="3600" b="1" dirty="0">
                <a:solidFill>
                  <a:schemeClr val="bg1"/>
                </a:solidFill>
              </a:rPr>
              <a:t>LEVEL 4</a:t>
            </a:r>
          </a:p>
        </p:txBody>
      </p:sp>
    </p:spTree>
    <p:extLst>
      <p:ext uri="{BB962C8B-B14F-4D97-AF65-F5344CB8AC3E}">
        <p14:creationId xmlns:p14="http://schemas.microsoft.com/office/powerpoint/2010/main" val="205165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D17A66D-AD4D-8B54-0DFF-2E67CF50D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285477" cy="6858000"/>
          </a:xfrm>
          <a:prstGeom prst="rect">
            <a:avLst/>
          </a:prstGeom>
        </p:spPr>
      </p:pic>
      <p:sp>
        <p:nvSpPr>
          <p:cNvPr id="2" name="Title 1">
            <a:extLst>
              <a:ext uri="{FF2B5EF4-FFF2-40B4-BE49-F238E27FC236}">
                <a16:creationId xmlns:a16="http://schemas.microsoft.com/office/drawing/2014/main" id="{52A2729C-33E9-034A-4F4C-9EE6BA59E677}"/>
              </a:ext>
            </a:extLst>
          </p:cNvPr>
          <p:cNvSpPr>
            <a:spLocks noGrp="1"/>
          </p:cNvSpPr>
          <p:nvPr>
            <p:ph type="title"/>
          </p:nvPr>
        </p:nvSpPr>
        <p:spPr/>
        <p:txBody>
          <a:bodyPr>
            <a:normAutofit/>
          </a:bodyPr>
          <a:lstStyle/>
          <a:p>
            <a:r>
              <a:rPr lang="en-GB" sz="3200" b="1" dirty="0">
                <a:effectLst/>
                <a:latin typeface="Times New Roman" panose="02020603050405020304" pitchFamily="18" charset="0"/>
                <a:ea typeface="Calibri" panose="020F0502020204030204" pitchFamily="34" charset="0"/>
              </a:rPr>
              <a:t>Employee engagement</a:t>
            </a:r>
            <a:endParaRPr lang="en-GB" sz="6600" dirty="0"/>
          </a:p>
        </p:txBody>
      </p:sp>
      <p:sp>
        <p:nvSpPr>
          <p:cNvPr id="3" name="Content Placeholder 2">
            <a:extLst>
              <a:ext uri="{FF2B5EF4-FFF2-40B4-BE49-F238E27FC236}">
                <a16:creationId xmlns:a16="http://schemas.microsoft.com/office/drawing/2014/main" id="{1DBDDD26-5780-74BC-933A-BE0BB7D60448}"/>
              </a:ext>
            </a:extLst>
          </p:cNvPr>
          <p:cNvSpPr>
            <a:spLocks noGrp="1"/>
          </p:cNvSpPr>
          <p:nvPr>
            <p:ph idx="1"/>
          </p:nvPr>
        </p:nvSpPr>
        <p:spPr>
          <a:xfrm>
            <a:off x="838200" y="1825625"/>
            <a:ext cx="9315893" cy="4351338"/>
          </a:xfrm>
        </p:spPr>
        <p:txBody>
          <a:bodyPr>
            <a:noAutofit/>
          </a:bodyPr>
          <a:lstStyle/>
          <a:p>
            <a:pPr algn="just">
              <a:lnSpc>
                <a:spcPct val="150000"/>
              </a:lnSpc>
            </a:pPr>
            <a:r>
              <a:rPr lang="en-GB" dirty="0">
                <a:effectLst/>
                <a:latin typeface="Times New Roman" panose="02020603050405020304" pitchFamily="18" charset="0"/>
                <a:ea typeface="Calibri" panose="020F0502020204030204" pitchFamily="34" charset="0"/>
              </a:rPr>
              <a:t>Employee engagement delineates the magnitude of inspiration and motivation employees have for their work and workplace</a:t>
            </a:r>
          </a:p>
          <a:p>
            <a:pPr algn="just">
              <a:lnSpc>
                <a:spcPct val="150000"/>
              </a:lnSpc>
            </a:pPr>
            <a:r>
              <a:rPr lang="en-GB" dirty="0">
                <a:effectLst/>
                <a:latin typeface="Times New Roman" panose="02020603050405020304" pitchFamily="18" charset="0"/>
                <a:ea typeface="Calibri" panose="020F0502020204030204" pitchFamily="34" charset="0"/>
              </a:rPr>
              <a:t>Shen and Jiang (2019) stated that employee engagement refers to the connection and inclination that employees have for their jobs as well as for their working environment</a:t>
            </a:r>
            <a:endParaRPr lang="en-GB" dirty="0"/>
          </a:p>
        </p:txBody>
      </p:sp>
    </p:spTree>
    <p:extLst>
      <p:ext uri="{BB962C8B-B14F-4D97-AF65-F5344CB8AC3E}">
        <p14:creationId xmlns:p14="http://schemas.microsoft.com/office/powerpoint/2010/main" val="176400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2A6E9-BE9A-5A99-6AC1-C3EBD8EAD46B}"/>
              </a:ext>
            </a:extLst>
          </p:cNvPr>
          <p:cNvSpPr>
            <a:spLocks noGrp="1"/>
          </p:cNvSpPr>
          <p:nvPr>
            <p:ph type="title"/>
          </p:nvPr>
        </p:nvSpPr>
        <p:spPr/>
        <p:txBody>
          <a:bodyPr/>
          <a:lstStyle/>
          <a:p>
            <a:r>
              <a:rPr lang="en-GB" sz="3200" b="1" dirty="0">
                <a:effectLst/>
                <a:latin typeface="Times New Roman" panose="02020603050405020304" pitchFamily="18" charset="0"/>
                <a:ea typeface="Calibri" panose="020F0502020204030204" pitchFamily="34" charset="0"/>
                <a:cs typeface="Arial" panose="020B0604020202020204" pitchFamily="34" charset="0"/>
              </a:rPr>
              <a:t>Employee engagement model </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A3B3A80-8C99-6153-A555-CB8ACC1EA4F2}"/>
              </a:ext>
            </a:extLst>
          </p:cNvPr>
          <p:cNvSpPr>
            <a:spLocks noGrp="1"/>
          </p:cNvSpPr>
          <p:nvPr>
            <p:ph idx="1"/>
          </p:nvPr>
        </p:nvSpPr>
        <p:spPr>
          <a:xfrm>
            <a:off x="838200" y="1825625"/>
            <a:ext cx="5562600" cy="4351338"/>
          </a:xfrm>
        </p:spPr>
        <p:txBody>
          <a:bodyPr/>
          <a:lstStyle/>
          <a:p>
            <a:pPr algn="just">
              <a:lnSpc>
                <a:spcPct val="150000"/>
              </a:lnSpc>
            </a:pPr>
            <a:r>
              <a:rPr lang="en-GB" sz="2400" dirty="0"/>
              <a:t>There are different models: The Deloitte Model, the AON Hewitt Model, the Zinger Model etc. </a:t>
            </a:r>
          </a:p>
          <a:p>
            <a:pPr algn="just">
              <a:lnSpc>
                <a:spcPct val="150000"/>
              </a:lnSpc>
            </a:pPr>
            <a:r>
              <a:rPr lang="en-GB" sz="2400" dirty="0"/>
              <a:t>In this presentation, the Deloitte Model has been discussed</a:t>
            </a:r>
          </a:p>
          <a:p>
            <a:endParaRPr lang="en-GB" dirty="0"/>
          </a:p>
          <a:p>
            <a:endParaRPr lang="en-GB" b="0" i="0" dirty="0">
              <a:solidFill>
                <a:srgbClr val="000000"/>
              </a:solidFill>
              <a:effectLst/>
              <a:latin typeface="Raleway" pitchFamily="2" charset="0"/>
            </a:endParaRPr>
          </a:p>
          <a:p>
            <a:endParaRPr lang="en-GB" dirty="0"/>
          </a:p>
        </p:txBody>
      </p:sp>
    </p:spTree>
    <p:extLst>
      <p:ext uri="{BB962C8B-B14F-4D97-AF65-F5344CB8AC3E}">
        <p14:creationId xmlns:p14="http://schemas.microsoft.com/office/powerpoint/2010/main" val="2896078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3935-6EE1-B8B8-B2CD-D1DA675FA67A}"/>
              </a:ext>
            </a:extLst>
          </p:cNvPr>
          <p:cNvSpPr>
            <a:spLocks noGrp="1"/>
          </p:cNvSpPr>
          <p:nvPr>
            <p:ph type="title"/>
          </p:nvPr>
        </p:nvSpPr>
        <p:spPr/>
        <p:txBody>
          <a:bodyPr>
            <a:normAutofit/>
          </a:bodyPr>
          <a:lstStyle/>
          <a:p>
            <a:r>
              <a:rPr lang="en-GB" sz="3200" b="1" dirty="0">
                <a:effectLst/>
                <a:latin typeface="Times New Roman" panose="02020603050405020304" pitchFamily="18" charset="0"/>
                <a:ea typeface="Calibri" panose="020F0502020204030204" pitchFamily="34" charset="0"/>
              </a:rPr>
              <a:t>The Deloitte model</a:t>
            </a:r>
            <a:endParaRPr lang="en-GB" sz="3200" b="1" dirty="0"/>
          </a:p>
        </p:txBody>
      </p:sp>
      <p:sp>
        <p:nvSpPr>
          <p:cNvPr id="3" name="Content Placeholder 2">
            <a:extLst>
              <a:ext uri="{FF2B5EF4-FFF2-40B4-BE49-F238E27FC236}">
                <a16:creationId xmlns:a16="http://schemas.microsoft.com/office/drawing/2014/main" id="{C7B9183F-8654-5BE6-2D67-F7C749C93871}"/>
              </a:ext>
            </a:extLst>
          </p:cNvPr>
          <p:cNvSpPr>
            <a:spLocks noGrp="1"/>
          </p:cNvSpPr>
          <p:nvPr>
            <p:ph idx="1"/>
          </p:nvPr>
        </p:nvSpPr>
        <p:spPr>
          <a:xfrm>
            <a:off x="838200" y="1825625"/>
            <a:ext cx="4988442" cy="4351338"/>
          </a:xfrm>
        </p:spPr>
        <p:txBody>
          <a:bodyPr/>
          <a:lstStyle/>
          <a:p>
            <a:pPr algn="just">
              <a:lnSpc>
                <a:spcPct val="150000"/>
              </a:lnSpc>
            </a:pPr>
            <a:r>
              <a:rPr lang="en-GB" sz="2400" dirty="0">
                <a:latin typeface="Times New Roman" panose="02020603050405020304" pitchFamily="18" charset="0"/>
                <a:ea typeface="Calibri" panose="020F0502020204030204" pitchFamily="34" charset="0"/>
              </a:rPr>
              <a:t>E</a:t>
            </a:r>
            <a:r>
              <a:rPr lang="en-GB" sz="2400" dirty="0">
                <a:effectLst/>
                <a:latin typeface="Times New Roman" panose="02020603050405020304" pitchFamily="18" charset="0"/>
                <a:ea typeface="Calibri" panose="020F0502020204030204" pitchFamily="34" charset="0"/>
              </a:rPr>
              <a:t>nsuring employee engagement by maintaining a culture where employees are more attached, revered, and challenged.</a:t>
            </a:r>
          </a:p>
          <a:p>
            <a:pPr algn="just">
              <a:lnSpc>
                <a:spcPct val="150000"/>
              </a:lnSpc>
            </a:pPr>
            <a:r>
              <a:rPr lang="en-GB" sz="2400" dirty="0">
                <a:effectLst/>
                <a:latin typeface="Times New Roman" panose="02020603050405020304" pitchFamily="18" charset="0"/>
                <a:ea typeface="Calibri" panose="020F0502020204030204" pitchFamily="34" charset="0"/>
              </a:rPr>
              <a:t>The foundation of this model</a:t>
            </a:r>
            <a:r>
              <a:rPr lang="en-GB" sz="2400" dirty="0">
                <a:latin typeface="Times New Roman" panose="02020603050405020304" pitchFamily="18" charset="0"/>
                <a:ea typeface="Calibri" panose="020F0502020204030204" pitchFamily="34" charset="0"/>
              </a:rPr>
              <a:t>: ‘irresistible organisation </a:t>
            </a:r>
            <a:endParaRPr lang="en-GB" sz="2400" dirty="0">
              <a:effectLst/>
              <a:latin typeface="Times New Roman" panose="02020603050405020304" pitchFamily="18" charset="0"/>
              <a:ea typeface="Calibri" panose="020F0502020204030204" pitchFamily="34" charset="0"/>
            </a:endParaRPr>
          </a:p>
          <a:p>
            <a:endParaRPr lang="en-GB" dirty="0"/>
          </a:p>
        </p:txBody>
      </p:sp>
    </p:spTree>
    <p:extLst>
      <p:ext uri="{BB962C8B-B14F-4D97-AF65-F5344CB8AC3E}">
        <p14:creationId xmlns:p14="http://schemas.microsoft.com/office/powerpoint/2010/main" val="3568046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95D114D-B069-BD18-B091-12AEF6F1DB4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40243" y="130658"/>
            <a:ext cx="10940902" cy="6004328"/>
          </a:xfrm>
        </p:spPr>
      </p:pic>
      <p:sp>
        <p:nvSpPr>
          <p:cNvPr id="6" name="TextBox 5">
            <a:extLst>
              <a:ext uri="{FF2B5EF4-FFF2-40B4-BE49-F238E27FC236}">
                <a16:creationId xmlns:a16="http://schemas.microsoft.com/office/drawing/2014/main" id="{79EB7577-6D06-7EBA-1ED4-74B67280AD84}"/>
              </a:ext>
            </a:extLst>
          </p:cNvPr>
          <p:cNvSpPr txBox="1"/>
          <p:nvPr/>
        </p:nvSpPr>
        <p:spPr>
          <a:xfrm>
            <a:off x="723014" y="6156252"/>
            <a:ext cx="4423144" cy="369332"/>
          </a:xfrm>
          <a:prstGeom prst="rect">
            <a:avLst/>
          </a:prstGeom>
          <a:noFill/>
        </p:spPr>
        <p:txBody>
          <a:bodyPr wrap="square" rtlCol="0">
            <a:spAutoFit/>
          </a:bodyPr>
          <a:lstStyle/>
          <a:p>
            <a:r>
              <a:rPr lang="en-GB" dirty="0"/>
              <a:t>Source: </a:t>
            </a:r>
            <a:r>
              <a:rPr lang="en-GB" b="0" i="0" dirty="0">
                <a:effectLst/>
                <a:latin typeface="Open Sans" panose="020B0606030504020204" pitchFamily="34" charset="0"/>
              </a:rPr>
              <a:t>(Deloitte, 2015</a:t>
            </a:r>
            <a:r>
              <a:rPr lang="en-GB" b="0" i="0" dirty="0">
                <a:solidFill>
                  <a:srgbClr val="000000"/>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2453898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59DA6-8F85-3A2E-C512-4DEFE02233F3}"/>
              </a:ext>
            </a:extLst>
          </p:cNvPr>
          <p:cNvSpPr>
            <a:spLocks noGrp="1"/>
          </p:cNvSpPr>
          <p:nvPr>
            <p:ph type="title"/>
          </p:nvPr>
        </p:nvSpPr>
        <p:spPr>
          <a:xfrm>
            <a:off x="174832" y="417509"/>
            <a:ext cx="10515600" cy="1325563"/>
          </a:xfrm>
        </p:spPr>
        <p:txBody>
          <a:bodyPr/>
          <a:lstStyle/>
          <a:p>
            <a:r>
              <a:rPr lang="en-GB" sz="3200" b="1" dirty="0">
                <a:effectLst/>
                <a:latin typeface="Times New Roman" panose="02020603050405020304" pitchFamily="18" charset="0"/>
                <a:ea typeface="Calibri" panose="020F0502020204030204" pitchFamily="34" charset="0"/>
                <a:cs typeface="Arial" panose="020B0604020202020204" pitchFamily="34" charset="0"/>
              </a:rPr>
              <a:t>Global employee engagement scenario</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pic>
        <p:nvPicPr>
          <p:cNvPr id="17" name="Picture 16">
            <a:extLst>
              <a:ext uri="{FF2B5EF4-FFF2-40B4-BE49-F238E27FC236}">
                <a16:creationId xmlns:a16="http://schemas.microsoft.com/office/drawing/2014/main" id="{1C4BDA54-7B91-7B5E-C00B-2A63AECAC6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065" y="1080290"/>
            <a:ext cx="5194567" cy="4184865"/>
          </a:xfrm>
          <a:prstGeom prst="rect">
            <a:avLst/>
          </a:prstGeom>
        </p:spPr>
      </p:pic>
      <p:pic>
        <p:nvPicPr>
          <p:cNvPr id="19" name="Picture 18">
            <a:extLst>
              <a:ext uri="{FF2B5EF4-FFF2-40B4-BE49-F238E27FC236}">
                <a16:creationId xmlns:a16="http://schemas.microsoft.com/office/drawing/2014/main" id="{488C52B4-1DB4-A5C2-D93F-D65950A97C4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562291"/>
            <a:ext cx="5416828" cy="1390721"/>
          </a:xfrm>
          <a:prstGeom prst="rect">
            <a:avLst/>
          </a:prstGeom>
        </p:spPr>
      </p:pic>
      <p:sp>
        <p:nvSpPr>
          <p:cNvPr id="20" name="TextBox 19">
            <a:extLst>
              <a:ext uri="{FF2B5EF4-FFF2-40B4-BE49-F238E27FC236}">
                <a16:creationId xmlns:a16="http://schemas.microsoft.com/office/drawing/2014/main" id="{314960D4-6438-F444-D0F8-34301CD86A52}"/>
              </a:ext>
            </a:extLst>
          </p:cNvPr>
          <p:cNvSpPr txBox="1"/>
          <p:nvPr/>
        </p:nvSpPr>
        <p:spPr>
          <a:xfrm>
            <a:off x="8314660" y="2953012"/>
            <a:ext cx="4157330" cy="369332"/>
          </a:xfrm>
          <a:prstGeom prst="rect">
            <a:avLst/>
          </a:prstGeom>
          <a:noFill/>
        </p:spPr>
        <p:txBody>
          <a:bodyPr wrap="square" rtlCol="0">
            <a:spAutoFit/>
          </a:bodyPr>
          <a:lstStyle/>
          <a:p>
            <a:r>
              <a:rPr lang="en-GB" dirty="0"/>
              <a:t>Source: </a:t>
            </a:r>
            <a:r>
              <a:rPr lang="en-GB" b="0" i="0" dirty="0">
                <a:solidFill>
                  <a:srgbClr val="000000"/>
                </a:solidFill>
                <a:effectLst/>
                <a:latin typeface="Open Sans" panose="020B0606030504020204" pitchFamily="34" charset="0"/>
              </a:rPr>
              <a:t>(Gallup, 2022)</a:t>
            </a:r>
            <a:endParaRPr lang="en-GB" dirty="0"/>
          </a:p>
        </p:txBody>
      </p:sp>
      <p:sp>
        <p:nvSpPr>
          <p:cNvPr id="21" name="TextBox 20">
            <a:extLst>
              <a:ext uri="{FF2B5EF4-FFF2-40B4-BE49-F238E27FC236}">
                <a16:creationId xmlns:a16="http://schemas.microsoft.com/office/drawing/2014/main" id="{668EEBC8-CFC7-9521-4992-27A228369259}"/>
              </a:ext>
            </a:extLst>
          </p:cNvPr>
          <p:cNvSpPr txBox="1"/>
          <p:nvPr/>
        </p:nvSpPr>
        <p:spPr>
          <a:xfrm>
            <a:off x="893134" y="5245979"/>
            <a:ext cx="4157330" cy="369332"/>
          </a:xfrm>
          <a:prstGeom prst="rect">
            <a:avLst/>
          </a:prstGeom>
          <a:noFill/>
        </p:spPr>
        <p:txBody>
          <a:bodyPr wrap="square" rtlCol="0">
            <a:spAutoFit/>
          </a:bodyPr>
          <a:lstStyle/>
          <a:p>
            <a:r>
              <a:rPr lang="en-GB"/>
              <a:t>Source: </a:t>
            </a:r>
            <a:r>
              <a:rPr lang="en-GB" b="0" i="0">
                <a:solidFill>
                  <a:srgbClr val="000000"/>
                </a:solidFill>
                <a:effectLst/>
                <a:latin typeface="Open Sans" panose="020B0606030504020204" pitchFamily="34" charset="0"/>
              </a:rPr>
              <a:t>(Gallup, 2022)</a:t>
            </a:r>
            <a:endParaRPr lang="en-GB" dirty="0"/>
          </a:p>
        </p:txBody>
      </p:sp>
    </p:spTree>
    <p:extLst>
      <p:ext uri="{BB962C8B-B14F-4D97-AF65-F5344CB8AC3E}">
        <p14:creationId xmlns:p14="http://schemas.microsoft.com/office/powerpoint/2010/main" val="1989563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E594C64-CC26-0D07-3079-730108DB4FF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526043"/>
            <a:ext cx="12198537" cy="4737073"/>
          </a:xfrm>
        </p:spPr>
      </p:pic>
      <p:sp>
        <p:nvSpPr>
          <p:cNvPr id="6" name="TextBox 5">
            <a:extLst>
              <a:ext uri="{FF2B5EF4-FFF2-40B4-BE49-F238E27FC236}">
                <a16:creationId xmlns:a16="http://schemas.microsoft.com/office/drawing/2014/main" id="{681E6C67-9FBB-1522-04F1-301654871D97}"/>
              </a:ext>
            </a:extLst>
          </p:cNvPr>
          <p:cNvSpPr txBox="1"/>
          <p:nvPr/>
        </p:nvSpPr>
        <p:spPr>
          <a:xfrm>
            <a:off x="478465" y="5263116"/>
            <a:ext cx="2551814" cy="369332"/>
          </a:xfrm>
          <a:prstGeom prst="rect">
            <a:avLst/>
          </a:prstGeom>
          <a:noFill/>
        </p:spPr>
        <p:txBody>
          <a:bodyPr wrap="square" rtlCol="0">
            <a:spAutoFit/>
          </a:bodyPr>
          <a:lstStyle/>
          <a:p>
            <a:r>
              <a:rPr lang="en-GB" dirty="0"/>
              <a:t>Source: </a:t>
            </a:r>
            <a:r>
              <a:rPr lang="en-GB" b="0" i="0" dirty="0">
                <a:solidFill>
                  <a:srgbClr val="000000"/>
                </a:solidFill>
                <a:effectLst/>
                <a:latin typeface="Open Sans" panose="020B0606030504020204" pitchFamily="34" charset="0"/>
              </a:rPr>
              <a:t>(</a:t>
            </a:r>
            <a:r>
              <a:rPr lang="en-GB" b="0" i="0" dirty="0">
                <a:effectLst/>
                <a:latin typeface="Open Sans" panose="020B0606030504020204" pitchFamily="34" charset="0"/>
              </a:rPr>
              <a:t>Gallup, 2022</a:t>
            </a:r>
            <a:r>
              <a:rPr lang="en-GB" b="0" i="0" dirty="0">
                <a:solidFill>
                  <a:srgbClr val="000000"/>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143200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42D7D-12DD-4734-2C59-9512E28B13C9}"/>
              </a:ext>
            </a:extLst>
          </p:cNvPr>
          <p:cNvSpPr>
            <a:spLocks noGrp="1"/>
          </p:cNvSpPr>
          <p:nvPr>
            <p:ph type="title"/>
          </p:nvPr>
        </p:nvSpPr>
        <p:spPr/>
        <p:txBody>
          <a:bodyPr/>
          <a:lstStyle/>
          <a:p>
            <a:r>
              <a:rPr lang="en-GB" sz="3200" b="1" dirty="0">
                <a:effectLst/>
                <a:latin typeface="Times New Roman" panose="02020603050405020304" pitchFamily="18" charset="0"/>
                <a:ea typeface="Calibri" panose="020F0502020204030204" pitchFamily="34" charset="0"/>
                <a:cs typeface="Arial" panose="020B0604020202020204" pitchFamily="34" charset="0"/>
              </a:rPr>
              <a:t>The importance of employee engagement</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DA42DD0-31FB-5F77-32BA-F85C477EA58E}"/>
              </a:ext>
            </a:extLst>
          </p:cNvPr>
          <p:cNvSpPr>
            <a:spLocks noGrp="1"/>
          </p:cNvSpPr>
          <p:nvPr>
            <p:ph idx="1"/>
          </p:nvPr>
        </p:nvSpPr>
        <p:spPr/>
        <p:txBody>
          <a:bodyPr>
            <a:normAutofit fontScale="92500" lnSpcReduction="20000"/>
          </a:bodyPr>
          <a:lstStyle/>
          <a:p>
            <a:pPr algn="just">
              <a:lnSpc>
                <a:spcPct val="150000"/>
              </a:lnSpc>
            </a:pPr>
            <a:r>
              <a:rPr lang="en-GB" sz="2400" dirty="0">
                <a:effectLst/>
                <a:latin typeface="Times New Roman" panose="02020603050405020304" pitchFamily="18" charset="0"/>
                <a:ea typeface="Calibri" panose="020F0502020204030204" pitchFamily="34" charset="0"/>
              </a:rPr>
              <a:t>An employee engaged in his/her job is observant of business perspectives, provides greater contributions to the advancement of the organisation (Kanwar and Sharma, 2016).</a:t>
            </a:r>
          </a:p>
          <a:p>
            <a:pPr algn="just">
              <a:lnSpc>
                <a:spcPct val="150000"/>
              </a:lnSpc>
            </a:pPr>
            <a:r>
              <a:rPr lang="en-GB" sz="2400" dirty="0">
                <a:effectLst/>
                <a:latin typeface="Times New Roman" panose="02020603050405020304" pitchFamily="18" charset="0"/>
                <a:ea typeface="Calibri" panose="020F0502020204030204" pitchFamily="34" charset="0"/>
              </a:rPr>
              <a:t>Gallup (2020) discovered that organisations with a high level of employee engagement had an enhancement of 21% productivity as opposed to those with a lower level of employee engagement</a:t>
            </a:r>
            <a:r>
              <a:rPr lang="en-GB" sz="2400" dirty="0">
                <a:latin typeface="Times New Roman" panose="02020603050405020304" pitchFamily="18" charset="0"/>
                <a:ea typeface="Calibri" panose="020F0502020204030204" pitchFamily="34" charset="0"/>
              </a:rPr>
              <a:t>.</a:t>
            </a:r>
          </a:p>
          <a:p>
            <a:pPr algn="just">
              <a:lnSpc>
                <a:spcPct val="150000"/>
              </a:lnSpc>
            </a:pPr>
            <a:r>
              <a:rPr lang="en-GB" sz="2400" dirty="0">
                <a:effectLst/>
                <a:latin typeface="Times New Roman" panose="02020603050405020304" pitchFamily="18" charset="0"/>
                <a:ea typeface="Calibri" panose="020F0502020204030204" pitchFamily="34" charset="0"/>
              </a:rPr>
              <a:t> Generating higher-quality outcomes for the company.</a:t>
            </a:r>
            <a:endParaRPr lang="en-GB" sz="2400" dirty="0"/>
          </a:p>
        </p:txBody>
      </p:sp>
    </p:spTree>
    <p:extLst>
      <p:ext uri="{BB962C8B-B14F-4D97-AF65-F5344CB8AC3E}">
        <p14:creationId xmlns:p14="http://schemas.microsoft.com/office/powerpoint/2010/main" val="3738904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620DD-DD84-4D81-AC55-C1168443FA89}"/>
              </a:ext>
            </a:extLst>
          </p:cNvPr>
          <p:cNvSpPr>
            <a:spLocks noGrp="1"/>
          </p:cNvSpPr>
          <p:nvPr>
            <p:ph type="title"/>
          </p:nvPr>
        </p:nvSpPr>
        <p:spPr/>
        <p:txBody>
          <a:bodyPr>
            <a:normAutofit/>
          </a:bodyPr>
          <a:lstStyle/>
          <a:p>
            <a:r>
              <a:rPr lang="en-GB" sz="3200" b="1" dirty="0">
                <a:effectLst/>
                <a:latin typeface="Times New Roman" panose="02020603050405020304" pitchFamily="18" charset="0"/>
                <a:ea typeface="Calibri" panose="020F0502020204030204" pitchFamily="34" charset="0"/>
                <a:cs typeface="Arial" panose="020B0604020202020204" pitchFamily="34" charset="0"/>
              </a:rPr>
              <a:t>The importance of employee engagement in the hotel industry </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5D6AE9E-4F2F-DCD7-0F5E-744271374A4B}"/>
              </a:ext>
            </a:extLst>
          </p:cNvPr>
          <p:cNvSpPr>
            <a:spLocks noGrp="1"/>
          </p:cNvSpPr>
          <p:nvPr>
            <p:ph idx="1"/>
          </p:nvPr>
        </p:nvSpPr>
        <p:spPr/>
        <p:txBody>
          <a:bodyPr>
            <a:normAutofit fontScale="77500" lnSpcReduction="20000"/>
          </a:bodyPr>
          <a:lstStyle/>
          <a:p>
            <a:pPr>
              <a:lnSpc>
                <a:spcPct val="150000"/>
              </a:lnSpc>
            </a:pPr>
            <a:r>
              <a:rPr lang="en-GB" sz="2400" b="1" dirty="0">
                <a:effectLst/>
                <a:latin typeface="Times New Roman" panose="02020603050405020304" pitchFamily="18" charset="0"/>
                <a:ea typeface="Calibri" panose="020F0502020204030204" pitchFamily="34" charset="0"/>
              </a:rPr>
              <a:t>Augmenting company performance,</a:t>
            </a:r>
          </a:p>
          <a:p>
            <a:pPr>
              <a:lnSpc>
                <a:spcPct val="150000"/>
              </a:lnSpc>
            </a:pPr>
            <a:r>
              <a:rPr lang="en-GB" sz="2400" b="1" dirty="0">
                <a:effectLst/>
                <a:latin typeface="Times New Roman" panose="02020603050405020304" pitchFamily="18" charset="0"/>
                <a:ea typeface="Calibri" panose="020F0502020204030204" pitchFamily="34" charset="0"/>
              </a:rPr>
              <a:t>Enhancing company’s profitability</a:t>
            </a:r>
            <a:endParaRPr lang="en-GB" sz="2400" b="1" dirty="0">
              <a:latin typeface="Times New Roman" panose="02020603050405020304" pitchFamily="18" charset="0"/>
              <a:ea typeface="Calibri" panose="020F0502020204030204" pitchFamily="34" charset="0"/>
            </a:endParaRPr>
          </a:p>
          <a:p>
            <a:pPr>
              <a:lnSpc>
                <a:spcPct val="150000"/>
              </a:lnSpc>
            </a:pPr>
            <a:r>
              <a:rPr lang="en-GB" sz="2400" b="1" dirty="0">
                <a:effectLst/>
                <a:latin typeface="Times New Roman" panose="02020603050405020304" pitchFamily="18" charset="0"/>
                <a:ea typeface="Calibri" panose="020F0502020204030204" pitchFamily="34" charset="0"/>
              </a:rPr>
              <a:t>Enhancing employee performance</a:t>
            </a:r>
          </a:p>
          <a:p>
            <a:pPr>
              <a:lnSpc>
                <a:spcPct val="150000"/>
              </a:lnSpc>
            </a:pPr>
            <a:r>
              <a:rPr lang="en-GB" sz="2400" b="1" dirty="0">
                <a:effectLst/>
                <a:latin typeface="Times New Roman" panose="02020603050405020304" pitchFamily="18" charset="0"/>
                <a:ea typeface="Calibri" panose="020F0502020204030204" pitchFamily="34" charset="0"/>
              </a:rPr>
              <a:t>Employee retention</a:t>
            </a:r>
            <a:endParaRPr lang="en-GB" sz="2400" b="1" dirty="0">
              <a:latin typeface="Times New Roman" panose="02020603050405020304" pitchFamily="18" charset="0"/>
              <a:ea typeface="Calibri" panose="020F0502020204030204" pitchFamily="34" charset="0"/>
            </a:endParaRPr>
          </a:p>
          <a:p>
            <a:pPr>
              <a:lnSpc>
                <a:spcPct val="150000"/>
              </a:lnSpc>
            </a:pPr>
            <a:r>
              <a:rPr lang="en-GB" sz="2400" b="1" dirty="0">
                <a:effectLst/>
                <a:latin typeface="Times New Roman" panose="02020603050405020304" pitchFamily="18" charset="0"/>
                <a:ea typeface="Calibri" panose="020F0502020204030204" pitchFamily="34" charset="0"/>
              </a:rPr>
              <a:t>Enhancing customer experience</a:t>
            </a:r>
          </a:p>
          <a:p>
            <a:pPr>
              <a:lnSpc>
                <a:spcPct val="150000"/>
              </a:lnSpc>
            </a:pPr>
            <a:r>
              <a:rPr lang="en-GB" sz="2400" b="1" dirty="0">
                <a:effectLst/>
                <a:latin typeface="Times New Roman" panose="02020603050405020304" pitchFamily="18" charset="0"/>
                <a:ea typeface="Calibri" panose="020F0502020204030204" pitchFamily="34" charset="0"/>
              </a:rPr>
              <a:t>Enhancing customer satisfaction and loyalty</a:t>
            </a:r>
            <a:endParaRPr lang="en-GB" sz="2400" b="1" dirty="0">
              <a:latin typeface="Times New Roman" panose="02020603050405020304" pitchFamily="18" charset="0"/>
              <a:ea typeface="Calibri" panose="020F0502020204030204" pitchFamily="34" charset="0"/>
            </a:endParaRPr>
          </a:p>
          <a:p>
            <a:pPr>
              <a:lnSpc>
                <a:spcPct val="150000"/>
              </a:lnSpc>
            </a:pPr>
            <a:r>
              <a:rPr lang="en-GB" sz="2400" b="1" dirty="0">
                <a:effectLst/>
                <a:latin typeface="Times New Roman" panose="02020603050405020304" pitchFamily="18" charset="0"/>
                <a:ea typeface="Calibri" panose="020F0502020204030204" pitchFamily="34" charset="0"/>
              </a:rPr>
              <a:t>Enhancing customer equity</a:t>
            </a:r>
            <a:endParaRPr lang="en-GB" sz="2400" dirty="0"/>
          </a:p>
        </p:txBody>
      </p:sp>
    </p:spTree>
    <p:extLst>
      <p:ext uri="{BB962C8B-B14F-4D97-AF65-F5344CB8AC3E}">
        <p14:creationId xmlns:p14="http://schemas.microsoft.com/office/powerpoint/2010/main" val="1358024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5C986A-3E06-045F-E196-96774F6D4C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E6C9CCF-E941-4777-C68F-E863E3F8FA15}"/>
              </a:ext>
            </a:extLst>
          </p:cNvPr>
          <p:cNvSpPr>
            <a:spLocks noGrp="1"/>
          </p:cNvSpPr>
          <p:nvPr>
            <p:ph type="title"/>
          </p:nvPr>
        </p:nvSpPr>
        <p:spPr/>
        <p:txBody>
          <a:bodyPr/>
          <a:lstStyle/>
          <a:p>
            <a:r>
              <a:rPr lang="en-GB" sz="3200" b="1" dirty="0">
                <a:solidFill>
                  <a:srgbClr val="002060"/>
                </a:solidFill>
                <a:effectLst/>
                <a:latin typeface="Times New Roman" panose="02020603050405020304" pitchFamily="18" charset="0"/>
                <a:ea typeface="Calibri" panose="020F0502020204030204" pitchFamily="34" charset="0"/>
                <a:cs typeface="Arial" panose="020B0604020202020204" pitchFamily="34" charset="0"/>
              </a:rPr>
              <a:t>How do the best hotels ensure employee engagement?</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EAB0B22-2BB5-999C-D178-BEF506E5883E}"/>
              </a:ext>
            </a:extLst>
          </p:cNvPr>
          <p:cNvSpPr>
            <a:spLocks noGrp="1"/>
          </p:cNvSpPr>
          <p:nvPr>
            <p:ph idx="1"/>
          </p:nvPr>
        </p:nvSpPr>
        <p:spPr>
          <a:xfrm>
            <a:off x="838200" y="1825625"/>
            <a:ext cx="5257800" cy="4351338"/>
          </a:xfrm>
        </p:spPr>
        <p:txBody>
          <a:bodyPr/>
          <a:lstStyle/>
          <a:p>
            <a:pPr marL="0" indent="0" algn="just">
              <a:lnSpc>
                <a:spcPct val="150000"/>
              </a:lnSpc>
              <a:buNone/>
            </a:pPr>
            <a:r>
              <a:rPr lang="en-GB" sz="2400" b="1" dirty="0">
                <a:solidFill>
                  <a:srgbClr val="002060"/>
                </a:solidFill>
                <a:effectLst/>
                <a:latin typeface="Times New Roman" panose="02020603050405020304" pitchFamily="18" charset="0"/>
                <a:ea typeface="Calibri" panose="020F0502020204030204" pitchFamily="34" charset="0"/>
              </a:rPr>
              <a:t>Four Seasons applies several employee engagement techniques: </a:t>
            </a:r>
          </a:p>
          <a:p>
            <a:pPr algn="just">
              <a:lnSpc>
                <a:spcPct val="150000"/>
              </a:lnSpc>
              <a:buFont typeface="Wingdings" panose="05000000000000000000" pitchFamily="2" charset="2"/>
              <a:buChar char="Ø"/>
            </a:pPr>
            <a:r>
              <a:rPr lang="en-GB" sz="2400" b="1" dirty="0">
                <a:solidFill>
                  <a:srgbClr val="002060"/>
                </a:solidFill>
                <a:effectLst/>
                <a:latin typeface="Times New Roman" panose="02020603050405020304" pitchFamily="18" charset="0"/>
                <a:ea typeface="Calibri" panose="020F0502020204030204" pitchFamily="34" charset="0"/>
              </a:rPr>
              <a:t>Offering a probationary period</a:t>
            </a:r>
            <a:endParaRPr lang="en-GB" sz="2400" b="1" dirty="0">
              <a:solidFill>
                <a:srgbClr val="002060"/>
              </a:solidFill>
              <a:latin typeface="Times New Roman" panose="02020603050405020304" pitchFamily="18" charset="0"/>
              <a:ea typeface="Calibri" panose="020F0502020204030204" pitchFamily="34" charset="0"/>
            </a:endParaRPr>
          </a:p>
          <a:p>
            <a:pPr algn="just">
              <a:lnSpc>
                <a:spcPct val="150000"/>
              </a:lnSpc>
              <a:buFont typeface="Wingdings" panose="05000000000000000000" pitchFamily="2" charset="2"/>
              <a:buChar char="Ø"/>
            </a:pPr>
            <a:r>
              <a:rPr lang="en-GB" sz="2400" b="1" dirty="0">
                <a:solidFill>
                  <a:srgbClr val="002060"/>
                </a:solidFill>
                <a:effectLst/>
                <a:latin typeface="Times New Roman" panose="02020603050405020304" pitchFamily="18" charset="0"/>
                <a:ea typeface="Calibri" panose="020F0502020204030204" pitchFamily="34" charset="0"/>
              </a:rPr>
              <a:t>Treating employees as a customer</a:t>
            </a:r>
          </a:p>
          <a:p>
            <a:pPr algn="just">
              <a:lnSpc>
                <a:spcPct val="150000"/>
              </a:lnSpc>
              <a:buFont typeface="Wingdings" panose="05000000000000000000" pitchFamily="2" charset="2"/>
              <a:buChar char="Ø"/>
            </a:pPr>
            <a:r>
              <a:rPr lang="en-GB" sz="2400" b="1" dirty="0">
                <a:solidFill>
                  <a:srgbClr val="002060"/>
                </a:solidFill>
                <a:effectLst/>
                <a:latin typeface="Times New Roman" panose="02020603050405020304" pitchFamily="18" charset="0"/>
                <a:ea typeface="Calibri" panose="020F0502020204030204" pitchFamily="34" charset="0"/>
              </a:rPr>
              <a:t>Internal promotion</a:t>
            </a:r>
            <a:endParaRPr lang="en-GB" sz="2400" b="1" dirty="0">
              <a:solidFill>
                <a:srgbClr val="002060"/>
              </a:solidFill>
              <a:latin typeface="Times New Roman" panose="02020603050405020304" pitchFamily="18" charset="0"/>
              <a:ea typeface="Calibri" panose="020F0502020204030204" pitchFamily="34" charset="0"/>
            </a:endParaRPr>
          </a:p>
          <a:p>
            <a:pPr algn="just">
              <a:lnSpc>
                <a:spcPct val="150000"/>
              </a:lnSpc>
              <a:buFont typeface="Wingdings" panose="05000000000000000000" pitchFamily="2" charset="2"/>
              <a:buChar char="Ø"/>
            </a:pPr>
            <a:r>
              <a:rPr lang="en-GB" sz="2400" b="1" dirty="0">
                <a:solidFill>
                  <a:srgbClr val="002060"/>
                </a:solidFill>
                <a:effectLst/>
                <a:latin typeface="Times New Roman" panose="02020603050405020304" pitchFamily="18" charset="0"/>
                <a:ea typeface="Calibri" panose="020F0502020204030204" pitchFamily="34" charset="0"/>
              </a:rPr>
              <a:t>Recognition:</a:t>
            </a:r>
          </a:p>
          <a:p>
            <a:endParaRPr lang="en-GB" sz="1800" dirty="0">
              <a:latin typeface="Times New Roman" panose="02020603050405020304" pitchFamily="18" charset="0"/>
            </a:endParaRPr>
          </a:p>
        </p:txBody>
      </p:sp>
    </p:spTree>
    <p:extLst>
      <p:ext uri="{BB962C8B-B14F-4D97-AF65-F5344CB8AC3E}">
        <p14:creationId xmlns:p14="http://schemas.microsoft.com/office/powerpoint/2010/main" val="3669970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CDD6E59-A2C2-E5A6-D97B-404EFC494B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0C8C7FE-71DA-5689-2BD7-DA3C5D1D695D}"/>
              </a:ext>
            </a:extLst>
          </p:cNvPr>
          <p:cNvSpPr>
            <a:spLocks noGrp="1"/>
          </p:cNvSpPr>
          <p:nvPr>
            <p:ph type="title"/>
          </p:nvPr>
        </p:nvSpPr>
        <p:spPr/>
        <p:txBody>
          <a:bodyPr/>
          <a:lstStyle/>
          <a:p>
            <a:r>
              <a:rPr lang="en-GB" sz="3200" b="1" dirty="0">
                <a:effectLst/>
                <a:latin typeface="Times New Roman" panose="02020603050405020304" pitchFamily="18" charset="0"/>
                <a:ea typeface="Calibri" panose="020F0502020204030204" pitchFamily="34" charset="0"/>
                <a:cs typeface="Arial" panose="020B0604020202020204" pitchFamily="34" charset="0"/>
              </a:rPr>
              <a:t>How do the best hotels ensure employee engagement?</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29A7D6A-E933-D77D-C1B4-3568C36CB2FE}"/>
              </a:ext>
            </a:extLst>
          </p:cNvPr>
          <p:cNvSpPr>
            <a:spLocks noGrp="1"/>
          </p:cNvSpPr>
          <p:nvPr>
            <p:ph idx="1"/>
          </p:nvPr>
        </p:nvSpPr>
        <p:spPr/>
        <p:txBody>
          <a:bodyPr>
            <a:normAutofit/>
          </a:bodyPr>
          <a:lstStyle/>
          <a:p>
            <a:pPr marL="0" indent="0">
              <a:lnSpc>
                <a:spcPct val="150000"/>
              </a:lnSpc>
              <a:buNone/>
            </a:pPr>
            <a:r>
              <a:rPr lang="en-GB" sz="2000" b="1" dirty="0">
                <a:effectLst/>
                <a:latin typeface="Times New Roman" panose="02020603050405020304" pitchFamily="18" charset="0"/>
                <a:ea typeface="Calibri" panose="020F0502020204030204" pitchFamily="34" charset="0"/>
              </a:rPr>
              <a:t>FRHI Hotels &amp; Resorts, has been awarded Ragan’s Employee Communications Award,</a:t>
            </a:r>
          </a:p>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cs typeface="Arial" panose="020B0604020202020204" pitchFamily="34" charset="0"/>
              </a:rPr>
              <a:t>Utilising a cloud-based mobile communications network named BEEKEEPER. </a:t>
            </a:r>
          </a:p>
          <a:p>
            <a:pPr>
              <a:lnSpc>
                <a:spcPct val="150000"/>
              </a:lnSpc>
              <a:buFont typeface="Wingdings" panose="05000000000000000000" pitchFamily="2" charset="2"/>
              <a:buChar char="Ø"/>
            </a:pPr>
            <a:r>
              <a:rPr lang="en-GB" sz="2400" b="1" dirty="0">
                <a:latin typeface="Times New Roman" panose="02020603050405020304" pitchFamily="18" charset="0"/>
                <a:ea typeface="Calibri" panose="020F0502020204030204" pitchFamily="34" charset="0"/>
                <a:cs typeface="Arial" panose="020B0604020202020204" pitchFamily="34" charset="0"/>
              </a:rPr>
              <a:t>Survey results: </a:t>
            </a:r>
            <a:endParaRPr lang="en-GB" sz="2400" b="1" dirty="0">
              <a:effectLst/>
              <a:latin typeface="Calibri" panose="020F0502020204030204" pitchFamily="34" charset="0"/>
              <a:ea typeface="Calibri" panose="020F0502020204030204" pitchFamily="34" charset="0"/>
              <a:cs typeface="Arial" panose="020B0604020202020204" pitchFamily="34" charset="0"/>
            </a:endParaRPr>
          </a:p>
          <a:p>
            <a:pPr>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CA7FA3A3-9E81-C728-7056-0686268E6A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8613" y="4051004"/>
            <a:ext cx="6525194" cy="2260895"/>
          </a:xfrm>
          <a:prstGeom prst="rect">
            <a:avLst/>
          </a:prstGeom>
        </p:spPr>
      </p:pic>
      <p:sp>
        <p:nvSpPr>
          <p:cNvPr id="6" name="TextBox 5">
            <a:extLst>
              <a:ext uri="{FF2B5EF4-FFF2-40B4-BE49-F238E27FC236}">
                <a16:creationId xmlns:a16="http://schemas.microsoft.com/office/drawing/2014/main" id="{E8427AB1-A82F-8005-0BF3-59155875DAAF}"/>
              </a:ext>
            </a:extLst>
          </p:cNvPr>
          <p:cNvSpPr txBox="1"/>
          <p:nvPr/>
        </p:nvSpPr>
        <p:spPr>
          <a:xfrm>
            <a:off x="3219100" y="6215653"/>
            <a:ext cx="3255335" cy="369332"/>
          </a:xfrm>
          <a:prstGeom prst="rect">
            <a:avLst/>
          </a:prstGeom>
          <a:noFill/>
        </p:spPr>
        <p:txBody>
          <a:bodyPr wrap="square" rtlCol="0">
            <a:spAutoFit/>
          </a:bodyPr>
          <a:lstStyle/>
          <a:p>
            <a:r>
              <a:rPr lang="en-GB" dirty="0"/>
              <a:t>Source: </a:t>
            </a:r>
            <a:r>
              <a:rPr lang="en-GB" b="0" i="0" dirty="0">
                <a:solidFill>
                  <a:srgbClr val="000000"/>
                </a:solidFill>
                <a:effectLst/>
                <a:latin typeface="Open Sans" panose="020B0606030504020204" pitchFamily="34" charset="0"/>
              </a:rPr>
              <a:t>(</a:t>
            </a:r>
            <a:r>
              <a:rPr lang="en-GB" b="0" i="0" dirty="0" err="1">
                <a:solidFill>
                  <a:srgbClr val="000000"/>
                </a:solidFill>
                <a:effectLst/>
                <a:latin typeface="Open Sans" panose="020B0606030504020204" pitchFamily="34" charset="0"/>
              </a:rPr>
              <a:t>Slotosch</a:t>
            </a:r>
            <a:r>
              <a:rPr lang="en-GB" b="0" i="0" dirty="0">
                <a:solidFill>
                  <a:srgbClr val="000000"/>
                </a:solidFill>
                <a:effectLst/>
                <a:latin typeface="Open Sans" panose="020B0606030504020204" pitchFamily="34" charset="0"/>
              </a:rPr>
              <a:t>, 2022)</a:t>
            </a:r>
            <a:endParaRPr lang="en-GB" dirty="0"/>
          </a:p>
        </p:txBody>
      </p:sp>
    </p:spTree>
    <p:extLst>
      <p:ext uri="{BB962C8B-B14F-4D97-AF65-F5344CB8AC3E}">
        <p14:creationId xmlns:p14="http://schemas.microsoft.com/office/powerpoint/2010/main" val="4032453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E406B-7CF1-ECE0-ACD5-498057B73A80}"/>
              </a:ext>
            </a:extLst>
          </p:cNvPr>
          <p:cNvSpPr>
            <a:spLocks noGrp="1"/>
          </p:cNvSpPr>
          <p:nvPr>
            <p:ph type="title"/>
          </p:nvPr>
        </p:nvSpPr>
        <p:spPr/>
        <p:txBody>
          <a:bodyPr/>
          <a:lstStyle/>
          <a:p>
            <a:r>
              <a:rPr lang="en-GB" sz="3200" b="1" dirty="0">
                <a:effectLst/>
                <a:latin typeface="Times New Roman" panose="02020603050405020304" pitchFamily="18" charset="0"/>
                <a:ea typeface="Calibri" panose="020F0502020204030204" pitchFamily="34" charset="0"/>
                <a:cs typeface="Arial" panose="020B0604020202020204" pitchFamily="34" charset="0"/>
              </a:rPr>
              <a:t>References</a:t>
            </a:r>
            <a:br>
              <a:rPr lang="en-GB" sz="18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0878AC7-74E2-B330-E014-9D43B445AD5B}"/>
              </a:ext>
            </a:extLst>
          </p:cNvPr>
          <p:cNvSpPr>
            <a:spLocks noGrp="1"/>
          </p:cNvSpPr>
          <p:nvPr>
            <p:ph idx="1"/>
          </p:nvPr>
        </p:nvSpPr>
        <p:spPr>
          <a:xfrm>
            <a:off x="680484" y="1190847"/>
            <a:ext cx="11511516" cy="5528930"/>
          </a:xfrm>
        </p:spPr>
        <p:txBody>
          <a:bodyPr>
            <a:normAutofit fontScale="25000" lnSpcReduction="20000"/>
          </a:bodyPr>
          <a:lstStyle/>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Deloitte, 2015. Becoming irresistible: A new model for employee engagement. [online] Deloitte Insights. Available at: &lt;https://www2.deloitte.com/us/en/insights/deloitte-review/issue-16/employee-engagement-strategies.html&gt; [Accessed 15 October 2022].</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Eisenhauer, T., 2022. 7 Employee Engagement Tips from the Best Hotel in the World. [online] </a:t>
            </a:r>
            <a:r>
              <a:rPr lang="en-GB" sz="4400" dirty="0" err="1">
                <a:effectLst/>
                <a:latin typeface="Times New Roman" panose="02020603050405020304" pitchFamily="18" charset="0"/>
                <a:ea typeface="Calibri" panose="020F0502020204030204" pitchFamily="34" charset="0"/>
                <a:cs typeface="Arial" panose="020B0604020202020204" pitchFamily="34" charset="0"/>
              </a:rPr>
              <a:t>Axero</a:t>
            </a:r>
            <a:r>
              <a:rPr lang="en-GB" sz="4400" dirty="0">
                <a:effectLst/>
                <a:latin typeface="Times New Roman" panose="02020603050405020304" pitchFamily="18" charset="0"/>
                <a:ea typeface="Calibri" panose="020F0502020204030204" pitchFamily="34" charset="0"/>
                <a:cs typeface="Arial" panose="020B0604020202020204" pitchFamily="34" charset="0"/>
              </a:rPr>
              <a:t> Solutions. Available at: &lt;https://axerosolutions.com/blog/7-employee-engagement-tips-from-the-best-hotel-in-the-world&gt; [Accessed 16 October 2022].</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Gallup, I., 2022. State of the Global Workplace Report. [online] Gallup.com. Available at: &lt;https://www.gallup.com/workplace/349484/state-of-the-global-workplace-2022-report.aspx&gt; [Accessed 16 October 2022].</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Gallup, I., 2022. The World's $7.8 Trillion Workplace Problem. [online] Gallup.com. Available at: &lt;https://www.gallup.com/workplace/393497/world-trillion-workplace-problem.aspx&gt; [Accessed 16 October 2022].</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Kanwar, D. and Sharma, P., 2016. "employee engagement: identifying gaps in hospitality industry" to "employee engagement: an overview." South Asian Journal of Marketing &amp;amp; Management Research, 6(10), p.70.</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Lee, J., 2012. Antecedents and consequences of employee engagement: Empirical study of hotel employees and managers (Doctoral dissertation, Kansas State University).</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Lee, Y., Kim, S. and Kim, S., 2013. The Impact of Internal Branding on Employee Engagement and Outcome Variables in the Hotel Industry. Asia Pacific Journal of Tourism Research, 19(12), pp.1359-1380.</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Ncube, F. and </a:t>
            </a:r>
            <a:r>
              <a:rPr lang="en-GB" sz="4400" dirty="0" err="1">
                <a:effectLst/>
                <a:latin typeface="Times New Roman" panose="02020603050405020304" pitchFamily="18" charset="0"/>
                <a:ea typeface="Calibri" panose="020F0502020204030204" pitchFamily="34" charset="0"/>
                <a:cs typeface="Arial" panose="020B0604020202020204" pitchFamily="34" charset="0"/>
              </a:rPr>
              <a:t>Jerie</a:t>
            </a:r>
            <a:r>
              <a:rPr lang="en-GB" sz="4400" dirty="0">
                <a:effectLst/>
                <a:latin typeface="Times New Roman" panose="02020603050405020304" pitchFamily="18" charset="0"/>
                <a:ea typeface="Calibri" panose="020F0502020204030204" pitchFamily="34" charset="0"/>
                <a:cs typeface="Arial" panose="020B0604020202020204" pitchFamily="34" charset="0"/>
              </a:rPr>
              <a:t>, S., 2012. Leveraging employee engagement for competitive advantage in the hospitality industry. A comparative study of hotels A and B in Zimbabwe. Journal of Emerging Trends in Economics and Management Sciences, 3(4), pp.380-388.</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Shen, H. and Jiang, H., 2019. Engaged at work? An employee engagement model in public relations. Journal of Public Relations Research, 31(1-2), pp.32-49.</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err="1">
                <a:effectLst/>
                <a:latin typeface="Times New Roman" panose="02020603050405020304" pitchFamily="18" charset="0"/>
                <a:ea typeface="Calibri" panose="020F0502020204030204" pitchFamily="34" charset="0"/>
                <a:cs typeface="Arial" panose="020B0604020202020204" pitchFamily="34" charset="0"/>
              </a:rPr>
              <a:t>Slotosch</a:t>
            </a:r>
            <a:r>
              <a:rPr lang="en-GB" sz="4400" dirty="0">
                <a:effectLst/>
                <a:latin typeface="Times New Roman" panose="02020603050405020304" pitchFamily="18" charset="0"/>
                <a:ea typeface="Calibri" panose="020F0502020204030204" pitchFamily="34" charset="0"/>
                <a:cs typeface="Arial" panose="020B0604020202020204" pitchFamily="34" charset="0"/>
              </a:rPr>
              <a:t>, A., 2022. FRHI Hotels &amp; Resorts Wins 2015 Employee Engagement Ragan Award - Beekeeper. [online] Beekeeper. Available at: &lt;https://www.beekeeper.io/blog/frhi-hotels-resorts-wins-2015-ragan-award-employee-engagement/&gt; [Accessed 16 October 2022].</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4400" dirty="0">
                <a:effectLst/>
                <a:latin typeface="Times New Roman" panose="02020603050405020304" pitchFamily="18" charset="0"/>
                <a:ea typeface="Calibri" panose="020F0502020204030204" pitchFamily="34" charset="0"/>
                <a:cs typeface="Arial" panose="020B0604020202020204" pitchFamily="34" charset="0"/>
              </a:rPr>
              <a:t>Wang, C., Xu, J., Zhang, T.C. and Li, Q.M., 2020. Effects of professional identity on turnover intention in China's hotel employees: The mediating role of employee engagement and job satisfaction. Journal of Hospitality and Tourism Management, 45, pp.10-22.</a:t>
            </a:r>
            <a:endParaRPr lang="en-GB" sz="44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428474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102</TotalTime>
  <Words>1543</Words>
  <Application>Microsoft Office PowerPoint</Application>
  <PresentationFormat>Widescreen</PresentationFormat>
  <Paragraphs>103</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Open Sans</vt:lpstr>
      <vt:lpstr>Raleway</vt:lpstr>
      <vt:lpstr>Times New Roman</vt:lpstr>
      <vt:lpstr>Trebuchet MS</vt:lpstr>
      <vt:lpstr>Tw Cen MT</vt:lpstr>
      <vt:lpstr>Wingdings</vt:lpstr>
      <vt:lpstr>Circuit</vt:lpstr>
      <vt:lpstr>PowerPoint Presentation</vt:lpstr>
      <vt:lpstr>Employee engagement</vt:lpstr>
      <vt:lpstr>Employee engagement model  </vt:lpstr>
      <vt:lpstr>The Deloitte model</vt:lpstr>
      <vt:lpstr>PowerPoint Presentation</vt:lpstr>
      <vt:lpstr>Global employee engagement scenario </vt:lpstr>
      <vt:lpstr>PowerPoint Presentation</vt:lpstr>
      <vt:lpstr>The importance of employee engagement </vt:lpstr>
      <vt:lpstr>The importance of employee engagement in the hotel industry  </vt:lpstr>
      <vt:lpstr>How do the best hotels ensure employee engagement? </vt:lpstr>
      <vt:lpstr>How do the best hotels ensure employee engagement?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5</cp:revision>
  <dcterms:created xsi:type="dcterms:W3CDTF">2022-10-16T07:14:20Z</dcterms:created>
  <dcterms:modified xsi:type="dcterms:W3CDTF">2022-10-27T18:44:24Z</dcterms:modified>
</cp:coreProperties>
</file>