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5138" autoAdjust="0"/>
  </p:normalViewPr>
  <p:slideViewPr>
    <p:cSldViewPr snapToGrid="0">
      <p:cViewPr varScale="1">
        <p:scale>
          <a:sx n="55" d="100"/>
          <a:sy n="55" d="100"/>
        </p:scale>
        <p:origin x="133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41C043-FB67-4EB7-BDF8-BA6FAA35AF2B}" type="datetimeFigureOut">
              <a:rPr lang="en-US" smtClean="0"/>
              <a:t>11/6/2023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BC3878-1012-4EC0-8AC7-158789E62153}" type="slidenum">
              <a:rPr lang="en-US" smtClean="0"/>
              <a:t>‹#›</a:t>
            </a:fld>
            <a:endParaRPr lang="en-US"/>
          </a:p>
        </p:txBody>
      </p:sp>
    </p:spTree>
    <p:extLst>
      <p:ext uri="{BB962C8B-B14F-4D97-AF65-F5344CB8AC3E}">
        <p14:creationId xmlns:p14="http://schemas.microsoft.com/office/powerpoint/2010/main" val="39220722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buFont typeface="Arial" panose="020B0604020202020204" pitchFamily="34" charset="0"/>
              <a:buChar char="•"/>
            </a:pPr>
            <a:r>
              <a:rPr lang="en-US" sz="1200" dirty="0"/>
              <a:t>Marriott invests heavily in training to maintain its luxury service standards, while Premier Inn's employees are trained to provide efficient and friendly service.</a:t>
            </a:r>
          </a:p>
          <a:p>
            <a:pPr marL="171450" indent="-171450" algn="just">
              <a:buFont typeface="Arial" panose="020B0604020202020204" pitchFamily="34" charset="0"/>
              <a:buChar char="•"/>
            </a:pPr>
            <a:r>
              <a:rPr lang="en-US" sz="1200" dirty="0"/>
              <a:t>Marriott emphasizes a personalized and luxurious customer experience with elaborate service processes, including concierge services and upscale dining experiences.</a:t>
            </a:r>
          </a:p>
          <a:p>
            <a:pPr marL="171450" indent="-171450" algn="just">
              <a:buFont typeface="Arial" panose="020B0604020202020204" pitchFamily="34" charset="0"/>
              <a:buChar char="•"/>
            </a:pPr>
            <a:r>
              <a:rPr lang="en-US" sz="1200" dirty="0"/>
              <a:t>Premier Inn's processes are streamlined for efficiency, ensuring a smooth check-in and a comfortable, standardized stay.</a:t>
            </a:r>
          </a:p>
          <a:p>
            <a:pPr marL="171450" indent="-171450" algn="just">
              <a:buFont typeface="Arial" panose="020B0604020202020204" pitchFamily="34" charset="0"/>
              <a:buChar char="•"/>
            </a:pPr>
            <a:r>
              <a:rPr lang="en-US" sz="1200" dirty="0"/>
              <a:t>Marriott's physical evidence includes luxurious hotel facilities, upscale interior designs, and well-maintained properties that reflect a premium brand image.</a:t>
            </a:r>
          </a:p>
          <a:p>
            <a:pPr marL="171450" indent="-171450" algn="just">
              <a:buFont typeface="Arial" panose="020B0604020202020204" pitchFamily="34" charset="0"/>
              <a:buChar char="•"/>
            </a:pPr>
            <a:r>
              <a:rPr lang="en-US" sz="1200" dirty="0"/>
              <a:t>Premier Inn's physical evidence emphasizes clean and comfortable accommodations, with a more functional and practical approach to its brand image.</a:t>
            </a:r>
          </a:p>
          <a:p>
            <a:pPr marL="171450" indent="-171450" algn="just">
              <a:buFont typeface="Arial" panose="020B0604020202020204" pitchFamily="34" charset="0"/>
              <a:buChar char="•"/>
            </a:pPr>
            <a:r>
              <a:rPr lang="en-US" sz="1200" dirty="0"/>
              <a:t>These differences in the 7Ps of the marketing mix reflect the distinct marketing strategies and target audiences of Marriott and Premier Inn, highlighting how they position themselves within the competitive hotel industry. (</a:t>
            </a:r>
            <a:r>
              <a:rPr lang="it-IT" sz="1200" dirty="0"/>
              <a:t>Aroul</a:t>
            </a:r>
            <a:r>
              <a:rPr lang="it-IT" sz="1200" baseline="0" dirty="0"/>
              <a:t> et al.</a:t>
            </a:r>
            <a:r>
              <a:rPr lang="it-IT" sz="1200" dirty="0"/>
              <a:t>, 2023).</a:t>
            </a:r>
            <a:endParaRPr lang="en-US" sz="1200" dirty="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22BC3878-1012-4EC0-8AC7-158789E62153}" type="slidenum">
              <a:rPr lang="en-US" smtClean="0"/>
              <a:t>7</a:t>
            </a:fld>
            <a:endParaRPr lang="en-US"/>
          </a:p>
        </p:txBody>
      </p:sp>
    </p:spTree>
    <p:extLst>
      <p:ext uri="{BB962C8B-B14F-4D97-AF65-F5344CB8AC3E}">
        <p14:creationId xmlns:p14="http://schemas.microsoft.com/office/powerpoint/2010/main" val="26463361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2BC3878-1012-4EC0-8AC7-158789E62153}" type="slidenum">
              <a:rPr lang="en-US" smtClean="0"/>
              <a:t>8</a:t>
            </a:fld>
            <a:endParaRPr lang="en-US"/>
          </a:p>
        </p:txBody>
      </p:sp>
    </p:spTree>
    <p:extLst>
      <p:ext uri="{BB962C8B-B14F-4D97-AF65-F5344CB8AC3E}">
        <p14:creationId xmlns:p14="http://schemas.microsoft.com/office/powerpoint/2010/main" val="22002242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E7597F1C-6281-4518-BFA8-8C6FE8B5A0BD}"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7106C4-126A-4B43-9ECC-C757CD3250B6}" type="slidenum">
              <a:rPr lang="en-US" smtClean="0"/>
              <a:t>‹#›</a:t>
            </a:fld>
            <a:endParaRPr lang="en-US"/>
          </a:p>
        </p:txBody>
      </p:sp>
    </p:spTree>
    <p:extLst>
      <p:ext uri="{BB962C8B-B14F-4D97-AF65-F5344CB8AC3E}">
        <p14:creationId xmlns:p14="http://schemas.microsoft.com/office/powerpoint/2010/main" val="2400820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597F1C-6281-4518-BFA8-8C6FE8B5A0BD}"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7106C4-126A-4B43-9ECC-C757CD3250B6}" type="slidenum">
              <a:rPr lang="en-US" smtClean="0"/>
              <a:t>‹#›</a:t>
            </a:fld>
            <a:endParaRPr lang="en-US"/>
          </a:p>
        </p:txBody>
      </p:sp>
    </p:spTree>
    <p:extLst>
      <p:ext uri="{BB962C8B-B14F-4D97-AF65-F5344CB8AC3E}">
        <p14:creationId xmlns:p14="http://schemas.microsoft.com/office/powerpoint/2010/main" val="1247261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7597F1C-6281-4518-BFA8-8C6FE8B5A0BD}"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7106C4-126A-4B43-9ECC-C757CD3250B6}" type="slidenum">
              <a:rPr lang="en-US" smtClean="0"/>
              <a:t>‹#›</a:t>
            </a:fld>
            <a:endParaRPr lang="en-US"/>
          </a:p>
        </p:txBody>
      </p:sp>
    </p:spTree>
    <p:extLst>
      <p:ext uri="{BB962C8B-B14F-4D97-AF65-F5344CB8AC3E}">
        <p14:creationId xmlns:p14="http://schemas.microsoft.com/office/powerpoint/2010/main" val="38678554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7597F1C-6281-4518-BFA8-8C6FE8B5A0BD}" type="datetimeFigureOut">
              <a:rPr lang="en-US" smtClean="0"/>
              <a:t>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7106C4-126A-4B43-9ECC-C757CD3250B6}" type="slidenum">
              <a:rPr lang="en-US" smtClean="0"/>
              <a:t>‹#›</a:t>
            </a:fld>
            <a:endParaRPr lang="en-US"/>
          </a:p>
        </p:txBody>
      </p:sp>
    </p:spTree>
    <p:extLst>
      <p:ext uri="{BB962C8B-B14F-4D97-AF65-F5344CB8AC3E}">
        <p14:creationId xmlns:p14="http://schemas.microsoft.com/office/powerpoint/2010/main" val="4770199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7597F1C-6281-4518-BFA8-8C6FE8B5A0BD}" type="datetimeFigureOut">
              <a:rPr lang="en-US" smtClean="0"/>
              <a:t>11/6/2023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B7106C4-126A-4B43-9ECC-C757CD3250B6}" type="slidenum">
              <a:rPr lang="en-US" smtClean="0"/>
              <a:t>‹#›</a:t>
            </a:fld>
            <a:endParaRPr lang="en-US"/>
          </a:p>
        </p:txBody>
      </p:sp>
    </p:spTree>
    <p:extLst>
      <p:ext uri="{BB962C8B-B14F-4D97-AF65-F5344CB8AC3E}">
        <p14:creationId xmlns:p14="http://schemas.microsoft.com/office/powerpoint/2010/main" val="16152123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7597F1C-6281-4518-BFA8-8C6FE8B5A0BD}" type="datetimeFigureOut">
              <a:rPr lang="en-US" smtClean="0"/>
              <a:t>11/6/2023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B7106C4-126A-4B43-9ECC-C757CD3250B6}" type="slidenum">
              <a:rPr lang="en-US" smtClean="0"/>
              <a:t>‹#›</a:t>
            </a:fld>
            <a:endParaRPr lang="en-US"/>
          </a:p>
        </p:txBody>
      </p:sp>
    </p:spTree>
    <p:extLst>
      <p:ext uri="{BB962C8B-B14F-4D97-AF65-F5344CB8AC3E}">
        <p14:creationId xmlns:p14="http://schemas.microsoft.com/office/powerpoint/2010/main" val="389543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597F1C-6281-4518-BFA8-8C6FE8B5A0BD}" type="datetimeFigureOut">
              <a:rPr lang="en-US" smtClean="0"/>
              <a:t>11/6/2023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B7106C4-126A-4B43-9ECC-C757CD3250B6}" type="slidenum">
              <a:rPr lang="en-US" smtClean="0"/>
              <a:t>‹#›</a:t>
            </a:fld>
            <a:endParaRPr lang="en-US"/>
          </a:p>
        </p:txBody>
      </p:sp>
    </p:spTree>
    <p:extLst>
      <p:ext uri="{BB962C8B-B14F-4D97-AF65-F5344CB8AC3E}">
        <p14:creationId xmlns:p14="http://schemas.microsoft.com/office/powerpoint/2010/main" val="22691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7597F1C-6281-4518-BFA8-8C6FE8B5A0BD}" type="datetimeFigureOut">
              <a:rPr lang="en-US" smtClean="0"/>
              <a:t>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7106C4-126A-4B43-9ECC-C757CD3250B6}" type="slidenum">
              <a:rPr lang="en-US" smtClean="0"/>
              <a:t>‹#›</a:t>
            </a:fld>
            <a:endParaRPr lang="en-US"/>
          </a:p>
        </p:txBody>
      </p:sp>
    </p:spTree>
    <p:extLst>
      <p:ext uri="{BB962C8B-B14F-4D97-AF65-F5344CB8AC3E}">
        <p14:creationId xmlns:p14="http://schemas.microsoft.com/office/powerpoint/2010/main" val="2347912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7597F1C-6281-4518-BFA8-8C6FE8B5A0BD}" type="datetimeFigureOut">
              <a:rPr lang="en-US" smtClean="0"/>
              <a:t>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7106C4-126A-4B43-9ECC-C757CD3250B6}" type="slidenum">
              <a:rPr lang="en-US" smtClean="0"/>
              <a:t>‹#›</a:t>
            </a:fld>
            <a:endParaRPr lang="en-US"/>
          </a:p>
        </p:txBody>
      </p:sp>
    </p:spTree>
    <p:extLst>
      <p:ext uri="{BB962C8B-B14F-4D97-AF65-F5344CB8AC3E}">
        <p14:creationId xmlns:p14="http://schemas.microsoft.com/office/powerpoint/2010/main" val="110692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597F1C-6281-4518-BFA8-8C6FE8B5A0BD}"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7106C4-126A-4B43-9ECC-C757CD3250B6}" type="slidenum">
              <a:rPr lang="en-US" smtClean="0"/>
              <a:t>‹#›</a:t>
            </a:fld>
            <a:endParaRPr lang="en-US"/>
          </a:p>
        </p:txBody>
      </p:sp>
    </p:spTree>
    <p:extLst>
      <p:ext uri="{BB962C8B-B14F-4D97-AF65-F5344CB8AC3E}">
        <p14:creationId xmlns:p14="http://schemas.microsoft.com/office/powerpoint/2010/main" val="16608585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597F1C-6281-4518-BFA8-8C6FE8B5A0BD}"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7106C4-126A-4B43-9ECC-C757CD3250B6}" type="slidenum">
              <a:rPr lang="en-US" smtClean="0"/>
              <a:t>‹#›</a:t>
            </a:fld>
            <a:endParaRPr lang="en-US"/>
          </a:p>
        </p:txBody>
      </p:sp>
    </p:spTree>
    <p:extLst>
      <p:ext uri="{BB962C8B-B14F-4D97-AF65-F5344CB8AC3E}">
        <p14:creationId xmlns:p14="http://schemas.microsoft.com/office/powerpoint/2010/main" val="30583490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597F1C-6281-4518-BFA8-8C6FE8B5A0BD}" type="datetimeFigureOut">
              <a:rPr lang="en-US" smtClean="0"/>
              <a:t>11/6/2023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7106C4-126A-4B43-9ECC-C757CD3250B6}" type="slidenum">
              <a:rPr lang="en-US" smtClean="0"/>
              <a:t>‹#›</a:t>
            </a:fld>
            <a:endParaRPr lang="en-US"/>
          </a:p>
        </p:txBody>
      </p:sp>
    </p:spTree>
    <p:extLst>
      <p:ext uri="{BB962C8B-B14F-4D97-AF65-F5344CB8AC3E}">
        <p14:creationId xmlns:p14="http://schemas.microsoft.com/office/powerpoint/2010/main" val="8643407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126" y="4572000"/>
            <a:ext cx="6583681" cy="2093277"/>
          </a:xfrm>
        </p:spPr>
        <p:txBody>
          <a:bodyPr>
            <a:noAutofit/>
          </a:bodyPr>
          <a:lstStyle/>
          <a:p>
            <a:pPr algn="l"/>
            <a:br>
              <a:rPr lang="en-US" sz="4400" b="1" dirty="0"/>
            </a:br>
            <a:br>
              <a:rPr lang="en-US" sz="4400" b="1" dirty="0"/>
            </a:br>
            <a:br>
              <a:rPr lang="en-US" sz="4400" b="1" dirty="0"/>
            </a:br>
            <a:br>
              <a:rPr lang="en-US" sz="4400" b="1" dirty="0"/>
            </a:br>
            <a:br>
              <a:rPr lang="en-US" sz="4400" b="1" dirty="0"/>
            </a:br>
            <a:endParaRPr lang="en-US" sz="4000" b="1" dirty="0"/>
          </a:p>
        </p:txBody>
      </p:sp>
      <p:sp>
        <p:nvSpPr>
          <p:cNvPr id="3" name="Subtitle 2"/>
          <p:cNvSpPr>
            <a:spLocks noGrp="1"/>
          </p:cNvSpPr>
          <p:nvPr>
            <p:ph type="subTitle" idx="1"/>
          </p:nvPr>
        </p:nvSpPr>
        <p:spPr>
          <a:xfrm>
            <a:off x="1645920" y="1936523"/>
            <a:ext cx="2407920" cy="1655762"/>
          </a:xfrm>
        </p:spPr>
        <p:txBody>
          <a:bodyPr/>
          <a:lstStyle/>
          <a:p>
            <a:pPr algn="l"/>
            <a:r>
              <a:rPr lang="en-GB" dirty="0"/>
              <a:t>Name of student</a:t>
            </a:r>
          </a:p>
          <a:p>
            <a:pPr algn="l"/>
            <a:r>
              <a:rPr lang="en-GB" dirty="0"/>
              <a:t>Student ID</a:t>
            </a:r>
          </a:p>
          <a:p>
            <a:pPr algn="l"/>
            <a:r>
              <a:rPr lang="en-GB" dirty="0"/>
              <a:t>Date</a:t>
            </a:r>
            <a:endParaRPr lang="en-US" dirty="0"/>
          </a:p>
        </p:txBody>
      </p:sp>
      <p:pic>
        <p:nvPicPr>
          <p:cNvPr id="4" name="Picture 3"/>
          <p:cNvPicPr>
            <a:picLocks noChangeAspect="1"/>
          </p:cNvPicPr>
          <p:nvPr/>
        </p:nvPicPr>
        <p:blipFill>
          <a:blip r:embed="rId2"/>
          <a:stretch>
            <a:fillRect/>
          </a:stretch>
        </p:blipFill>
        <p:spPr>
          <a:xfrm>
            <a:off x="7006305" y="2762430"/>
            <a:ext cx="5037649" cy="3432311"/>
          </a:xfrm>
          <a:prstGeom prst="rect">
            <a:avLst/>
          </a:prstGeom>
          <a:ln>
            <a:noFill/>
          </a:ln>
          <a:effectLst>
            <a:softEdge rad="112500"/>
          </a:effectLst>
        </p:spPr>
      </p:pic>
      <p:pic>
        <p:nvPicPr>
          <p:cNvPr id="5" name="Picture 4"/>
          <p:cNvPicPr>
            <a:picLocks noChangeAspect="1"/>
          </p:cNvPicPr>
          <p:nvPr/>
        </p:nvPicPr>
        <p:blipFill>
          <a:blip r:embed="rId3"/>
          <a:stretch>
            <a:fillRect/>
          </a:stretch>
        </p:blipFill>
        <p:spPr>
          <a:xfrm>
            <a:off x="0" y="-1"/>
            <a:ext cx="6779622" cy="447858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Rectangle 6"/>
          <p:cNvSpPr/>
          <p:nvPr/>
        </p:nvSpPr>
        <p:spPr>
          <a:xfrm>
            <a:off x="26125" y="4572000"/>
            <a:ext cx="7615646" cy="1938992"/>
          </a:xfrm>
          <a:prstGeom prst="rect">
            <a:avLst/>
          </a:prstGeom>
        </p:spPr>
        <p:txBody>
          <a:bodyPr wrap="square">
            <a:spAutoFit/>
          </a:bodyPr>
          <a:lstStyle/>
          <a:p>
            <a:r>
              <a:rPr lang="en-US" sz="4000" b="1" dirty="0">
                <a:latin typeface="Times New Roman" panose="02020603050405020304" pitchFamily="18" charset="0"/>
                <a:cs typeface="Times New Roman" panose="02020603050405020304" pitchFamily="18" charset="0"/>
              </a:rPr>
              <a:t>A comparison of the marketing methods of Marriott Hotel and Premier Inn</a:t>
            </a:r>
          </a:p>
        </p:txBody>
      </p:sp>
      <p:sp>
        <p:nvSpPr>
          <p:cNvPr id="6" name="TextBox 5"/>
          <p:cNvSpPr txBox="1"/>
          <p:nvPr/>
        </p:nvSpPr>
        <p:spPr>
          <a:xfrm>
            <a:off x="8071338" y="2039237"/>
            <a:ext cx="4325815" cy="400110"/>
          </a:xfrm>
          <a:prstGeom prst="rect">
            <a:avLst/>
          </a:prstGeom>
          <a:noFill/>
        </p:spPr>
        <p:txBody>
          <a:bodyPr wrap="square" rtlCol="0">
            <a:spAutoFit/>
          </a:bodyPr>
          <a:lstStyle/>
          <a:p>
            <a:r>
              <a:rPr lang="en-US" sz="2000" b="1" dirty="0">
                <a:solidFill>
                  <a:schemeClr val="accent5"/>
                </a:solidFill>
              </a:rPr>
              <a:t>Student Name: David </a:t>
            </a:r>
            <a:r>
              <a:rPr lang="en-US" sz="2000" b="1" dirty="0" err="1">
                <a:solidFill>
                  <a:schemeClr val="accent5"/>
                </a:solidFill>
              </a:rPr>
              <a:t>Dirda</a:t>
            </a:r>
            <a:endParaRPr lang="en-US" sz="2000" b="1" dirty="0">
              <a:solidFill>
                <a:schemeClr val="accent5"/>
              </a:solidFill>
            </a:endParaRPr>
          </a:p>
        </p:txBody>
      </p:sp>
    </p:spTree>
    <p:extLst>
      <p:ext uri="{BB962C8B-B14F-4D97-AF65-F5344CB8AC3E}">
        <p14:creationId xmlns:p14="http://schemas.microsoft.com/office/powerpoint/2010/main" val="2392080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73345"/>
          </a:xfrm>
        </p:spPr>
        <p:style>
          <a:lnRef idx="1">
            <a:schemeClr val="accent1"/>
          </a:lnRef>
          <a:fillRef idx="2">
            <a:schemeClr val="accent1"/>
          </a:fillRef>
          <a:effectRef idx="1">
            <a:schemeClr val="accent1"/>
          </a:effectRef>
          <a:fontRef idx="minor">
            <a:schemeClr val="dk1"/>
          </a:fontRef>
        </p:style>
        <p:txBody>
          <a:bodyPr/>
          <a:lstStyle/>
          <a:p>
            <a:pPr algn="ctr"/>
            <a:r>
              <a:rPr lang="en-GB" b="1" dirty="0"/>
              <a:t>Introduction </a:t>
            </a:r>
            <a:endParaRPr lang="en-US" b="1" dirty="0"/>
          </a:p>
        </p:txBody>
      </p:sp>
      <p:sp>
        <p:nvSpPr>
          <p:cNvPr id="3" name="Content Placeholder 2"/>
          <p:cNvSpPr>
            <a:spLocks noGrp="1"/>
          </p:cNvSpPr>
          <p:nvPr>
            <p:ph idx="1"/>
          </p:nvPr>
        </p:nvSpPr>
        <p:spPr/>
        <p:txBody>
          <a:bodyPr>
            <a:normAutofit lnSpcReduction="10000"/>
          </a:bodyPr>
          <a:lstStyle/>
          <a:p>
            <a:r>
              <a:rPr lang="en-US" dirty="0"/>
              <a:t>this analysis will compare the marketing strategies of two renowned hotel chains, Marriott Hotel and Premier Inn. </a:t>
            </a:r>
          </a:p>
          <a:p>
            <a:r>
              <a:rPr lang="en-US" dirty="0"/>
              <a:t>Marriott Hotel, a global giant, is celebrated for its upscale offerings, while Premier Inn, a well-known brand in the UK, is renowned for its cost-conscious approach. </a:t>
            </a:r>
          </a:p>
          <a:p>
            <a:r>
              <a:rPr lang="en-US" dirty="0"/>
              <a:t>This study will delve into their target audiences, brand positioning, pricing strategies, marketing channels, customer experiences, and expansion plans to highlight the distinctive ways in which these two industry leaders attract and retain guests. </a:t>
            </a:r>
          </a:p>
          <a:p>
            <a:r>
              <a:rPr lang="en-US" dirty="0"/>
              <a:t>By doing so, this analysis aims to shed light on the competitive landscape of the hospitality industry.</a:t>
            </a:r>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5078047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5691" y="170386"/>
            <a:ext cx="10240617" cy="598241"/>
          </a:xfrm>
        </p:spPr>
        <p:style>
          <a:lnRef idx="1">
            <a:schemeClr val="accent1"/>
          </a:lnRef>
          <a:fillRef idx="2">
            <a:schemeClr val="accent1"/>
          </a:fillRef>
          <a:effectRef idx="1">
            <a:schemeClr val="accent1"/>
          </a:effectRef>
          <a:fontRef idx="minor">
            <a:schemeClr val="dk1"/>
          </a:fontRef>
        </p:style>
        <p:txBody>
          <a:bodyPr>
            <a:normAutofit fontScale="90000"/>
          </a:bodyPr>
          <a:lstStyle/>
          <a:p>
            <a:pPr algn="ctr"/>
            <a:br>
              <a:rPr lang="en-US" b="1" dirty="0"/>
            </a:br>
            <a:r>
              <a:rPr lang="en-US" b="1" dirty="0"/>
              <a:t>SWOT analysis for Marriott</a:t>
            </a:r>
            <a:br>
              <a:rPr lang="en-US" b="1" dirty="0"/>
            </a:br>
            <a:endParaRPr lang="en-US" b="1" dirty="0"/>
          </a:p>
        </p:txBody>
      </p:sp>
      <p:sp>
        <p:nvSpPr>
          <p:cNvPr id="3" name="Content Placeholder 2"/>
          <p:cNvSpPr>
            <a:spLocks noGrp="1"/>
          </p:cNvSpPr>
          <p:nvPr>
            <p:ph idx="1"/>
          </p:nvPr>
        </p:nvSpPr>
        <p:spPr>
          <a:xfrm>
            <a:off x="626166" y="1056767"/>
            <a:ext cx="4807226" cy="4333461"/>
          </a:xfrm>
        </p:spPr>
        <p:txBody>
          <a:bodyPr>
            <a:noAutofit/>
          </a:bodyPr>
          <a:lstStyle/>
          <a:p>
            <a:pPr marL="0" indent="0">
              <a:buNone/>
            </a:pPr>
            <a:r>
              <a:rPr lang="en-US" sz="1800" b="1" dirty="0">
                <a:latin typeface="Times New Roman" panose="02020603050405020304" pitchFamily="18" charset="0"/>
                <a:cs typeface="Times New Roman" panose="02020603050405020304" pitchFamily="18" charset="0"/>
              </a:rPr>
              <a:t>Strengths</a:t>
            </a:r>
          </a:p>
          <a:p>
            <a:pPr algn="just"/>
            <a:r>
              <a:rPr lang="en-US" sz="1800" dirty="0">
                <a:latin typeface="Times New Roman" panose="02020603050405020304" pitchFamily="18" charset="0"/>
                <a:cs typeface="Times New Roman" panose="02020603050405020304" pitchFamily="18" charset="0"/>
              </a:rPr>
              <a:t>Established global presence with a diverse portfolio of upscale brands.</a:t>
            </a:r>
          </a:p>
          <a:p>
            <a:pPr algn="just"/>
            <a:r>
              <a:rPr lang="en-US" sz="1800" dirty="0">
                <a:latin typeface="Times New Roman" panose="02020603050405020304" pitchFamily="18" charset="0"/>
                <a:cs typeface="Times New Roman" panose="02020603050405020304" pitchFamily="18" charset="0"/>
              </a:rPr>
              <a:t>Strong brand recognition and loyalty among luxury travelers.</a:t>
            </a:r>
          </a:p>
          <a:p>
            <a:pPr algn="just"/>
            <a:r>
              <a:rPr lang="en-US" sz="1800" dirty="0">
                <a:latin typeface="Times New Roman" panose="02020603050405020304" pitchFamily="18" charset="0"/>
                <a:cs typeface="Times New Roman" panose="02020603050405020304" pitchFamily="18" charset="0"/>
              </a:rPr>
              <a:t>Robust reservation system and loyalty program (Marriott </a:t>
            </a:r>
            <a:r>
              <a:rPr lang="en-US" sz="1800" dirty="0" err="1">
                <a:latin typeface="Times New Roman" panose="02020603050405020304" pitchFamily="18" charset="0"/>
                <a:cs typeface="Times New Roman" panose="02020603050405020304" pitchFamily="18" charset="0"/>
              </a:rPr>
              <a:t>Bonvoy</a:t>
            </a:r>
            <a:r>
              <a:rPr lang="en-US" sz="1800" dirty="0">
                <a:latin typeface="Times New Roman" panose="02020603050405020304" pitchFamily="18" charset="0"/>
                <a:cs typeface="Times New Roman" panose="02020603050405020304" pitchFamily="18" charset="0"/>
              </a:rPr>
              <a:t>).</a:t>
            </a:r>
          </a:p>
          <a:p>
            <a:pPr algn="just"/>
            <a:r>
              <a:rPr lang="en-US" sz="1800" dirty="0">
                <a:latin typeface="Times New Roman" panose="02020603050405020304" pitchFamily="18" charset="0"/>
                <a:cs typeface="Times New Roman" panose="02020603050405020304" pitchFamily="18" charset="0"/>
              </a:rPr>
              <a:t>Innovative approach to guest experiences and technology integration.</a:t>
            </a:r>
          </a:p>
          <a:p>
            <a:pPr marL="0" indent="0" algn="just">
              <a:buNone/>
            </a:pPr>
            <a:r>
              <a:rPr lang="en-US" sz="1800" b="1" dirty="0">
                <a:latin typeface="Times New Roman" panose="02020603050405020304" pitchFamily="18" charset="0"/>
                <a:cs typeface="Times New Roman" panose="02020603050405020304" pitchFamily="18" charset="0"/>
              </a:rPr>
              <a:t>Weaknesses</a:t>
            </a:r>
          </a:p>
          <a:p>
            <a:pPr algn="just"/>
            <a:r>
              <a:rPr lang="en-US" sz="1800" dirty="0">
                <a:latin typeface="Times New Roman" panose="02020603050405020304" pitchFamily="18" charset="0"/>
                <a:cs typeface="Times New Roman" panose="02020603050405020304" pitchFamily="18" charset="0"/>
              </a:rPr>
              <a:t>Vulnerability to economic downturns affecting luxury travel.</a:t>
            </a:r>
          </a:p>
          <a:p>
            <a:pPr algn="just"/>
            <a:r>
              <a:rPr lang="en-US" sz="1800" dirty="0">
                <a:latin typeface="Times New Roman" panose="02020603050405020304" pitchFamily="18" charset="0"/>
                <a:cs typeface="Times New Roman" panose="02020603050405020304" pitchFamily="18" charset="0"/>
              </a:rPr>
              <a:t>High competition in the upscale segment.</a:t>
            </a:r>
          </a:p>
          <a:p>
            <a:pPr algn="just"/>
            <a:r>
              <a:rPr lang="en-US" sz="1800" dirty="0">
                <a:latin typeface="Times New Roman" panose="02020603050405020304" pitchFamily="18" charset="0"/>
                <a:cs typeface="Times New Roman" panose="02020603050405020304" pitchFamily="18" charset="0"/>
              </a:rPr>
              <a:t>Complex organizational structure due to a wide range of brands.</a:t>
            </a:r>
          </a:p>
          <a:p>
            <a:pPr algn="just"/>
            <a:r>
              <a:rPr lang="en-US" sz="1800" dirty="0">
                <a:latin typeface="Times New Roman" panose="02020603050405020304" pitchFamily="18" charset="0"/>
                <a:cs typeface="Times New Roman" panose="02020603050405020304" pitchFamily="18" charset="0"/>
              </a:rPr>
              <a:t>Potential challenges in maintaining service consistency across properties.</a:t>
            </a:r>
          </a:p>
        </p:txBody>
      </p:sp>
      <p:sp>
        <p:nvSpPr>
          <p:cNvPr id="5" name="Content Placeholder 2">
            <a:extLst>
              <a:ext uri="{FF2B5EF4-FFF2-40B4-BE49-F238E27FC236}">
                <a16:creationId xmlns:a16="http://schemas.microsoft.com/office/drawing/2014/main" id="{F330D071-699D-40C5-938F-DB9BF05E0BBD}"/>
              </a:ext>
            </a:extLst>
          </p:cNvPr>
          <p:cNvSpPr txBox="1">
            <a:spLocks/>
          </p:cNvSpPr>
          <p:nvPr/>
        </p:nvSpPr>
        <p:spPr>
          <a:xfrm>
            <a:off x="6149008" y="1066612"/>
            <a:ext cx="4654826" cy="582603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800" dirty="0">
                <a:latin typeface="Times New Roman" panose="02020603050405020304" pitchFamily="18" charset="0"/>
                <a:cs typeface="Times New Roman" panose="02020603050405020304" pitchFamily="18" charset="0"/>
              </a:rPr>
              <a:t>.</a:t>
            </a:r>
            <a:r>
              <a:rPr lang="en-US" sz="1800" b="1" dirty="0">
                <a:latin typeface="Times New Roman" panose="02020603050405020304" pitchFamily="18" charset="0"/>
                <a:cs typeface="Times New Roman" panose="02020603050405020304" pitchFamily="18" charset="0"/>
              </a:rPr>
              <a:t>Opportunities</a:t>
            </a:r>
          </a:p>
          <a:p>
            <a:pPr algn="just"/>
            <a:r>
              <a:rPr lang="en-US" sz="1800" dirty="0">
                <a:latin typeface="Times New Roman" panose="02020603050405020304" pitchFamily="18" charset="0"/>
                <a:cs typeface="Times New Roman" panose="02020603050405020304" pitchFamily="18" charset="0"/>
              </a:rPr>
              <a:t>Expansion into emerging markets and new luxury segments.</a:t>
            </a:r>
          </a:p>
          <a:p>
            <a:pPr algn="just"/>
            <a:r>
              <a:rPr lang="en-US" sz="1800" dirty="0">
                <a:latin typeface="Times New Roman" panose="02020603050405020304" pitchFamily="18" charset="0"/>
                <a:cs typeface="Times New Roman" panose="02020603050405020304" pitchFamily="18" charset="0"/>
              </a:rPr>
              <a:t>Acquisitions and mergers to enhance brand portfolio.</a:t>
            </a:r>
          </a:p>
          <a:p>
            <a:pPr algn="just"/>
            <a:r>
              <a:rPr lang="en-US" sz="1800" dirty="0">
                <a:latin typeface="Times New Roman" panose="02020603050405020304" pitchFamily="18" charset="0"/>
                <a:cs typeface="Times New Roman" panose="02020603050405020304" pitchFamily="18" charset="0"/>
              </a:rPr>
              <a:t>Sustainable and eco-friendly initiatives in response to changing consumer preferences.</a:t>
            </a:r>
          </a:p>
          <a:p>
            <a:pPr algn="just"/>
            <a:r>
              <a:rPr lang="en-US" sz="1800" dirty="0">
                <a:latin typeface="Times New Roman" panose="02020603050405020304" pitchFamily="18" charset="0"/>
                <a:cs typeface="Times New Roman" panose="02020603050405020304" pitchFamily="18" charset="0"/>
              </a:rPr>
              <a:t>Growing demand for experiential travel.</a:t>
            </a:r>
          </a:p>
          <a:p>
            <a:pPr marL="0" indent="0" algn="just">
              <a:buFont typeface="Arial" panose="020B0604020202020204" pitchFamily="34" charset="0"/>
              <a:buNone/>
            </a:pPr>
            <a:r>
              <a:rPr lang="en-US" sz="1800" b="1" dirty="0">
                <a:latin typeface="Times New Roman" panose="02020603050405020304" pitchFamily="18" charset="0"/>
                <a:cs typeface="Times New Roman" panose="02020603050405020304" pitchFamily="18" charset="0"/>
              </a:rPr>
              <a:t>Threats</a:t>
            </a:r>
          </a:p>
          <a:p>
            <a:pPr algn="just"/>
            <a:r>
              <a:rPr lang="en-US" sz="1800" dirty="0">
                <a:latin typeface="Times New Roman" panose="02020603050405020304" pitchFamily="18" charset="0"/>
                <a:cs typeface="Times New Roman" panose="02020603050405020304" pitchFamily="18" charset="0"/>
              </a:rPr>
              <a:t>Economic instability and global crises affecting travel.</a:t>
            </a:r>
          </a:p>
          <a:p>
            <a:pPr algn="just"/>
            <a:r>
              <a:rPr lang="en-US" sz="1800" dirty="0">
                <a:latin typeface="Times New Roman" panose="02020603050405020304" pitchFamily="18" charset="0"/>
                <a:cs typeface="Times New Roman" panose="02020603050405020304" pitchFamily="18" charset="0"/>
              </a:rPr>
              <a:t>Competition from boutique hotels and Airbnb.</a:t>
            </a:r>
          </a:p>
          <a:p>
            <a:pPr algn="just"/>
            <a:r>
              <a:rPr lang="en-US" sz="1800" dirty="0">
                <a:latin typeface="Times New Roman" panose="02020603050405020304" pitchFamily="18" charset="0"/>
                <a:cs typeface="Times New Roman" panose="02020603050405020304" pitchFamily="18" charset="0"/>
              </a:rPr>
              <a:t>Evolving consumer preferences for unique, personalized experiences.</a:t>
            </a:r>
          </a:p>
          <a:p>
            <a:pPr algn="just"/>
            <a:r>
              <a:rPr lang="en-US" sz="1800" dirty="0">
                <a:latin typeface="Times New Roman" panose="02020603050405020304" pitchFamily="18" charset="0"/>
                <a:cs typeface="Times New Roman" panose="02020603050405020304" pitchFamily="18" charset="0"/>
              </a:rPr>
              <a:t>Regulatory challenges and environmental sustainability concerns.</a:t>
            </a:r>
          </a:p>
        </p:txBody>
      </p:sp>
    </p:spTree>
    <p:extLst>
      <p:ext uri="{BB962C8B-B14F-4D97-AF65-F5344CB8AC3E}">
        <p14:creationId xmlns:p14="http://schemas.microsoft.com/office/powerpoint/2010/main" val="39041972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0721" y="173103"/>
            <a:ext cx="9803296" cy="675861"/>
          </a:xfrm>
        </p:spPr>
        <p:style>
          <a:lnRef idx="1">
            <a:schemeClr val="accent1"/>
          </a:lnRef>
          <a:fillRef idx="2">
            <a:schemeClr val="accent1"/>
          </a:fillRef>
          <a:effectRef idx="1">
            <a:schemeClr val="accent1"/>
          </a:effectRef>
          <a:fontRef idx="minor">
            <a:schemeClr val="dk1"/>
          </a:fontRef>
        </p:style>
        <p:txBody>
          <a:bodyPr>
            <a:normAutofit fontScale="90000"/>
          </a:bodyPr>
          <a:lstStyle/>
          <a:p>
            <a:pPr algn="ctr"/>
            <a:r>
              <a:rPr lang="en-US" b="1" dirty="0"/>
              <a:t>SWOT analysis for Premier Inn</a:t>
            </a:r>
          </a:p>
        </p:txBody>
      </p:sp>
      <p:sp>
        <p:nvSpPr>
          <p:cNvPr id="3" name="Content Placeholder 2"/>
          <p:cNvSpPr>
            <a:spLocks noGrp="1"/>
          </p:cNvSpPr>
          <p:nvPr>
            <p:ph idx="1"/>
          </p:nvPr>
        </p:nvSpPr>
        <p:spPr>
          <a:xfrm>
            <a:off x="838199" y="901972"/>
            <a:ext cx="4754217" cy="5956028"/>
          </a:xfrm>
        </p:spPr>
        <p:txBody>
          <a:bodyPr>
            <a:noAutofit/>
          </a:bodyPr>
          <a:lstStyle/>
          <a:p>
            <a:pPr marL="0" indent="0">
              <a:buNone/>
            </a:pPr>
            <a:r>
              <a:rPr lang="en-GB" sz="1800" b="1" dirty="0">
                <a:latin typeface="Times New Roman" panose="02020603050405020304" pitchFamily="18" charset="0"/>
                <a:cs typeface="Times New Roman" panose="02020603050405020304" pitchFamily="18" charset="0"/>
              </a:rPr>
              <a:t>Strength </a:t>
            </a:r>
            <a:endParaRPr lang="en-US" sz="1800" b="1"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Strong presence in the UK market with numerous budget-friendly locations.</a:t>
            </a:r>
          </a:p>
          <a:p>
            <a:r>
              <a:rPr lang="en-US" sz="1800" dirty="0">
                <a:latin typeface="Times New Roman" panose="02020603050405020304" pitchFamily="18" charset="0"/>
                <a:cs typeface="Times New Roman" panose="02020603050405020304" pitchFamily="18" charset="0"/>
              </a:rPr>
              <a:t>Well-recognized brand for quality and consistency.</a:t>
            </a:r>
          </a:p>
          <a:p>
            <a:r>
              <a:rPr lang="en-US" sz="1800" dirty="0">
                <a:latin typeface="Times New Roman" panose="02020603050405020304" pitchFamily="18" charset="0"/>
                <a:cs typeface="Times New Roman" panose="02020603050405020304" pitchFamily="18" charset="0"/>
              </a:rPr>
              <a:t>Effective cost management and operational efficiency.</a:t>
            </a:r>
          </a:p>
          <a:p>
            <a:r>
              <a:rPr lang="en-US" sz="1800" dirty="0">
                <a:latin typeface="Times New Roman" panose="02020603050405020304" pitchFamily="18" charset="0"/>
                <a:cs typeface="Times New Roman" panose="02020603050405020304" pitchFamily="18" charset="0"/>
              </a:rPr>
              <a:t>Attractive pricing options for cost-conscious travelers.</a:t>
            </a:r>
          </a:p>
          <a:p>
            <a:pPr marL="0" indent="0">
              <a:buNone/>
            </a:pPr>
            <a:r>
              <a:rPr lang="en-US" sz="1800" b="1" dirty="0">
                <a:latin typeface="Times New Roman" panose="02020603050405020304" pitchFamily="18" charset="0"/>
                <a:cs typeface="Times New Roman" panose="02020603050405020304" pitchFamily="18" charset="0"/>
              </a:rPr>
              <a:t>Weaknesses</a:t>
            </a:r>
          </a:p>
          <a:p>
            <a:r>
              <a:rPr lang="en-US" sz="1800" dirty="0">
                <a:latin typeface="Times New Roman" panose="02020603050405020304" pitchFamily="18" charset="0"/>
                <a:cs typeface="Times New Roman" panose="02020603050405020304" pitchFamily="18" charset="0"/>
              </a:rPr>
              <a:t>Limited international presence compared to global competitors.</a:t>
            </a:r>
          </a:p>
          <a:p>
            <a:r>
              <a:rPr lang="en-US" sz="1800" dirty="0">
                <a:latin typeface="Times New Roman" panose="02020603050405020304" pitchFamily="18" charset="0"/>
                <a:cs typeface="Times New Roman" panose="02020603050405020304" pitchFamily="18" charset="0"/>
              </a:rPr>
              <a:t>Overreliance on the UK market, making it vulnerable to economic fluctuations.</a:t>
            </a:r>
          </a:p>
          <a:p>
            <a:r>
              <a:rPr lang="en-US" sz="1800" dirty="0">
                <a:latin typeface="Times New Roman" panose="02020603050405020304" pitchFamily="18" charset="0"/>
                <a:cs typeface="Times New Roman" panose="02020603050405020304" pitchFamily="18" charset="0"/>
              </a:rPr>
              <a:t>Limited offerings in the luxury or upscale segments.</a:t>
            </a:r>
          </a:p>
          <a:p>
            <a:r>
              <a:rPr lang="en-US" sz="1800" dirty="0">
                <a:latin typeface="Times New Roman" panose="02020603050405020304" pitchFamily="18" charset="0"/>
                <a:cs typeface="Times New Roman" panose="02020603050405020304" pitchFamily="18" charset="0"/>
              </a:rPr>
              <a:t>Competition in the budget hotel sector</a:t>
            </a:r>
          </a:p>
        </p:txBody>
      </p:sp>
      <p:sp>
        <p:nvSpPr>
          <p:cNvPr id="4" name="Content Placeholder 2">
            <a:extLst>
              <a:ext uri="{FF2B5EF4-FFF2-40B4-BE49-F238E27FC236}">
                <a16:creationId xmlns:a16="http://schemas.microsoft.com/office/drawing/2014/main" id="{08732285-529C-4B9F-BC62-AD1BDD164C97}"/>
              </a:ext>
            </a:extLst>
          </p:cNvPr>
          <p:cNvSpPr txBox="1">
            <a:spLocks/>
          </p:cNvSpPr>
          <p:nvPr/>
        </p:nvSpPr>
        <p:spPr>
          <a:xfrm>
            <a:off x="6095999" y="909422"/>
            <a:ext cx="5075583" cy="595602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800" b="1" dirty="0">
                <a:latin typeface="Times New Roman" panose="02020603050405020304" pitchFamily="18" charset="0"/>
                <a:cs typeface="Times New Roman" panose="02020603050405020304" pitchFamily="18" charset="0"/>
              </a:rPr>
              <a:t>Opportunities</a:t>
            </a:r>
          </a:p>
          <a:p>
            <a:r>
              <a:rPr lang="en-US" sz="1800" dirty="0">
                <a:latin typeface="Times New Roman" panose="02020603050405020304" pitchFamily="18" charset="0"/>
                <a:cs typeface="Times New Roman" panose="02020603050405020304" pitchFamily="18" charset="0"/>
              </a:rPr>
              <a:t>Expansion into international markets to diversify revenue sources.</a:t>
            </a:r>
          </a:p>
          <a:p>
            <a:r>
              <a:rPr lang="en-US" sz="1800" dirty="0">
                <a:latin typeface="Times New Roman" panose="02020603050405020304" pitchFamily="18" charset="0"/>
                <a:cs typeface="Times New Roman" panose="02020603050405020304" pitchFamily="18" charset="0"/>
              </a:rPr>
              <a:t>Development of eco-friendly and sustainable practices.</a:t>
            </a:r>
          </a:p>
          <a:p>
            <a:r>
              <a:rPr lang="en-US" sz="1800" dirty="0">
                <a:latin typeface="Times New Roman" panose="02020603050405020304" pitchFamily="18" charset="0"/>
                <a:cs typeface="Times New Roman" panose="02020603050405020304" pitchFamily="18" charset="0"/>
              </a:rPr>
              <a:t>Targeting new customer segments through diversification.</a:t>
            </a:r>
          </a:p>
          <a:p>
            <a:r>
              <a:rPr lang="en-US" sz="1800" dirty="0">
                <a:latin typeface="Times New Roman" panose="02020603050405020304" pitchFamily="18" charset="0"/>
                <a:cs typeface="Times New Roman" panose="02020603050405020304" pitchFamily="18" charset="0"/>
              </a:rPr>
              <a:t>Embracing digital technologies to enhance customer experiences.</a:t>
            </a:r>
          </a:p>
          <a:p>
            <a:pPr marL="0" indent="0">
              <a:buFont typeface="Arial" panose="020B0604020202020204" pitchFamily="34" charset="0"/>
              <a:buNone/>
            </a:pPr>
            <a:r>
              <a:rPr lang="en-US" sz="1800" b="1" dirty="0">
                <a:latin typeface="Times New Roman" panose="02020603050405020304" pitchFamily="18" charset="0"/>
                <a:cs typeface="Times New Roman" panose="02020603050405020304" pitchFamily="18" charset="0"/>
              </a:rPr>
              <a:t>Threats</a:t>
            </a:r>
          </a:p>
          <a:p>
            <a:r>
              <a:rPr lang="en-US" sz="1800" dirty="0">
                <a:latin typeface="Times New Roman" panose="02020603050405020304" pitchFamily="18" charset="0"/>
                <a:cs typeface="Times New Roman" panose="02020603050405020304" pitchFamily="18" charset="0"/>
              </a:rPr>
              <a:t>Economic downturns affecting consumer spending.</a:t>
            </a:r>
          </a:p>
          <a:p>
            <a:r>
              <a:rPr lang="en-US" sz="1800" dirty="0">
                <a:latin typeface="Times New Roman" panose="02020603050405020304" pitchFamily="18" charset="0"/>
                <a:cs typeface="Times New Roman" panose="02020603050405020304" pitchFamily="18" charset="0"/>
              </a:rPr>
              <a:t>Intense competition in the budget hotel segment.</a:t>
            </a:r>
          </a:p>
          <a:p>
            <a:r>
              <a:rPr lang="en-US" sz="1800" dirty="0">
                <a:latin typeface="Times New Roman" panose="02020603050405020304" pitchFamily="18" charset="0"/>
                <a:cs typeface="Times New Roman" panose="02020603050405020304" pitchFamily="18" charset="0"/>
              </a:rPr>
              <a:t>Changing travel trends and preferences.</a:t>
            </a:r>
          </a:p>
          <a:p>
            <a:r>
              <a:rPr lang="en-US" sz="1800" dirty="0">
                <a:latin typeface="Times New Roman" panose="02020603050405020304" pitchFamily="18" charset="0"/>
                <a:cs typeface="Times New Roman" panose="02020603050405020304" pitchFamily="18" charset="0"/>
              </a:rPr>
              <a:t>Regulatory challenges and environmental concerns.</a:t>
            </a:r>
          </a:p>
        </p:txBody>
      </p:sp>
    </p:spTree>
    <p:extLst>
      <p:ext uri="{BB962C8B-B14F-4D97-AF65-F5344CB8AC3E}">
        <p14:creationId xmlns:p14="http://schemas.microsoft.com/office/powerpoint/2010/main" val="213261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99849"/>
          </a:xfrm>
        </p:spPr>
        <p:style>
          <a:lnRef idx="1">
            <a:schemeClr val="accent2"/>
          </a:lnRef>
          <a:fillRef idx="2">
            <a:schemeClr val="accent2"/>
          </a:fillRef>
          <a:effectRef idx="1">
            <a:schemeClr val="accent2"/>
          </a:effectRef>
          <a:fontRef idx="minor">
            <a:schemeClr val="dk1"/>
          </a:fontRef>
        </p:style>
        <p:txBody>
          <a:bodyPr/>
          <a:lstStyle/>
          <a:p>
            <a:pPr algn="ctr"/>
            <a:r>
              <a:rPr lang="en-US" b="1" dirty="0"/>
              <a:t>Key differences and similarities in SWOT</a:t>
            </a:r>
          </a:p>
        </p:txBody>
      </p:sp>
      <p:sp>
        <p:nvSpPr>
          <p:cNvPr id="3" name="Content Placeholder 2"/>
          <p:cNvSpPr>
            <a:spLocks noGrp="1"/>
          </p:cNvSpPr>
          <p:nvPr>
            <p:ph idx="1"/>
          </p:nvPr>
        </p:nvSpPr>
        <p:spPr/>
        <p:txBody>
          <a:bodyPr>
            <a:normAutofit/>
          </a:bodyPr>
          <a:lstStyle/>
          <a:p>
            <a:r>
              <a:rPr lang="en-US" dirty="0"/>
              <a:t>Both Marriott and Premier Inn share strengths related to brand recognition and operational efficiency.</a:t>
            </a:r>
          </a:p>
          <a:p>
            <a:r>
              <a:rPr lang="en-US" dirty="0"/>
              <a:t>Marriott's strengths lie in its global presence and diverse luxury brands, whereas Premier Inn excels in the budget hotel market.</a:t>
            </a:r>
          </a:p>
          <a:p>
            <a:r>
              <a:rPr lang="en-US" dirty="0"/>
              <a:t>Both face threats from economic instability and changing consumer preferences.</a:t>
            </a:r>
          </a:p>
          <a:p>
            <a:r>
              <a:rPr lang="en-US" dirty="0"/>
              <a:t>Marriott's opportunities are more centered on expansion and upscale segments, while Premier Inn focuses on international growth and eco-friendly initiatives.</a:t>
            </a:r>
          </a:p>
        </p:txBody>
      </p:sp>
    </p:spTree>
    <p:extLst>
      <p:ext uri="{BB962C8B-B14F-4D97-AF65-F5344CB8AC3E}">
        <p14:creationId xmlns:p14="http://schemas.microsoft.com/office/powerpoint/2010/main" val="34760590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132371"/>
          </a:xfrm>
        </p:spPr>
        <p:style>
          <a:lnRef idx="1">
            <a:schemeClr val="accent2"/>
          </a:lnRef>
          <a:fillRef idx="2">
            <a:schemeClr val="accent2"/>
          </a:fillRef>
          <a:effectRef idx="1">
            <a:schemeClr val="accent2"/>
          </a:effectRef>
          <a:fontRef idx="minor">
            <a:schemeClr val="dk1"/>
          </a:fontRef>
        </p:style>
        <p:txBody>
          <a:bodyPr/>
          <a:lstStyle/>
          <a:p>
            <a:pPr algn="ctr"/>
            <a:r>
              <a:rPr lang="en-US" b="1" dirty="0"/>
              <a:t>PESTLE analysis for both brands</a:t>
            </a:r>
          </a:p>
        </p:txBody>
      </p:sp>
      <p:sp>
        <p:nvSpPr>
          <p:cNvPr id="3" name="Content Placeholder 2"/>
          <p:cNvSpPr>
            <a:spLocks noGrp="1"/>
          </p:cNvSpPr>
          <p:nvPr>
            <p:ph idx="1"/>
          </p:nvPr>
        </p:nvSpPr>
        <p:spPr/>
        <p:txBody>
          <a:bodyPr>
            <a:normAutofit fontScale="85000" lnSpcReduction="20000"/>
          </a:bodyPr>
          <a:lstStyle/>
          <a:p>
            <a:pPr algn="just"/>
            <a:r>
              <a:rPr lang="en-US" dirty="0"/>
              <a:t>PESTLE analysis (Political, Economic, Sociocultural, Technological, Environmental, and Legal) examines external factors that may impact businesses. External factors can affect Marriott and Premier Inn differently.</a:t>
            </a:r>
          </a:p>
          <a:p>
            <a:pPr algn="just"/>
            <a:r>
              <a:rPr lang="en-US" dirty="0"/>
              <a:t>Political and legal factors can impact regulations and taxes in various markets.</a:t>
            </a:r>
          </a:p>
          <a:p>
            <a:pPr algn="just"/>
            <a:r>
              <a:rPr lang="en-US" dirty="0"/>
              <a:t> Economic factors such as inflation and currency exchange rates can influence costs and pricing.</a:t>
            </a:r>
          </a:p>
          <a:p>
            <a:pPr algn="just"/>
            <a:r>
              <a:rPr lang="en-US" dirty="0"/>
              <a:t> Sociocultural trends may affect consumer preferences and demand for sustainable practices (</a:t>
            </a:r>
            <a:r>
              <a:rPr lang="en-US" dirty="0" err="1"/>
              <a:t>Bafadhal</a:t>
            </a:r>
            <a:r>
              <a:rPr lang="en-US" dirty="0"/>
              <a:t>, and </a:t>
            </a:r>
            <a:r>
              <a:rPr lang="en-US" dirty="0" err="1"/>
              <a:t>Hendrawan</a:t>
            </a:r>
            <a:r>
              <a:rPr lang="en-US" dirty="0"/>
              <a:t>, 2023).</a:t>
            </a:r>
          </a:p>
          <a:p>
            <a:pPr algn="just"/>
            <a:r>
              <a:rPr lang="en-US" dirty="0"/>
              <a:t>Technological advancements can provide opportunities for improved customer experiences. </a:t>
            </a:r>
          </a:p>
          <a:p>
            <a:pPr algn="just"/>
            <a:r>
              <a:rPr lang="en-US" dirty="0"/>
              <a:t>Environmental concerns can drive sustainability initiatives, and legal factors can introduce compliance challenges.</a:t>
            </a:r>
          </a:p>
          <a:p>
            <a:pPr algn="just"/>
            <a:r>
              <a:rPr lang="en-US" dirty="0"/>
              <a:t> Both brands must adapt to these external factors to remain competitive.</a:t>
            </a:r>
          </a:p>
        </p:txBody>
      </p:sp>
    </p:spTree>
    <p:extLst>
      <p:ext uri="{BB962C8B-B14F-4D97-AF65-F5344CB8AC3E}">
        <p14:creationId xmlns:p14="http://schemas.microsoft.com/office/powerpoint/2010/main" val="42082396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7313" y="125507"/>
            <a:ext cx="10677860" cy="486912"/>
          </a:xfrm>
        </p:spPr>
        <p:style>
          <a:lnRef idx="1">
            <a:schemeClr val="accent4"/>
          </a:lnRef>
          <a:fillRef idx="2">
            <a:schemeClr val="accent4"/>
          </a:fillRef>
          <a:effectRef idx="1">
            <a:schemeClr val="accent4"/>
          </a:effectRef>
          <a:fontRef idx="minor">
            <a:schemeClr val="dk1"/>
          </a:fontRef>
        </p:style>
        <p:txBody>
          <a:bodyPr>
            <a:normAutofit fontScale="90000"/>
          </a:bodyPr>
          <a:lstStyle/>
          <a:p>
            <a:pPr algn="ctr"/>
            <a:br>
              <a:rPr lang="en-US" dirty="0"/>
            </a:br>
            <a:br>
              <a:rPr lang="en-US" dirty="0"/>
            </a:br>
            <a:r>
              <a:rPr lang="en-US" b="1" dirty="0"/>
              <a:t>The Marketing Mix (7Ps)</a:t>
            </a:r>
            <a:br>
              <a:rPr lang="en-US" b="1" dirty="0"/>
            </a:br>
            <a:br>
              <a:rPr lang="en-US" b="1" dirty="0"/>
            </a:br>
            <a:endParaRPr lang="en-US" b="1" dirty="0"/>
          </a:p>
        </p:txBody>
      </p:sp>
      <p:sp>
        <p:nvSpPr>
          <p:cNvPr id="3" name="Content Placeholder 2"/>
          <p:cNvSpPr>
            <a:spLocks noGrp="1"/>
          </p:cNvSpPr>
          <p:nvPr>
            <p:ph idx="1"/>
          </p:nvPr>
        </p:nvSpPr>
        <p:spPr>
          <a:xfrm>
            <a:off x="215153" y="666207"/>
            <a:ext cx="11815482" cy="6191794"/>
          </a:xfrm>
        </p:spPr>
        <p:txBody>
          <a:bodyPr>
            <a:normAutofit fontScale="92500" lnSpcReduction="10000"/>
          </a:bodyPr>
          <a:lstStyle/>
          <a:p>
            <a:pPr algn="just"/>
            <a:r>
              <a:rPr lang="en-US" sz="2400" dirty="0"/>
              <a:t>Marriott offers a wide range of services, including luxury accommodations, fine dining, spa facilities, and event hosting across various brands.</a:t>
            </a:r>
          </a:p>
          <a:p>
            <a:pPr algn="just"/>
            <a:r>
              <a:rPr lang="en-US" sz="2400" dirty="0"/>
              <a:t>Premier Inn primarily focuses on providing comfortable rooms with essential amenities, catering to cost-conscious travelers.</a:t>
            </a:r>
          </a:p>
          <a:p>
            <a:pPr algn="just"/>
            <a:r>
              <a:rPr lang="en-US" sz="2400" dirty="0"/>
              <a:t>Marriott employs premium pricing strategies, positioning itself as a luxury hotel brand with higher room rates.</a:t>
            </a:r>
          </a:p>
          <a:p>
            <a:pPr algn="just"/>
            <a:r>
              <a:rPr lang="en-US" sz="2400" dirty="0"/>
              <a:t>Premier Inn adopts cost-effective pricing to attract budget-conscious guests, emphasizing affordability and value.</a:t>
            </a:r>
          </a:p>
          <a:p>
            <a:pPr algn="just"/>
            <a:r>
              <a:rPr lang="en-US" sz="2400" dirty="0"/>
              <a:t>Marriott operates in prime locations worldwide, often in major cities and tourist destinations. It uses direct bookings, travel agencies, and online platforms to distribute its services.</a:t>
            </a:r>
          </a:p>
          <a:p>
            <a:pPr algn="just"/>
            <a:r>
              <a:rPr lang="en-US" sz="2400" dirty="0"/>
              <a:t>Premier Inn is prominently located in the UK, with a strong presence in urban centers and near transportation hubs. It also utilizes direct bookings and online channels for distribution.</a:t>
            </a:r>
          </a:p>
          <a:p>
            <a:pPr algn="just"/>
            <a:r>
              <a:rPr lang="en-US" sz="2400" dirty="0"/>
              <a:t>Marriott utilizes a combination of digital and traditional marketing, focusing on online advertising, social media, and partnerships with influencers and travel agencies.</a:t>
            </a:r>
          </a:p>
          <a:p>
            <a:pPr algn="just"/>
            <a:r>
              <a:rPr lang="en-US" sz="2400" dirty="0"/>
              <a:t>Premier Inn also leverages digital marketing but has a more significant emphasis on traditional advertising methods like television commercials and print media.</a:t>
            </a:r>
          </a:p>
          <a:p>
            <a:pPr algn="just"/>
            <a:r>
              <a:rPr lang="en-US" sz="2400" dirty="0"/>
              <a:t>Both Marriott and Premier Inn place a high value on well-trained staff who play critical roles in delivering exceptional customer service.</a:t>
            </a:r>
          </a:p>
        </p:txBody>
      </p:sp>
    </p:spTree>
    <p:extLst>
      <p:ext uri="{BB962C8B-B14F-4D97-AF65-F5344CB8AC3E}">
        <p14:creationId xmlns:p14="http://schemas.microsoft.com/office/powerpoint/2010/main" val="30610584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32155"/>
          </a:xfrm>
        </p:spPr>
        <p:style>
          <a:lnRef idx="1">
            <a:schemeClr val="accent6"/>
          </a:lnRef>
          <a:fillRef idx="2">
            <a:schemeClr val="accent6"/>
          </a:fillRef>
          <a:effectRef idx="1">
            <a:schemeClr val="accent6"/>
          </a:effectRef>
          <a:fontRef idx="minor">
            <a:schemeClr val="dk1"/>
          </a:fontRef>
        </p:style>
        <p:txBody>
          <a:bodyPr>
            <a:normAutofit fontScale="90000"/>
          </a:bodyPr>
          <a:lstStyle/>
          <a:p>
            <a:pPr algn="ctr"/>
            <a:br>
              <a:rPr lang="en-US" dirty="0"/>
            </a:br>
            <a:br>
              <a:rPr lang="en-US" dirty="0"/>
            </a:br>
            <a:r>
              <a:rPr lang="en-US" b="1" dirty="0"/>
              <a:t>Customer segments for Marriott and Premier Inn</a:t>
            </a:r>
            <a:br>
              <a:rPr lang="en-US" dirty="0"/>
            </a:br>
            <a:br>
              <a:rPr lang="en-US" dirty="0"/>
            </a:br>
            <a:endParaRPr lang="en-US" dirty="0"/>
          </a:p>
        </p:txBody>
      </p:sp>
      <p:sp>
        <p:nvSpPr>
          <p:cNvPr id="3" name="Content Placeholder 2"/>
          <p:cNvSpPr>
            <a:spLocks noGrp="1"/>
          </p:cNvSpPr>
          <p:nvPr>
            <p:ph idx="1"/>
          </p:nvPr>
        </p:nvSpPr>
        <p:spPr>
          <a:xfrm>
            <a:off x="838200" y="1097280"/>
            <a:ext cx="10515600" cy="5079683"/>
          </a:xfrm>
        </p:spPr>
        <p:txBody>
          <a:bodyPr>
            <a:normAutofit fontScale="85000" lnSpcReduction="20000"/>
          </a:bodyPr>
          <a:lstStyle/>
          <a:p>
            <a:pPr marL="0" indent="0">
              <a:buNone/>
            </a:pPr>
            <a:endParaRPr lang="en-US" dirty="0"/>
          </a:p>
          <a:p>
            <a:r>
              <a:rPr lang="en-US" b="1" dirty="0">
                <a:latin typeface="Times New Roman" panose="02020603050405020304" pitchFamily="18" charset="0"/>
                <a:cs typeface="Times New Roman" panose="02020603050405020304" pitchFamily="18" charset="0"/>
              </a:rPr>
              <a:t>Marriott</a:t>
            </a:r>
          </a:p>
          <a:p>
            <a:r>
              <a:rPr lang="en-US" i="1" dirty="0">
                <a:latin typeface="Times New Roman" panose="02020603050405020304" pitchFamily="18" charset="0"/>
                <a:cs typeface="Times New Roman" panose="02020603050405020304" pitchFamily="18" charset="0"/>
              </a:rPr>
              <a:t>Luxury Travelers</a:t>
            </a:r>
            <a:r>
              <a:rPr lang="en-US" dirty="0">
                <a:latin typeface="Times New Roman" panose="02020603050405020304" pitchFamily="18" charset="0"/>
                <a:cs typeface="Times New Roman" panose="02020603050405020304" pitchFamily="18" charset="0"/>
              </a:rPr>
              <a:t>: Catering to high-income individuals seeking luxury accommodations and personalized experiences.</a:t>
            </a:r>
          </a:p>
          <a:p>
            <a:r>
              <a:rPr lang="en-US" i="1" dirty="0">
                <a:latin typeface="Times New Roman" panose="02020603050405020304" pitchFamily="18" charset="0"/>
                <a:cs typeface="Times New Roman" panose="02020603050405020304" pitchFamily="18" charset="0"/>
              </a:rPr>
              <a:t>Business Travelers</a:t>
            </a:r>
            <a:r>
              <a:rPr lang="en-US" dirty="0">
                <a:latin typeface="Times New Roman" panose="02020603050405020304" pitchFamily="18" charset="0"/>
                <a:cs typeface="Times New Roman" panose="02020603050405020304" pitchFamily="18" charset="0"/>
              </a:rPr>
              <a:t>: Providing upscale and convenient options for professionals traveling for work.</a:t>
            </a:r>
          </a:p>
          <a:p>
            <a:r>
              <a:rPr lang="en-US" i="1" dirty="0">
                <a:latin typeface="Times New Roman" panose="02020603050405020304" pitchFamily="18" charset="0"/>
                <a:cs typeface="Times New Roman" panose="02020603050405020304" pitchFamily="18" charset="0"/>
              </a:rPr>
              <a:t>Event Planners: </a:t>
            </a:r>
            <a:r>
              <a:rPr lang="en-US" dirty="0">
                <a:latin typeface="Times New Roman" panose="02020603050405020304" pitchFamily="18" charset="0"/>
                <a:cs typeface="Times New Roman" panose="02020603050405020304" pitchFamily="18" charset="0"/>
              </a:rPr>
              <a:t>Offering event hosting and meeting facilities for corporate and social events.</a:t>
            </a:r>
          </a:p>
          <a:p>
            <a:r>
              <a:rPr lang="en-US" b="1" dirty="0">
                <a:latin typeface="Times New Roman" panose="02020603050405020304" pitchFamily="18" charset="0"/>
                <a:cs typeface="Times New Roman" panose="02020603050405020304" pitchFamily="18" charset="0"/>
              </a:rPr>
              <a:t>Premier Inn</a:t>
            </a:r>
          </a:p>
          <a:p>
            <a:r>
              <a:rPr lang="en-US" i="1" dirty="0">
                <a:latin typeface="Times New Roman" panose="02020603050405020304" pitchFamily="18" charset="0"/>
                <a:cs typeface="Times New Roman" panose="02020603050405020304" pitchFamily="18" charset="0"/>
              </a:rPr>
              <a:t>Budget-Conscious Travelers</a:t>
            </a:r>
            <a:r>
              <a:rPr lang="en-US" dirty="0">
                <a:latin typeface="Times New Roman" panose="02020603050405020304" pitchFamily="18" charset="0"/>
                <a:cs typeface="Times New Roman" panose="02020603050405020304" pitchFamily="18" charset="0"/>
              </a:rPr>
              <a:t>: Focusing on cost-sensitive guests looking for clean, comfortable rooms at affordable rates.</a:t>
            </a:r>
          </a:p>
          <a:p>
            <a:r>
              <a:rPr lang="en-US" i="1" dirty="0">
                <a:latin typeface="Times New Roman" panose="02020603050405020304" pitchFamily="18" charset="0"/>
                <a:cs typeface="Times New Roman" panose="02020603050405020304" pitchFamily="18" charset="0"/>
              </a:rPr>
              <a:t>Families</a:t>
            </a:r>
            <a:r>
              <a:rPr lang="en-US" dirty="0">
                <a:latin typeface="Times New Roman" panose="02020603050405020304" pitchFamily="18" charset="0"/>
                <a:cs typeface="Times New Roman" panose="02020603050405020304" pitchFamily="18" charset="0"/>
              </a:rPr>
              <a:t>: Providing family-friendly accommodations with amenities like family rooms and on-site dining.</a:t>
            </a:r>
          </a:p>
          <a:p>
            <a:r>
              <a:rPr lang="en-US" i="1" dirty="0">
                <a:latin typeface="Times New Roman" panose="02020603050405020304" pitchFamily="18" charset="0"/>
                <a:cs typeface="Times New Roman" panose="02020603050405020304" pitchFamily="18" charset="0"/>
              </a:rPr>
              <a:t>Short-Stay Travelers</a:t>
            </a:r>
            <a:r>
              <a:rPr lang="en-US" dirty="0">
                <a:latin typeface="Times New Roman" panose="02020603050405020304" pitchFamily="18" charset="0"/>
                <a:cs typeface="Times New Roman" panose="02020603050405020304" pitchFamily="18" charset="0"/>
              </a:rPr>
              <a:t>: Attracting guests with convenient locations near transportation hubs for short-term stays.</a:t>
            </a:r>
          </a:p>
          <a:p>
            <a:endParaRPr lang="en-US" dirty="0"/>
          </a:p>
        </p:txBody>
      </p:sp>
    </p:spTree>
    <p:extLst>
      <p:ext uri="{BB962C8B-B14F-4D97-AF65-F5344CB8AC3E}">
        <p14:creationId xmlns:p14="http://schemas.microsoft.com/office/powerpoint/2010/main" val="1263046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6755"/>
            <a:ext cx="10515600" cy="966652"/>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br>
              <a:rPr lang="en-US" dirty="0"/>
            </a:br>
            <a:br>
              <a:rPr lang="en-US" dirty="0"/>
            </a:br>
            <a:r>
              <a:rPr lang="en-US" b="1" dirty="0"/>
              <a:t>Targeting strategies comparison</a:t>
            </a:r>
            <a:br>
              <a:rPr lang="en-US" b="1" dirty="0"/>
            </a:br>
            <a:br>
              <a:rPr lang="en-US" dirty="0"/>
            </a:br>
            <a:endParaRPr lang="en-US" dirty="0"/>
          </a:p>
        </p:txBody>
      </p:sp>
      <p:sp>
        <p:nvSpPr>
          <p:cNvPr id="3" name="Content Placeholder 2"/>
          <p:cNvSpPr>
            <a:spLocks noGrp="1"/>
          </p:cNvSpPr>
          <p:nvPr>
            <p:ph idx="1"/>
          </p:nvPr>
        </p:nvSpPr>
        <p:spPr>
          <a:xfrm>
            <a:off x="838200" y="1580607"/>
            <a:ext cx="10515600" cy="3579222"/>
          </a:xfrm>
        </p:spPr>
        <p:txBody>
          <a:bodyPr/>
          <a:lstStyle/>
          <a:p>
            <a:pPr marL="0" indent="0">
              <a:buNone/>
            </a:pPr>
            <a:endParaRPr lang="en-US" dirty="0"/>
          </a:p>
          <a:p>
            <a:pPr>
              <a:buFont typeface="Wingdings" panose="05000000000000000000" pitchFamily="2" charset="2"/>
              <a:buChar char="q"/>
            </a:pPr>
            <a:r>
              <a:rPr lang="en-US" dirty="0"/>
              <a:t>Marriott employs a strategy of differentiation, targeting high-end travelers willing to pay a premium for luxury, exceptional service, and unique experiences.</a:t>
            </a:r>
          </a:p>
          <a:p>
            <a:pPr>
              <a:buFont typeface="Wingdings" panose="05000000000000000000" pitchFamily="2" charset="2"/>
              <a:buChar char="q"/>
            </a:pPr>
            <a:r>
              <a:rPr lang="en-US" dirty="0"/>
              <a:t>Premier Inn follows a cost leadership strategy, targeting price-conscious travelers by providing affordable, consistent quality accommodations.</a:t>
            </a:r>
          </a:p>
          <a:p>
            <a:pPr>
              <a:buFont typeface="Wingdings" panose="05000000000000000000" pitchFamily="2" charset="2"/>
              <a:buChar char="q"/>
            </a:pPr>
            <a:endParaRPr lang="en-US" dirty="0"/>
          </a:p>
        </p:txBody>
      </p:sp>
    </p:spTree>
    <p:extLst>
      <p:ext uri="{BB962C8B-B14F-4D97-AF65-F5344CB8AC3E}">
        <p14:creationId xmlns:p14="http://schemas.microsoft.com/office/powerpoint/2010/main" val="27970533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006475"/>
          </a:xfrm>
        </p:spPr>
        <p:style>
          <a:lnRef idx="1">
            <a:schemeClr val="accent3"/>
          </a:lnRef>
          <a:fillRef idx="2">
            <a:schemeClr val="accent3"/>
          </a:fillRef>
          <a:effectRef idx="1">
            <a:schemeClr val="accent3"/>
          </a:effectRef>
          <a:fontRef idx="minor">
            <a:schemeClr val="dk1"/>
          </a:fontRef>
        </p:style>
        <p:txBody>
          <a:bodyPr/>
          <a:lstStyle/>
          <a:p>
            <a:pPr algn="ctr"/>
            <a:r>
              <a:rPr lang="en-US" dirty="0"/>
              <a:t> </a:t>
            </a:r>
            <a:r>
              <a:rPr lang="en-US" b="1" dirty="0"/>
              <a:t>Positioning analysis</a:t>
            </a:r>
          </a:p>
        </p:txBody>
      </p:sp>
      <p:sp>
        <p:nvSpPr>
          <p:cNvPr id="3" name="Content Placeholder 2"/>
          <p:cNvSpPr>
            <a:spLocks noGrp="1"/>
          </p:cNvSpPr>
          <p:nvPr>
            <p:ph idx="1"/>
          </p:nvPr>
        </p:nvSpPr>
        <p:spPr>
          <a:xfrm>
            <a:off x="968828" y="1551305"/>
            <a:ext cx="10515600" cy="4351338"/>
          </a:xfrm>
        </p:spPr>
        <p:txBody>
          <a:bodyPr/>
          <a:lstStyle/>
          <a:p>
            <a:pPr marL="0" indent="0">
              <a:buNone/>
            </a:pPr>
            <a:endParaRPr lang="en-US" dirty="0"/>
          </a:p>
          <a:p>
            <a:pPr>
              <a:buFont typeface="Wingdings" panose="05000000000000000000" pitchFamily="2" charset="2"/>
              <a:buChar char="q"/>
            </a:pPr>
            <a:r>
              <a:rPr lang="en-US" dirty="0"/>
              <a:t>Marriott positions itself as a luxury and premium brand, offering the best in hospitality, exceptional service, and opulent experiences. It aims to create a perception of exclusivity and high status among its customers.</a:t>
            </a:r>
          </a:p>
          <a:p>
            <a:pPr>
              <a:buFont typeface="Wingdings" panose="05000000000000000000" pitchFamily="2" charset="2"/>
              <a:buChar char="q"/>
            </a:pPr>
            <a:r>
              <a:rPr lang="en-US" dirty="0"/>
              <a:t>Premier Inn positions itself as a practical and budget-friendly option, emphasizing affordability, reliability, and comfort. It seeks to appeal to value-oriented travelers who seek quality without breaking the bank.</a:t>
            </a:r>
          </a:p>
          <a:p>
            <a:endParaRPr lang="en-US" dirty="0"/>
          </a:p>
        </p:txBody>
      </p:sp>
    </p:spTree>
    <p:extLst>
      <p:ext uri="{BB962C8B-B14F-4D97-AF65-F5344CB8AC3E}">
        <p14:creationId xmlns:p14="http://schemas.microsoft.com/office/powerpoint/2010/main" val="40553986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194734"/>
          </a:xfrm>
        </p:spPr>
        <p:style>
          <a:lnRef idx="1">
            <a:schemeClr val="accent2"/>
          </a:lnRef>
          <a:fillRef idx="2">
            <a:schemeClr val="accent2"/>
          </a:fillRef>
          <a:effectRef idx="1">
            <a:schemeClr val="accent2"/>
          </a:effectRef>
          <a:fontRef idx="minor">
            <a:schemeClr val="dk1"/>
          </a:fontRef>
        </p:style>
        <p:txBody>
          <a:bodyPr/>
          <a:lstStyle/>
          <a:p>
            <a:pPr algn="ctr"/>
            <a:r>
              <a:rPr lang="en-US" b="1" dirty="0"/>
              <a:t>Marketing Communications</a:t>
            </a:r>
          </a:p>
        </p:txBody>
      </p:sp>
      <p:sp>
        <p:nvSpPr>
          <p:cNvPr id="3" name="Content Placeholder 2"/>
          <p:cNvSpPr>
            <a:spLocks noGrp="1"/>
          </p:cNvSpPr>
          <p:nvPr>
            <p:ph idx="1"/>
          </p:nvPr>
        </p:nvSpPr>
        <p:spPr/>
        <p:txBody>
          <a:bodyPr/>
          <a:lstStyle/>
          <a:p>
            <a:pPr>
              <a:buFont typeface="Wingdings" panose="05000000000000000000" pitchFamily="2" charset="2"/>
              <a:buChar char="Ø"/>
            </a:pPr>
            <a:r>
              <a:rPr lang="en-US" dirty="0"/>
              <a:t>Marriott employs robust digital marketing and uses social media to engage upscale travelers. </a:t>
            </a:r>
          </a:p>
          <a:p>
            <a:pPr>
              <a:buFont typeface="Wingdings" panose="05000000000000000000" pitchFamily="2" charset="2"/>
              <a:buChar char="Ø"/>
            </a:pPr>
            <a:r>
              <a:rPr lang="en-US" dirty="0"/>
              <a:t>They adapt messaging to focus on sustainability and safety in response to contemporary issues.</a:t>
            </a:r>
          </a:p>
          <a:p>
            <a:pPr>
              <a:buFont typeface="Wingdings" panose="05000000000000000000" pitchFamily="2" charset="2"/>
              <a:buChar char="Ø"/>
            </a:pPr>
            <a:r>
              <a:rPr lang="en-US" dirty="0"/>
              <a:t> In contrast, Premier Inn emphasizes affordability and consistency and has a strong online presence. </a:t>
            </a:r>
          </a:p>
          <a:p>
            <a:pPr>
              <a:buFont typeface="Wingdings" panose="05000000000000000000" pitchFamily="2" charset="2"/>
              <a:buChar char="Ø"/>
            </a:pPr>
            <a:r>
              <a:rPr lang="en-US" dirty="0"/>
              <a:t>Both brands adjust to geopolitical events and industry changes, with Marriott exploring new business models and international expansion, while Premier Inn's responses may be more limited due to its primary focus on the UK market.</a:t>
            </a:r>
          </a:p>
        </p:txBody>
      </p:sp>
    </p:spTree>
    <p:extLst>
      <p:ext uri="{BB962C8B-B14F-4D97-AF65-F5344CB8AC3E}">
        <p14:creationId xmlns:p14="http://schemas.microsoft.com/office/powerpoint/2010/main" val="15473221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365126"/>
            <a:ext cx="10726271" cy="997510"/>
          </a:xfrm>
        </p:spPr>
        <p:style>
          <a:lnRef idx="1">
            <a:schemeClr val="dk1"/>
          </a:lnRef>
          <a:fillRef idx="2">
            <a:schemeClr val="dk1"/>
          </a:fillRef>
          <a:effectRef idx="1">
            <a:schemeClr val="dk1"/>
          </a:effectRef>
          <a:fontRef idx="minor">
            <a:schemeClr val="dk1"/>
          </a:fontRef>
        </p:style>
        <p:txBody>
          <a:bodyPr/>
          <a:lstStyle/>
          <a:p>
            <a:pPr algn="ctr"/>
            <a:r>
              <a:rPr lang="en-GB" b="1" dirty="0"/>
              <a:t>Conclusion </a:t>
            </a:r>
            <a:endParaRPr lang="en-US" b="1" dirty="0"/>
          </a:p>
        </p:txBody>
      </p:sp>
      <p:sp>
        <p:nvSpPr>
          <p:cNvPr id="3" name="Content Placeholder 2"/>
          <p:cNvSpPr>
            <a:spLocks noGrp="1"/>
          </p:cNvSpPr>
          <p:nvPr>
            <p:ph idx="1"/>
          </p:nvPr>
        </p:nvSpPr>
        <p:spPr/>
        <p:txBody>
          <a:bodyPr>
            <a:normAutofit lnSpcReduction="10000"/>
          </a:bodyPr>
          <a:lstStyle/>
          <a:p>
            <a:pPr>
              <a:buFont typeface="Wingdings" panose="05000000000000000000" pitchFamily="2" charset="2"/>
              <a:buChar char="q"/>
            </a:pPr>
            <a:r>
              <a:rPr lang="en-US" dirty="0"/>
              <a:t>In summary, this analysis confirmed that Marriott Hotel targets upscale travelers with luxury offerings, while Premier Inn focuses on affordability for cost-conscious guests.</a:t>
            </a:r>
          </a:p>
          <a:p>
            <a:pPr>
              <a:buFont typeface="Wingdings" panose="05000000000000000000" pitchFamily="2" charset="2"/>
              <a:buChar char="q"/>
            </a:pPr>
            <a:r>
              <a:rPr lang="en-US" dirty="0"/>
              <a:t> this examination </a:t>
            </a:r>
            <a:r>
              <a:rPr lang="en-US" dirty="0" err="1"/>
              <a:t>reveales</a:t>
            </a:r>
            <a:r>
              <a:rPr lang="en-US" dirty="0"/>
              <a:t> distinct SWOT analyses and PESTLE factors influencing both brands. Differences in the marketing mix, customer segments, and positioning strategies were evident.</a:t>
            </a:r>
          </a:p>
          <a:p>
            <a:pPr>
              <a:buFont typeface="Wingdings" panose="05000000000000000000" pitchFamily="2" charset="2"/>
              <a:buChar char="q"/>
            </a:pPr>
            <a:r>
              <a:rPr lang="en-US" dirty="0"/>
              <a:t> Both brands effectively use digital marketing and adapt to contemporary issues. </a:t>
            </a:r>
          </a:p>
          <a:p>
            <a:pPr>
              <a:buFont typeface="Wingdings" panose="05000000000000000000" pitchFamily="2" charset="2"/>
              <a:buChar char="q"/>
            </a:pPr>
            <a:r>
              <a:rPr lang="en-US" dirty="0"/>
              <a:t>These findings highlight the successful differentiation and adaptation strategies of Marriott and Premier Inn in the competitive hotel industry.</a:t>
            </a:r>
          </a:p>
        </p:txBody>
      </p:sp>
    </p:spTree>
    <p:extLst>
      <p:ext uri="{BB962C8B-B14F-4D97-AF65-F5344CB8AC3E}">
        <p14:creationId xmlns:p14="http://schemas.microsoft.com/office/powerpoint/2010/main" val="1369375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634" y="182246"/>
            <a:ext cx="10515600" cy="928098"/>
          </a:xfrm>
        </p:spPr>
        <p:txBody>
          <a:bodyPr/>
          <a:lstStyle/>
          <a:p>
            <a:pPr algn="ctr"/>
            <a:r>
              <a:rPr lang="en-GB" b="1" dirty="0"/>
              <a:t>References </a:t>
            </a:r>
            <a:endParaRPr lang="en-US" b="1" dirty="0"/>
          </a:p>
        </p:txBody>
      </p:sp>
      <p:sp>
        <p:nvSpPr>
          <p:cNvPr id="3" name="Content Placeholder 2"/>
          <p:cNvSpPr>
            <a:spLocks noGrp="1"/>
          </p:cNvSpPr>
          <p:nvPr>
            <p:ph idx="1"/>
          </p:nvPr>
        </p:nvSpPr>
        <p:spPr>
          <a:xfrm>
            <a:off x="838199" y="1293224"/>
            <a:ext cx="11101251" cy="5447210"/>
          </a:xfrm>
        </p:spPr>
        <p:txBody>
          <a:bodyPr>
            <a:noAutofit/>
          </a:bodyPr>
          <a:lstStyle/>
          <a:p>
            <a:r>
              <a:rPr lang="en-US" sz="1000" dirty="0" err="1">
                <a:latin typeface="Times New Roman" panose="02020603050405020304" pitchFamily="18" charset="0"/>
                <a:cs typeface="Times New Roman" panose="02020603050405020304" pitchFamily="18" charset="0"/>
              </a:rPr>
              <a:t>Aroul</a:t>
            </a:r>
            <a:r>
              <a:rPr lang="en-US" sz="1000" dirty="0">
                <a:latin typeface="Times New Roman" panose="02020603050405020304" pitchFamily="18" charset="0"/>
                <a:cs typeface="Times New Roman" panose="02020603050405020304" pitchFamily="18" charset="0"/>
              </a:rPr>
              <a:t>, R.R., </a:t>
            </a:r>
            <a:r>
              <a:rPr lang="en-US" sz="1000" dirty="0" err="1">
                <a:latin typeface="Times New Roman" panose="02020603050405020304" pitchFamily="18" charset="0"/>
                <a:cs typeface="Times New Roman" panose="02020603050405020304" pitchFamily="18" charset="0"/>
              </a:rPr>
              <a:t>Hodari</a:t>
            </a:r>
            <a:r>
              <a:rPr lang="en-US" sz="1000" dirty="0">
                <a:latin typeface="Times New Roman" panose="02020603050405020304" pitchFamily="18" charset="0"/>
                <a:cs typeface="Times New Roman" panose="02020603050405020304" pitchFamily="18" charset="0"/>
              </a:rPr>
              <a:t>, D., Bianchi, G. and </a:t>
            </a:r>
            <a:r>
              <a:rPr lang="en-US" sz="1000" dirty="0" err="1">
                <a:latin typeface="Times New Roman" panose="02020603050405020304" pitchFamily="18" charset="0"/>
                <a:cs typeface="Times New Roman" panose="02020603050405020304" pitchFamily="18" charset="0"/>
              </a:rPr>
              <a:t>Martignoni</a:t>
            </a:r>
            <a:r>
              <a:rPr lang="en-US" sz="1000" dirty="0">
                <a:latin typeface="Times New Roman" panose="02020603050405020304" pitchFamily="18" charset="0"/>
                <a:cs typeface="Times New Roman" panose="02020603050405020304" pitchFamily="18" charset="0"/>
              </a:rPr>
              <a:t>, G., 2023. The impact of brand affiliation on asset values: the case of UK hotels. Journal of property research, 40(2), pp.157-187.</a:t>
            </a:r>
          </a:p>
          <a:p>
            <a:r>
              <a:rPr lang="en-US" sz="1000" dirty="0" err="1">
                <a:latin typeface="Times New Roman" panose="02020603050405020304" pitchFamily="18" charset="0"/>
                <a:cs typeface="Times New Roman" panose="02020603050405020304" pitchFamily="18" charset="0"/>
              </a:rPr>
              <a:t>Bafadhal</a:t>
            </a:r>
            <a:r>
              <a:rPr lang="en-US" sz="1000" dirty="0">
                <a:latin typeface="Times New Roman" panose="02020603050405020304" pitchFamily="18" charset="0"/>
                <a:cs typeface="Times New Roman" panose="02020603050405020304" pitchFamily="18" charset="0"/>
              </a:rPr>
              <a:t>, A.S. and </a:t>
            </a:r>
            <a:r>
              <a:rPr lang="en-US" sz="1000" dirty="0" err="1">
                <a:latin typeface="Times New Roman" panose="02020603050405020304" pitchFamily="18" charset="0"/>
                <a:cs typeface="Times New Roman" panose="02020603050405020304" pitchFamily="18" charset="0"/>
              </a:rPr>
              <a:t>Hendrawan</a:t>
            </a:r>
            <a:r>
              <a:rPr lang="en-US" sz="1000" dirty="0">
                <a:latin typeface="Times New Roman" panose="02020603050405020304" pitchFamily="18" charset="0"/>
                <a:cs typeface="Times New Roman" panose="02020603050405020304" pitchFamily="18" charset="0"/>
              </a:rPr>
              <a:t>, M.R., 2023. Does Virtual Hotel Shifting Realities or Just Daydreaming? A Wake-Up Call. Digital Transformation of the Hotel Industry: Theories, Practices, and Global Challenges, pp.37-64.</a:t>
            </a:r>
          </a:p>
          <a:p>
            <a:r>
              <a:rPr lang="en-US" sz="1000" dirty="0">
                <a:latin typeface="Times New Roman" panose="02020603050405020304" pitchFamily="18" charset="0"/>
                <a:cs typeface="Times New Roman" panose="02020603050405020304" pitchFamily="18" charset="0"/>
              </a:rPr>
              <a:t>Bekbulatova, A., </a:t>
            </a:r>
            <a:r>
              <a:rPr lang="en-US" sz="1000" dirty="0" err="1">
                <a:latin typeface="Times New Roman" panose="02020603050405020304" pitchFamily="18" charset="0"/>
                <a:cs typeface="Times New Roman" panose="02020603050405020304" pitchFamily="18" charset="0"/>
              </a:rPr>
              <a:t>Syzdykbayeva</a:t>
            </a:r>
            <a:r>
              <a:rPr lang="en-US" sz="1000" dirty="0">
                <a:latin typeface="Times New Roman" panose="02020603050405020304" pitchFamily="18" charset="0"/>
                <a:cs typeface="Times New Roman" panose="02020603050405020304" pitchFamily="18" charset="0"/>
              </a:rPr>
              <a:t>, B., </a:t>
            </a:r>
            <a:r>
              <a:rPr lang="en-US" sz="1000" dirty="0" err="1">
                <a:latin typeface="Times New Roman" panose="02020603050405020304" pitchFamily="18" charset="0"/>
                <a:cs typeface="Times New Roman" panose="02020603050405020304" pitchFamily="18" charset="0"/>
              </a:rPr>
              <a:t>Agybetova</a:t>
            </a:r>
            <a:r>
              <a:rPr lang="en-US" sz="1000" dirty="0">
                <a:latin typeface="Times New Roman" panose="02020603050405020304" pitchFamily="18" charset="0"/>
                <a:cs typeface="Times New Roman" panose="02020603050405020304" pitchFamily="18" charset="0"/>
              </a:rPr>
              <a:t>, R., </a:t>
            </a:r>
            <a:r>
              <a:rPr lang="en-US" sz="1000" dirty="0" err="1">
                <a:latin typeface="Times New Roman" panose="02020603050405020304" pitchFamily="18" charset="0"/>
                <a:cs typeface="Times New Roman" panose="02020603050405020304" pitchFamily="18" charset="0"/>
              </a:rPr>
              <a:t>Dulatbekova</a:t>
            </a:r>
            <a:r>
              <a:rPr lang="en-US" sz="1000" dirty="0">
                <a:latin typeface="Times New Roman" panose="02020603050405020304" pitchFamily="18" charset="0"/>
                <a:cs typeface="Times New Roman" panose="02020603050405020304" pitchFamily="18" charset="0"/>
              </a:rPr>
              <a:t>, Z. and </a:t>
            </a:r>
            <a:r>
              <a:rPr lang="en-US" sz="1000" dirty="0" err="1">
                <a:latin typeface="Times New Roman" panose="02020603050405020304" pitchFamily="18" charset="0"/>
                <a:cs typeface="Times New Roman" panose="02020603050405020304" pitchFamily="18" charset="0"/>
              </a:rPr>
              <a:t>Akimov</a:t>
            </a:r>
            <a:r>
              <a:rPr lang="en-US" sz="1000" dirty="0">
                <a:latin typeface="Times New Roman" panose="02020603050405020304" pitchFamily="18" charset="0"/>
                <a:cs typeface="Times New Roman" panose="02020603050405020304" pitchFamily="18" charset="0"/>
              </a:rPr>
              <a:t>, Z., 2022. Evaluation of the Main Performance Indicators of 4 and 5-Star Hotels using the Example of the </a:t>
            </a:r>
            <a:r>
              <a:rPr lang="en-US" sz="1000" dirty="0" err="1">
                <a:latin typeface="Times New Roman" panose="02020603050405020304" pitchFamily="18" charset="0"/>
                <a:cs typeface="Times New Roman" panose="02020603050405020304" pitchFamily="18" charset="0"/>
              </a:rPr>
              <a:t>Nur</a:t>
            </a:r>
            <a:r>
              <a:rPr lang="en-US" sz="1000" dirty="0">
                <a:latin typeface="Times New Roman" panose="02020603050405020304" pitchFamily="18" charset="0"/>
                <a:cs typeface="Times New Roman" panose="02020603050405020304" pitchFamily="18" charset="0"/>
              </a:rPr>
              <a:t>-Sultan City, Kazakhstan. Journal of Environmental Management &amp; Tourism, 13(2), pp.497-506.</a:t>
            </a:r>
          </a:p>
          <a:p>
            <a:r>
              <a:rPr lang="en-US" sz="1000" dirty="0">
                <a:latin typeface="Times New Roman" panose="02020603050405020304" pitchFamily="18" charset="0"/>
                <a:cs typeface="Times New Roman" panose="02020603050405020304" pitchFamily="18" charset="0"/>
              </a:rPr>
              <a:t>Berry, C.T.P., 2022. Equity research-Whitbread PLC (Doctoral dissertation, </a:t>
            </a:r>
            <a:r>
              <a:rPr lang="en-US" sz="1000" dirty="0" err="1">
                <a:latin typeface="Times New Roman" panose="02020603050405020304" pitchFamily="18" charset="0"/>
                <a:cs typeface="Times New Roman" panose="02020603050405020304" pitchFamily="18" charset="0"/>
              </a:rPr>
              <a:t>Instituto</a:t>
            </a:r>
            <a:r>
              <a:rPr lang="en-US" sz="1000" dirty="0">
                <a:latin typeface="Times New Roman" panose="02020603050405020304" pitchFamily="18" charset="0"/>
                <a:cs typeface="Times New Roman" panose="02020603050405020304" pitchFamily="18" charset="0"/>
              </a:rPr>
              <a:t> Superior de </a:t>
            </a:r>
            <a:r>
              <a:rPr lang="en-US" sz="1000" dirty="0" err="1">
                <a:latin typeface="Times New Roman" panose="02020603050405020304" pitchFamily="18" charset="0"/>
                <a:cs typeface="Times New Roman" panose="02020603050405020304" pitchFamily="18" charset="0"/>
              </a:rPr>
              <a:t>Economia</a:t>
            </a:r>
            <a:r>
              <a:rPr lang="en-US" sz="1000" dirty="0">
                <a:latin typeface="Times New Roman" panose="02020603050405020304" pitchFamily="18" charset="0"/>
                <a:cs typeface="Times New Roman" panose="02020603050405020304" pitchFamily="18" charset="0"/>
              </a:rPr>
              <a:t> e </a:t>
            </a:r>
            <a:r>
              <a:rPr lang="en-US" sz="1000" dirty="0" err="1">
                <a:latin typeface="Times New Roman" panose="02020603050405020304" pitchFamily="18" charset="0"/>
                <a:cs typeface="Times New Roman" panose="02020603050405020304" pitchFamily="18" charset="0"/>
              </a:rPr>
              <a:t>Gestão</a:t>
            </a:r>
            <a:r>
              <a:rPr lang="en-US" sz="1000" dirty="0">
                <a:latin typeface="Times New Roman" panose="02020603050405020304" pitchFamily="18" charset="0"/>
                <a:cs typeface="Times New Roman" panose="02020603050405020304" pitchFamily="18" charset="0"/>
              </a:rPr>
              <a:t>).</a:t>
            </a:r>
          </a:p>
          <a:p>
            <a:r>
              <a:rPr lang="en-US" sz="1000" dirty="0" err="1">
                <a:latin typeface="Times New Roman" panose="02020603050405020304" pitchFamily="18" charset="0"/>
                <a:cs typeface="Times New Roman" panose="02020603050405020304" pitchFamily="18" charset="0"/>
              </a:rPr>
              <a:t>Bharwani</a:t>
            </a:r>
            <a:r>
              <a:rPr lang="en-US" sz="1000" dirty="0">
                <a:latin typeface="Times New Roman" panose="02020603050405020304" pitchFamily="18" charset="0"/>
                <a:cs typeface="Times New Roman" panose="02020603050405020304" pitchFamily="18" charset="0"/>
              </a:rPr>
              <a:t>, S. and Mathews, D., 2021. Techno-business strategies for enhancing guest experience in luxury hotels: a managerial perspective. Worldwide Hospitality and Tourism Themes, 13(2), pp.168-185.</a:t>
            </a:r>
          </a:p>
          <a:p>
            <a:r>
              <a:rPr lang="en-US" sz="1000" dirty="0">
                <a:latin typeface="Times New Roman" panose="02020603050405020304" pitchFamily="18" charset="0"/>
                <a:cs typeface="Times New Roman" panose="02020603050405020304" pitchFamily="18" charset="0"/>
              </a:rPr>
              <a:t>Bhattacharya, A., Arya, V.K. and Sharma, V., BRAND AWARENESS &amp; BRAND LOYALTY: A DECISIVE FACTOR FOR THE HOTEL INDUSTRY IN INDIA.</a:t>
            </a:r>
          </a:p>
          <a:p>
            <a:r>
              <a:rPr lang="en-US" sz="1000" dirty="0" err="1">
                <a:latin typeface="Times New Roman" panose="02020603050405020304" pitchFamily="18" charset="0"/>
                <a:cs typeface="Times New Roman" panose="02020603050405020304" pitchFamily="18" charset="0"/>
              </a:rPr>
              <a:t>Dhir</a:t>
            </a:r>
            <a:r>
              <a:rPr lang="en-US" sz="1000" dirty="0">
                <a:latin typeface="Times New Roman" panose="02020603050405020304" pitchFamily="18" charset="0"/>
                <a:cs typeface="Times New Roman" panose="02020603050405020304" pitchFamily="18" charset="0"/>
              </a:rPr>
              <a:t>, S., </a:t>
            </a:r>
            <a:r>
              <a:rPr lang="en-US" sz="1000" dirty="0" err="1">
                <a:latin typeface="Times New Roman" panose="02020603050405020304" pitchFamily="18" charset="0"/>
                <a:cs typeface="Times New Roman" panose="02020603050405020304" pitchFamily="18" charset="0"/>
              </a:rPr>
              <a:t>Sushil</a:t>
            </a:r>
            <a:r>
              <a:rPr lang="en-US" sz="1000" dirty="0">
                <a:latin typeface="Times New Roman" panose="02020603050405020304" pitchFamily="18" charset="0"/>
                <a:cs typeface="Times New Roman" panose="02020603050405020304" pitchFamily="18" charset="0"/>
              </a:rPr>
              <a:t>, </a:t>
            </a:r>
            <a:r>
              <a:rPr lang="en-US" sz="1000" dirty="0" err="1">
                <a:latin typeface="Times New Roman" panose="02020603050405020304" pitchFamily="18" charset="0"/>
                <a:cs typeface="Times New Roman" panose="02020603050405020304" pitchFamily="18" charset="0"/>
              </a:rPr>
              <a:t>Dhir</a:t>
            </a:r>
            <a:r>
              <a:rPr lang="en-US" sz="1000" dirty="0">
                <a:latin typeface="Times New Roman" panose="02020603050405020304" pitchFamily="18" charset="0"/>
                <a:cs typeface="Times New Roman" panose="02020603050405020304" pitchFamily="18" charset="0"/>
              </a:rPr>
              <a:t>, S. and </a:t>
            </a:r>
            <a:r>
              <a:rPr lang="en-US" sz="1000" dirty="0" err="1">
                <a:latin typeface="Times New Roman" panose="02020603050405020304" pitchFamily="18" charset="0"/>
                <a:cs typeface="Times New Roman" panose="02020603050405020304" pitchFamily="18" charset="0"/>
              </a:rPr>
              <a:t>Sushil</a:t>
            </a:r>
            <a:r>
              <a:rPr lang="en-US" sz="1000" dirty="0">
                <a:latin typeface="Times New Roman" panose="02020603050405020304" pitchFamily="18" charset="0"/>
                <a:cs typeface="Times New Roman" panose="02020603050405020304" pitchFamily="18" charset="0"/>
              </a:rPr>
              <a:t>, 2019. Marriott Hotels. Cases in Strategic Management: A Flexibility Perspective, pp.147-162.</a:t>
            </a:r>
          </a:p>
          <a:p>
            <a:r>
              <a:rPr lang="en-US" sz="1000" dirty="0" err="1">
                <a:latin typeface="Times New Roman" panose="02020603050405020304" pitchFamily="18" charset="0"/>
                <a:cs typeface="Times New Roman" panose="02020603050405020304" pitchFamily="18" charset="0"/>
              </a:rPr>
              <a:t>Dumoulin</a:t>
            </a:r>
            <a:r>
              <a:rPr lang="en-US" sz="1000" dirty="0">
                <a:latin typeface="Times New Roman" panose="02020603050405020304" pitchFamily="18" charset="0"/>
                <a:cs typeface="Times New Roman" panose="02020603050405020304" pitchFamily="18" charset="0"/>
              </a:rPr>
              <a:t>, R. and </a:t>
            </a:r>
            <a:r>
              <a:rPr lang="en-US" sz="1000" dirty="0" err="1">
                <a:latin typeface="Times New Roman" panose="02020603050405020304" pitchFamily="18" charset="0"/>
                <a:cs typeface="Times New Roman" panose="02020603050405020304" pitchFamily="18" charset="0"/>
              </a:rPr>
              <a:t>Giacomel</a:t>
            </a:r>
            <a:r>
              <a:rPr lang="en-US" sz="1000" dirty="0">
                <a:latin typeface="Times New Roman" panose="02020603050405020304" pitchFamily="18" charset="0"/>
                <a:cs typeface="Times New Roman" panose="02020603050405020304" pitchFamily="18" charset="0"/>
              </a:rPr>
              <a:t>, A., 2020. Disruption and the strategy of hotel groups. Shapes of Tourism Employment: HRM in the Worlds of Hotels and Air Transport, 4, pp.9-21.</a:t>
            </a:r>
          </a:p>
          <a:p>
            <a:r>
              <a:rPr lang="en-US" sz="1000" dirty="0" err="1">
                <a:latin typeface="Times New Roman" panose="02020603050405020304" pitchFamily="18" charset="0"/>
                <a:cs typeface="Times New Roman" panose="02020603050405020304" pitchFamily="18" charset="0"/>
              </a:rPr>
              <a:t>Floričić</a:t>
            </a:r>
            <a:r>
              <a:rPr lang="en-US" sz="1000" dirty="0">
                <a:latin typeface="Times New Roman" panose="02020603050405020304" pitchFamily="18" charset="0"/>
                <a:cs typeface="Times New Roman" panose="02020603050405020304" pitchFamily="18" charset="0"/>
              </a:rPr>
              <a:t>, L.P.I.S.T., </a:t>
            </a:r>
            <a:r>
              <a:rPr lang="en-US" sz="1000" dirty="0" err="1">
                <a:latin typeface="Times New Roman" panose="02020603050405020304" pitchFamily="18" charset="0"/>
                <a:cs typeface="Times New Roman" panose="02020603050405020304" pitchFamily="18" charset="0"/>
              </a:rPr>
              <a:t>Preffered</a:t>
            </a:r>
            <a:r>
              <a:rPr lang="en-US" sz="1000" dirty="0">
                <a:latin typeface="Times New Roman" panose="02020603050405020304" pitchFamily="18" charset="0"/>
                <a:cs typeface="Times New Roman" panose="02020603050405020304" pitchFamily="18" charset="0"/>
              </a:rPr>
              <a:t> E-Promotion Strategies of International Hotel Chains–Insights and Evaluation. Innovation Management, Entrepreneurship and Sustainability, p.716.</a:t>
            </a:r>
          </a:p>
          <a:p>
            <a:r>
              <a:rPr lang="en-US" sz="1000" dirty="0">
                <a:latin typeface="Times New Roman" panose="02020603050405020304" pitchFamily="18" charset="0"/>
                <a:cs typeface="Times New Roman" panose="02020603050405020304" pitchFamily="18" charset="0"/>
              </a:rPr>
              <a:t>George, R., 2021. Market Segmentation, Targeting, and Positioning. In Marketing Tourism and Hospitality: Concepts and Cases (pp. 221-246). Cham: Springer International Publishing.</a:t>
            </a:r>
          </a:p>
          <a:p>
            <a:r>
              <a:rPr lang="en-US" sz="1000" dirty="0">
                <a:latin typeface="Times New Roman" panose="02020603050405020304" pitchFamily="18" charset="0"/>
                <a:cs typeface="Times New Roman" panose="02020603050405020304" pitchFamily="18" charset="0"/>
              </a:rPr>
              <a:t>George, R., 2021. Market Segmentation, Targeting, and Positioning. In Marketing Tourism and Hospitality: Concepts and Cases (pp. 221-246). Cham: Springer International Publishing.</a:t>
            </a:r>
          </a:p>
          <a:p>
            <a:r>
              <a:rPr lang="en-US" sz="1000" dirty="0">
                <a:latin typeface="Times New Roman" panose="02020603050405020304" pitchFamily="18" charset="0"/>
                <a:cs typeface="Times New Roman" panose="02020603050405020304" pitchFamily="18" charset="0"/>
              </a:rPr>
              <a:t>George, R., 2021. Tourism and Hospitality Products, Branding, and Pricing. In Marketing Tourism and Hospitality: Concepts and Cases (pp. 249-283). Cham: Springer International Publishing.</a:t>
            </a:r>
          </a:p>
          <a:p>
            <a:r>
              <a:rPr lang="en-US" sz="1000" dirty="0">
                <a:latin typeface="Times New Roman" panose="02020603050405020304" pitchFamily="18" charset="0"/>
                <a:cs typeface="Times New Roman" panose="02020603050405020304" pitchFamily="18" charset="0"/>
              </a:rPr>
              <a:t>Gupta, K. and Sharma, S., 2021. Kiosks as self-service technology in hotels: opportunities and challenges. Worldwide Hospitality and Tourism Themes, 13(2), pp.236-251.</a:t>
            </a:r>
          </a:p>
          <a:p>
            <a:r>
              <a:rPr lang="en-US" sz="1000" dirty="0">
                <a:latin typeface="Times New Roman" panose="02020603050405020304" pitchFamily="18" charset="0"/>
                <a:cs typeface="Times New Roman" panose="02020603050405020304" pitchFamily="18" charset="0"/>
              </a:rPr>
              <a:t>Kim, Y.R. and Lin, S.C., 2021. The non-linear relationship between brand diversification and hotel owner performance: The roles of ownership structure and location as moderators. Journal of Hospitality and Tourism Management, 49, pp.235-243.</a:t>
            </a:r>
          </a:p>
          <a:p>
            <a:r>
              <a:rPr lang="en-US" sz="1000" dirty="0" err="1">
                <a:latin typeface="Times New Roman" panose="02020603050405020304" pitchFamily="18" charset="0"/>
                <a:cs typeface="Times New Roman" panose="02020603050405020304" pitchFamily="18" charset="0"/>
              </a:rPr>
              <a:t>Nishat</a:t>
            </a:r>
            <a:r>
              <a:rPr lang="en-US" sz="1000" dirty="0">
                <a:latin typeface="Times New Roman" panose="02020603050405020304" pitchFamily="18" charset="0"/>
                <a:cs typeface="Times New Roman" panose="02020603050405020304" pitchFamily="18" charset="0"/>
              </a:rPr>
              <a:t>, R.I., 2021. Effectiveness of marketing strategies for renaissance Dhaka </a:t>
            </a:r>
            <a:r>
              <a:rPr lang="en-US" sz="1000" dirty="0" err="1">
                <a:latin typeface="Times New Roman" panose="02020603050405020304" pitchFamily="18" charset="0"/>
                <a:cs typeface="Times New Roman" panose="02020603050405020304" pitchFamily="18" charset="0"/>
              </a:rPr>
              <a:t>Gulshan</a:t>
            </a:r>
            <a:r>
              <a:rPr lang="en-US" sz="1000" dirty="0">
                <a:latin typeface="Times New Roman" panose="02020603050405020304" pitchFamily="18" charset="0"/>
                <a:cs typeface="Times New Roman" panose="02020603050405020304" pitchFamily="18" charset="0"/>
              </a:rPr>
              <a:t> Hotel.</a:t>
            </a:r>
          </a:p>
          <a:p>
            <a:r>
              <a:rPr lang="en-US" sz="1000" dirty="0" err="1">
                <a:latin typeface="Times New Roman" panose="02020603050405020304" pitchFamily="18" charset="0"/>
                <a:cs typeface="Times New Roman" panose="02020603050405020304" pitchFamily="18" charset="0"/>
              </a:rPr>
              <a:t>Silalahi</a:t>
            </a:r>
            <a:r>
              <a:rPr lang="en-US" sz="1000" dirty="0">
                <a:latin typeface="Times New Roman" panose="02020603050405020304" pitchFamily="18" charset="0"/>
                <a:cs typeface="Times New Roman" panose="02020603050405020304" pitchFamily="18" charset="0"/>
              </a:rPr>
              <a:t>, R.M. and </a:t>
            </a:r>
            <a:r>
              <a:rPr lang="en-US" sz="1000" dirty="0" err="1">
                <a:latin typeface="Times New Roman" panose="02020603050405020304" pitchFamily="18" charset="0"/>
                <a:cs typeface="Times New Roman" panose="02020603050405020304" pitchFamily="18" charset="0"/>
              </a:rPr>
              <a:t>Puspitasari</a:t>
            </a:r>
            <a:r>
              <a:rPr lang="en-US" sz="1000" dirty="0">
                <a:latin typeface="Times New Roman" panose="02020603050405020304" pitchFamily="18" charset="0"/>
                <a:cs typeface="Times New Roman" panose="02020603050405020304" pitchFamily="18" charset="0"/>
              </a:rPr>
              <a:t>, V.A., 2023. AMERICANIZATION AND CULTURAL IMPERIALISM IN THE AMERICAN HOTEL FRANCHISE CHAIN IN INDONESIA. Journal FAME: Journal Food and Beverage, Product and Services, </a:t>
            </a:r>
            <a:r>
              <a:rPr lang="en-US" sz="1000" dirty="0" err="1">
                <a:latin typeface="Times New Roman" panose="02020603050405020304" pitchFamily="18" charset="0"/>
                <a:cs typeface="Times New Roman" panose="02020603050405020304" pitchFamily="18" charset="0"/>
              </a:rPr>
              <a:t>Accomodation</a:t>
            </a:r>
            <a:r>
              <a:rPr lang="en-US" sz="1000" dirty="0">
                <a:latin typeface="Times New Roman" panose="02020603050405020304" pitchFamily="18" charset="0"/>
                <a:cs typeface="Times New Roman" panose="02020603050405020304" pitchFamily="18" charset="0"/>
              </a:rPr>
              <a:t> Industry, Entertainment Services, 5(2), pp.42-48.</a:t>
            </a:r>
          </a:p>
          <a:p>
            <a:r>
              <a:rPr lang="en-US" sz="1000" dirty="0">
                <a:latin typeface="Times New Roman" panose="02020603050405020304" pitchFamily="18" charset="0"/>
                <a:cs typeface="Times New Roman" panose="02020603050405020304" pitchFamily="18" charset="0"/>
              </a:rPr>
              <a:t>Spence, C., 2022. </a:t>
            </a:r>
            <a:r>
              <a:rPr lang="en-US" sz="1000" dirty="0" err="1">
                <a:latin typeface="Times New Roman" panose="02020603050405020304" pitchFamily="18" charset="0"/>
                <a:cs typeface="Times New Roman" panose="02020603050405020304" pitchFamily="18" charset="0"/>
              </a:rPr>
              <a:t>Sensehacking</a:t>
            </a:r>
            <a:r>
              <a:rPr lang="en-US" sz="1000" dirty="0">
                <a:latin typeface="Times New Roman" panose="02020603050405020304" pitchFamily="18" charset="0"/>
                <a:cs typeface="Times New Roman" panose="02020603050405020304" pitchFamily="18" charset="0"/>
              </a:rPr>
              <a:t> the guest’s multisensory hotel experience. Frontiers in Psychology, 13, p.1014818.</a:t>
            </a:r>
          </a:p>
          <a:p>
            <a:endParaRPr lang="en-US"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286259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TotalTime>
  <Words>1937</Words>
  <Application>Microsoft Office PowerPoint</Application>
  <PresentationFormat>Widescreen</PresentationFormat>
  <Paragraphs>133</Paragraphs>
  <Slides>13</Slides>
  <Notes>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     </vt:lpstr>
      <vt:lpstr>Introduction </vt:lpstr>
      <vt:lpstr> SWOT analysis for Marriott </vt:lpstr>
      <vt:lpstr>SWOT analysis for Premier Inn</vt:lpstr>
      <vt:lpstr>Key differences and similarities in SWOT</vt:lpstr>
      <vt:lpstr>PESTLE analysis for both brands</vt:lpstr>
      <vt:lpstr>  The Marketing Mix (7Ps)  </vt:lpstr>
      <vt:lpstr>  Customer segments for Marriott and Premier Inn  </vt:lpstr>
      <vt:lpstr>  Targeting strategies comparison  </vt:lpstr>
      <vt:lpstr> Positioning analysis</vt:lpstr>
      <vt:lpstr>Marketing Communications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dc:creator>
  <cp:lastModifiedBy>Marek Horvath</cp:lastModifiedBy>
  <cp:revision>13</cp:revision>
  <dcterms:created xsi:type="dcterms:W3CDTF">2023-11-04T20:39:03Z</dcterms:created>
  <dcterms:modified xsi:type="dcterms:W3CDTF">2023-11-06T08:52:23Z</dcterms:modified>
</cp:coreProperties>
</file>