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Amatic SC"/>
      <p:regular r:id="rId15"/>
      <p:bold r:id="rId16"/>
    </p:embeddedFont>
    <p:embeddedFont>
      <p:font typeface="Source Code Pro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SourceCodePro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AmaticSC-regular.fntdata"/><Relationship Id="rId14" Type="http://schemas.openxmlformats.org/officeDocument/2006/relationships/slide" Target="slides/slide9.xml"/><Relationship Id="rId17" Type="http://schemas.openxmlformats.org/officeDocument/2006/relationships/font" Target="fonts/SourceCodePro-regular.fntdata"/><Relationship Id="rId16" Type="http://schemas.openxmlformats.org/officeDocument/2006/relationships/font" Target="fonts/AmaticSC-bold.fntdata"/><Relationship Id="rId5" Type="http://schemas.openxmlformats.org/officeDocument/2006/relationships/notesMaster" Target="notesMasters/notesMaster1.xml"/><Relationship Id="rId19" Type="http://schemas.openxmlformats.org/officeDocument/2006/relationships/font" Target="fonts/SourceCodePro-italic.fntdata"/><Relationship Id="rId6" Type="http://schemas.openxmlformats.org/officeDocument/2006/relationships/slide" Target="slides/slide1.xml"/><Relationship Id="rId18" Type="http://schemas.openxmlformats.org/officeDocument/2006/relationships/font" Target="fonts/SourceCodePro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a1efc16eb4_0_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3a1efc16eb4_0_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3a230d11cb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3a230d11cb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a230d11cbf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a230d11cbf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a230d11cbf_0_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a230d11cbf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a2aa3c3e42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a2aa3c3e42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a2aa3c3e42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a2aa3c3e42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a2aa3c3e42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a2aa3c3e42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3a1efc16eb4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3a1efc16eb4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3429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2802750" y="802500"/>
            <a:ext cx="3538500" cy="3538500"/>
          </a:xfrm>
          <a:prstGeom prst="rect">
            <a:avLst/>
          </a:prstGeom>
          <a:solidFill>
            <a:srgbClr val="FFFFFF"/>
          </a:solidFill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3117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2" type="body"/>
          </p:nvPr>
        </p:nvSpPr>
        <p:spPr>
          <a:xfrm>
            <a:off x="48324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/>
          <p:nvPr>
            <p:ph type="title"/>
          </p:nvPr>
        </p:nvSpPr>
        <p:spPr>
          <a:xfrm>
            <a:off x="304800" y="309350"/>
            <a:ext cx="8537700" cy="74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31" name="Google Shape;31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8" name="Google Shape;3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40" name="Google Shape;40;p9"/>
          <p:cNvSpPr txBox="1"/>
          <p:nvPr>
            <p:ph idx="1" type="subTitle"/>
          </p:nvPr>
        </p:nvSpPr>
        <p:spPr>
          <a:xfrm>
            <a:off x="265500" y="2845223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matic SC"/>
              <a:buNone/>
              <a:defRPr b="1" sz="24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</a:lstStyle>
          <a:p/>
        </p:txBody>
      </p:sp>
      <p:sp>
        <p:nvSpPr>
          <p:cNvPr id="45" name="Google Shape;45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/>
          <p:nvPr>
            <p:ph hasCustomPrompt="1" type="title"/>
          </p:nvPr>
        </p:nvSpPr>
        <p:spPr>
          <a:xfrm>
            <a:off x="311700" y="1240275"/>
            <a:ext cx="8520600" cy="198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33046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beach-day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ource Code Pro"/>
              <a:buChar char="●"/>
              <a:defRPr sz="18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7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tandfonline.com/doi/full/10.1080/07303084.2020.1739433#d1e154" TargetMode="External"/><Relationship Id="rId4" Type="http://schemas.openxmlformats.org/officeDocument/2006/relationships/hyperlink" Target="https://www.pescholar.com/insight/book-review-pedagogies-of-social-justice-in-physical-education-and-youth-sport/" TargetMode="External"/><Relationship Id="rId5" Type="http://schemas.openxmlformats.org/officeDocument/2006/relationships/hyperlink" Target="https://books.google.co.uk/books?hl=en&amp;lr=&amp;id=cB8iDAAAQBAJ&amp;oi=fnd&amp;pg=PP1&amp;dq=Social+Justice+in+Physical+Education:+Critical+Reflections+and+Pedagogies+for+Change&amp;ots=GxgeSJkuZj&amp;sig=1DIanCTt-ENmjOAZvf4gdURKCP0&amp;redir_esc=y#v=onepage&amp;q=Social%20Justice%20in%20Physical%20Education%3A%20Critical%20Reflections%20and%20Pedagogies%20for%20Change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70675" y="4409998"/>
            <a:ext cx="8520600" cy="733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000000"/>
                </a:solidFill>
              </a:rPr>
              <a:t>Lleucu Davies 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58" name="Google Shape;58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83672" y="3238500"/>
            <a:ext cx="2860328" cy="19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83375" y="3238500"/>
            <a:ext cx="2400300" cy="19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/>
          <p:nvPr>
            <p:ph idx="1" type="body"/>
          </p:nvPr>
        </p:nvSpPr>
        <p:spPr>
          <a:xfrm flipH="1"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55000"/>
          </a:bodyPr>
          <a:lstStyle/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Promoting fairness, equality, and respect for all athletes and participants.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Ensuring equal access to opportunities, regardless of race, gender, ability, or background.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Challenging discrimination, racism, sexism, and homophobia in sports environments.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Supporting diversity and inclusion in teams, leadership, and fan communities.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Advocating for equal pay and resources between men’s and women’s sports.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Using the platform of sport to raise awareness and drive social change.</a:t>
            </a:r>
            <a:endParaRPr sz="2400">
              <a:solidFill>
                <a:srgbClr val="000000"/>
              </a:solidFill>
            </a:endParaRPr>
          </a:p>
          <a:p>
            <a:pPr indent="-31242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lang="en-GB" sz="2400">
                <a:solidFill>
                  <a:srgbClr val="000000"/>
                </a:solidFill>
              </a:rPr>
              <a:t>Encouraging safe and respectful spaces for everyone such as athletes, coaches, and fans alike</a:t>
            </a:r>
            <a:endParaRPr sz="2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What is Social Justice in Sport?</a:t>
            </a:r>
            <a:endParaRPr>
              <a:solidFill>
                <a:srgbClr val="93C47D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Why is Social Justice in Sport important ?</a:t>
            </a:r>
            <a:endParaRPr>
              <a:solidFill>
                <a:srgbClr val="93C47D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1" name="Google Shape;71;p15"/>
          <p:cNvSpPr txBox="1"/>
          <p:nvPr>
            <p:ph idx="1" type="body"/>
          </p:nvPr>
        </p:nvSpPr>
        <p:spPr>
          <a:xfrm>
            <a:off x="311700" y="1213900"/>
            <a:ext cx="8520600" cy="205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Sports reflect society’s values, promoting justice in sports helps build a fairer world.</a:t>
            </a:r>
            <a:endParaRPr sz="1300">
              <a:solidFill>
                <a:srgbClr val="000000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Ensures equal opportunities for all athletes, regardless of background or identity.</a:t>
            </a:r>
            <a:endParaRPr sz="1300">
              <a:solidFill>
                <a:srgbClr val="000000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Gives athletes a voice for change on major issues like racism, gender equality, and inclusion.</a:t>
            </a:r>
            <a:endParaRPr sz="1300">
              <a:solidFill>
                <a:srgbClr val="000000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Encourages respect, diversity, and unity among players, fans, and communities.</a:t>
            </a:r>
            <a:endParaRPr sz="1300">
              <a:solidFill>
                <a:srgbClr val="000000"/>
              </a:solidFill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Char char="●"/>
            </a:pPr>
            <a:r>
              <a:rPr lang="en-GB" sz="1300">
                <a:solidFill>
                  <a:srgbClr val="000000"/>
                </a:solidFill>
              </a:rPr>
              <a:t>Helps make sports a safe, empowering space for everyone to participate and belong.</a:t>
            </a:r>
            <a:endParaRPr sz="13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rgbClr val="000000"/>
              </a:solidFill>
            </a:endParaRPr>
          </a:p>
        </p:txBody>
      </p:sp>
      <p:pic>
        <p:nvPicPr>
          <p:cNvPr id="72" name="Google Shape;7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3575475"/>
            <a:ext cx="2271399" cy="141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76199" y="3575475"/>
            <a:ext cx="3015097" cy="1415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43696" y="3575475"/>
            <a:ext cx="2359375" cy="1415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6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 in Sports 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80" name="Google Shape;80;p16"/>
          <p:cNvSpPr txBox="1"/>
          <p:nvPr>
            <p:ph idx="1" type="body"/>
          </p:nvPr>
        </p:nvSpPr>
        <p:spPr>
          <a:xfrm>
            <a:off x="311700" y="1152475"/>
            <a:ext cx="2127000" cy="23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300">
                <a:solidFill>
                  <a:srgbClr val="6FA8DC"/>
                </a:solidFill>
              </a:rPr>
              <a:t>A - Activism </a:t>
            </a:r>
            <a:endParaRPr b="1" sz="2300">
              <a:solidFill>
                <a:srgbClr val="6FA8DC"/>
              </a:solidFill>
            </a:endParaRPr>
          </a:p>
          <a:p>
            <a:pPr indent="-300037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>
                <a:solidFill>
                  <a:srgbClr val="000000"/>
                </a:solidFill>
              </a:rPr>
              <a:t>Athletes like Colin Kaepernick and Megan Rapinoe have used their platforms to speak out against racial and gender inequality.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81" name="Google Shape;81;p16"/>
          <p:cNvSpPr txBox="1"/>
          <p:nvPr>
            <p:ph idx="1" type="body"/>
          </p:nvPr>
        </p:nvSpPr>
        <p:spPr>
          <a:xfrm>
            <a:off x="2526625" y="957650"/>
            <a:ext cx="2409900" cy="2379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B- Black Lives matter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b="1" sz="2300">
              <a:solidFill>
                <a:srgbClr val="000000"/>
              </a:solidFill>
            </a:endParaRPr>
          </a:p>
          <a:p>
            <a:pPr indent="-301466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The BLM movement influenced major sports leagues, prompting protests, statements, and policy changes around racial justice.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5643325" y="800175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C</a:t>
            </a:r>
            <a:r>
              <a:rPr b="1" lang="en-GB" sz="1759">
                <a:solidFill>
                  <a:srgbClr val="6FA8DC"/>
                </a:solidFill>
              </a:rPr>
              <a:t>- Compensation Equity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b="1" sz="230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The U.S. Women’s National football Team’s fight for equal pay became a global symbol of gender pay equity in sports.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83" name="Google Shape;83;p16"/>
          <p:cNvSpPr txBox="1"/>
          <p:nvPr>
            <p:ph idx="1" type="body"/>
          </p:nvPr>
        </p:nvSpPr>
        <p:spPr>
          <a:xfrm>
            <a:off x="659975" y="3414850"/>
            <a:ext cx="3536400" cy="180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D- Diversity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b="1" sz="230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Programs promoting diversity in coaching, leadership, and player development aim to increase representation.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84" name="Google Shape;84;p16"/>
          <p:cNvSpPr txBox="1"/>
          <p:nvPr/>
        </p:nvSpPr>
        <p:spPr>
          <a:xfrm>
            <a:off x="4877800" y="3136200"/>
            <a:ext cx="3873300" cy="165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E - Equality 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From the Olympics to the Paralympics, equality means fair access and recognition for all athletes, regardless of ability, gender, or background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 in Sports 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90" name="Google Shape;90;p17"/>
          <p:cNvSpPr txBox="1"/>
          <p:nvPr>
            <p:ph idx="1" type="body"/>
          </p:nvPr>
        </p:nvSpPr>
        <p:spPr>
          <a:xfrm>
            <a:off x="84550" y="1093850"/>
            <a:ext cx="2354100" cy="243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</a:rPr>
              <a:t>F - Fair Play </a:t>
            </a:r>
            <a:endParaRPr b="1" sz="1750">
              <a:solidFill>
                <a:srgbClr val="6FA8DC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Goes beyond the rules of promoting respect, integrity, and inclusion in all levels of sport.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91" name="Google Shape;91;p17"/>
          <p:cNvSpPr txBox="1"/>
          <p:nvPr>
            <p:ph idx="1" type="body"/>
          </p:nvPr>
        </p:nvSpPr>
        <p:spPr>
          <a:xfrm>
            <a:off x="2482679" y="1039675"/>
            <a:ext cx="3215100" cy="173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G</a:t>
            </a:r>
            <a:r>
              <a:rPr b="1" lang="en-GB" sz="1759">
                <a:solidFill>
                  <a:srgbClr val="6FA8DC"/>
                </a:solidFill>
              </a:rPr>
              <a:t>- Gender Identity </a:t>
            </a:r>
            <a:endParaRPr sz="1350">
              <a:solidFill>
                <a:srgbClr val="000000"/>
              </a:solidFill>
            </a:endParaRPr>
          </a:p>
          <a:p>
            <a:pPr indent="-301466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Growing recognition and inclusion of transgender athletes, including debates on fairness, </a:t>
            </a:r>
            <a:r>
              <a:rPr lang="en-GB" sz="1350">
                <a:solidFill>
                  <a:srgbClr val="000000"/>
                </a:solidFill>
              </a:rPr>
              <a:t>participation, and respect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92" name="Google Shape;92;p17"/>
          <p:cNvSpPr txBox="1"/>
          <p:nvPr>
            <p:ph idx="1" type="body"/>
          </p:nvPr>
        </p:nvSpPr>
        <p:spPr>
          <a:xfrm>
            <a:off x="5878475" y="704388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H-</a:t>
            </a:r>
            <a:r>
              <a:rPr b="1" lang="en-GB" sz="1759">
                <a:solidFill>
                  <a:srgbClr val="6FA8DC"/>
                </a:solidFill>
              </a:rPr>
              <a:t> Health Access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Font typeface="Arial"/>
              <a:buChar char="-"/>
            </a:pPr>
            <a:r>
              <a:rPr lang="en-GB" sz="1350">
                <a:solidFill>
                  <a:srgbClr val="000000"/>
                </a:solidFill>
              </a:rPr>
              <a:t>Social justice in sport also means ensuring mental and physical health resources are equally </a:t>
            </a:r>
            <a:r>
              <a:rPr lang="en-GB" sz="1350">
                <a:solidFill>
                  <a:srgbClr val="000000"/>
                </a:solidFill>
              </a:rPr>
              <a:t>available</a:t>
            </a:r>
            <a:r>
              <a:rPr lang="en-GB" sz="1350">
                <a:solidFill>
                  <a:srgbClr val="000000"/>
                </a:solidFill>
              </a:rPr>
              <a:t> to all athletes</a:t>
            </a:r>
            <a:r>
              <a:rPr lang="en-GB" sz="13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3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" name="Google Shape;93;p17"/>
          <p:cNvSpPr txBox="1"/>
          <p:nvPr>
            <p:ph idx="1" type="body"/>
          </p:nvPr>
        </p:nvSpPr>
        <p:spPr>
          <a:xfrm>
            <a:off x="84550" y="3390850"/>
            <a:ext cx="3443100" cy="173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I</a:t>
            </a:r>
            <a:r>
              <a:rPr b="1" lang="en-GB" sz="1759">
                <a:solidFill>
                  <a:srgbClr val="6FA8DC"/>
                </a:solidFill>
              </a:rPr>
              <a:t>- Inclusion 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Effort like special </a:t>
            </a:r>
            <a:r>
              <a:rPr lang="en-GB" sz="1350">
                <a:solidFill>
                  <a:srgbClr val="000000"/>
                </a:solidFill>
              </a:rPr>
              <a:t>olympics</a:t>
            </a:r>
            <a:r>
              <a:rPr lang="en-GB" sz="1350">
                <a:solidFill>
                  <a:srgbClr val="000000"/>
                </a:solidFill>
              </a:rPr>
              <a:t> champion inclusion for athletes with intellectual disabilities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94" name="Google Shape;94;p17"/>
          <p:cNvSpPr txBox="1"/>
          <p:nvPr/>
        </p:nvSpPr>
        <p:spPr>
          <a:xfrm>
            <a:off x="3225775" y="2944600"/>
            <a:ext cx="3000000" cy="213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J- Justice Reform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Athletes and organisations often speak out about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broader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justice issues like criminal justice reform and police violence.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sp>
        <p:nvSpPr>
          <p:cNvPr id="95" name="Google Shape;95;p17"/>
          <p:cNvSpPr txBox="1"/>
          <p:nvPr/>
        </p:nvSpPr>
        <p:spPr>
          <a:xfrm>
            <a:off x="6284500" y="3183550"/>
            <a:ext cx="2918100" cy="165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K- Kneeling protest 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Colin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Kaepernick's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symbolic act of taking a knee became a global symbol of peaceful protest in sports.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8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 in Sports 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101" name="Google Shape;101;p18"/>
          <p:cNvSpPr txBox="1"/>
          <p:nvPr>
            <p:ph idx="1" type="body"/>
          </p:nvPr>
        </p:nvSpPr>
        <p:spPr>
          <a:xfrm>
            <a:off x="123975" y="1152475"/>
            <a:ext cx="2460300" cy="199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</a:rPr>
              <a:t>L- Leadership </a:t>
            </a:r>
            <a:r>
              <a:rPr b="1" lang="en-GB" sz="1750">
                <a:solidFill>
                  <a:srgbClr val="6FA8DC"/>
                </a:solidFill>
              </a:rPr>
              <a:t>Diversity</a:t>
            </a:r>
            <a:r>
              <a:rPr b="1" lang="en-GB" sz="1750">
                <a:solidFill>
                  <a:srgbClr val="6FA8DC"/>
                </a:solidFill>
              </a:rPr>
              <a:t> </a:t>
            </a:r>
            <a:endParaRPr b="1" sz="1750">
              <a:solidFill>
                <a:srgbClr val="6FA8DC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The push for more women and </a:t>
            </a:r>
            <a:r>
              <a:rPr lang="en-GB" sz="1350">
                <a:solidFill>
                  <a:srgbClr val="000000"/>
                </a:solidFill>
              </a:rPr>
              <a:t>people</a:t>
            </a:r>
            <a:r>
              <a:rPr lang="en-GB" sz="1350">
                <a:solidFill>
                  <a:srgbClr val="000000"/>
                </a:solidFill>
              </a:rPr>
              <a:t> of </a:t>
            </a:r>
            <a:r>
              <a:rPr lang="en-GB" sz="1350">
                <a:solidFill>
                  <a:srgbClr val="000000"/>
                </a:solidFill>
              </a:rPr>
              <a:t>color</a:t>
            </a:r>
            <a:r>
              <a:rPr lang="en-GB" sz="1350">
                <a:solidFill>
                  <a:srgbClr val="000000"/>
                </a:solidFill>
              </a:rPr>
              <a:t> in executive and coaching roles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02" name="Google Shape;102;p18"/>
          <p:cNvSpPr txBox="1"/>
          <p:nvPr>
            <p:ph idx="1" type="body"/>
          </p:nvPr>
        </p:nvSpPr>
        <p:spPr>
          <a:xfrm>
            <a:off x="2818500" y="1093850"/>
            <a:ext cx="3000000" cy="183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M- </a:t>
            </a:r>
            <a:r>
              <a:rPr b="1" lang="en-GB" sz="1759">
                <a:solidFill>
                  <a:srgbClr val="6FA8DC"/>
                </a:solidFill>
              </a:rPr>
              <a:t>Mental Health </a:t>
            </a:r>
            <a:r>
              <a:rPr b="1" lang="en-GB" sz="1759">
                <a:solidFill>
                  <a:srgbClr val="6FA8DC"/>
                </a:solidFill>
              </a:rPr>
              <a:t>Awareness</a:t>
            </a:r>
            <a:r>
              <a:rPr b="1" lang="en-GB" sz="1759">
                <a:solidFill>
                  <a:srgbClr val="6FA8DC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0789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Athletes Like Naomi Osaka and Michael Phelps </a:t>
            </a:r>
            <a:r>
              <a:rPr lang="en-GB" sz="1350">
                <a:solidFill>
                  <a:srgbClr val="000000"/>
                </a:solidFill>
              </a:rPr>
              <a:t>helped</a:t>
            </a:r>
            <a:r>
              <a:rPr lang="en-GB" sz="1350">
                <a:solidFill>
                  <a:srgbClr val="000000"/>
                </a:solidFill>
              </a:rPr>
              <a:t> </a:t>
            </a:r>
            <a:r>
              <a:rPr lang="en-GB" sz="1350">
                <a:solidFill>
                  <a:srgbClr val="000000"/>
                </a:solidFill>
              </a:rPr>
              <a:t>destigmatize</a:t>
            </a:r>
            <a:r>
              <a:rPr lang="en-GB" sz="1350">
                <a:solidFill>
                  <a:srgbClr val="000000"/>
                </a:solidFill>
              </a:rPr>
              <a:t> mental health discussions in sports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03" name="Google Shape;103;p18"/>
          <p:cNvSpPr txBox="1"/>
          <p:nvPr>
            <p:ph idx="1" type="body"/>
          </p:nvPr>
        </p:nvSpPr>
        <p:spPr>
          <a:xfrm>
            <a:off x="5818500" y="481263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N</a:t>
            </a:r>
            <a:r>
              <a:rPr b="1" lang="en-GB" sz="1759">
                <a:solidFill>
                  <a:srgbClr val="6FA8DC"/>
                </a:solidFill>
              </a:rPr>
              <a:t>- Name, image, likeness (NIL) Rights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Font typeface="Arial"/>
              <a:buChar char="-"/>
            </a:pPr>
            <a:r>
              <a:rPr lang="en-GB" sz="1350">
                <a:solidFill>
                  <a:srgbClr val="000000"/>
                </a:solidFill>
              </a:rPr>
              <a:t>College athletes gaining the right to profit from their personal brand, a justice issue about ownership and fairness</a:t>
            </a:r>
            <a:r>
              <a:rPr lang="en-GB" sz="13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3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8"/>
          <p:cNvSpPr txBox="1"/>
          <p:nvPr>
            <p:ph idx="1" type="body"/>
          </p:nvPr>
        </p:nvSpPr>
        <p:spPr>
          <a:xfrm>
            <a:off x="0" y="3142750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O- Opportunity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Programs</a:t>
            </a:r>
            <a:r>
              <a:rPr lang="en-GB" sz="1350">
                <a:solidFill>
                  <a:srgbClr val="000000"/>
                </a:solidFill>
              </a:rPr>
              <a:t> providing equal access to sports for </a:t>
            </a:r>
            <a:r>
              <a:rPr lang="en-GB" sz="1350">
                <a:solidFill>
                  <a:srgbClr val="000000"/>
                </a:solidFill>
              </a:rPr>
              <a:t>underrepresented</a:t>
            </a:r>
            <a:r>
              <a:rPr lang="en-GB" sz="1350">
                <a:solidFill>
                  <a:srgbClr val="000000"/>
                </a:solidFill>
              </a:rPr>
              <a:t> youth and communities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05" name="Google Shape;105;p18"/>
          <p:cNvSpPr txBox="1"/>
          <p:nvPr/>
        </p:nvSpPr>
        <p:spPr>
          <a:xfrm>
            <a:off x="3072000" y="2991600"/>
            <a:ext cx="3000000" cy="18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P - Protest 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From raised first at the 1968 Olympics to modern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demonstrations, protest has long been part of social change in sports 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sp>
        <p:nvSpPr>
          <p:cNvPr id="106" name="Google Shape;106;p18"/>
          <p:cNvSpPr txBox="1"/>
          <p:nvPr/>
        </p:nvSpPr>
        <p:spPr>
          <a:xfrm>
            <a:off x="6319750" y="2682000"/>
            <a:ext cx="2706600" cy="22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Q- Queer </a:t>
            </a: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Representation</a:t>
            </a: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 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Visibility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of LGTBQ+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athletes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like JAson Collins and Megan Rapinoe fosters acceptance and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inclusivity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9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 in Sports 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112" name="Google Shape;112;p19"/>
          <p:cNvSpPr txBox="1"/>
          <p:nvPr>
            <p:ph idx="1" type="body"/>
          </p:nvPr>
        </p:nvSpPr>
        <p:spPr>
          <a:xfrm>
            <a:off x="-21600" y="1152475"/>
            <a:ext cx="2460300" cy="1986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</a:rPr>
              <a:t>R</a:t>
            </a:r>
            <a:r>
              <a:rPr b="1" lang="en-GB" sz="1750">
                <a:solidFill>
                  <a:srgbClr val="6FA8DC"/>
                </a:solidFill>
              </a:rPr>
              <a:t> - Racism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Efforts to combat racism, such as FIFA’s “Say no to racism” campaign and NBA social justice </a:t>
            </a:r>
            <a:r>
              <a:rPr lang="en-GB" sz="1350">
                <a:solidFill>
                  <a:srgbClr val="000000"/>
                </a:solidFill>
              </a:rPr>
              <a:t>initiatives</a:t>
            </a:r>
            <a:r>
              <a:rPr lang="en-GB" sz="135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13" name="Google Shape;113;p19"/>
          <p:cNvSpPr txBox="1"/>
          <p:nvPr>
            <p:ph idx="1" type="body"/>
          </p:nvPr>
        </p:nvSpPr>
        <p:spPr>
          <a:xfrm>
            <a:off x="2707725" y="933975"/>
            <a:ext cx="3000000" cy="1986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S-</a:t>
            </a:r>
            <a:r>
              <a:rPr b="1" lang="en-GB" sz="1759">
                <a:solidFill>
                  <a:srgbClr val="6FA8DC"/>
                </a:solidFill>
              </a:rPr>
              <a:t> Sexual Harassment &amp; Saftey</a:t>
            </a:r>
            <a:endParaRPr sz="1350">
              <a:solidFill>
                <a:srgbClr val="000000"/>
              </a:solidFill>
            </a:endParaRPr>
          </a:p>
          <a:p>
            <a:pPr indent="-30789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Movements like #MeToo in sports exposed abuse and demanded reform, especially in gymnastics and coaching system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14" name="Google Shape;114;p19"/>
          <p:cNvSpPr txBox="1"/>
          <p:nvPr>
            <p:ph idx="1" type="body"/>
          </p:nvPr>
        </p:nvSpPr>
        <p:spPr>
          <a:xfrm>
            <a:off x="5976750" y="545388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T- Title IX</a:t>
            </a:r>
            <a:r>
              <a:rPr b="1" lang="en-GB" sz="1759">
                <a:solidFill>
                  <a:srgbClr val="6FA8DC"/>
                </a:solidFill>
              </a:rPr>
              <a:t>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U.S&gt; law that transformed women’s sports by mandating gender equality in </a:t>
            </a:r>
            <a:r>
              <a:rPr lang="en-GB" sz="1350">
                <a:solidFill>
                  <a:srgbClr val="000000"/>
                </a:solidFill>
              </a:rPr>
              <a:t>educational</a:t>
            </a:r>
            <a:r>
              <a:rPr lang="en-GB" sz="1350">
                <a:solidFill>
                  <a:srgbClr val="000000"/>
                </a:solidFill>
              </a:rPr>
              <a:t> athletics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15" name="Google Shape;115;p19"/>
          <p:cNvSpPr txBox="1"/>
          <p:nvPr>
            <p:ph idx="1" type="body"/>
          </p:nvPr>
        </p:nvSpPr>
        <p:spPr>
          <a:xfrm>
            <a:off x="137500" y="3197100"/>
            <a:ext cx="2828100" cy="176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U</a:t>
            </a:r>
            <a:r>
              <a:rPr b="1" lang="en-GB" sz="1759">
                <a:solidFill>
                  <a:srgbClr val="6FA8DC"/>
                </a:solidFill>
              </a:rPr>
              <a:t>- Unity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789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Moments of solidarity like teams locking arms or taking knees together which show sport as a unifying social force 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16" name="Google Shape;116;p19"/>
          <p:cNvSpPr txBox="1"/>
          <p:nvPr/>
        </p:nvSpPr>
        <p:spPr>
          <a:xfrm>
            <a:off x="2965600" y="3138475"/>
            <a:ext cx="3000000" cy="18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V-</a:t>
            </a: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 Visibility 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Representation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Matters: seeing diverse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athletes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 in major roles breaks stereotypes and inspires inclusion 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  <p:sp>
        <p:nvSpPr>
          <p:cNvPr id="117" name="Google Shape;117;p19"/>
          <p:cNvSpPr txBox="1"/>
          <p:nvPr/>
        </p:nvSpPr>
        <p:spPr>
          <a:xfrm>
            <a:off x="6224875" y="2656300"/>
            <a:ext cx="2661000" cy="244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  <a:latin typeface="Source Code Pro"/>
                <a:ea typeface="Source Code Pro"/>
                <a:cs typeface="Source Code Pro"/>
                <a:sym typeface="Source Code Pro"/>
              </a:rPr>
              <a:t>W- Women Empowerment</a:t>
            </a:r>
            <a:endParaRPr b="1" sz="1750">
              <a:solidFill>
                <a:srgbClr val="6FA8DC"/>
              </a:solidFill>
              <a:latin typeface="Source Code Pro"/>
              <a:ea typeface="Source Code Pro"/>
              <a:cs typeface="Source Code Pro"/>
              <a:sym typeface="Source Code Pro"/>
            </a:endParaRPr>
          </a:p>
          <a:p>
            <a:pPr indent="-3143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50"/>
              <a:buFont typeface="Source Code Pro"/>
              <a:buChar char="-"/>
            </a:pP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From Billie Jean King’s activism to Serena Williams’ 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dominance</a:t>
            </a:r>
            <a:r>
              <a:rPr lang="en-GB" sz="1350">
                <a:latin typeface="Source Code Pro"/>
                <a:ea typeface="Source Code Pro"/>
                <a:cs typeface="Source Code Pro"/>
                <a:sym typeface="Source Code Pro"/>
              </a:rPr>
              <a:t>, women in sports dive gender equality conversations </a:t>
            </a:r>
            <a:endParaRPr sz="1350">
              <a:latin typeface="Source Code Pro"/>
              <a:ea typeface="Source Code Pro"/>
              <a:cs typeface="Source Code Pro"/>
              <a:sym typeface="Source Code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0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Social Justice A-Z in Sports </a:t>
            </a:r>
            <a:endParaRPr>
              <a:solidFill>
                <a:srgbClr val="93C47D"/>
              </a:solidFill>
            </a:endParaRPr>
          </a:p>
        </p:txBody>
      </p:sp>
      <p:sp>
        <p:nvSpPr>
          <p:cNvPr id="123" name="Google Shape;123;p20"/>
          <p:cNvSpPr txBox="1"/>
          <p:nvPr>
            <p:ph idx="1" type="body"/>
          </p:nvPr>
        </p:nvSpPr>
        <p:spPr>
          <a:xfrm>
            <a:off x="220025" y="1301425"/>
            <a:ext cx="25716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0">
                <a:solidFill>
                  <a:srgbClr val="6FA8DC"/>
                </a:solidFill>
              </a:rPr>
              <a:t>X- Xenophobia </a:t>
            </a:r>
            <a:endParaRPr sz="1350">
              <a:solidFill>
                <a:srgbClr val="000000"/>
              </a:solidFill>
            </a:endParaRPr>
          </a:p>
          <a:p>
            <a:pPr indent="-30789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-"/>
            </a:pPr>
            <a:r>
              <a:rPr lang="en-GB" sz="1350">
                <a:solidFill>
                  <a:srgbClr val="000000"/>
                </a:solidFill>
              </a:rPr>
              <a:t>Fighting discrimination against foreign-born or </a:t>
            </a:r>
            <a:r>
              <a:rPr lang="en-GB" sz="1350">
                <a:solidFill>
                  <a:srgbClr val="000000"/>
                </a:solidFill>
              </a:rPr>
              <a:t>immigrant</a:t>
            </a:r>
            <a:r>
              <a:rPr lang="en-GB" sz="1350">
                <a:solidFill>
                  <a:srgbClr val="000000"/>
                </a:solidFill>
              </a:rPr>
              <a:t> </a:t>
            </a:r>
            <a:r>
              <a:rPr lang="en-GB" sz="1350">
                <a:solidFill>
                  <a:srgbClr val="000000"/>
                </a:solidFill>
              </a:rPr>
              <a:t>athletes</a:t>
            </a:r>
            <a:r>
              <a:rPr lang="en-GB" sz="1350">
                <a:solidFill>
                  <a:srgbClr val="000000"/>
                </a:solidFill>
              </a:rPr>
              <a:t> (e.g, anti-Asian or anti-immigrant bias in global sports)</a:t>
            </a:r>
            <a:endParaRPr sz="1350">
              <a:solidFill>
                <a:srgbClr val="000000"/>
              </a:solidFill>
            </a:endParaRPr>
          </a:p>
        </p:txBody>
      </p:sp>
      <p:sp>
        <p:nvSpPr>
          <p:cNvPr id="124" name="Google Shape;124;p20"/>
          <p:cNvSpPr txBox="1"/>
          <p:nvPr>
            <p:ph idx="1" type="body"/>
          </p:nvPr>
        </p:nvSpPr>
        <p:spPr>
          <a:xfrm>
            <a:off x="2883300" y="2323050"/>
            <a:ext cx="2935200" cy="1759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Y</a:t>
            </a:r>
            <a:r>
              <a:rPr b="1" lang="en-GB" sz="1759">
                <a:solidFill>
                  <a:srgbClr val="6FA8DC"/>
                </a:solidFill>
              </a:rPr>
              <a:t>- Youth Empowerment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Font typeface="Arial"/>
              <a:buChar char="-"/>
            </a:pPr>
            <a:r>
              <a:rPr lang="en-GB" sz="1350">
                <a:solidFill>
                  <a:srgbClr val="000000"/>
                </a:solidFill>
              </a:rPr>
              <a:t>Grassroots programs use sports to empower young people and teach equality, teamwork, and leadership</a:t>
            </a:r>
            <a:r>
              <a:rPr lang="en-GB" sz="13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3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20"/>
          <p:cNvSpPr txBox="1"/>
          <p:nvPr>
            <p:ph idx="1" type="body"/>
          </p:nvPr>
        </p:nvSpPr>
        <p:spPr>
          <a:xfrm>
            <a:off x="5818500" y="1494588"/>
            <a:ext cx="3013800" cy="215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59">
                <a:solidFill>
                  <a:srgbClr val="6FA8DC"/>
                </a:solidFill>
              </a:rPr>
              <a:t>Z</a:t>
            </a:r>
            <a:r>
              <a:rPr b="1" lang="en-GB" sz="1759">
                <a:solidFill>
                  <a:srgbClr val="6FA8DC"/>
                </a:solidFill>
              </a:rPr>
              <a:t>- Zero Tolerance  </a:t>
            </a:r>
            <a:r>
              <a:rPr b="1" lang="en-GB" sz="1759">
                <a:solidFill>
                  <a:srgbClr val="000000"/>
                </a:solidFill>
              </a:rPr>
              <a:t> </a:t>
            </a:r>
            <a:r>
              <a:rPr b="1" lang="en-GB" sz="230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  <a:p>
            <a:pPr indent="-314325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350"/>
              <a:buChar char="-"/>
            </a:pPr>
            <a:r>
              <a:rPr lang="en-GB" sz="1350">
                <a:solidFill>
                  <a:srgbClr val="000000"/>
                </a:solidFill>
              </a:rPr>
              <a:t>Policies for racism, sexism, and abuse in sports organization are essential to lasting </a:t>
            </a:r>
            <a:r>
              <a:rPr lang="en-GB" sz="1350">
                <a:solidFill>
                  <a:srgbClr val="000000"/>
                </a:solidFill>
              </a:rPr>
              <a:t>justice</a:t>
            </a:r>
            <a:r>
              <a:rPr lang="en-GB" sz="1350">
                <a:solidFill>
                  <a:srgbClr val="000000"/>
                </a:solidFill>
              </a:rPr>
              <a:t> </a:t>
            </a:r>
            <a:endParaRPr sz="1350">
              <a:solidFill>
                <a:srgbClr val="000000"/>
              </a:solidFill>
            </a:endParaRPr>
          </a:p>
        </p:txBody>
      </p:sp>
      <p:pic>
        <p:nvPicPr>
          <p:cNvPr id="126" name="Google Shape;126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74775" y="3295650"/>
            <a:ext cx="2476500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3608125"/>
            <a:ext cx="2469599" cy="1382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1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https://www.tandfonline.com/doi/full/10.1080/07303084.2020.1739433#d1e154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4"/>
              </a:rPr>
              <a:t>https://www.pescholar.com/insight/book-review-pedagogies-of-social-justice-in-physical-education-and-youth-sport/</a:t>
            </a:r>
            <a:r>
              <a:rPr lang="en-GB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5"/>
              </a:rPr>
              <a:t>https://books.google.co.uk/books?hl=en&amp;lr=&amp;id=cB8iDAAAQBAJ&amp;oi=fnd&amp;pg=PP1&amp;dq=Social+Justice+in+Physical+Education:+Critical+Reflections+and+Pedagogies+for+Change&amp;ots=GxgeSJkuZj&amp;sig=1DIanCTt-ENmjOAZvf4gdURKCP0&amp;redir_esc=y#v=onepage&amp;q=Social%20Justice%20in%20Physical%20Education%3A%20Critical%20Reflections%20and%20Pedagogies%20for%20Change&amp;f=false</a:t>
            </a:r>
            <a:r>
              <a:rPr lang="en-GB"/>
              <a:t> </a:t>
            </a:r>
            <a:endParaRPr/>
          </a:p>
        </p:txBody>
      </p:sp>
      <p:sp>
        <p:nvSpPr>
          <p:cNvPr id="133" name="Google Shape;133;p21"/>
          <p:cNvSpPr txBox="1"/>
          <p:nvPr>
            <p:ph type="title"/>
          </p:nvPr>
        </p:nvSpPr>
        <p:spPr>
          <a:xfrm>
            <a:off x="311700" y="3962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93C47D"/>
                </a:solidFill>
              </a:rPr>
              <a:t>Referencing</a:t>
            </a:r>
            <a:r>
              <a:rPr lang="en-GB">
                <a:solidFill>
                  <a:srgbClr val="93C47D"/>
                </a:solidFill>
              </a:rPr>
              <a:t> </a:t>
            </a:r>
            <a:r>
              <a:rPr lang="en-GB">
                <a:solidFill>
                  <a:srgbClr val="93C47D"/>
                </a:solidFill>
              </a:rPr>
              <a:t> </a:t>
            </a:r>
            <a:endParaRPr>
              <a:solidFill>
                <a:srgbClr val="93C47D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Beach Day">
  <a:themeElements>
    <a:clrScheme name="Beach Day">
      <a:dk1>
        <a:srgbClr val="00FDC8"/>
      </a:dk1>
      <a:lt1>
        <a:srgbClr val="FFFFFF"/>
      </a:lt1>
      <a:dk2>
        <a:srgbClr val="666666"/>
      </a:dk2>
      <a:lt2>
        <a:srgbClr val="EEEEEE"/>
      </a:lt2>
      <a:accent1>
        <a:srgbClr val="212121"/>
      </a:accent1>
      <a:accent2>
        <a:srgbClr val="455A64"/>
      </a:accent2>
      <a:accent3>
        <a:srgbClr val="78909C"/>
      </a:accent3>
      <a:accent4>
        <a:srgbClr val="7C7CE0"/>
      </a:accent4>
      <a:accent5>
        <a:srgbClr val="DB4437"/>
      </a:accent5>
      <a:accent6>
        <a:srgbClr val="F6CD4C"/>
      </a:accent6>
      <a:hlink>
        <a:srgbClr val="DB4437"/>
      </a:hlink>
      <a:folHlink>
        <a:srgbClr val="DB443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