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98" r:id="rId2"/>
    <p:sldId id="282" r:id="rId3"/>
    <p:sldId id="304" r:id="rId4"/>
    <p:sldId id="269" r:id="rId5"/>
    <p:sldId id="283" r:id="rId6"/>
    <p:sldId id="270" r:id="rId7"/>
    <p:sldId id="290" r:id="rId8"/>
    <p:sldId id="291" r:id="rId9"/>
    <p:sldId id="268" r:id="rId10"/>
    <p:sldId id="287" r:id="rId11"/>
    <p:sldId id="285" r:id="rId12"/>
    <p:sldId id="286" r:id="rId13"/>
    <p:sldId id="293" r:id="rId14"/>
    <p:sldId id="306" r:id="rId15"/>
    <p:sldId id="295" r:id="rId16"/>
    <p:sldId id="297" r:id="rId17"/>
    <p:sldId id="271" r:id="rId18"/>
    <p:sldId id="294" r:id="rId19"/>
    <p:sldId id="281" r:id="rId20"/>
    <p:sldId id="30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ilva, Fabio" initials="SF" lastIdx="1" clrIdx="0"/>
  <p:cmAuthor id="2" name="Silva, Fabio" initials="SF [2]"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878" autoAdjust="0"/>
    <p:restoredTop sz="91711" autoAdjust="0"/>
  </p:normalViewPr>
  <p:slideViewPr>
    <p:cSldViewPr snapToGrid="0">
      <p:cViewPr varScale="1">
        <p:scale>
          <a:sx n="69" d="100"/>
          <a:sy n="69" d="100"/>
        </p:scale>
        <p:origin x="9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E03554-E5B7-4FD7-A0C4-D0A18F5AF535}" type="datetimeFigureOut">
              <a:rPr lang="en-GB" smtClean="0"/>
              <a:t>11/07/2019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A4D2D7-AEDB-4F47-9C7B-66B975E35528}" type="slidenum">
              <a:rPr lang="en-GB" smtClean="0"/>
              <a:t>‹#›</a:t>
            </a:fld>
            <a:endParaRPr lang="en-GB"/>
          </a:p>
        </p:txBody>
      </p:sp>
    </p:spTree>
    <p:extLst>
      <p:ext uri="{BB962C8B-B14F-4D97-AF65-F5344CB8AC3E}">
        <p14:creationId xmlns:p14="http://schemas.microsoft.com/office/powerpoint/2010/main" val="41651880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apparent willingness to swap east for west, sunrise for sunset, is also evident in the orientation of Cwmhir Abbey. Founded in the year 1176, and colonised by monks from Whitland Abbey, the abbey was located in a valley with high ridges to the immediate north and south. In this landscape the abbey was orientated nearly 12</a:t>
            </a:r>
            <a:r>
              <a:rPr lang="en-GB" dirty="0">
                <a:sym typeface="Symbol" panose="05050102010706020507" pitchFamily="18" charset="2"/>
              </a:rPr>
              <a:t></a:t>
            </a:r>
            <a:r>
              <a:rPr lang="en-GB" dirty="0"/>
              <a:t> away from true east at an azimuth of 78.7</a:t>
            </a:r>
            <a:r>
              <a:rPr lang="en-GB" dirty="0">
                <a:sym typeface="Symbol" panose="05050102010706020507" pitchFamily="18" charset="2"/>
              </a:rPr>
              <a:t></a:t>
            </a:r>
            <a:r>
              <a:rPr lang="en-GB" dirty="0"/>
              <a:t> which enabled the builders to find an east/west line towards the lower hills in the west in such a way that the abbey’s western door pointed to the place on the horizon of the setting astronomical equinox sun.  What is curious with Cwmhir is that the builders may have actually had a preference for the western sun, as it would have been just as possible to arrange the eastern end of the abbey to face the rising astronomical equinox sun. They had a choice and it appears they favoured the west.  </a:t>
            </a:r>
          </a:p>
          <a:p>
            <a:endParaRPr lang="en-GB" dirty="0"/>
          </a:p>
        </p:txBody>
      </p:sp>
      <p:sp>
        <p:nvSpPr>
          <p:cNvPr id="4" name="Slide Number Placeholder 3"/>
          <p:cNvSpPr>
            <a:spLocks noGrp="1"/>
          </p:cNvSpPr>
          <p:nvPr>
            <p:ph type="sldNum" sz="quarter" idx="10"/>
          </p:nvPr>
        </p:nvSpPr>
        <p:spPr/>
        <p:txBody>
          <a:bodyPr/>
          <a:lstStyle/>
          <a:p>
            <a:fld id="{56A4D2D7-AEDB-4F47-9C7B-66B975E35528}" type="slidenum">
              <a:rPr lang="en-GB" smtClean="0"/>
              <a:t>15</a:t>
            </a:fld>
            <a:endParaRPr lang="en-GB"/>
          </a:p>
        </p:txBody>
      </p:sp>
    </p:spTree>
    <p:extLst>
      <p:ext uri="{BB962C8B-B14F-4D97-AF65-F5344CB8AC3E}">
        <p14:creationId xmlns:p14="http://schemas.microsoft.com/office/powerpoint/2010/main" val="340185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F99D69A-0FFE-4FBD-A0B8-8DC042337EF7}" type="datetimeFigureOut">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0C3E4F-AE5B-40AC-9661-7EE823F24E90}" type="slidenum">
              <a:rPr lang="en-GB" smtClean="0"/>
              <a:t>‹#›</a:t>
            </a:fld>
            <a:endParaRPr lang="en-GB"/>
          </a:p>
        </p:txBody>
      </p:sp>
    </p:spTree>
    <p:extLst>
      <p:ext uri="{BB962C8B-B14F-4D97-AF65-F5344CB8AC3E}">
        <p14:creationId xmlns:p14="http://schemas.microsoft.com/office/powerpoint/2010/main" val="151498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99D69A-0FFE-4FBD-A0B8-8DC042337EF7}" type="datetimeFigureOut">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0C3E4F-AE5B-40AC-9661-7EE823F24E90}" type="slidenum">
              <a:rPr lang="en-GB" smtClean="0"/>
              <a:t>‹#›</a:t>
            </a:fld>
            <a:endParaRPr lang="en-GB"/>
          </a:p>
        </p:txBody>
      </p:sp>
    </p:spTree>
    <p:extLst>
      <p:ext uri="{BB962C8B-B14F-4D97-AF65-F5344CB8AC3E}">
        <p14:creationId xmlns:p14="http://schemas.microsoft.com/office/powerpoint/2010/main" val="709089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F99D69A-0FFE-4FBD-A0B8-8DC042337EF7}" type="datetimeFigureOut">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0C3E4F-AE5B-40AC-9661-7EE823F24E90}" type="slidenum">
              <a:rPr lang="en-GB" smtClean="0"/>
              <a:t>‹#›</a:t>
            </a:fld>
            <a:endParaRPr lang="en-GB"/>
          </a:p>
        </p:txBody>
      </p:sp>
    </p:spTree>
    <p:extLst>
      <p:ext uri="{BB962C8B-B14F-4D97-AF65-F5344CB8AC3E}">
        <p14:creationId xmlns:p14="http://schemas.microsoft.com/office/powerpoint/2010/main" val="88872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F99D69A-0FFE-4FBD-A0B8-8DC042337EF7}" type="datetimeFigureOut">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0C3E4F-AE5B-40AC-9661-7EE823F24E90}" type="slidenum">
              <a:rPr lang="en-GB" smtClean="0"/>
              <a:t>‹#›</a:t>
            </a:fld>
            <a:endParaRPr lang="en-GB"/>
          </a:p>
        </p:txBody>
      </p:sp>
    </p:spTree>
    <p:extLst>
      <p:ext uri="{BB962C8B-B14F-4D97-AF65-F5344CB8AC3E}">
        <p14:creationId xmlns:p14="http://schemas.microsoft.com/office/powerpoint/2010/main" val="2695976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F99D69A-0FFE-4FBD-A0B8-8DC042337EF7}" type="datetimeFigureOut">
              <a:rPr lang="en-GB" smtClean="0"/>
              <a:t>11/07/2019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0C3E4F-AE5B-40AC-9661-7EE823F24E90}" type="slidenum">
              <a:rPr lang="en-GB" smtClean="0"/>
              <a:t>‹#›</a:t>
            </a:fld>
            <a:endParaRPr lang="en-GB"/>
          </a:p>
        </p:txBody>
      </p:sp>
    </p:spTree>
    <p:extLst>
      <p:ext uri="{BB962C8B-B14F-4D97-AF65-F5344CB8AC3E}">
        <p14:creationId xmlns:p14="http://schemas.microsoft.com/office/powerpoint/2010/main" val="54692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F99D69A-0FFE-4FBD-A0B8-8DC042337EF7}" type="datetimeFigureOut">
              <a:rPr lang="en-GB" smtClean="0"/>
              <a:t>11/07/2019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0C3E4F-AE5B-40AC-9661-7EE823F24E90}" type="slidenum">
              <a:rPr lang="en-GB" smtClean="0"/>
              <a:t>‹#›</a:t>
            </a:fld>
            <a:endParaRPr lang="en-GB"/>
          </a:p>
        </p:txBody>
      </p:sp>
    </p:spTree>
    <p:extLst>
      <p:ext uri="{BB962C8B-B14F-4D97-AF65-F5344CB8AC3E}">
        <p14:creationId xmlns:p14="http://schemas.microsoft.com/office/powerpoint/2010/main" val="193311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99D69A-0FFE-4FBD-A0B8-8DC042337EF7}" type="datetimeFigureOut">
              <a:rPr lang="en-GB" smtClean="0"/>
              <a:t>11/07/2019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0C3E4F-AE5B-40AC-9661-7EE823F24E90}" type="slidenum">
              <a:rPr lang="en-GB" smtClean="0"/>
              <a:t>‹#›</a:t>
            </a:fld>
            <a:endParaRPr lang="en-GB"/>
          </a:p>
        </p:txBody>
      </p:sp>
    </p:spTree>
    <p:extLst>
      <p:ext uri="{BB962C8B-B14F-4D97-AF65-F5344CB8AC3E}">
        <p14:creationId xmlns:p14="http://schemas.microsoft.com/office/powerpoint/2010/main" val="1140367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F99D69A-0FFE-4FBD-A0B8-8DC042337EF7}" type="datetimeFigureOut">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0C3E4F-AE5B-40AC-9661-7EE823F24E90}" type="slidenum">
              <a:rPr lang="en-GB" smtClean="0"/>
              <a:t>‹#›</a:t>
            </a:fld>
            <a:endParaRPr lang="en-GB"/>
          </a:p>
        </p:txBody>
      </p:sp>
    </p:spTree>
    <p:extLst>
      <p:ext uri="{BB962C8B-B14F-4D97-AF65-F5344CB8AC3E}">
        <p14:creationId xmlns:p14="http://schemas.microsoft.com/office/powerpoint/2010/main" val="983874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F99D69A-0FFE-4FBD-A0B8-8DC042337EF7}" type="datetimeFigureOut">
              <a:rPr lang="en-GB" smtClean="0"/>
              <a:t>11/07/2019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0C3E4F-AE5B-40AC-9661-7EE823F24E90}" type="slidenum">
              <a:rPr lang="en-GB" smtClean="0"/>
              <a:t>‹#›</a:t>
            </a:fld>
            <a:endParaRPr lang="en-GB"/>
          </a:p>
        </p:txBody>
      </p:sp>
    </p:spTree>
    <p:extLst>
      <p:ext uri="{BB962C8B-B14F-4D97-AF65-F5344CB8AC3E}">
        <p14:creationId xmlns:p14="http://schemas.microsoft.com/office/powerpoint/2010/main" val="38869504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99D69A-0FFE-4FBD-A0B8-8DC042337EF7}" type="datetimeFigureOut">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0C3E4F-AE5B-40AC-9661-7EE823F24E90}" type="slidenum">
              <a:rPr lang="en-GB" smtClean="0"/>
              <a:t>‹#›</a:t>
            </a:fld>
            <a:endParaRPr lang="en-GB"/>
          </a:p>
        </p:txBody>
      </p:sp>
    </p:spTree>
    <p:extLst>
      <p:ext uri="{BB962C8B-B14F-4D97-AF65-F5344CB8AC3E}">
        <p14:creationId xmlns:p14="http://schemas.microsoft.com/office/powerpoint/2010/main" val="42558416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F99D69A-0FFE-4FBD-A0B8-8DC042337EF7}" type="datetimeFigureOut">
              <a:rPr lang="en-GB" smtClean="0"/>
              <a:t>11/07/2019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0C3E4F-AE5B-40AC-9661-7EE823F24E90}" type="slidenum">
              <a:rPr lang="en-GB" smtClean="0"/>
              <a:t>‹#›</a:t>
            </a:fld>
            <a:endParaRPr lang="en-GB"/>
          </a:p>
        </p:txBody>
      </p:sp>
    </p:spTree>
    <p:extLst>
      <p:ext uri="{BB962C8B-B14F-4D97-AF65-F5344CB8AC3E}">
        <p14:creationId xmlns:p14="http://schemas.microsoft.com/office/powerpoint/2010/main" val="201464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99D69A-0FFE-4FBD-A0B8-8DC042337EF7}" type="datetimeFigureOut">
              <a:rPr lang="en-GB" smtClean="0"/>
              <a:t>11/07/2019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0C3E4F-AE5B-40AC-9661-7EE823F24E90}" type="slidenum">
              <a:rPr lang="en-GB" smtClean="0"/>
              <a:t>‹#›</a:t>
            </a:fld>
            <a:endParaRPr lang="en-GB"/>
          </a:p>
        </p:txBody>
      </p:sp>
    </p:spTree>
    <p:extLst>
      <p:ext uri="{BB962C8B-B14F-4D97-AF65-F5344CB8AC3E}">
        <p14:creationId xmlns:p14="http://schemas.microsoft.com/office/powerpoint/2010/main" val="19125042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g"/><Relationship Id="rId7" Type="http://schemas.openxmlformats.org/officeDocument/2006/relationships/image" Target="../media/image26.jp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27.jpg"/><Relationship Id="rId1" Type="http://schemas.openxmlformats.org/officeDocument/2006/relationships/slideLayout" Target="../slideLayouts/slideLayout7.xml"/><Relationship Id="rId5" Type="http://schemas.openxmlformats.org/officeDocument/2006/relationships/image" Target="../media/image17.jpg"/><Relationship Id="rId4" Type="http://schemas.openxmlformats.org/officeDocument/2006/relationships/image" Target="../media/image21.jpg"/></Relationships>
</file>

<file path=ppt/slides/_rels/slide17.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srcRect r="8049"/>
          <a:stretch/>
        </p:blipFill>
        <p:spPr>
          <a:xfrm>
            <a:off x="-24666" y="-1122535"/>
            <a:ext cx="12192000" cy="9103069"/>
          </a:xfrm>
          <a:prstGeom prst="rect">
            <a:avLst/>
          </a:prstGeom>
        </p:spPr>
      </p:pic>
      <p:sp>
        <p:nvSpPr>
          <p:cNvPr id="3" name="Subtitle 2"/>
          <p:cNvSpPr>
            <a:spLocks noGrp="1"/>
          </p:cNvSpPr>
          <p:nvPr>
            <p:ph type="subTitle" idx="1"/>
          </p:nvPr>
        </p:nvSpPr>
        <p:spPr/>
        <p:txBody>
          <a:bodyPr/>
          <a:lstStyle/>
          <a:p>
            <a:r>
              <a:rPr lang="en-GB" dirty="0"/>
              <a:t>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2695" y="5752793"/>
            <a:ext cx="2555776" cy="1053339"/>
          </a:xfrm>
          <a:prstGeom prst="rect">
            <a:avLst/>
          </a:prstGeom>
        </p:spPr>
      </p:pic>
      <p:sp>
        <p:nvSpPr>
          <p:cNvPr id="5" name="Subtitle 2"/>
          <p:cNvSpPr txBox="1">
            <a:spLocks/>
          </p:cNvSpPr>
          <p:nvPr/>
        </p:nvSpPr>
        <p:spPr>
          <a:xfrm>
            <a:off x="182695" y="4336503"/>
            <a:ext cx="5681403" cy="1080120"/>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20000"/>
              </a:lnSpc>
            </a:pPr>
            <a:r>
              <a:rPr lang="en-GB" sz="1600" dirty="0">
                <a:solidFill>
                  <a:schemeClr val="bg1"/>
                </a:solidFill>
              </a:rPr>
              <a:t>Dr Bernadette Brady</a:t>
            </a:r>
            <a:br>
              <a:rPr lang="en-GB" sz="1600" dirty="0">
                <a:solidFill>
                  <a:schemeClr val="bg1"/>
                </a:solidFill>
              </a:rPr>
            </a:br>
            <a:endParaRPr lang="en-GB" sz="1600" dirty="0">
              <a:solidFill>
                <a:schemeClr val="bg1"/>
              </a:solidFill>
            </a:endParaRPr>
          </a:p>
        </p:txBody>
      </p:sp>
      <p:sp>
        <p:nvSpPr>
          <p:cNvPr id="2" name="TextBox 1"/>
          <p:cNvSpPr txBox="1"/>
          <p:nvPr/>
        </p:nvSpPr>
        <p:spPr>
          <a:xfrm>
            <a:off x="-70386" y="287215"/>
            <a:ext cx="6511094" cy="2308324"/>
          </a:xfrm>
          <a:prstGeom prst="rect">
            <a:avLst/>
          </a:prstGeom>
          <a:noFill/>
        </p:spPr>
        <p:txBody>
          <a:bodyPr wrap="square" rtlCol="0">
            <a:spAutoFit/>
          </a:bodyPr>
          <a:lstStyle/>
          <a:p>
            <a:pPr algn="ctr"/>
            <a:r>
              <a:rPr lang="en-GB" sz="3600" dirty="0">
                <a:solidFill>
                  <a:schemeClr val="bg1"/>
                </a:solidFill>
              </a:rPr>
              <a:t>The Welsh Monastic Skyscapes</a:t>
            </a:r>
          </a:p>
          <a:p>
            <a:pPr algn="ctr"/>
            <a:endParaRPr lang="en-GB" sz="3600" dirty="0">
              <a:solidFill>
                <a:schemeClr val="bg1"/>
              </a:solidFill>
            </a:endParaRPr>
          </a:p>
          <a:p>
            <a:pPr algn="ctr"/>
            <a:r>
              <a:rPr lang="en-GB" sz="3600" dirty="0">
                <a:solidFill>
                  <a:schemeClr val="bg1"/>
                </a:solidFill>
              </a:rPr>
              <a:t>The role of sun light in Welsh Cistercian Abbey Churches </a:t>
            </a:r>
          </a:p>
        </p:txBody>
      </p:sp>
      <p:sp>
        <p:nvSpPr>
          <p:cNvPr id="6" name="TextBox 5"/>
          <p:cNvSpPr txBox="1"/>
          <p:nvPr/>
        </p:nvSpPr>
        <p:spPr>
          <a:xfrm>
            <a:off x="8032717" y="5257800"/>
            <a:ext cx="3303221" cy="2031325"/>
          </a:xfrm>
          <a:prstGeom prst="rect">
            <a:avLst/>
          </a:prstGeom>
          <a:noFill/>
        </p:spPr>
        <p:txBody>
          <a:bodyPr wrap="square" rtlCol="0">
            <a:spAutoFit/>
          </a:bodyPr>
          <a:lstStyle/>
          <a:p>
            <a:r>
              <a:rPr lang="en-GB" dirty="0">
                <a:solidFill>
                  <a:schemeClr val="bg1"/>
                </a:solidFill>
              </a:rPr>
              <a:t>Study conducted by:</a:t>
            </a:r>
          </a:p>
          <a:p>
            <a:r>
              <a:rPr lang="en-US" dirty="0">
                <a:solidFill>
                  <a:schemeClr val="bg1"/>
                </a:solidFill>
              </a:rPr>
              <a:t>Dr Bernadette Brady</a:t>
            </a:r>
            <a:r>
              <a:rPr lang="en-GB" dirty="0">
                <a:solidFill>
                  <a:schemeClr val="bg1"/>
                </a:solidFill>
              </a:rPr>
              <a:t> </a:t>
            </a:r>
          </a:p>
          <a:p>
            <a:r>
              <a:rPr lang="en-US" dirty="0" err="1">
                <a:solidFill>
                  <a:schemeClr val="bg1"/>
                </a:solidFill>
              </a:rPr>
              <a:t>Dr</a:t>
            </a:r>
            <a:r>
              <a:rPr lang="en-US" dirty="0">
                <a:solidFill>
                  <a:schemeClr val="bg1"/>
                </a:solidFill>
              </a:rPr>
              <a:t> Fabio Silva</a:t>
            </a:r>
            <a:r>
              <a:rPr lang="en-GB" dirty="0">
                <a:solidFill>
                  <a:schemeClr val="bg1"/>
                </a:solidFill>
              </a:rPr>
              <a:t> </a:t>
            </a:r>
          </a:p>
          <a:p>
            <a:r>
              <a:rPr lang="en-US" dirty="0" err="1">
                <a:solidFill>
                  <a:schemeClr val="bg1"/>
                </a:solidFill>
              </a:rPr>
              <a:t>Dr</a:t>
            </a:r>
            <a:r>
              <a:rPr lang="en-US" dirty="0">
                <a:solidFill>
                  <a:schemeClr val="bg1"/>
                </a:solidFill>
              </a:rPr>
              <a:t> </a:t>
            </a:r>
            <a:r>
              <a:rPr lang="en-US" dirty="0" err="1">
                <a:solidFill>
                  <a:schemeClr val="bg1"/>
                </a:solidFill>
              </a:rPr>
              <a:t>Darrelyn</a:t>
            </a:r>
            <a:r>
              <a:rPr lang="en-US" dirty="0">
                <a:solidFill>
                  <a:schemeClr val="bg1"/>
                </a:solidFill>
              </a:rPr>
              <a:t> </a:t>
            </a:r>
            <a:r>
              <a:rPr lang="en-US" dirty="0" err="1">
                <a:solidFill>
                  <a:schemeClr val="bg1"/>
                </a:solidFill>
              </a:rPr>
              <a:t>Gunzburg</a:t>
            </a:r>
            <a:r>
              <a:rPr lang="en-US" dirty="0">
                <a:solidFill>
                  <a:schemeClr val="bg1"/>
                </a:solidFill>
              </a:rPr>
              <a:t> </a:t>
            </a:r>
            <a:r>
              <a:rPr lang="en-GB" dirty="0">
                <a:solidFill>
                  <a:schemeClr val="bg1"/>
                </a:solidFill>
              </a:rPr>
              <a:t> </a:t>
            </a:r>
          </a:p>
          <a:p>
            <a:r>
              <a:rPr lang="en-US" dirty="0">
                <a:solidFill>
                  <a:schemeClr val="bg1"/>
                </a:solidFill>
              </a:rPr>
              <a:t>With assistance in the field work of Pam Armstrong MA</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1504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6427" y="1504750"/>
            <a:ext cx="7159247" cy="1938992"/>
          </a:xfrm>
          <a:prstGeom prst="rect">
            <a:avLst/>
          </a:prstGeom>
        </p:spPr>
        <p:txBody>
          <a:bodyPr wrap="square">
            <a:spAutoFit/>
          </a:bodyPr>
          <a:lstStyle/>
          <a:p>
            <a:r>
              <a:rPr lang="en-GB" sz="2000" dirty="0">
                <a:latin typeface="Arial"/>
                <a:cs typeface="Arial"/>
              </a:rPr>
              <a:t>(Psalm 11) ‘The moon symbolises the Church which possesses no light of her own but derives her light from the only begotten </a:t>
            </a:r>
            <a:r>
              <a:rPr lang="en-GB" sz="2000" b="1" dirty="0">
                <a:latin typeface="Arial"/>
                <a:cs typeface="Arial"/>
              </a:rPr>
              <a:t>Son of God </a:t>
            </a:r>
            <a:r>
              <a:rPr lang="en-GB" sz="2000" dirty="0">
                <a:latin typeface="Arial"/>
                <a:cs typeface="Arial"/>
              </a:rPr>
              <a:t>who in many places in </a:t>
            </a:r>
            <a:r>
              <a:rPr lang="en-GB" sz="2000" b="1" dirty="0">
                <a:latin typeface="Arial"/>
                <a:cs typeface="Arial"/>
              </a:rPr>
              <a:t>Holy Scripture is allegorically termed the Sun.</a:t>
            </a:r>
          </a:p>
          <a:p>
            <a:endParaRPr lang="en-GB" sz="2000" dirty="0">
              <a:latin typeface="Arial"/>
              <a:cs typeface="Arial"/>
            </a:endParaRPr>
          </a:p>
          <a:p>
            <a:r>
              <a:rPr lang="en-GB" sz="2000" dirty="0">
                <a:latin typeface="Arial"/>
                <a:cs typeface="Arial"/>
              </a:rPr>
              <a:t> </a:t>
            </a:r>
          </a:p>
        </p:txBody>
      </p:sp>
      <p:sp>
        <p:nvSpPr>
          <p:cNvPr id="10" name="Rectangle 9"/>
          <p:cNvSpPr/>
          <p:nvPr/>
        </p:nvSpPr>
        <p:spPr>
          <a:xfrm>
            <a:off x="141947" y="889299"/>
            <a:ext cx="3743633" cy="461665"/>
          </a:xfrm>
          <a:prstGeom prst="rect">
            <a:avLst/>
          </a:prstGeom>
        </p:spPr>
        <p:txBody>
          <a:bodyPr wrap="none">
            <a:spAutoFit/>
          </a:bodyPr>
          <a:lstStyle/>
          <a:p>
            <a:r>
              <a:rPr lang="en-GB" sz="2400" dirty="0">
                <a:latin typeface="Arial"/>
                <a:cs typeface="Arial"/>
              </a:rPr>
              <a:t>Saint Augustine (354-430)</a:t>
            </a:r>
            <a:endParaRPr lang="en-US" sz="2400" dirty="0">
              <a:latin typeface="Arial"/>
              <a:cs typeface="Arial"/>
            </a:endParaRPr>
          </a:p>
        </p:txBody>
      </p:sp>
      <p:sp>
        <p:nvSpPr>
          <p:cNvPr id="21" name="TextBox 20"/>
          <p:cNvSpPr txBox="1"/>
          <p:nvPr/>
        </p:nvSpPr>
        <p:spPr>
          <a:xfrm>
            <a:off x="146428" y="-33927"/>
            <a:ext cx="8226048" cy="769441"/>
          </a:xfrm>
          <a:prstGeom prst="rect">
            <a:avLst/>
          </a:prstGeom>
          <a:noFill/>
        </p:spPr>
        <p:txBody>
          <a:bodyPr wrap="square" rtlCol="0">
            <a:spAutoFit/>
          </a:bodyPr>
          <a:lstStyle/>
          <a:p>
            <a:r>
              <a:rPr lang="en-US" sz="4400" b="1" dirty="0">
                <a:latin typeface="Arial"/>
                <a:cs typeface="Arial"/>
              </a:rPr>
              <a:t>The Divinity of Sunlight</a:t>
            </a:r>
          </a:p>
        </p:txBody>
      </p:sp>
      <p:pic>
        <p:nvPicPr>
          <p:cNvPr id="8" name="Picture 7">
            <a:extLst>
              <a:ext uri="{FF2B5EF4-FFF2-40B4-BE49-F238E27FC236}">
                <a16:creationId xmlns:a16="http://schemas.microsoft.com/office/drawing/2014/main" id="{9CCF3389-10B1-467B-8FD1-1D589CA61F49}"/>
              </a:ext>
            </a:extLst>
          </p:cNvPr>
          <p:cNvPicPr>
            <a:picLocks noChangeAspect="1"/>
          </p:cNvPicPr>
          <p:nvPr/>
        </p:nvPicPr>
        <p:blipFill>
          <a:blip r:embed="rId2"/>
          <a:stretch>
            <a:fillRect/>
          </a:stretch>
        </p:blipFill>
        <p:spPr>
          <a:xfrm>
            <a:off x="7825857" y="231517"/>
            <a:ext cx="4219715" cy="6350258"/>
          </a:xfrm>
          <a:prstGeom prst="rect">
            <a:avLst/>
          </a:prstGeom>
        </p:spPr>
      </p:pic>
      <p:pic>
        <p:nvPicPr>
          <p:cNvPr id="9" name="Picture 8">
            <a:extLst>
              <a:ext uri="{FF2B5EF4-FFF2-40B4-BE49-F238E27FC236}">
                <a16:creationId xmlns:a16="http://schemas.microsoft.com/office/drawing/2014/main" id="{1C1EACF2-767C-4965-A1E2-A57293A01D1A}"/>
              </a:ext>
            </a:extLst>
          </p:cNvPr>
          <p:cNvPicPr>
            <a:picLocks noChangeAspect="1"/>
          </p:cNvPicPr>
          <p:nvPr/>
        </p:nvPicPr>
        <p:blipFill>
          <a:blip r:embed="rId3"/>
          <a:stretch>
            <a:fillRect/>
          </a:stretch>
        </p:blipFill>
        <p:spPr>
          <a:xfrm>
            <a:off x="4767482" y="3485842"/>
            <a:ext cx="3604994" cy="3249719"/>
          </a:xfrm>
          <a:prstGeom prst="rect">
            <a:avLst/>
          </a:prstGeom>
        </p:spPr>
      </p:pic>
      <p:sp>
        <p:nvSpPr>
          <p:cNvPr id="2" name="TextBox 1">
            <a:extLst>
              <a:ext uri="{FF2B5EF4-FFF2-40B4-BE49-F238E27FC236}">
                <a16:creationId xmlns:a16="http://schemas.microsoft.com/office/drawing/2014/main" id="{B4FE7771-E2B8-4CDC-97C2-69FA601F7B3A}"/>
              </a:ext>
            </a:extLst>
          </p:cNvPr>
          <p:cNvSpPr txBox="1"/>
          <p:nvPr/>
        </p:nvSpPr>
        <p:spPr>
          <a:xfrm flipH="1">
            <a:off x="271140" y="5819435"/>
            <a:ext cx="4055391" cy="830997"/>
          </a:xfrm>
          <a:prstGeom prst="rect">
            <a:avLst/>
          </a:prstGeom>
          <a:noFill/>
        </p:spPr>
        <p:txBody>
          <a:bodyPr wrap="square" rtlCol="0">
            <a:spAutoFit/>
          </a:bodyPr>
          <a:lstStyle/>
          <a:p>
            <a:r>
              <a:rPr lang="en-US" sz="1200">
                <a:latin typeface="Arial"/>
                <a:cs typeface="Arial"/>
              </a:rPr>
              <a:t>Augustine, St, ed. </a:t>
            </a:r>
            <a:r>
              <a:rPr lang="en-US" sz="1200" i="1">
                <a:latin typeface="Arial"/>
                <a:cs typeface="Arial"/>
              </a:rPr>
              <a:t>St Augustine: Exposition on the Psalms</a:t>
            </a:r>
            <a:r>
              <a:rPr lang="en-US" sz="1200">
                <a:latin typeface="Arial"/>
                <a:cs typeface="Arial"/>
              </a:rPr>
              <a:t>, Nicene and post-Nicene Fathers: First Series, Volume VIII. Edited by Philip Schaff and Arthur Cleveland Coxe. New York,: Cosimo Classics, 2007, p.41.</a:t>
            </a:r>
            <a:endParaRPr lang="en-GB" sz="1200" dirty="0">
              <a:latin typeface="Arial"/>
              <a:cs typeface="Arial"/>
            </a:endParaRPr>
          </a:p>
        </p:txBody>
      </p:sp>
      <p:sp>
        <p:nvSpPr>
          <p:cNvPr id="11" name="Rectangle 10">
            <a:extLst>
              <a:ext uri="{FF2B5EF4-FFF2-40B4-BE49-F238E27FC236}">
                <a16:creationId xmlns:a16="http://schemas.microsoft.com/office/drawing/2014/main" id="{51901357-FE07-43C8-B26E-5948F671FEEA}"/>
              </a:ext>
            </a:extLst>
          </p:cNvPr>
          <p:cNvSpPr/>
          <p:nvPr/>
        </p:nvSpPr>
        <p:spPr>
          <a:xfrm>
            <a:off x="8841917" y="5357770"/>
            <a:ext cx="3164043" cy="923330"/>
          </a:xfrm>
          <a:prstGeom prst="rect">
            <a:avLst/>
          </a:prstGeom>
        </p:spPr>
        <p:txBody>
          <a:bodyPr wrap="square">
            <a:spAutoFit/>
          </a:bodyPr>
          <a:lstStyle/>
          <a:p>
            <a:r>
              <a:rPr lang="en-GB" dirty="0">
                <a:solidFill>
                  <a:schemeClr val="bg1"/>
                </a:solidFill>
              </a:rPr>
              <a:t>Eastern windows of the Cistercian Abbaye de Villers, Belgium</a:t>
            </a:r>
          </a:p>
        </p:txBody>
      </p:sp>
      <p:sp>
        <p:nvSpPr>
          <p:cNvPr id="7" name="TextBox 6">
            <a:extLst>
              <a:ext uri="{FF2B5EF4-FFF2-40B4-BE49-F238E27FC236}">
                <a16:creationId xmlns:a16="http://schemas.microsoft.com/office/drawing/2014/main" id="{4B655012-39BD-49F9-99D6-758038F55813}"/>
              </a:ext>
            </a:extLst>
          </p:cNvPr>
          <p:cNvSpPr txBox="1"/>
          <p:nvPr/>
        </p:nvSpPr>
        <p:spPr>
          <a:xfrm>
            <a:off x="271140" y="3726657"/>
            <a:ext cx="4062632" cy="1569660"/>
          </a:xfrm>
          <a:prstGeom prst="rect">
            <a:avLst/>
          </a:prstGeom>
          <a:noFill/>
        </p:spPr>
        <p:txBody>
          <a:bodyPr wrap="square" rtlCol="0">
            <a:spAutoFit/>
          </a:bodyPr>
          <a:lstStyle/>
          <a:p>
            <a:r>
              <a:rPr lang="en-GB" sz="2400" dirty="0">
                <a:latin typeface="Arial"/>
                <a:cs typeface="Arial"/>
              </a:rPr>
              <a:t>(Psalm CIV): ‘The sun </a:t>
            </a:r>
            <a:r>
              <a:rPr lang="en-GB" sz="2400" dirty="0" err="1">
                <a:latin typeface="Arial"/>
                <a:cs typeface="Arial"/>
              </a:rPr>
              <a:t>riseth</a:t>
            </a:r>
            <a:r>
              <a:rPr lang="en-GB" sz="2400" dirty="0">
                <a:latin typeface="Arial"/>
                <a:cs typeface="Arial"/>
              </a:rPr>
              <a:t> for him who </a:t>
            </a:r>
            <a:r>
              <a:rPr lang="en-GB" sz="2400" dirty="0" err="1">
                <a:latin typeface="Arial"/>
                <a:cs typeface="Arial"/>
              </a:rPr>
              <a:t>understandeth</a:t>
            </a:r>
            <a:r>
              <a:rPr lang="en-GB" sz="2400" dirty="0">
                <a:latin typeface="Arial"/>
                <a:cs typeface="Arial"/>
              </a:rPr>
              <a:t> Christ.’</a:t>
            </a:r>
          </a:p>
          <a:p>
            <a:endParaRPr lang="en-GB" sz="2400" dirty="0"/>
          </a:p>
        </p:txBody>
      </p:sp>
    </p:spTree>
    <p:extLst>
      <p:ext uri="{BB962C8B-B14F-4D97-AF65-F5344CB8AC3E}">
        <p14:creationId xmlns:p14="http://schemas.microsoft.com/office/powerpoint/2010/main" val="1997641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EAEAE7-9A42-4E1E-8474-20A8179A512D}"/>
              </a:ext>
            </a:extLst>
          </p:cNvPr>
          <p:cNvPicPr>
            <a:picLocks noChangeAspect="1"/>
          </p:cNvPicPr>
          <p:nvPr/>
        </p:nvPicPr>
        <p:blipFill>
          <a:blip r:embed="rId2"/>
          <a:stretch>
            <a:fillRect/>
          </a:stretch>
        </p:blipFill>
        <p:spPr>
          <a:xfrm>
            <a:off x="167513" y="-33004"/>
            <a:ext cx="5064887" cy="6891004"/>
          </a:xfrm>
          <a:prstGeom prst="rect">
            <a:avLst/>
          </a:prstGeom>
        </p:spPr>
      </p:pic>
      <p:sp>
        <p:nvSpPr>
          <p:cNvPr id="7" name="Rectangle 6">
            <a:extLst>
              <a:ext uri="{FF2B5EF4-FFF2-40B4-BE49-F238E27FC236}">
                <a16:creationId xmlns:a16="http://schemas.microsoft.com/office/drawing/2014/main" id="{AF65F032-FA83-4648-91F6-F3CEB283C404}"/>
              </a:ext>
            </a:extLst>
          </p:cNvPr>
          <p:cNvSpPr/>
          <p:nvPr/>
        </p:nvSpPr>
        <p:spPr>
          <a:xfrm>
            <a:off x="5660861" y="5504769"/>
            <a:ext cx="5797714" cy="923330"/>
          </a:xfrm>
          <a:prstGeom prst="rect">
            <a:avLst/>
          </a:prstGeom>
        </p:spPr>
        <p:txBody>
          <a:bodyPr wrap="square">
            <a:spAutoFit/>
          </a:bodyPr>
          <a:lstStyle/>
          <a:p>
            <a:r>
              <a:rPr lang="en-GB" dirty="0"/>
              <a:t> Sunlight radiating the altar of the small North Wales church, </a:t>
            </a:r>
            <a:r>
              <a:rPr lang="en-GB" dirty="0" err="1"/>
              <a:t>Llanfihangel</a:t>
            </a:r>
            <a:r>
              <a:rPr lang="en-GB" dirty="0"/>
              <a:t> </a:t>
            </a:r>
            <a:r>
              <a:rPr lang="en-GB" dirty="0" err="1"/>
              <a:t>Rhos</a:t>
            </a:r>
            <a:r>
              <a:rPr lang="en-GB" dirty="0"/>
              <a:t> y corn – sunset on 3 March Gregorian calendar.</a:t>
            </a:r>
          </a:p>
        </p:txBody>
      </p:sp>
      <p:sp>
        <p:nvSpPr>
          <p:cNvPr id="12" name="Rectangle 11">
            <a:extLst>
              <a:ext uri="{FF2B5EF4-FFF2-40B4-BE49-F238E27FC236}">
                <a16:creationId xmlns:a16="http://schemas.microsoft.com/office/drawing/2014/main" id="{5A0A9ABA-B399-4103-9F8B-1377188B0D1F}"/>
              </a:ext>
            </a:extLst>
          </p:cNvPr>
          <p:cNvSpPr/>
          <p:nvPr/>
        </p:nvSpPr>
        <p:spPr>
          <a:xfrm>
            <a:off x="5479886" y="319617"/>
            <a:ext cx="5797714" cy="3600986"/>
          </a:xfrm>
          <a:prstGeom prst="rect">
            <a:avLst/>
          </a:prstGeom>
        </p:spPr>
        <p:txBody>
          <a:bodyPr wrap="square">
            <a:spAutoFit/>
          </a:bodyPr>
          <a:lstStyle/>
          <a:p>
            <a:r>
              <a:rPr lang="en-GB" sz="2400" dirty="0">
                <a:latin typeface="Arial"/>
                <a:cs typeface="Arial"/>
              </a:rPr>
              <a:t>Gospel of St John 1:1-5</a:t>
            </a:r>
            <a:br>
              <a:rPr lang="en-GB" sz="2400" dirty="0">
                <a:latin typeface="Arial"/>
                <a:cs typeface="Arial"/>
              </a:rPr>
            </a:br>
            <a:br>
              <a:rPr lang="en-GB" sz="2400" dirty="0">
                <a:latin typeface="Arial"/>
                <a:cs typeface="Arial"/>
              </a:rPr>
            </a:br>
            <a:r>
              <a:rPr lang="en-GB" sz="3600" dirty="0">
                <a:cs typeface="Arial"/>
              </a:rPr>
              <a:t>Divine Logos is seen as the true Light that</a:t>
            </a:r>
          </a:p>
          <a:p>
            <a:r>
              <a:rPr lang="en-GB" sz="3600" dirty="0">
                <a:cs typeface="Arial"/>
              </a:rPr>
              <a:t>            ‘</a:t>
            </a:r>
            <a:r>
              <a:rPr lang="en-GB" sz="3600" dirty="0"/>
              <a:t>shines in darkness’ </a:t>
            </a:r>
          </a:p>
          <a:p>
            <a:r>
              <a:rPr lang="en-GB" sz="3600" dirty="0"/>
              <a:t>and</a:t>
            </a:r>
            <a:r>
              <a:rPr lang="en-GB" sz="3600" dirty="0">
                <a:cs typeface="Arial"/>
              </a:rPr>
              <a:t> transfigures the darkness of matter</a:t>
            </a:r>
            <a:r>
              <a:rPr lang="en-GB" sz="2800" dirty="0">
                <a:latin typeface="Arial"/>
                <a:cs typeface="Arial"/>
              </a:rPr>
              <a:t>.</a:t>
            </a:r>
            <a:endParaRPr lang="en-US" sz="2800" dirty="0">
              <a:latin typeface="Arial"/>
              <a:cs typeface="Arial"/>
            </a:endParaRPr>
          </a:p>
        </p:txBody>
      </p:sp>
    </p:spTree>
    <p:extLst>
      <p:ext uri="{BB962C8B-B14F-4D97-AF65-F5344CB8AC3E}">
        <p14:creationId xmlns:p14="http://schemas.microsoft.com/office/powerpoint/2010/main" val="4248553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4840" y="308582"/>
            <a:ext cx="11049000" cy="993926"/>
          </a:xfrm>
          <a:prstGeom prst="rect">
            <a:avLst/>
          </a:prstGeom>
        </p:spPr>
        <p:txBody>
          <a:bodyPr wrap="square">
            <a:spAutoFit/>
          </a:bodyPr>
          <a:lstStyle/>
          <a:p>
            <a:pPr>
              <a:lnSpc>
                <a:spcPct val="107000"/>
              </a:lnSpc>
              <a:spcAft>
                <a:spcPts val="800"/>
              </a:spcAft>
            </a:pPr>
            <a:r>
              <a:rPr lang="en-GB" sz="2800" dirty="0">
                <a:latin typeface="Calibri" panose="020F0502020204030204" pitchFamily="34" charset="0"/>
                <a:ea typeface="Calibri" panose="020F0502020204030204" pitchFamily="34" charset="0"/>
                <a:cs typeface="Times New Roman" panose="02020603050405020304" pitchFamily="18" charset="0"/>
              </a:rPr>
              <a:t>Exploring the relationship that the eleven remaining Cistercian Abbeys in Wales, all of which are in ruins, have to sunlight.   </a:t>
            </a:r>
            <a:endParaRPr lang="en-GB" sz="2800" dirty="0"/>
          </a:p>
        </p:txBody>
      </p:sp>
      <p:pic>
        <p:nvPicPr>
          <p:cNvPr id="2050" name="Picture 2" descr="http://www.cottagesdirect.co.uk/Guides/Wales/NorthWales/MainImages/Snowdoni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4846" y="1463484"/>
            <a:ext cx="9447691" cy="379431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10094" y="5257799"/>
            <a:ext cx="11263746" cy="1384995"/>
          </a:xfrm>
          <a:prstGeom prst="rect">
            <a:avLst/>
          </a:prstGeom>
        </p:spPr>
        <p:txBody>
          <a:bodyPr wrap="square">
            <a:spAutoFit/>
          </a:bodyPr>
          <a:lstStyle/>
          <a:p>
            <a:r>
              <a:rPr lang="en-GB" sz="2800" dirty="0">
                <a:latin typeface="Calibri" panose="020F0502020204030204" pitchFamily="34" charset="0"/>
                <a:ea typeface="Calibri" panose="020F0502020204030204" pitchFamily="34" charset="0"/>
                <a:cs typeface="Times New Roman" panose="02020603050405020304" pitchFamily="18" charset="0"/>
              </a:rPr>
              <a:t>The true azimuths (compass bearing )of the eleven Welsh Cistercian abbeys ranges from 70</a:t>
            </a:r>
            <a:r>
              <a:rPr lang="en-GB" sz="2800" dirty="0">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2800" dirty="0">
                <a:latin typeface="Calibri" panose="020F0502020204030204" pitchFamily="34" charset="0"/>
                <a:ea typeface="Calibri" panose="020F0502020204030204" pitchFamily="34" charset="0"/>
                <a:cs typeface="Times New Roman" panose="02020603050405020304" pitchFamily="18" charset="0"/>
              </a:rPr>
              <a:t> to 106</a:t>
            </a:r>
            <a:r>
              <a:rPr lang="en-GB" sz="2800" dirty="0">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a:t>
            </a:r>
            <a:r>
              <a:rPr lang="en-GB" sz="2800" dirty="0">
                <a:latin typeface="Calibri" panose="020F0502020204030204" pitchFamily="34" charset="0"/>
                <a:ea typeface="Calibri" panose="020F0502020204030204" pitchFamily="34" charset="0"/>
                <a:cs typeface="Times New Roman" panose="02020603050405020304" pitchFamily="18" charset="0"/>
              </a:rPr>
              <a:t>, a range of over 36</a:t>
            </a:r>
            <a:r>
              <a:rPr lang="en-GB" sz="2800" dirty="0">
                <a:latin typeface="Calibri" panose="020F0502020204030204" pitchFamily="34" charset="0"/>
                <a:ea typeface="Calibri" panose="020F0502020204030204" pitchFamily="34" charset="0"/>
                <a:cs typeface="Times New Roman" panose="02020603050405020304" pitchFamily="18" charset="0"/>
                <a:sym typeface="Symbol" panose="05050102010706020507" pitchFamily="18" charset="2"/>
              </a:rPr>
              <a:t> additionally they all sit within varying landscapes. </a:t>
            </a:r>
            <a:r>
              <a:rPr lang="en-GB" sz="2800" dirty="0">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706794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101"/>
            <a:ext cx="5648325" cy="6858000"/>
          </a:xfrm>
          <a:prstGeom prst="rect">
            <a:avLst/>
          </a:prstGeom>
        </p:spPr>
      </p:pic>
      <p:sp>
        <p:nvSpPr>
          <p:cNvPr id="3" name="TextBox 2"/>
          <p:cNvSpPr txBox="1"/>
          <p:nvPr/>
        </p:nvSpPr>
        <p:spPr>
          <a:xfrm>
            <a:off x="6107708" y="355842"/>
            <a:ext cx="5616010" cy="3416320"/>
          </a:xfrm>
          <a:prstGeom prst="rect">
            <a:avLst/>
          </a:prstGeom>
          <a:noFill/>
        </p:spPr>
        <p:txBody>
          <a:bodyPr wrap="square" rtlCol="0">
            <a:spAutoFit/>
          </a:bodyPr>
          <a:lstStyle/>
          <a:p>
            <a:r>
              <a:rPr lang="en-GB" sz="2400" dirty="0"/>
              <a:t>Azimuth measurements were taken using </a:t>
            </a:r>
            <a:r>
              <a:rPr lang="en-GB" sz="2400" dirty="0" err="1"/>
              <a:t>Suunto</a:t>
            </a:r>
            <a:r>
              <a:rPr lang="en-GB" sz="2400" dirty="0"/>
              <a:t> KB-14 compasses (with an advertised precision of 0.33</a:t>
            </a:r>
            <a:r>
              <a:rPr lang="en-GB" sz="2400" dirty="0">
                <a:sym typeface="Symbol" panose="05050102010706020507" pitchFamily="18" charset="2"/>
              </a:rPr>
              <a:t></a:t>
            </a:r>
            <a:r>
              <a:rPr lang="en-GB" sz="2400" dirty="0"/>
              <a:t>). The altitude measurements were taken using </a:t>
            </a:r>
            <a:r>
              <a:rPr lang="en-GB" sz="2400" dirty="0" err="1"/>
              <a:t>Suunto</a:t>
            </a:r>
            <a:r>
              <a:rPr lang="en-GB" sz="2400" dirty="0"/>
              <a:t> PM-5 clinometers (precision of 0.25</a:t>
            </a:r>
            <a:r>
              <a:rPr lang="en-GB" sz="2400" dirty="0">
                <a:sym typeface="Symbol" panose="05050102010706020507" pitchFamily="18" charset="2"/>
              </a:rPr>
              <a:t></a:t>
            </a:r>
            <a:r>
              <a:rPr lang="en-GB" sz="2400" dirty="0"/>
              <a:t>)</a:t>
            </a:r>
          </a:p>
          <a:p>
            <a:endParaRPr lang="en-GB" sz="2400" dirty="0"/>
          </a:p>
          <a:p>
            <a:r>
              <a:rPr lang="en-GB" sz="2400" dirty="0"/>
              <a:t>Where the horizon view was obscured then </a:t>
            </a:r>
            <a:r>
              <a:rPr lang="en-GB" sz="2400" dirty="0" err="1"/>
              <a:t>HeyWhatsThat</a:t>
            </a:r>
            <a:r>
              <a:rPr lang="en-GB" sz="2400" dirty="0"/>
              <a:t> online service was used to construct a virtual horizon.  </a:t>
            </a:r>
          </a:p>
        </p:txBody>
      </p:sp>
      <p:pic>
        <p:nvPicPr>
          <p:cNvPr id="6" name="Picture 2" descr="C:\Users\User\Dropbox\Welsh Monastic Skyscapes (1)\2014 Fieldwork\Local Horizons\Basingwerk Abbey\Basingwerk Abbey. Heywhatsthat  5th July 2014 (2).JPG"/>
          <p:cNvPicPr>
            <a:picLocks noChangeAspect="1" noChangeArrowheads="1"/>
          </p:cNvPicPr>
          <p:nvPr/>
        </p:nvPicPr>
        <p:blipFill>
          <a:blip r:embed="rId3" cstate="print"/>
          <a:srcRect/>
          <a:stretch>
            <a:fillRect/>
          </a:stretch>
        </p:blipFill>
        <p:spPr bwMode="auto">
          <a:xfrm>
            <a:off x="6107708" y="4135278"/>
            <a:ext cx="5170884" cy="2357683"/>
          </a:xfrm>
          <a:prstGeom prst="rect">
            <a:avLst/>
          </a:prstGeom>
          <a:noFill/>
        </p:spPr>
      </p:pic>
    </p:spTree>
    <p:extLst>
      <p:ext uri="{BB962C8B-B14F-4D97-AF65-F5344CB8AC3E}">
        <p14:creationId xmlns:p14="http://schemas.microsoft.com/office/powerpoint/2010/main" val="3199724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solidFill>
            <a:schemeClr val="bg1"/>
          </a:solidFill>
          <a:ln>
            <a:noFill/>
          </a:ln>
          <a:effectLst/>
        </p:spPr>
      </p:sp>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29003" r="1" b="1"/>
          <a:stretch/>
        </p:blipFill>
        <p:spPr>
          <a:xfrm>
            <a:off x="640080" y="640080"/>
            <a:ext cx="10911840" cy="5577840"/>
          </a:xfrm>
          <a:prstGeom prst="rect">
            <a:avLst/>
          </a:prstGeom>
        </p:spPr>
      </p:pic>
      <p:sp useBgFill="1">
        <p:nvSpPr>
          <p:cNvPr id="9" name="Rectangle 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3108484"/>
            <a:ext cx="10911840" cy="6400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640080" y="3108483"/>
            <a:ext cx="10911840" cy="640081"/>
          </a:xfrm>
          <a:prstGeom prst="rect">
            <a:avLst/>
          </a:prstGeom>
        </p:spPr>
        <p:txBody>
          <a:bodyPr vert="horz" lIns="91440" tIns="45720" rIns="91440" bIns="45720" rtlCol="0" anchor="ctr">
            <a:normAutofit/>
          </a:bodyPr>
          <a:lstStyle/>
          <a:p>
            <a:pPr algn="ctr">
              <a:lnSpc>
                <a:spcPct val="90000"/>
              </a:lnSpc>
              <a:spcBef>
                <a:spcPct val="0"/>
              </a:spcBef>
            </a:pPr>
            <a:r>
              <a:rPr lang="en-US" sz="3200" dirty="0">
                <a:solidFill>
                  <a:schemeClr val="tx1">
                    <a:lumMod val="85000"/>
                    <a:lumOff val="15000"/>
                  </a:schemeClr>
                </a:solidFill>
                <a:latin typeface="+mj-lt"/>
                <a:ea typeface="+mj-ea"/>
                <a:cs typeface="+mj-cs"/>
              </a:rPr>
              <a:t>Symbolic versus the phenomenon of sunrise or set</a:t>
            </a:r>
          </a:p>
        </p:txBody>
      </p:sp>
      <p:sp>
        <p:nvSpPr>
          <p:cNvPr id="4" name="TextBox 3"/>
          <p:cNvSpPr txBox="1"/>
          <p:nvPr/>
        </p:nvSpPr>
        <p:spPr>
          <a:xfrm>
            <a:off x="4184072" y="6353294"/>
            <a:ext cx="3596177" cy="369332"/>
          </a:xfrm>
          <a:prstGeom prst="rect">
            <a:avLst/>
          </a:prstGeom>
          <a:noFill/>
        </p:spPr>
        <p:txBody>
          <a:bodyPr wrap="none" rtlCol="0">
            <a:spAutoFit/>
          </a:bodyPr>
          <a:lstStyle/>
          <a:p>
            <a:r>
              <a:rPr lang="en-GB" dirty="0"/>
              <a:t>The west door of Valle </a:t>
            </a:r>
            <a:r>
              <a:rPr lang="en-GB" dirty="0" err="1"/>
              <a:t>Crucis</a:t>
            </a:r>
            <a:r>
              <a:rPr lang="en-GB" dirty="0"/>
              <a:t> Abbey </a:t>
            </a:r>
          </a:p>
        </p:txBody>
      </p:sp>
    </p:spTree>
    <p:extLst>
      <p:ext uri="{BB962C8B-B14F-4D97-AF65-F5344CB8AC3E}">
        <p14:creationId xmlns:p14="http://schemas.microsoft.com/office/powerpoint/2010/main" val="37168048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9962" y="763545"/>
            <a:ext cx="2701637" cy="1569660"/>
          </a:xfrm>
          <a:prstGeom prst="rect">
            <a:avLst/>
          </a:prstGeom>
          <a:solidFill>
            <a:schemeClr val="bg1"/>
          </a:solidFill>
        </p:spPr>
        <p:txBody>
          <a:bodyPr wrap="square" rtlCol="0">
            <a:spAutoFit/>
          </a:bodyPr>
          <a:lstStyle/>
          <a:p>
            <a:pPr algn="ctr"/>
            <a:r>
              <a:rPr lang="en-GB" sz="3200" dirty="0"/>
              <a:t>Western end of the abbey</a:t>
            </a:r>
          </a:p>
          <a:p>
            <a:pPr algn="ctr"/>
            <a:r>
              <a:rPr lang="en-GB" sz="3200" dirty="0"/>
              <a:t>Sunset</a:t>
            </a:r>
          </a:p>
        </p:txBody>
      </p:sp>
      <p:pic>
        <p:nvPicPr>
          <p:cNvPr id="5" name="Picture 2" descr="C:\Users\User\Desktop\14811079279_63e37822c8_z.jpg"/>
          <p:cNvPicPr>
            <a:picLocks noChangeAspect="1" noChangeArrowheads="1"/>
          </p:cNvPicPr>
          <p:nvPr/>
        </p:nvPicPr>
        <p:blipFill>
          <a:blip r:embed="rId2" cstate="print"/>
          <a:srcRect/>
          <a:stretch>
            <a:fillRect/>
          </a:stretch>
        </p:blipFill>
        <p:spPr bwMode="auto">
          <a:xfrm>
            <a:off x="3048000" y="0"/>
            <a:ext cx="9144000" cy="6858000"/>
          </a:xfrm>
          <a:prstGeom prst="rect">
            <a:avLst/>
          </a:prstGeom>
          <a:noFill/>
        </p:spPr>
      </p:pic>
      <p:sp>
        <p:nvSpPr>
          <p:cNvPr id="2" name="AutoShape 2" descr="http://www.iconarchive.com/download/i34569/robinweatherall/seasonal/sun.ico"/>
          <p:cNvSpPr>
            <a:spLocks noChangeAspect="1" noChangeArrowheads="1"/>
          </p:cNvSpPr>
          <p:nvPr/>
        </p:nvSpPr>
        <p:spPr bwMode="auto">
          <a:xfrm>
            <a:off x="1198418" y="3429000"/>
            <a:ext cx="304800" cy="304801"/>
          </a:xfrm>
          <a:prstGeom prst="rect">
            <a:avLst/>
          </a:prstGeom>
          <a:noFill/>
          <a:extLst>
            <a:ext uri="{909E8E84-426E-40dd-AFC4-6F175D3DCCD1}">
              <a14:hiddenFill xmlns=""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8" name="Picture 4" descr="sun ic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95370" y="1414130"/>
            <a:ext cx="508184" cy="508185"/>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Picture 4" descr="sun ic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95370" y="847344"/>
            <a:ext cx="508184" cy="508185"/>
          </a:xfrm>
          <a:prstGeom prst="rect">
            <a:avLst/>
          </a:prstGeom>
          <a:noFill/>
          <a:extLst>
            <a:ext uri="{909E8E84-426E-40dd-AFC4-6F175D3DCCD1}">
              <a14:hiddenFill xmlns="" xmlns:a14="http://schemas.microsoft.com/office/drawing/2010/main">
                <a:solidFill>
                  <a:srgbClr val="FFFFFF"/>
                </a:solidFill>
              </a14:hiddenFill>
            </a:ext>
          </a:extLst>
        </p:spPr>
      </p:pic>
      <p:sp>
        <p:nvSpPr>
          <p:cNvPr id="8" name="TextBox 7"/>
          <p:cNvSpPr txBox="1"/>
          <p:nvPr/>
        </p:nvSpPr>
        <p:spPr>
          <a:xfrm>
            <a:off x="8000245" y="587396"/>
            <a:ext cx="3390566" cy="646331"/>
          </a:xfrm>
          <a:prstGeom prst="rect">
            <a:avLst/>
          </a:prstGeom>
          <a:solidFill>
            <a:schemeClr val="bg1"/>
          </a:solidFill>
        </p:spPr>
        <p:txBody>
          <a:bodyPr wrap="square" rtlCol="0">
            <a:spAutoFit/>
          </a:bodyPr>
          <a:lstStyle/>
          <a:p>
            <a:r>
              <a:rPr lang="en-GB" dirty="0"/>
              <a:t>Sunset: Rose window</a:t>
            </a:r>
            <a:br>
              <a:rPr lang="en-GB" dirty="0"/>
            </a:br>
            <a:r>
              <a:rPr lang="en-GB" b="1" dirty="0"/>
              <a:t>15 August </a:t>
            </a:r>
            <a:r>
              <a:rPr lang="en-GB" dirty="0"/>
              <a:t>/ 15 May (Julian) </a:t>
            </a:r>
          </a:p>
        </p:txBody>
      </p:sp>
      <p:cxnSp>
        <p:nvCxnSpPr>
          <p:cNvPr id="11" name="Straight Connector 10"/>
          <p:cNvCxnSpPr/>
          <p:nvPr/>
        </p:nvCxnSpPr>
        <p:spPr>
          <a:xfrm flipH="1" flipV="1">
            <a:off x="4432515" y="155200"/>
            <a:ext cx="2505870" cy="1422054"/>
          </a:xfrm>
          <a:prstGeom prst="line">
            <a:avLst/>
          </a:prstGeom>
          <a:ln w="57150"/>
        </p:spPr>
        <p:style>
          <a:lnRef idx="1">
            <a:schemeClr val="accent2"/>
          </a:lnRef>
          <a:fillRef idx="0">
            <a:schemeClr val="accent2"/>
          </a:fillRef>
          <a:effectRef idx="0">
            <a:schemeClr val="accent2"/>
          </a:effectRef>
          <a:fontRef idx="minor">
            <a:schemeClr val="tx1"/>
          </a:fontRef>
        </p:style>
      </p:cxnSp>
      <p:cxnSp>
        <p:nvCxnSpPr>
          <p:cNvPr id="12" name="Straight Connector 11"/>
          <p:cNvCxnSpPr/>
          <p:nvPr/>
        </p:nvCxnSpPr>
        <p:spPr>
          <a:xfrm flipH="1" flipV="1">
            <a:off x="5098942" y="0"/>
            <a:ext cx="1870159" cy="1023589"/>
          </a:xfrm>
          <a:prstGeom prst="line">
            <a:avLst/>
          </a:prstGeom>
          <a:ln w="57150"/>
        </p:spPr>
        <p:style>
          <a:lnRef idx="1">
            <a:schemeClr val="accent2"/>
          </a:lnRef>
          <a:fillRef idx="0">
            <a:schemeClr val="accent2"/>
          </a:fillRef>
          <a:effectRef idx="0">
            <a:schemeClr val="accent2"/>
          </a:effectRef>
          <a:fontRef idx="minor">
            <a:schemeClr val="tx1"/>
          </a:fontRef>
        </p:style>
      </p:cxnSp>
      <p:sp>
        <p:nvSpPr>
          <p:cNvPr id="3" name="TextBox 2"/>
          <p:cNvSpPr txBox="1"/>
          <p:nvPr/>
        </p:nvSpPr>
        <p:spPr>
          <a:xfrm>
            <a:off x="166433" y="3959432"/>
            <a:ext cx="2584082" cy="2246769"/>
          </a:xfrm>
          <a:prstGeom prst="rect">
            <a:avLst/>
          </a:prstGeom>
          <a:noFill/>
        </p:spPr>
        <p:txBody>
          <a:bodyPr wrap="square" rtlCol="0">
            <a:spAutoFit/>
          </a:bodyPr>
          <a:lstStyle/>
          <a:p>
            <a:pPr algn="ctr"/>
            <a:r>
              <a:rPr lang="en-GB" sz="2000" dirty="0"/>
              <a:t>Sunset aligns with the rose window in mid August and mid May. </a:t>
            </a:r>
          </a:p>
          <a:p>
            <a:pPr algn="ctr"/>
            <a:endParaRPr lang="en-GB" sz="2000" dirty="0"/>
          </a:p>
          <a:p>
            <a:pPr algn="ctr"/>
            <a:r>
              <a:rPr lang="en-GB" sz="2000" dirty="0"/>
              <a:t>Top of the middle lancet window, sunset late April early  August. </a:t>
            </a:r>
          </a:p>
        </p:txBody>
      </p:sp>
      <p:sp>
        <p:nvSpPr>
          <p:cNvPr id="10" name="TextBox 9"/>
          <p:cNvSpPr txBox="1"/>
          <p:nvPr/>
        </p:nvSpPr>
        <p:spPr>
          <a:xfrm>
            <a:off x="166433" y="2423429"/>
            <a:ext cx="2709168" cy="1015663"/>
          </a:xfrm>
          <a:prstGeom prst="rect">
            <a:avLst/>
          </a:prstGeom>
          <a:noFill/>
        </p:spPr>
        <p:txBody>
          <a:bodyPr wrap="square" rtlCol="0">
            <a:spAutoFit/>
          </a:bodyPr>
          <a:lstStyle/>
          <a:p>
            <a:r>
              <a:rPr lang="en-GB" sz="2000" dirty="0"/>
              <a:t>Using the Julian Calendar for the 13</a:t>
            </a:r>
            <a:r>
              <a:rPr lang="en-GB" sz="2000" baseline="30000" dirty="0"/>
              <a:t>th</a:t>
            </a:r>
            <a:r>
              <a:rPr lang="en-GB" sz="2000" dirty="0"/>
              <a:t> century  </a:t>
            </a:r>
          </a:p>
        </p:txBody>
      </p:sp>
      <p:sp>
        <p:nvSpPr>
          <p:cNvPr id="18" name="Down Arrow 17"/>
          <p:cNvSpPr/>
          <p:nvPr/>
        </p:nvSpPr>
        <p:spPr>
          <a:xfrm rot="17955288">
            <a:off x="5824415" y="80606"/>
            <a:ext cx="232895" cy="770019"/>
          </a:xfrm>
          <a:prstGeom prst="down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Down Arrow 18"/>
          <p:cNvSpPr/>
          <p:nvPr/>
        </p:nvSpPr>
        <p:spPr>
          <a:xfrm rot="17955288">
            <a:off x="5679950" y="525553"/>
            <a:ext cx="232895" cy="770019"/>
          </a:xfrm>
          <a:prstGeom prst="down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205959" y="17081"/>
            <a:ext cx="2669642" cy="707886"/>
          </a:xfrm>
          <a:prstGeom prst="rect">
            <a:avLst/>
          </a:prstGeom>
          <a:noFill/>
        </p:spPr>
        <p:txBody>
          <a:bodyPr wrap="none" rtlCol="0">
            <a:spAutoFit/>
          </a:bodyPr>
          <a:lstStyle/>
          <a:p>
            <a:r>
              <a:rPr lang="en-GB" sz="4000" dirty="0"/>
              <a:t>Valle </a:t>
            </a:r>
            <a:r>
              <a:rPr lang="en-GB" sz="4000" dirty="0" err="1"/>
              <a:t>Crucis</a:t>
            </a:r>
            <a:r>
              <a:rPr lang="en-GB" sz="4000" dirty="0"/>
              <a:t> </a:t>
            </a:r>
          </a:p>
        </p:txBody>
      </p:sp>
      <p:sp>
        <p:nvSpPr>
          <p:cNvPr id="16" name="TextBox 15"/>
          <p:cNvSpPr txBox="1"/>
          <p:nvPr/>
        </p:nvSpPr>
        <p:spPr>
          <a:xfrm>
            <a:off x="8267977" y="1577254"/>
            <a:ext cx="2029261" cy="923330"/>
          </a:xfrm>
          <a:prstGeom prst="rect">
            <a:avLst/>
          </a:prstGeom>
          <a:solidFill>
            <a:schemeClr val="bg1"/>
          </a:solidFill>
        </p:spPr>
        <p:txBody>
          <a:bodyPr wrap="square" rtlCol="0">
            <a:spAutoFit/>
          </a:bodyPr>
          <a:lstStyle/>
          <a:p>
            <a:r>
              <a:rPr lang="en-GB" dirty="0"/>
              <a:t>Sunset lancet window (Julian) </a:t>
            </a:r>
            <a:br>
              <a:rPr lang="en-GB" dirty="0"/>
            </a:br>
            <a:r>
              <a:rPr lang="en-GB" dirty="0"/>
              <a:t>20 April/ 10 August</a:t>
            </a:r>
          </a:p>
        </p:txBody>
      </p:sp>
    </p:spTree>
    <p:extLst>
      <p:ext uri="{BB962C8B-B14F-4D97-AF65-F5344CB8AC3E}">
        <p14:creationId xmlns:p14="http://schemas.microsoft.com/office/powerpoint/2010/main" val="1679070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4780406" y="867834"/>
            <a:ext cx="6858000" cy="5122332"/>
          </a:xfrm>
          <a:prstGeom prst="rect">
            <a:avLst/>
          </a:prstGeom>
        </p:spPr>
      </p:pic>
      <p:pic>
        <p:nvPicPr>
          <p:cNvPr id="3" name="Picture 4" descr="sun ic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90285" y="2283448"/>
            <a:ext cx="633634" cy="633635"/>
          </a:xfrm>
          <a:prstGeom prst="rect">
            <a:avLst/>
          </a:prstGeom>
          <a:noFill/>
          <a:extLst>
            <a:ext uri="{909E8E84-426E-40dd-AFC4-6F175D3DCCD1}">
              <a14:hiddenFill xmlns="" xmlns:a14="http://schemas.microsoft.com/office/drawing/2010/main">
                <a:solidFill>
                  <a:srgbClr val="FFFFFF"/>
                </a:solidFill>
              </a14:hiddenFill>
            </a:ext>
          </a:extLst>
        </p:spPr>
      </p:pic>
      <p:sp>
        <p:nvSpPr>
          <p:cNvPr id="4" name="Arc 3"/>
          <p:cNvSpPr/>
          <p:nvPr/>
        </p:nvSpPr>
        <p:spPr>
          <a:xfrm rot="18832640">
            <a:off x="4597014" y="1772850"/>
            <a:ext cx="8728590" cy="3870580"/>
          </a:xfrm>
          <a:prstGeom prst="arc">
            <a:avLst>
              <a:gd name="adj1" fmla="val 16631235"/>
              <a:gd name="adj2" fmla="val 19294487"/>
            </a:avLst>
          </a:prstGeom>
          <a:ln w="57150"/>
        </p:spPr>
        <p:style>
          <a:lnRef idx="3">
            <a:schemeClr val="accent2"/>
          </a:lnRef>
          <a:fillRef idx="0">
            <a:schemeClr val="accent2"/>
          </a:fillRef>
          <a:effectRef idx="2">
            <a:schemeClr val="accent2"/>
          </a:effectRef>
          <a:fontRef idx="minor">
            <a:schemeClr val="tx1"/>
          </a:fontRef>
        </p:style>
        <p:txBody>
          <a:bodyPr rtlCol="0" anchor="ctr"/>
          <a:lstStyle/>
          <a:p>
            <a:pPr algn="ctr"/>
            <a:endParaRPr lang="en-GB"/>
          </a:p>
        </p:txBody>
      </p:sp>
      <p:pic>
        <p:nvPicPr>
          <p:cNvPr id="5" name="Picture 4" descr="sun ic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88210" y="2082922"/>
            <a:ext cx="633634" cy="633635"/>
          </a:xfrm>
          <a:prstGeom prst="rect">
            <a:avLst/>
          </a:prstGeom>
          <a:noFill/>
          <a:extLst>
            <a:ext uri="{909E8E84-426E-40dd-AFC4-6F175D3DCCD1}">
              <a14:hiddenFill xmlns="" xmlns:a14="http://schemas.microsoft.com/office/drawing/2010/main">
                <a:solidFill>
                  <a:srgbClr val="FFFFFF"/>
                </a:solidFill>
              </a14:hiddenFill>
            </a:ext>
          </a:extLst>
        </p:spPr>
      </p:pic>
      <p:sp>
        <p:nvSpPr>
          <p:cNvPr id="6" name="Arc 5"/>
          <p:cNvSpPr/>
          <p:nvPr/>
        </p:nvSpPr>
        <p:spPr>
          <a:xfrm rot="18832640">
            <a:off x="5519435" y="2101714"/>
            <a:ext cx="8728590" cy="3870580"/>
          </a:xfrm>
          <a:prstGeom prst="arc">
            <a:avLst>
              <a:gd name="adj1" fmla="val 16631235"/>
              <a:gd name="adj2" fmla="val 19294487"/>
            </a:avLst>
          </a:prstGeom>
          <a:ln w="57150"/>
        </p:spPr>
        <p:style>
          <a:lnRef idx="3">
            <a:schemeClr val="accent2"/>
          </a:lnRef>
          <a:fillRef idx="0">
            <a:schemeClr val="accent2"/>
          </a:fillRef>
          <a:effectRef idx="2">
            <a:schemeClr val="accent2"/>
          </a:effectRef>
          <a:fontRef idx="minor">
            <a:schemeClr val="tx1"/>
          </a:fontRef>
        </p:style>
        <p:txBody>
          <a:bodyPr rtlCol="0" anchor="ctr"/>
          <a:lstStyle/>
          <a:p>
            <a:pPr algn="ctr"/>
            <a:endParaRPr lang="en-GB"/>
          </a:p>
        </p:txBody>
      </p:sp>
      <p:sp>
        <p:nvSpPr>
          <p:cNvPr id="7" name="Down Arrow 6"/>
          <p:cNvSpPr/>
          <p:nvPr/>
        </p:nvSpPr>
        <p:spPr>
          <a:xfrm rot="13924718">
            <a:off x="7802823" y="1748320"/>
            <a:ext cx="250751" cy="530478"/>
          </a:xfrm>
          <a:prstGeom prst="down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own Arrow 7"/>
          <p:cNvSpPr/>
          <p:nvPr/>
        </p:nvSpPr>
        <p:spPr>
          <a:xfrm rot="14040767">
            <a:off x="8738812" y="1972938"/>
            <a:ext cx="293238" cy="646532"/>
          </a:xfrm>
          <a:prstGeom prst="downArrow">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287590" y="161201"/>
            <a:ext cx="3991550" cy="1569660"/>
          </a:xfrm>
          <a:prstGeom prst="rect">
            <a:avLst/>
          </a:prstGeom>
          <a:noFill/>
        </p:spPr>
        <p:txBody>
          <a:bodyPr wrap="square" rtlCol="0">
            <a:spAutoFit/>
          </a:bodyPr>
          <a:lstStyle/>
          <a:p>
            <a:pPr algn="ctr"/>
            <a:r>
              <a:rPr lang="en-GB" sz="3200" dirty="0"/>
              <a:t>Valle </a:t>
            </a:r>
            <a:r>
              <a:rPr lang="en-GB" sz="3200" dirty="0" err="1"/>
              <a:t>Crucis</a:t>
            </a:r>
            <a:endParaRPr lang="en-GB" sz="3200" dirty="0"/>
          </a:p>
          <a:p>
            <a:pPr algn="ctr"/>
            <a:r>
              <a:rPr lang="en-GB" sz="3200" dirty="0"/>
              <a:t>Sunrise</a:t>
            </a:r>
          </a:p>
          <a:p>
            <a:pPr algn="ctr"/>
            <a:r>
              <a:rPr lang="en-GB" sz="3200" dirty="0"/>
              <a:t>Eastern Windows</a:t>
            </a:r>
          </a:p>
        </p:txBody>
      </p:sp>
      <p:sp>
        <p:nvSpPr>
          <p:cNvPr id="11" name="TextBox 10"/>
          <p:cNvSpPr txBox="1"/>
          <p:nvPr/>
        </p:nvSpPr>
        <p:spPr>
          <a:xfrm>
            <a:off x="609787" y="2430867"/>
            <a:ext cx="3470340" cy="2677656"/>
          </a:xfrm>
          <a:prstGeom prst="rect">
            <a:avLst/>
          </a:prstGeom>
          <a:noFill/>
        </p:spPr>
        <p:txBody>
          <a:bodyPr wrap="square" rtlCol="0">
            <a:spAutoFit/>
          </a:bodyPr>
          <a:lstStyle/>
          <a:p>
            <a:pPr algn="ctr"/>
            <a:endParaRPr lang="en-GB" sz="2400" dirty="0"/>
          </a:p>
          <a:p>
            <a:pPr algn="ctr"/>
            <a:r>
              <a:rPr lang="en-GB" sz="2400" dirty="0"/>
              <a:t>Sunrise through the two top lancet windows: </a:t>
            </a:r>
          </a:p>
          <a:p>
            <a:pPr algn="ctr"/>
            <a:endParaRPr lang="en-GB" sz="2400" dirty="0"/>
          </a:p>
          <a:p>
            <a:pPr algn="ctr"/>
            <a:r>
              <a:rPr lang="en-GB" sz="2400" dirty="0"/>
              <a:t>Julian dates: </a:t>
            </a:r>
            <a:br>
              <a:rPr lang="en-GB" sz="2400" dirty="0"/>
            </a:br>
            <a:r>
              <a:rPr lang="en-GB" sz="2400" dirty="0"/>
              <a:t>Late March/Early Sep </a:t>
            </a:r>
          </a:p>
          <a:p>
            <a:pPr algn="ctr"/>
            <a:r>
              <a:rPr lang="en-GB" sz="2400" dirty="0"/>
              <a:t> </a:t>
            </a:r>
          </a:p>
        </p:txBody>
      </p:sp>
      <p:sp>
        <p:nvSpPr>
          <p:cNvPr id="13" name="TextBox 12"/>
          <p:cNvSpPr txBox="1"/>
          <p:nvPr/>
        </p:nvSpPr>
        <p:spPr>
          <a:xfrm>
            <a:off x="9361813" y="2242748"/>
            <a:ext cx="2486197" cy="738664"/>
          </a:xfrm>
          <a:prstGeom prst="rect">
            <a:avLst/>
          </a:prstGeom>
          <a:solidFill>
            <a:schemeClr val="bg1"/>
          </a:solidFill>
        </p:spPr>
        <p:txBody>
          <a:bodyPr wrap="square" rtlCol="0">
            <a:spAutoFit/>
          </a:bodyPr>
          <a:lstStyle/>
          <a:p>
            <a:r>
              <a:rPr lang="en-GB" sz="2400" b="1" dirty="0"/>
              <a:t>25 March </a:t>
            </a:r>
            <a:r>
              <a:rPr lang="en-GB" sz="2400" dirty="0"/>
              <a:t>/ 4 Sep</a:t>
            </a:r>
          </a:p>
          <a:p>
            <a:pPr algn="ctr"/>
            <a:r>
              <a:rPr lang="en-GB" dirty="0"/>
              <a:t>Julian</a:t>
            </a:r>
          </a:p>
        </p:txBody>
      </p:sp>
      <p:sp>
        <p:nvSpPr>
          <p:cNvPr id="14" name="TextBox 13"/>
          <p:cNvSpPr txBox="1"/>
          <p:nvPr/>
        </p:nvSpPr>
        <p:spPr>
          <a:xfrm>
            <a:off x="5683158" y="946031"/>
            <a:ext cx="2377440" cy="738664"/>
          </a:xfrm>
          <a:prstGeom prst="rect">
            <a:avLst/>
          </a:prstGeom>
          <a:noFill/>
        </p:spPr>
        <p:txBody>
          <a:bodyPr wrap="square" rtlCol="0">
            <a:spAutoFit/>
          </a:bodyPr>
          <a:lstStyle/>
          <a:p>
            <a:r>
              <a:rPr lang="en-GB" sz="2400" dirty="0"/>
              <a:t>29 March/ 1 Sep</a:t>
            </a:r>
          </a:p>
          <a:p>
            <a:pPr algn="ctr"/>
            <a:r>
              <a:rPr lang="en-GB" dirty="0"/>
              <a:t>Julian</a:t>
            </a:r>
          </a:p>
        </p:txBody>
      </p:sp>
    </p:spTree>
    <p:extLst>
      <p:ext uri="{BB962C8B-B14F-4D97-AF65-F5344CB8AC3E}">
        <p14:creationId xmlns:p14="http://schemas.microsoft.com/office/powerpoint/2010/main" val="23673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solidFill>
            <a:schemeClr val="bg1"/>
          </a:solidFill>
          <a:ln>
            <a:noFill/>
          </a:ln>
          <a:effectLst/>
        </p:spPr>
      </p:sp>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t="4900" b="11145"/>
          <a:stretch/>
        </p:blipFill>
        <p:spPr>
          <a:xfrm>
            <a:off x="20" y="10"/>
            <a:ext cx="12191980" cy="6857990"/>
          </a:xfrm>
          <a:prstGeom prst="rect">
            <a:avLst/>
          </a:prstGeom>
        </p:spPr>
      </p:pic>
      <p:sp>
        <p:nvSpPr>
          <p:cNvPr id="9" name="Down Arrow 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0100" y="-4763"/>
            <a:ext cx="3333749" cy="3338514"/>
          </a:xfrm>
          <a:prstGeom prst="downArrow">
            <a:avLst>
              <a:gd name="adj1" fmla="val 100000"/>
              <a:gd name="adj2" fmla="val 26890"/>
            </a:avLst>
          </a:prstGeom>
          <a:solidFill>
            <a:schemeClr val="tx1">
              <a:lumMod val="85000"/>
              <a:lumOff val="15000"/>
            </a:schemeClr>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028700" y="190501"/>
            <a:ext cx="2886075" cy="2486024"/>
          </a:xfrm>
          <a:prstGeom prst="rect">
            <a:avLst/>
          </a:prstGeom>
          <a:noFill/>
        </p:spPr>
        <p:txBody>
          <a:bodyPr vert="horz" lIns="91440" tIns="45720" rIns="91440" bIns="45720" rtlCol="0" anchor="ctr">
            <a:normAutofit/>
          </a:bodyPr>
          <a:lstStyle/>
          <a:p>
            <a:pPr algn="ctr">
              <a:lnSpc>
                <a:spcPct val="90000"/>
              </a:lnSpc>
              <a:spcBef>
                <a:spcPct val="0"/>
              </a:spcBef>
            </a:pPr>
            <a:r>
              <a:rPr lang="en-US" sz="3600" dirty="0">
                <a:solidFill>
                  <a:schemeClr val="bg1"/>
                </a:solidFill>
                <a:latin typeface="+mj-lt"/>
                <a:ea typeface="+mj-ea"/>
                <a:cs typeface="+mj-cs"/>
              </a:rPr>
              <a:t>Examples of the abbeys</a:t>
            </a:r>
          </a:p>
          <a:p>
            <a:pPr algn="ctr">
              <a:lnSpc>
                <a:spcPct val="90000"/>
              </a:lnSpc>
              <a:spcBef>
                <a:spcPct val="0"/>
              </a:spcBef>
            </a:pPr>
            <a:r>
              <a:rPr lang="en-US" sz="3600" dirty="0">
                <a:solidFill>
                  <a:schemeClr val="bg1"/>
                </a:solidFill>
                <a:latin typeface="+mj-lt"/>
                <a:ea typeface="+mj-ea"/>
                <a:cs typeface="+mj-cs"/>
              </a:rPr>
              <a:t>and their landscapes</a:t>
            </a:r>
          </a:p>
        </p:txBody>
      </p:sp>
      <p:sp>
        <p:nvSpPr>
          <p:cNvPr id="2" name="TextBox 1"/>
          <p:cNvSpPr txBox="1"/>
          <p:nvPr/>
        </p:nvSpPr>
        <p:spPr>
          <a:xfrm>
            <a:off x="284205" y="6488668"/>
            <a:ext cx="4427559" cy="369332"/>
          </a:xfrm>
          <a:prstGeom prst="rect">
            <a:avLst/>
          </a:prstGeom>
          <a:noFill/>
        </p:spPr>
        <p:txBody>
          <a:bodyPr wrap="none" rtlCol="0">
            <a:spAutoFit/>
          </a:bodyPr>
          <a:lstStyle/>
          <a:p>
            <a:r>
              <a:rPr lang="en-GB" dirty="0">
                <a:solidFill>
                  <a:schemeClr val="bg1"/>
                </a:solidFill>
              </a:rPr>
              <a:t>Strata Florida, Painting by Chris Jones-Jenkins</a:t>
            </a:r>
          </a:p>
        </p:txBody>
      </p:sp>
    </p:spTree>
    <p:extLst>
      <p:ext uri="{BB962C8B-B14F-4D97-AF65-F5344CB8AC3E}">
        <p14:creationId xmlns:p14="http://schemas.microsoft.com/office/powerpoint/2010/main" val="3119394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2974" y="142965"/>
            <a:ext cx="8830490" cy="6622868"/>
          </a:xfrm>
          <a:prstGeom prst="rect">
            <a:avLst/>
          </a:prstGeom>
        </p:spPr>
      </p:pic>
      <p:sp>
        <p:nvSpPr>
          <p:cNvPr id="3" name="TextBox 2"/>
          <p:cNvSpPr txBox="1"/>
          <p:nvPr/>
        </p:nvSpPr>
        <p:spPr>
          <a:xfrm>
            <a:off x="146827" y="361950"/>
            <a:ext cx="2786147" cy="646331"/>
          </a:xfrm>
          <a:prstGeom prst="rect">
            <a:avLst/>
          </a:prstGeom>
          <a:noFill/>
        </p:spPr>
        <p:txBody>
          <a:bodyPr wrap="none" rtlCol="0">
            <a:spAutoFit/>
          </a:bodyPr>
          <a:lstStyle/>
          <a:p>
            <a:r>
              <a:rPr lang="en-GB" sz="3600" dirty="0"/>
              <a:t>Strata Florida </a:t>
            </a:r>
          </a:p>
        </p:txBody>
      </p:sp>
      <p:sp>
        <p:nvSpPr>
          <p:cNvPr id="4" name="Oval 3"/>
          <p:cNvSpPr/>
          <p:nvPr/>
        </p:nvSpPr>
        <p:spPr>
          <a:xfrm>
            <a:off x="7556500" y="1638300"/>
            <a:ext cx="977900" cy="596900"/>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2A033FC-C7C9-4813-AF8B-A3481B0E1E2B}"/>
              </a:ext>
            </a:extLst>
          </p:cNvPr>
          <p:cNvSpPr txBox="1"/>
          <p:nvPr/>
        </p:nvSpPr>
        <p:spPr>
          <a:xfrm>
            <a:off x="146827" y="1336585"/>
            <a:ext cx="2786147" cy="2554545"/>
          </a:xfrm>
          <a:prstGeom prst="rect">
            <a:avLst/>
          </a:prstGeom>
          <a:noFill/>
        </p:spPr>
        <p:txBody>
          <a:bodyPr wrap="square" rtlCol="0">
            <a:spAutoFit/>
          </a:bodyPr>
          <a:lstStyle/>
          <a:p>
            <a:r>
              <a:rPr lang="en-GB" sz="3200" dirty="0"/>
              <a:t>Located in a wide valley with its eastern end oriented into a hill. </a:t>
            </a:r>
          </a:p>
        </p:txBody>
      </p:sp>
    </p:spTree>
    <p:extLst>
      <p:ext uri="{BB962C8B-B14F-4D97-AF65-F5344CB8AC3E}">
        <p14:creationId xmlns:p14="http://schemas.microsoft.com/office/powerpoint/2010/main" val="3930644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Users\User\Downloads\14994686261_28ac2ae481_o.jpg"/>
          <p:cNvPicPr>
            <a:picLocks noChangeAspect="1" noChangeArrowheads="1"/>
          </p:cNvPicPr>
          <p:nvPr/>
        </p:nvPicPr>
        <p:blipFill rotWithShape="1">
          <a:blip r:embed="rId2" cstate="print"/>
          <a:srcRect/>
          <a:stretch/>
        </p:blipFill>
        <p:spPr bwMode="auto">
          <a:xfrm>
            <a:off x="486712" y="1444625"/>
            <a:ext cx="5291666" cy="3968750"/>
          </a:xfrm>
          <a:prstGeom prst="rect">
            <a:avLst/>
          </a:prstGeom>
          <a:noFill/>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56865" y="1444625"/>
            <a:ext cx="5291667" cy="3968750"/>
          </a:xfrm>
          <a:prstGeom prst="rect">
            <a:avLst/>
          </a:prstGeom>
        </p:spPr>
      </p:pic>
      <p:sp>
        <p:nvSpPr>
          <p:cNvPr id="4" name="TextBox 3"/>
          <p:cNvSpPr txBox="1"/>
          <p:nvPr/>
        </p:nvSpPr>
        <p:spPr>
          <a:xfrm>
            <a:off x="4110809" y="384991"/>
            <a:ext cx="3713068" cy="646331"/>
          </a:xfrm>
          <a:prstGeom prst="rect">
            <a:avLst/>
          </a:prstGeom>
          <a:noFill/>
        </p:spPr>
        <p:txBody>
          <a:bodyPr wrap="none" rtlCol="0">
            <a:spAutoFit/>
          </a:bodyPr>
          <a:lstStyle/>
          <a:p>
            <a:r>
              <a:rPr lang="en-GB" sz="3600" dirty="0"/>
              <a:t>Valle Crucis Abbey </a:t>
            </a:r>
          </a:p>
        </p:txBody>
      </p:sp>
      <p:sp>
        <p:nvSpPr>
          <p:cNvPr id="8" name="Oval 7"/>
          <p:cNvSpPr/>
          <p:nvPr/>
        </p:nvSpPr>
        <p:spPr>
          <a:xfrm>
            <a:off x="9623840" y="2597425"/>
            <a:ext cx="765864" cy="512417"/>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3A7A03DE-94B6-480B-B7C3-95C680B5F5A7}"/>
              </a:ext>
            </a:extLst>
          </p:cNvPr>
          <p:cNvSpPr txBox="1"/>
          <p:nvPr/>
        </p:nvSpPr>
        <p:spPr>
          <a:xfrm>
            <a:off x="718327" y="5975260"/>
            <a:ext cx="6473048" cy="584775"/>
          </a:xfrm>
          <a:prstGeom prst="rect">
            <a:avLst/>
          </a:prstGeom>
          <a:noFill/>
        </p:spPr>
        <p:txBody>
          <a:bodyPr wrap="square" rtlCol="0">
            <a:spAutoFit/>
          </a:bodyPr>
          <a:lstStyle/>
          <a:p>
            <a:r>
              <a:rPr lang="en-GB" sz="3200" dirty="0"/>
              <a:t>Surrounded by hills  </a:t>
            </a:r>
          </a:p>
        </p:txBody>
      </p:sp>
    </p:spTree>
    <p:extLst>
      <p:ext uri="{BB962C8B-B14F-4D97-AF65-F5344CB8AC3E}">
        <p14:creationId xmlns:p14="http://schemas.microsoft.com/office/powerpoint/2010/main" val="1155152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5" y="904749"/>
            <a:ext cx="7136481" cy="5352360"/>
          </a:xfrm>
          <a:prstGeom prst="rect">
            <a:avLst/>
          </a:prstGeom>
        </p:spPr>
      </p:pic>
      <p:sp>
        <p:nvSpPr>
          <p:cNvPr id="3" name="TextBox 2"/>
          <p:cNvSpPr txBox="1"/>
          <p:nvPr/>
        </p:nvSpPr>
        <p:spPr>
          <a:xfrm>
            <a:off x="1032329" y="432889"/>
            <a:ext cx="2350323" cy="584775"/>
          </a:xfrm>
          <a:prstGeom prst="rect">
            <a:avLst/>
          </a:prstGeom>
          <a:noFill/>
        </p:spPr>
        <p:txBody>
          <a:bodyPr wrap="none" rtlCol="0">
            <a:spAutoFit/>
          </a:bodyPr>
          <a:lstStyle/>
          <a:p>
            <a:r>
              <a:rPr lang="en-GB" sz="3200"/>
              <a:t>Neath </a:t>
            </a:r>
            <a:r>
              <a:rPr lang="en-GB" sz="3200" dirty="0"/>
              <a:t>Abbey</a:t>
            </a:r>
          </a:p>
        </p:txBody>
      </p:sp>
      <p:pic>
        <p:nvPicPr>
          <p:cNvPr id="1028" name="Picture 4" descr="Neath Abbe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1224" y="1153320"/>
            <a:ext cx="4132761" cy="25529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26639" y="3706300"/>
            <a:ext cx="1546001" cy="369332"/>
          </a:xfrm>
          <a:prstGeom prst="rect">
            <a:avLst/>
          </a:prstGeom>
          <a:noFill/>
        </p:spPr>
        <p:txBody>
          <a:bodyPr wrap="none" rtlCol="0">
            <a:spAutoFit/>
          </a:bodyPr>
          <a:lstStyle/>
          <a:p>
            <a:r>
              <a:rPr lang="en-GB" dirty="0"/>
              <a:t>Donovan 1805</a:t>
            </a:r>
          </a:p>
        </p:txBody>
      </p:sp>
      <p:sp>
        <p:nvSpPr>
          <p:cNvPr id="11" name="Oval 10"/>
          <p:cNvSpPr/>
          <p:nvPr/>
        </p:nvSpPr>
        <p:spPr>
          <a:xfrm>
            <a:off x="6231284" y="2574618"/>
            <a:ext cx="765864" cy="512417"/>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EA6B7BED-0AE7-4F88-9931-A862533B81D5}"/>
              </a:ext>
            </a:extLst>
          </p:cNvPr>
          <p:cNvSpPr txBox="1"/>
          <p:nvPr/>
        </p:nvSpPr>
        <p:spPr>
          <a:xfrm>
            <a:off x="334549" y="4363008"/>
            <a:ext cx="4199436" cy="2062103"/>
          </a:xfrm>
          <a:prstGeom prst="rect">
            <a:avLst/>
          </a:prstGeom>
          <a:noFill/>
        </p:spPr>
        <p:txBody>
          <a:bodyPr wrap="square" rtlCol="0">
            <a:spAutoFit/>
          </a:bodyPr>
          <a:lstStyle/>
          <a:p>
            <a:r>
              <a:rPr lang="en-GB" sz="3200" dirty="0"/>
              <a:t>Located on a wide valley floor with the western end open to the mouth of the valley </a:t>
            </a:r>
          </a:p>
        </p:txBody>
      </p:sp>
    </p:spTree>
    <p:extLst>
      <p:ext uri="{BB962C8B-B14F-4D97-AF65-F5344CB8AC3E}">
        <p14:creationId xmlns:p14="http://schemas.microsoft.com/office/powerpoint/2010/main" val="8013213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1088" y="649357"/>
            <a:ext cx="7227496" cy="5420621"/>
          </a:xfrm>
          <a:prstGeom prst="rect">
            <a:avLst/>
          </a:prstGeom>
        </p:spPr>
      </p:pic>
      <p:pic>
        <p:nvPicPr>
          <p:cNvPr id="6" name="Picture 2" descr="Image result for tintern abbey"/>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243415" y="667023"/>
            <a:ext cx="4220757" cy="336605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35421" y="183227"/>
            <a:ext cx="2018373" cy="461665"/>
          </a:xfrm>
          <a:prstGeom prst="rect">
            <a:avLst/>
          </a:prstGeom>
          <a:noFill/>
        </p:spPr>
        <p:txBody>
          <a:bodyPr wrap="none" rtlCol="0">
            <a:spAutoFit/>
          </a:bodyPr>
          <a:lstStyle/>
          <a:p>
            <a:r>
              <a:rPr lang="en-GB" sz="2400" dirty="0"/>
              <a:t>Tintern Abbey </a:t>
            </a:r>
          </a:p>
        </p:txBody>
      </p:sp>
      <p:sp>
        <p:nvSpPr>
          <p:cNvPr id="8" name="Oval 7"/>
          <p:cNvSpPr/>
          <p:nvPr/>
        </p:nvSpPr>
        <p:spPr>
          <a:xfrm>
            <a:off x="9690101" y="2093842"/>
            <a:ext cx="765864" cy="512417"/>
          </a:xfrm>
          <a:prstGeom prst="ellipse">
            <a:avLst/>
          </a:prstGeom>
          <a:noFill/>
          <a:ln w="254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CAAC376B-3B35-4478-8BE2-316273A25653}"/>
              </a:ext>
            </a:extLst>
          </p:cNvPr>
          <p:cNvSpPr txBox="1"/>
          <p:nvPr/>
        </p:nvSpPr>
        <p:spPr>
          <a:xfrm>
            <a:off x="450268" y="4362212"/>
            <a:ext cx="4013904" cy="2062103"/>
          </a:xfrm>
          <a:prstGeom prst="rect">
            <a:avLst/>
          </a:prstGeom>
          <a:noFill/>
        </p:spPr>
        <p:txBody>
          <a:bodyPr wrap="square" rtlCol="0">
            <a:spAutoFit/>
          </a:bodyPr>
          <a:lstStyle/>
          <a:p>
            <a:r>
              <a:rPr lang="en-GB" sz="3200" dirty="0"/>
              <a:t>Located in narrow valley with its eastern end oriented into a hill. </a:t>
            </a:r>
          </a:p>
        </p:txBody>
      </p:sp>
    </p:spTree>
    <p:extLst>
      <p:ext uri="{BB962C8B-B14F-4D97-AF65-F5344CB8AC3E}">
        <p14:creationId xmlns:p14="http://schemas.microsoft.com/office/powerpoint/2010/main" val="2872689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F4B2BEF-4B34-4220-B353-2EAB82C74BCC}"/>
              </a:ext>
            </a:extLst>
          </p:cNvPr>
          <p:cNvPicPr>
            <a:picLocks noChangeAspect="1"/>
          </p:cNvPicPr>
          <p:nvPr/>
        </p:nvPicPr>
        <p:blipFill rotWithShape="1">
          <a:blip r:embed="rId2">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1DDC2A7-3A8E-4F47-9744-269F55AB46BA}"/>
              </a:ext>
            </a:extLst>
          </p:cNvPr>
          <p:cNvSpPr txBox="1"/>
          <p:nvPr/>
        </p:nvSpPr>
        <p:spPr>
          <a:xfrm>
            <a:off x="523875" y="5317240"/>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600">
                <a:solidFill>
                  <a:schemeClr val="tx1">
                    <a:lumMod val="85000"/>
                    <a:lumOff val="15000"/>
                  </a:schemeClr>
                </a:solidFill>
                <a:latin typeface="+mj-lt"/>
                <a:ea typeface="+mj-ea"/>
                <a:cs typeface="+mj-cs"/>
              </a:rPr>
              <a:t>Findings</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90348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953005"/>
            <a:ext cx="3657600" cy="274320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08207" y="953005"/>
            <a:ext cx="3657600" cy="2743200"/>
          </a:xfrm>
          <a:prstGeom prst="rect">
            <a:avLst/>
          </a:prstGeom>
          <a:ln w="31750">
            <a:solidFill>
              <a:srgbClr val="FF0000"/>
            </a:solidFill>
          </a:ln>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11614" y="953005"/>
            <a:ext cx="3657600" cy="2743200"/>
          </a:xfrm>
          <a:prstGeom prst="rect">
            <a:avLst/>
          </a:prstGeom>
          <a:ln w="25400">
            <a:solidFill>
              <a:srgbClr val="FF0000"/>
            </a:solidFill>
          </a:ln>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75303" y="3913059"/>
            <a:ext cx="3657600" cy="2743200"/>
          </a:xfrm>
          <a:prstGeom prst="rect">
            <a:avLst/>
          </a:prstGeom>
          <a:ln w="28575">
            <a:solidFill>
              <a:srgbClr val="FF0000"/>
            </a:solidFill>
          </a:ln>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208207" y="3913059"/>
            <a:ext cx="3657600" cy="2743200"/>
          </a:xfrm>
          <a:prstGeom prst="rect">
            <a:avLst/>
          </a:prstGeom>
        </p:spPr>
      </p:pic>
      <p:sp>
        <p:nvSpPr>
          <p:cNvPr id="9" name="TextBox 8"/>
          <p:cNvSpPr txBox="1"/>
          <p:nvPr/>
        </p:nvSpPr>
        <p:spPr>
          <a:xfrm>
            <a:off x="8111614" y="3913059"/>
            <a:ext cx="3913238" cy="1631216"/>
          </a:xfrm>
          <a:prstGeom prst="rect">
            <a:avLst/>
          </a:prstGeom>
          <a:noFill/>
        </p:spPr>
        <p:txBody>
          <a:bodyPr wrap="square" rtlCol="0">
            <a:spAutoFit/>
          </a:bodyPr>
          <a:lstStyle/>
          <a:p>
            <a:r>
              <a:rPr lang="en-GB" sz="2000" dirty="0"/>
              <a:t>It was evident in our results that the sentiment expressed by Isidore of Seville, of the sacredness of the equinox – the equal division of the sky.</a:t>
            </a:r>
          </a:p>
        </p:txBody>
      </p:sp>
      <p:sp>
        <p:nvSpPr>
          <p:cNvPr id="10" name="TextBox 9"/>
          <p:cNvSpPr txBox="1"/>
          <p:nvPr/>
        </p:nvSpPr>
        <p:spPr>
          <a:xfrm>
            <a:off x="382536" y="0"/>
            <a:ext cx="11009363" cy="1015663"/>
          </a:xfrm>
          <a:prstGeom prst="rect">
            <a:avLst/>
          </a:prstGeom>
          <a:noFill/>
        </p:spPr>
        <p:txBody>
          <a:bodyPr wrap="square" rtlCol="0">
            <a:spAutoFit/>
          </a:bodyPr>
          <a:lstStyle/>
          <a:p>
            <a:pPr algn="ctr"/>
            <a:r>
              <a:rPr lang="en-GB" sz="2000" dirty="0"/>
              <a:t>Captured in the footprint of five of the eleven abbeys is the actual position of the </a:t>
            </a:r>
            <a:r>
              <a:rPr lang="en-GB" sz="2000" b="1" dirty="0"/>
              <a:t>astronomical equinox </a:t>
            </a:r>
            <a:r>
              <a:rPr lang="en-GB" sz="2000" dirty="0"/>
              <a:t>sun on the local horizon. There is also a willingness to allow this to be a sunrise or a sunset (red)</a:t>
            </a:r>
          </a:p>
          <a:p>
            <a:pPr algn="ctr"/>
            <a:endParaRPr lang="en-GB" sz="2000" dirty="0"/>
          </a:p>
        </p:txBody>
      </p:sp>
    </p:spTree>
    <p:extLst>
      <p:ext uri="{BB962C8B-B14F-4D97-AF65-F5344CB8AC3E}">
        <p14:creationId xmlns:p14="http://schemas.microsoft.com/office/powerpoint/2010/main" val="5727898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p:cNvSpPr txBox="1"/>
          <p:nvPr/>
        </p:nvSpPr>
        <p:spPr>
          <a:xfrm>
            <a:off x="307827" y="509423"/>
            <a:ext cx="3883950" cy="1645501"/>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2400" dirty="0">
                <a:latin typeface="+mj-lt"/>
                <a:ea typeface="+mj-ea"/>
                <a:cs typeface="+mj-cs"/>
              </a:rPr>
              <a:t>The West: Michaelmas on 29 September (Julian calendar) and /or Saint David’s Day  1 March (Julian Calendar)</a:t>
            </a:r>
          </a:p>
        </p:txBody>
      </p:sp>
      <p:sp>
        <p:nvSpPr>
          <p:cNvPr id="8" name="TextBox 7"/>
          <p:cNvSpPr txBox="1"/>
          <p:nvPr/>
        </p:nvSpPr>
        <p:spPr>
          <a:xfrm>
            <a:off x="556249" y="2341505"/>
            <a:ext cx="3387105" cy="3628495"/>
          </a:xfrm>
          <a:prstGeom prst="rect">
            <a:avLst/>
          </a:prstGeom>
        </p:spPr>
        <p:txBody>
          <a:bodyPr vert="horz" lIns="91440" tIns="45720" rIns="91440" bIns="45720" rtlCol="0">
            <a:normAutofit/>
          </a:bodyPr>
          <a:lstStyle/>
          <a:p>
            <a:pPr>
              <a:lnSpc>
                <a:spcPct val="90000"/>
              </a:lnSpc>
              <a:spcAft>
                <a:spcPts val="600"/>
              </a:spcAft>
            </a:pPr>
            <a:r>
              <a:rPr lang="en-US" dirty="0"/>
              <a:t>Three of the abbeys appeared to be focused on their </a:t>
            </a:r>
            <a:r>
              <a:rPr lang="en-US" b="1" dirty="0"/>
              <a:t>western door </a:t>
            </a:r>
            <a:r>
              <a:rPr lang="en-US" dirty="0"/>
              <a:t>and were so arranged in the landscape that the setting sun on Michaelmas (29 Sep) shone down the length of the abbey. </a:t>
            </a:r>
          </a:p>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r>
              <a:rPr lang="en-US" dirty="0"/>
              <a:t>(This alignment has also been found in English Cistercian abbeys and is the next stage of this research project). </a:t>
            </a:r>
          </a:p>
        </p:txBody>
      </p:sp>
      <p:sp>
        <p:nvSpPr>
          <p:cNvPr id="13" name="Rectangle 12">
            <a:extLst>
              <a:ext uri="{FF2B5EF4-FFF2-40B4-BE49-F238E27FC236}">
                <a16:creationId xmlns:a16="http://schemas.microsoft.com/office/drawing/2014/main" id="{EBB6D9F6-3E47-45AD-8461-718A3C87E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8409" y="0"/>
            <a:ext cx="7653591" cy="6858000"/>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3B16A00-A549-4B07-B8C2-4B3A966D9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0141" y="321732"/>
            <a:ext cx="4111054" cy="3674848"/>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09463" y="738962"/>
            <a:ext cx="3775899" cy="2831924"/>
          </a:xfrm>
          <a:prstGeom prst="rect">
            <a:avLst/>
          </a:prstGeom>
        </p:spPr>
      </p:pic>
      <p:sp>
        <p:nvSpPr>
          <p:cNvPr id="17" name="Rectangle 16">
            <a:extLst>
              <a:ext uri="{FF2B5EF4-FFF2-40B4-BE49-F238E27FC236}">
                <a16:creationId xmlns:a16="http://schemas.microsoft.com/office/drawing/2014/main" id="{33B86BAE-87B4-4192-ABB2-627FFC965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8156" y="321732"/>
            <a:ext cx="2766017" cy="3026832"/>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79639" y="918594"/>
            <a:ext cx="2438503" cy="1828877"/>
          </a:xfrm>
          <a:prstGeom prst="rect">
            <a:avLst/>
          </a:prstGeom>
        </p:spPr>
      </p:pic>
      <p:sp>
        <p:nvSpPr>
          <p:cNvPr id="19" name="Rectangle 18">
            <a:extLst>
              <a:ext uri="{FF2B5EF4-FFF2-40B4-BE49-F238E27FC236}">
                <a16:creationId xmlns:a16="http://schemas.microsoft.com/office/drawing/2014/main" id="{22BB4F03-4463-45CC-89A7-8E03412ED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0141" y="4155753"/>
            <a:ext cx="4111054" cy="2380509"/>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p:cNvPicPr>
            <a:picLocks noChangeAspect="1"/>
          </p:cNvPicPr>
          <p:nvPr/>
        </p:nvPicPr>
        <p:blipFill rotWithShape="1">
          <a:blip r:embed="rId4">
            <a:extLst>
              <a:ext uri="{28A0092B-C50C-407E-A947-70E740481C1C}">
                <a14:useLocalDpi xmlns:a14="http://schemas.microsoft.com/office/drawing/2010/main" val="0"/>
              </a:ext>
            </a:extLst>
          </a:blip>
          <a:srcRect t="7375" b="8229"/>
          <a:stretch/>
        </p:blipFill>
        <p:spPr>
          <a:xfrm>
            <a:off x="5064113" y="4318312"/>
            <a:ext cx="3666598" cy="2065554"/>
          </a:xfrm>
          <a:prstGeom prst="rect">
            <a:avLst/>
          </a:prstGeom>
        </p:spPr>
      </p:pic>
      <p:sp>
        <p:nvSpPr>
          <p:cNvPr id="21" name="Rectangle 20">
            <a:extLst>
              <a:ext uri="{FF2B5EF4-FFF2-40B4-BE49-F238E27FC236}">
                <a16:creationId xmlns:a16="http://schemas.microsoft.com/office/drawing/2014/main" id="{80E1AEAE-1F52-4C29-925C-27738417E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8156" y="3509431"/>
            <a:ext cx="2766017" cy="3026832"/>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279639" y="4112642"/>
            <a:ext cx="2438503" cy="1828877"/>
          </a:xfrm>
          <a:prstGeom prst="rect">
            <a:avLst/>
          </a:prstGeom>
        </p:spPr>
      </p:pic>
    </p:spTree>
    <p:extLst>
      <p:ext uri="{BB962C8B-B14F-4D97-AF65-F5344CB8AC3E}">
        <p14:creationId xmlns:p14="http://schemas.microsoft.com/office/powerpoint/2010/main" val="3244033210"/>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7489" y="857654"/>
            <a:ext cx="11826240" cy="3222649"/>
          </a:xfrm>
          <a:prstGeom prst="rect">
            <a:avLst/>
          </a:prstGeom>
        </p:spPr>
      </p:pic>
      <p:sp>
        <p:nvSpPr>
          <p:cNvPr id="4" name="Rectangle 3"/>
          <p:cNvSpPr/>
          <p:nvPr/>
        </p:nvSpPr>
        <p:spPr>
          <a:xfrm>
            <a:off x="350520" y="3999461"/>
            <a:ext cx="11290300" cy="2858539"/>
          </a:xfrm>
          <a:prstGeom prst="rect">
            <a:avLst/>
          </a:prstGeom>
        </p:spPr>
        <p:txBody>
          <a:bodyPr wrap="square">
            <a:spAutoFit/>
          </a:bodyPr>
          <a:lstStyle/>
          <a:p>
            <a:pPr>
              <a:lnSpc>
                <a:spcPct val="107000"/>
              </a:lnSpc>
              <a:spcAft>
                <a:spcPts val="800"/>
              </a:spcAft>
            </a:pPr>
            <a:r>
              <a:rPr lang="en-GB" sz="2400" b="1" dirty="0">
                <a:latin typeface="Calibri" panose="020F0502020204030204" pitchFamily="34" charset="0"/>
                <a:ea typeface="Calibri" panose="020F0502020204030204" pitchFamily="34" charset="0"/>
                <a:cs typeface="Times New Roman" panose="02020603050405020304" pitchFamily="18" charset="0"/>
              </a:rPr>
              <a:t>Sunrises (short horizontal black lines) </a:t>
            </a:r>
            <a:r>
              <a:rPr lang="en-GB" sz="2400" dirty="0">
                <a:latin typeface="Calibri" panose="020F0502020204030204" pitchFamily="34" charset="0"/>
                <a:ea typeface="Calibri" panose="020F0502020204030204" pitchFamily="34" charset="0"/>
                <a:cs typeface="Times New Roman" panose="02020603050405020304" pitchFamily="18" charset="0"/>
              </a:rPr>
              <a:t>and </a:t>
            </a:r>
            <a:r>
              <a:rPr lang="en-GB" sz="2400" b="1" dirty="0">
                <a:latin typeface="Calibri" panose="020F0502020204030204" pitchFamily="34" charset="0"/>
                <a:ea typeface="Calibri" panose="020F0502020204030204" pitchFamily="34" charset="0"/>
                <a:cs typeface="Times New Roman" panose="02020603050405020304" pitchFamily="18" charset="0"/>
              </a:rPr>
              <a:t>Sunsets (red lines) for each of the abbeys</a:t>
            </a:r>
            <a:r>
              <a:rPr lang="en-GB" sz="2400" dirty="0">
                <a:latin typeface="Calibri" panose="020F0502020204030204" pitchFamily="34" charset="0"/>
                <a:ea typeface="Calibri" panose="020F0502020204030204" pitchFamily="34" charset="0"/>
                <a:cs typeface="Times New Roman" panose="02020603050405020304" pitchFamily="18" charset="0"/>
              </a:rPr>
              <a:t>. The length of these lines reflects the range of days on which the eastern or western orientation of the abbey would receive the direct light of the sunrise or set. The vertical lines, from left to right, are for </a:t>
            </a:r>
            <a:r>
              <a:rPr lang="en-GB" sz="2400" b="1" dirty="0">
                <a:solidFill>
                  <a:schemeClr val="accent6">
                    <a:lumMod val="75000"/>
                  </a:schemeClr>
                </a:solidFill>
                <a:latin typeface="Calibri" panose="020F0502020204030204" pitchFamily="34" charset="0"/>
                <a:ea typeface="Calibri" panose="020F0502020204030204" pitchFamily="34" charset="0"/>
                <a:cs typeface="Times New Roman" panose="02020603050405020304" pitchFamily="18" charset="0"/>
              </a:rPr>
              <a:t>Saint David’s Day </a:t>
            </a:r>
            <a:r>
              <a:rPr lang="en-GB" sz="2400" b="1" dirty="0">
                <a:latin typeface="Calibri" panose="020F0502020204030204" pitchFamily="34" charset="0"/>
                <a:ea typeface="Calibri" panose="020F0502020204030204" pitchFamily="34" charset="0"/>
                <a:cs typeface="Times New Roman" panose="02020603050405020304" pitchFamily="18" charset="0"/>
              </a:rPr>
              <a:t>(1 March), </a:t>
            </a:r>
            <a:r>
              <a:rPr lang="en-GB" sz="2400" dirty="0">
                <a:latin typeface="Calibri" panose="020F0502020204030204" pitchFamily="34" charset="0"/>
                <a:ea typeface="Calibri" panose="020F0502020204030204" pitchFamily="34" charset="0"/>
                <a:cs typeface="Times New Roman" panose="02020603050405020304" pitchFamily="18" charset="0"/>
              </a:rPr>
              <a:t>the </a:t>
            </a:r>
            <a:r>
              <a:rPr lang="en-GB" sz="2400" b="1" dirty="0">
                <a:solidFill>
                  <a:srgbClr val="FFC000"/>
                </a:solidFill>
                <a:latin typeface="Calibri" panose="020F0502020204030204" pitchFamily="34" charset="0"/>
                <a:ea typeface="Calibri" panose="020F0502020204030204" pitchFamily="34" charset="0"/>
                <a:cs typeface="Times New Roman" panose="02020603050405020304" pitchFamily="18" charset="0"/>
              </a:rPr>
              <a:t>astronomical equinox </a:t>
            </a:r>
            <a:r>
              <a:rPr lang="en-GB" sz="2400" b="1" dirty="0">
                <a:latin typeface="Calibri" panose="020F0502020204030204" pitchFamily="34" charset="0"/>
                <a:ea typeface="Calibri" panose="020F0502020204030204" pitchFamily="34" charset="0"/>
                <a:cs typeface="Times New Roman" panose="02020603050405020304" pitchFamily="18" charset="0"/>
              </a:rPr>
              <a:t>(15 March Julian date), </a:t>
            </a:r>
            <a:r>
              <a:rPr lang="en-GB" sz="2400" dirty="0">
                <a:latin typeface="Calibri" panose="020F0502020204030204" pitchFamily="34" charset="0"/>
                <a:ea typeface="Calibri" panose="020F0502020204030204" pitchFamily="34" charset="0"/>
                <a:cs typeface="Times New Roman" panose="02020603050405020304" pitchFamily="18" charset="0"/>
              </a:rPr>
              <a:t>the </a:t>
            </a:r>
            <a:r>
              <a:rPr lang="en-GB" sz="2400" b="1"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Annunciation or the theological equinox </a:t>
            </a:r>
            <a:r>
              <a:rPr lang="en-GB" sz="2400" b="1" dirty="0">
                <a:latin typeface="Calibri" panose="020F0502020204030204" pitchFamily="34" charset="0"/>
                <a:ea typeface="Calibri" panose="020F0502020204030204" pitchFamily="34" charset="0"/>
                <a:cs typeface="Times New Roman" panose="02020603050405020304" pitchFamily="18" charset="0"/>
              </a:rPr>
              <a:t>(25 March), the </a:t>
            </a:r>
            <a:r>
              <a:rPr lang="en-GB" sz="2400" b="1"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Assumption</a:t>
            </a:r>
            <a:r>
              <a:rPr lang="en-GB" sz="2400" b="1" dirty="0">
                <a:latin typeface="Calibri" panose="020F0502020204030204" pitchFamily="34" charset="0"/>
                <a:ea typeface="Calibri" panose="020F0502020204030204" pitchFamily="34" charset="0"/>
                <a:cs typeface="Times New Roman" panose="02020603050405020304" pitchFamily="18" charset="0"/>
              </a:rPr>
              <a:t> (15 August), </a:t>
            </a:r>
            <a:r>
              <a:rPr lang="en-GB" sz="2400" dirty="0">
                <a:latin typeface="Calibri" panose="020F0502020204030204" pitchFamily="34" charset="0"/>
                <a:ea typeface="Calibri" panose="020F0502020204030204" pitchFamily="34" charset="0"/>
                <a:cs typeface="Times New Roman" panose="02020603050405020304" pitchFamily="18" charset="0"/>
              </a:rPr>
              <a:t>the </a:t>
            </a:r>
            <a:r>
              <a:rPr lang="en-GB" sz="2400" b="1"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Nativity of the Virgin </a:t>
            </a:r>
            <a:r>
              <a:rPr lang="en-GB" sz="2400" b="1" dirty="0">
                <a:latin typeface="Calibri" panose="020F0502020204030204" pitchFamily="34" charset="0"/>
                <a:ea typeface="Calibri" panose="020F0502020204030204" pitchFamily="34" charset="0"/>
                <a:cs typeface="Times New Roman" panose="02020603050405020304" pitchFamily="18" charset="0"/>
              </a:rPr>
              <a:t>(8 September</a:t>
            </a:r>
            <a:r>
              <a:rPr lang="en-GB" sz="2400" dirty="0">
                <a:latin typeface="Calibri" panose="020F0502020204030204" pitchFamily="34" charset="0"/>
                <a:ea typeface="Calibri" panose="020F0502020204030204" pitchFamily="34" charset="0"/>
                <a:cs typeface="Times New Roman" panose="02020603050405020304" pitchFamily="18" charset="0"/>
              </a:rPr>
              <a:t>) and </a:t>
            </a:r>
            <a:r>
              <a:rPr lang="en-GB" sz="2400" b="1" dirty="0">
                <a:solidFill>
                  <a:schemeClr val="accent6"/>
                </a:solidFill>
                <a:latin typeface="Calibri" panose="020F0502020204030204" pitchFamily="34" charset="0"/>
                <a:ea typeface="Calibri" panose="020F0502020204030204" pitchFamily="34" charset="0"/>
                <a:cs typeface="Times New Roman" panose="02020603050405020304" pitchFamily="18" charset="0"/>
              </a:rPr>
              <a:t>Michaelmas</a:t>
            </a:r>
            <a:r>
              <a:rPr lang="en-GB" sz="2400" b="1" dirty="0">
                <a:latin typeface="Calibri" panose="020F0502020204030204" pitchFamily="34" charset="0"/>
                <a:ea typeface="Calibri" panose="020F0502020204030204" pitchFamily="34" charset="0"/>
                <a:cs typeface="Times New Roman" panose="02020603050405020304" pitchFamily="18" charset="0"/>
              </a:rPr>
              <a:t> (29 September). </a:t>
            </a:r>
            <a:r>
              <a:rPr lang="en-GB" sz="2400" dirty="0">
                <a:latin typeface="Calibri" panose="020F0502020204030204" pitchFamily="34"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p:cNvSpPr txBox="1"/>
          <p:nvPr/>
        </p:nvSpPr>
        <p:spPr>
          <a:xfrm>
            <a:off x="4136466" y="281453"/>
            <a:ext cx="4813177" cy="461665"/>
          </a:xfrm>
          <a:prstGeom prst="rect">
            <a:avLst/>
          </a:prstGeom>
          <a:noFill/>
        </p:spPr>
        <p:txBody>
          <a:bodyPr wrap="none" rtlCol="0">
            <a:spAutoFit/>
          </a:bodyPr>
          <a:lstStyle/>
          <a:p>
            <a:r>
              <a:rPr lang="en-GB" sz="2400" b="1" dirty="0"/>
              <a:t>All Welsh Cistercian Abbey Churches</a:t>
            </a:r>
          </a:p>
        </p:txBody>
      </p:sp>
    </p:spTree>
    <p:extLst>
      <p:ext uri="{BB962C8B-B14F-4D97-AF65-F5344CB8AC3E}">
        <p14:creationId xmlns:p14="http://schemas.microsoft.com/office/powerpoint/2010/main" val="2991740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23900" y="778592"/>
            <a:ext cx="10640961" cy="4524315"/>
          </a:xfrm>
          <a:prstGeom prst="rect">
            <a:avLst/>
          </a:prstGeom>
          <a:noFill/>
        </p:spPr>
        <p:txBody>
          <a:bodyPr wrap="square" rtlCol="0">
            <a:spAutoFit/>
          </a:bodyPr>
          <a:lstStyle/>
          <a:p>
            <a:r>
              <a:rPr lang="en-GB" sz="2400" dirty="0"/>
              <a:t>The true azimuths of the eleven abbeys range from 70</a:t>
            </a:r>
            <a:r>
              <a:rPr lang="en-GB" sz="2400" dirty="0">
                <a:sym typeface="Symbol" panose="05050102010706020507" pitchFamily="18" charset="2"/>
              </a:rPr>
              <a:t></a:t>
            </a:r>
            <a:r>
              <a:rPr lang="en-GB" sz="2400" dirty="0"/>
              <a:t> to 106</a:t>
            </a:r>
            <a:r>
              <a:rPr lang="en-GB" sz="2400" dirty="0">
                <a:sym typeface="Symbol" panose="05050102010706020507" pitchFamily="18" charset="2"/>
              </a:rPr>
              <a:t></a:t>
            </a:r>
            <a:r>
              <a:rPr lang="en-GB" sz="2400" dirty="0"/>
              <a:t>, a range of over 36</a:t>
            </a:r>
            <a:r>
              <a:rPr lang="en-GB" sz="2400" dirty="0">
                <a:sym typeface="Symbol" panose="05050102010706020507" pitchFamily="18" charset="2"/>
              </a:rPr>
              <a:t></a:t>
            </a:r>
            <a:r>
              <a:rPr lang="en-GB" sz="2400" dirty="0"/>
              <a:t>.  Nevertheless, this seemingly diverse set of measurements falls into three groupings when the landscape of each abbey is brought into account:</a:t>
            </a:r>
          </a:p>
          <a:p>
            <a:endParaRPr lang="en-GB" sz="2400" dirty="0"/>
          </a:p>
          <a:p>
            <a:pPr marL="342900" indent="-342900">
              <a:buFont typeface="Arial" panose="020B0604020202020204" pitchFamily="34" charset="0"/>
              <a:buChar char="•"/>
            </a:pPr>
            <a:r>
              <a:rPr lang="en-GB" sz="2400" dirty="0"/>
              <a:t>orientation to </a:t>
            </a:r>
            <a:r>
              <a:rPr lang="en-GB" sz="2400" b="1" dirty="0"/>
              <a:t>astronomical equinox</a:t>
            </a:r>
            <a:r>
              <a:rPr lang="en-GB" sz="2400" dirty="0"/>
              <a:t>; </a:t>
            </a:r>
          </a:p>
          <a:p>
            <a:pPr marL="342900" indent="-342900">
              <a:buFont typeface="Arial" panose="020B0604020202020204" pitchFamily="34" charset="0"/>
              <a:buChar char="•"/>
            </a:pPr>
            <a:r>
              <a:rPr lang="en-GB" sz="2400" dirty="0"/>
              <a:t>orientation to </a:t>
            </a:r>
            <a:r>
              <a:rPr lang="en-GB" sz="2400" b="1" dirty="0"/>
              <a:t>Michaelmas/St David’s Day</a:t>
            </a:r>
            <a:r>
              <a:rPr lang="en-GB" sz="2400" dirty="0"/>
              <a:t>; </a:t>
            </a:r>
          </a:p>
          <a:p>
            <a:pPr marL="342900" indent="-342900">
              <a:buFont typeface="Arial" panose="020B0604020202020204" pitchFamily="34" charset="0"/>
              <a:buChar char="•"/>
            </a:pPr>
            <a:r>
              <a:rPr lang="en-GB" sz="2400" dirty="0"/>
              <a:t>orientations to the </a:t>
            </a:r>
            <a:r>
              <a:rPr lang="en-GB" sz="2400" b="1" dirty="0"/>
              <a:t>feast days of the Virgin</a:t>
            </a:r>
            <a:r>
              <a:rPr lang="en-GB" sz="2400" dirty="0"/>
              <a:t>. </a:t>
            </a:r>
          </a:p>
          <a:p>
            <a:endParaRPr lang="en-GB" sz="2400" dirty="0"/>
          </a:p>
          <a:p>
            <a:r>
              <a:rPr lang="en-GB" sz="2400" dirty="0"/>
              <a:t>Our research indicates that the builders of these abbeys took into account the landscape in aligning their abbeys so that </a:t>
            </a:r>
            <a:r>
              <a:rPr lang="en-GB" sz="2400" b="1" dirty="0"/>
              <a:t>they received the physical light of the sun at significantly theological days: </a:t>
            </a:r>
            <a:r>
              <a:rPr lang="en-GB" sz="2400" dirty="0"/>
              <a:t>the feasts of the Virgin, or the time of the equal division of the sky, or Michaelmas/</a:t>
            </a:r>
            <a:r>
              <a:rPr lang="en-GB" sz="2400" dirty="0" err="1"/>
              <a:t>St.David</a:t>
            </a:r>
            <a:r>
              <a:rPr lang="en-GB" sz="2400" dirty="0"/>
              <a:t>.   </a:t>
            </a:r>
          </a:p>
        </p:txBody>
      </p:sp>
      <p:sp>
        <p:nvSpPr>
          <p:cNvPr id="3" name="TextBox 2">
            <a:extLst>
              <a:ext uri="{FF2B5EF4-FFF2-40B4-BE49-F238E27FC236}">
                <a16:creationId xmlns:a16="http://schemas.microsoft.com/office/drawing/2014/main" id="{10364FE7-33E2-4314-ABFF-0F2E9BD5ABDB}"/>
              </a:ext>
            </a:extLst>
          </p:cNvPr>
          <p:cNvSpPr txBox="1"/>
          <p:nvPr/>
        </p:nvSpPr>
        <p:spPr>
          <a:xfrm>
            <a:off x="314325" y="0"/>
            <a:ext cx="4958715" cy="646331"/>
          </a:xfrm>
          <a:prstGeom prst="rect">
            <a:avLst/>
          </a:prstGeom>
          <a:noFill/>
        </p:spPr>
        <p:txBody>
          <a:bodyPr wrap="square" rtlCol="0">
            <a:spAutoFit/>
          </a:bodyPr>
          <a:lstStyle/>
          <a:p>
            <a:r>
              <a:rPr lang="en-GB" sz="3600" dirty="0"/>
              <a:t>Summary of Findings</a:t>
            </a:r>
          </a:p>
        </p:txBody>
      </p:sp>
    </p:spTree>
    <p:extLst>
      <p:ext uri="{BB962C8B-B14F-4D97-AF65-F5344CB8AC3E}">
        <p14:creationId xmlns:p14="http://schemas.microsoft.com/office/powerpoint/2010/main" val="8131704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extBox 1"/>
          <p:cNvSpPr txBox="1"/>
          <p:nvPr/>
        </p:nvSpPr>
        <p:spPr>
          <a:xfrm>
            <a:off x="643467" y="643467"/>
            <a:ext cx="3363974" cy="1597315"/>
          </a:xfrm>
          <a:prstGeom prst="rect">
            <a:avLst/>
          </a:prstGeom>
          <a:noFill/>
          <a:ln w="19050">
            <a:solidFill>
              <a:schemeClr val="bg1"/>
            </a:solidFill>
          </a:ln>
        </p:spPr>
        <p:txBody>
          <a:bodyPr vert="horz" wrap="square" lIns="91440" tIns="45720" rIns="91440" bIns="45720" rtlCol="0" anchor="ctr">
            <a:normAutofit/>
          </a:bodyPr>
          <a:lstStyle/>
          <a:p>
            <a:pPr algn="ctr">
              <a:lnSpc>
                <a:spcPct val="90000"/>
              </a:lnSpc>
              <a:spcBef>
                <a:spcPct val="0"/>
              </a:spcBef>
              <a:spcAft>
                <a:spcPts val="600"/>
              </a:spcAft>
            </a:pPr>
            <a:r>
              <a:rPr lang="en-US" sz="2800" kern="1200">
                <a:solidFill>
                  <a:schemeClr val="bg1"/>
                </a:solidFill>
                <a:latin typeface="+mj-lt"/>
                <a:ea typeface="+mj-ea"/>
                <a:cs typeface="+mj-cs"/>
              </a:rPr>
              <a:t>Implications for Cistercian Studies </a:t>
            </a:r>
          </a:p>
        </p:txBody>
      </p:sp>
      <p:sp>
        <p:nvSpPr>
          <p:cNvPr id="3" name="TextBox 2"/>
          <p:cNvSpPr txBox="1"/>
          <p:nvPr/>
        </p:nvSpPr>
        <p:spPr>
          <a:xfrm>
            <a:off x="643468" y="2638044"/>
            <a:ext cx="3363974" cy="3415622"/>
          </a:xfrm>
          <a:prstGeom prst="rect">
            <a:avLst/>
          </a:prstGeom>
        </p:spPr>
        <p:txBody>
          <a:bodyPr vert="horz" lIns="91440" tIns="45720" rIns="91440" bIns="45720" rtlCol="0">
            <a:normAutofit/>
          </a:bodyPr>
          <a:lstStyle/>
          <a:p>
            <a:pPr>
              <a:lnSpc>
                <a:spcPct val="90000"/>
              </a:lnSpc>
              <a:spcAft>
                <a:spcPts val="600"/>
              </a:spcAft>
            </a:pPr>
            <a:r>
              <a:rPr lang="en-US" sz="1700" dirty="0">
                <a:solidFill>
                  <a:schemeClr val="bg1"/>
                </a:solidFill>
              </a:rPr>
              <a:t>It is argued that the cloisters were built or laid out first and the abbey was then set square to the cloisters. Our study suggests the importance of the orientation of the abbey and that the abbey would therefore have thus dictated the location and orientation of the rest of the buildings. </a:t>
            </a:r>
          </a:p>
          <a:p>
            <a:pPr indent="-228600">
              <a:lnSpc>
                <a:spcPct val="90000"/>
              </a:lnSpc>
              <a:spcAft>
                <a:spcPts val="600"/>
              </a:spcAft>
              <a:buFont typeface="Arial" panose="020B0604020202020204" pitchFamily="34" charset="0"/>
              <a:buChar char="•"/>
            </a:pPr>
            <a:endParaRPr lang="en-US" sz="1700" dirty="0">
              <a:solidFill>
                <a:schemeClr val="bg1"/>
              </a:solidFill>
            </a:endParaRPr>
          </a:p>
          <a:p>
            <a:pPr>
              <a:lnSpc>
                <a:spcPct val="90000"/>
              </a:lnSpc>
              <a:spcAft>
                <a:spcPts val="600"/>
              </a:spcAft>
            </a:pPr>
            <a:r>
              <a:rPr lang="en-US" sz="1700" dirty="0">
                <a:solidFill>
                  <a:schemeClr val="bg1"/>
                </a:solidFill>
              </a:rPr>
              <a:t>It may or may not have been built first, but our research suggests it was the first building laid out. </a:t>
            </a:r>
          </a:p>
        </p:txBody>
      </p:sp>
      <p:pic>
        <p:nvPicPr>
          <p:cNvPr id="3074" name="Picture 2" descr="Image result for plan of cistercian monastery"/>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06323" y="1341714"/>
            <a:ext cx="6250769" cy="468807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70341" y="6099642"/>
            <a:ext cx="1820059" cy="758358"/>
          </a:xfrm>
          <a:prstGeom prst="rect">
            <a:avLst/>
          </a:prstGeom>
        </p:spPr>
      </p:pic>
      <p:sp>
        <p:nvSpPr>
          <p:cNvPr id="4" name="TextBox 3">
            <a:extLst>
              <a:ext uri="{FF2B5EF4-FFF2-40B4-BE49-F238E27FC236}">
                <a16:creationId xmlns:a16="http://schemas.microsoft.com/office/drawing/2014/main" id="{200A0FD3-A031-4CE5-8E04-985D5D185381}"/>
              </a:ext>
            </a:extLst>
          </p:cNvPr>
          <p:cNvSpPr txBox="1"/>
          <p:nvPr/>
        </p:nvSpPr>
        <p:spPr>
          <a:xfrm flipH="1">
            <a:off x="5115556" y="154678"/>
            <a:ext cx="6609083" cy="830997"/>
          </a:xfrm>
          <a:prstGeom prst="rect">
            <a:avLst/>
          </a:prstGeom>
          <a:noFill/>
        </p:spPr>
        <p:txBody>
          <a:bodyPr wrap="square" rtlCol="0">
            <a:spAutoFit/>
          </a:bodyPr>
          <a:lstStyle/>
          <a:p>
            <a:r>
              <a:rPr lang="en-GB" sz="2400" dirty="0"/>
              <a:t>So important was the role of the divine light into the darkness of the abbey that…. </a:t>
            </a:r>
          </a:p>
        </p:txBody>
      </p:sp>
    </p:spTree>
    <p:extLst>
      <p:ext uri="{BB962C8B-B14F-4D97-AF65-F5344CB8AC3E}">
        <p14:creationId xmlns:p14="http://schemas.microsoft.com/office/powerpoint/2010/main" val="18456304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srcRect r="8049"/>
          <a:stretch/>
        </p:blipFill>
        <p:spPr>
          <a:xfrm>
            <a:off x="-24666" y="-1122535"/>
            <a:ext cx="12192000" cy="9103069"/>
          </a:xfrm>
          <a:prstGeom prst="rect">
            <a:avLst/>
          </a:prstGeom>
        </p:spPr>
      </p:pic>
      <p:sp>
        <p:nvSpPr>
          <p:cNvPr id="3" name="Subtitle 2"/>
          <p:cNvSpPr>
            <a:spLocks noGrp="1"/>
          </p:cNvSpPr>
          <p:nvPr>
            <p:ph type="subTitle" idx="1"/>
          </p:nvPr>
        </p:nvSpPr>
        <p:spPr/>
        <p:txBody>
          <a:bodyPr/>
          <a:lstStyle/>
          <a:p>
            <a:r>
              <a:rPr lang="en-GB" dirty="0"/>
              <a:t>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2695" y="5752793"/>
            <a:ext cx="2555776" cy="1053339"/>
          </a:xfrm>
          <a:prstGeom prst="rect">
            <a:avLst/>
          </a:prstGeom>
        </p:spPr>
      </p:pic>
      <p:sp>
        <p:nvSpPr>
          <p:cNvPr id="2" name="TextBox 1"/>
          <p:cNvSpPr txBox="1"/>
          <p:nvPr/>
        </p:nvSpPr>
        <p:spPr>
          <a:xfrm>
            <a:off x="-24666" y="2516065"/>
            <a:ext cx="6511094" cy="2308324"/>
          </a:xfrm>
          <a:prstGeom prst="rect">
            <a:avLst/>
          </a:prstGeom>
          <a:noFill/>
        </p:spPr>
        <p:txBody>
          <a:bodyPr wrap="square" rtlCol="0">
            <a:spAutoFit/>
          </a:bodyPr>
          <a:lstStyle/>
          <a:p>
            <a:pPr algn="ctr"/>
            <a:r>
              <a:rPr lang="en-GB" sz="3600" dirty="0">
                <a:solidFill>
                  <a:schemeClr val="bg1"/>
                </a:solidFill>
              </a:rPr>
              <a:t>The Welsh Monastic Skyscapes</a:t>
            </a:r>
          </a:p>
          <a:p>
            <a:pPr algn="ctr"/>
            <a:endParaRPr lang="en-GB" sz="3600" dirty="0">
              <a:solidFill>
                <a:schemeClr val="bg1"/>
              </a:solidFill>
            </a:endParaRPr>
          </a:p>
          <a:p>
            <a:pPr algn="ctr"/>
            <a:r>
              <a:rPr lang="en-GB" sz="3600" dirty="0">
                <a:solidFill>
                  <a:schemeClr val="bg1"/>
                </a:solidFill>
              </a:rPr>
              <a:t>The role of sun light in Welsh Cistercian Abbey Churches </a:t>
            </a:r>
          </a:p>
        </p:txBody>
      </p:sp>
      <p:sp>
        <p:nvSpPr>
          <p:cNvPr id="6" name="TextBox 5"/>
          <p:cNvSpPr txBox="1"/>
          <p:nvPr/>
        </p:nvSpPr>
        <p:spPr>
          <a:xfrm>
            <a:off x="8032717" y="5257800"/>
            <a:ext cx="3303221" cy="2031325"/>
          </a:xfrm>
          <a:prstGeom prst="rect">
            <a:avLst/>
          </a:prstGeom>
          <a:noFill/>
        </p:spPr>
        <p:txBody>
          <a:bodyPr wrap="square" rtlCol="0">
            <a:spAutoFit/>
          </a:bodyPr>
          <a:lstStyle/>
          <a:p>
            <a:r>
              <a:rPr lang="en-GB" dirty="0">
                <a:solidFill>
                  <a:schemeClr val="bg1"/>
                </a:solidFill>
              </a:rPr>
              <a:t>Study conducted by:</a:t>
            </a:r>
          </a:p>
          <a:p>
            <a:r>
              <a:rPr lang="en-US" dirty="0">
                <a:solidFill>
                  <a:schemeClr val="bg1"/>
                </a:solidFill>
              </a:rPr>
              <a:t>Dr Bernadette Brady</a:t>
            </a:r>
            <a:r>
              <a:rPr lang="en-GB" dirty="0">
                <a:solidFill>
                  <a:schemeClr val="bg1"/>
                </a:solidFill>
              </a:rPr>
              <a:t> </a:t>
            </a:r>
          </a:p>
          <a:p>
            <a:r>
              <a:rPr lang="en-US" dirty="0" err="1">
                <a:solidFill>
                  <a:schemeClr val="bg1"/>
                </a:solidFill>
              </a:rPr>
              <a:t>Dr</a:t>
            </a:r>
            <a:r>
              <a:rPr lang="en-US" dirty="0">
                <a:solidFill>
                  <a:schemeClr val="bg1"/>
                </a:solidFill>
              </a:rPr>
              <a:t> Fabio Silva</a:t>
            </a:r>
            <a:r>
              <a:rPr lang="en-GB" dirty="0">
                <a:solidFill>
                  <a:schemeClr val="bg1"/>
                </a:solidFill>
              </a:rPr>
              <a:t> </a:t>
            </a:r>
          </a:p>
          <a:p>
            <a:r>
              <a:rPr lang="en-US" dirty="0" err="1">
                <a:solidFill>
                  <a:schemeClr val="bg1"/>
                </a:solidFill>
              </a:rPr>
              <a:t>Dr</a:t>
            </a:r>
            <a:r>
              <a:rPr lang="en-US" dirty="0">
                <a:solidFill>
                  <a:schemeClr val="bg1"/>
                </a:solidFill>
              </a:rPr>
              <a:t> </a:t>
            </a:r>
            <a:r>
              <a:rPr lang="en-US" dirty="0" err="1">
                <a:solidFill>
                  <a:schemeClr val="bg1"/>
                </a:solidFill>
              </a:rPr>
              <a:t>Darrelyn</a:t>
            </a:r>
            <a:r>
              <a:rPr lang="en-US" dirty="0">
                <a:solidFill>
                  <a:schemeClr val="bg1"/>
                </a:solidFill>
              </a:rPr>
              <a:t> </a:t>
            </a:r>
            <a:r>
              <a:rPr lang="en-US" dirty="0" err="1">
                <a:solidFill>
                  <a:schemeClr val="bg1"/>
                </a:solidFill>
              </a:rPr>
              <a:t>Gunzburg</a:t>
            </a:r>
            <a:r>
              <a:rPr lang="en-US" dirty="0">
                <a:solidFill>
                  <a:schemeClr val="bg1"/>
                </a:solidFill>
              </a:rPr>
              <a:t> </a:t>
            </a:r>
            <a:r>
              <a:rPr lang="en-GB" dirty="0">
                <a:solidFill>
                  <a:schemeClr val="bg1"/>
                </a:solidFill>
              </a:rPr>
              <a:t> </a:t>
            </a:r>
          </a:p>
          <a:p>
            <a:r>
              <a:rPr lang="en-US" dirty="0">
                <a:solidFill>
                  <a:schemeClr val="bg1"/>
                </a:solidFill>
              </a:rPr>
              <a:t>With assistance in the field work of Pam Armstrong MA</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6640745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TotalTime>
  <Words>1133</Words>
  <Application>Microsoft Office PowerPoint</Application>
  <PresentationFormat>Widescreen</PresentationFormat>
  <Paragraphs>95</Paragraphs>
  <Slides>20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Author</dc:creator>
  <cp:lastModifiedBy>Nick Campion</cp:lastModifiedBy>
  <cp:revision>7</cp:revision>
  <dcterms:created xsi:type="dcterms:W3CDTF">2019-07-11T15:51:56Z</dcterms:created>
  <dcterms:modified xsi:type="dcterms:W3CDTF">2019-07-11T17:50:21Z</dcterms:modified>
</cp:coreProperties>
</file>