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4"/>
  </p:notesMasterIdLst>
  <p:sldIdLst>
    <p:sldId id="266" r:id="rId26"/>
    <p:sldId id="311" r:id="rId27"/>
    <p:sldId id="312" r:id="rId28"/>
    <p:sldId id="270" r:id="rId29"/>
    <p:sldId id="278" r:id="rId30"/>
    <p:sldId id="281" r:id="rId31"/>
    <p:sldId id="275" r:id="rId32"/>
    <p:sldId id="313" r:id="rId33"/>
    <p:sldId id="282" r:id="rId34"/>
    <p:sldId id="274" r:id="rId35"/>
    <p:sldId id="284" r:id="rId36"/>
    <p:sldId id="314" r:id="rId37"/>
    <p:sldId id="315" r:id="rId38"/>
    <p:sldId id="289" r:id="rId39"/>
    <p:sldId id="319" r:id="rId40"/>
    <p:sldId id="287" r:id="rId41"/>
    <p:sldId id="286" r:id="rId42"/>
    <p:sldId id="316" r:id="rId43"/>
    <p:sldId id="292" r:id="rId44"/>
    <p:sldId id="294" r:id="rId45"/>
    <p:sldId id="295" r:id="rId46"/>
    <p:sldId id="296" r:id="rId47"/>
    <p:sldId id="297" r:id="rId48"/>
    <p:sldId id="298" r:id="rId49"/>
    <p:sldId id="300" r:id="rId50"/>
    <p:sldId id="299" r:id="rId51"/>
    <p:sldId id="302" r:id="rId52"/>
    <p:sldId id="301" r:id="rId53"/>
    <p:sldId id="303" r:id="rId54"/>
    <p:sldId id="304" r:id="rId55"/>
    <p:sldId id="305" r:id="rId56"/>
    <p:sldId id="306" r:id="rId57"/>
    <p:sldId id="307" r:id="rId58"/>
    <p:sldId id="317" r:id="rId59"/>
    <p:sldId id="308" r:id="rId60"/>
    <p:sldId id="309" r:id="rId61"/>
    <p:sldId id="318" r:id="rId62"/>
    <p:sldId id="310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777" autoAdjust="0"/>
  </p:normalViewPr>
  <p:slideViewPr>
    <p:cSldViewPr snapToGrid="0">
      <p:cViewPr varScale="1">
        <p:scale>
          <a:sx n="60" d="100"/>
          <a:sy n="60" d="100"/>
        </p:scale>
        <p:origin x="128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63" Type="http://schemas.openxmlformats.org/officeDocument/2006/relationships/slide" Target="slides/slide38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16/12/2024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67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523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95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14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809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94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024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315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1208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293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2585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5013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8770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3183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6810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8454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83048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59280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637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849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1600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7865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Information gain calculates the reduction in entropy from the transformation of a dataset.</a:t>
            </a:r>
          </a:p>
          <a:p>
            <a:r>
              <a:rPr lang="en-US" dirty="0"/>
              <a:t>It can be used for feature selection by evaluating the Information gain of each variable in the context of the target variable.</a:t>
            </a:r>
          </a:p>
          <a:p>
            <a:r>
              <a:rPr lang="en-US" dirty="0"/>
              <a:t>The Chi-square test is used for categorical features in a dataset.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The entropy measures the expected uncertainty in the feature.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We also say that H(X) is approximately equal to how much information we learn on average from one instance of the random variable X.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1595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2513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54997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general, most of the methods listed in the previous section use the criteria consisting of two elements: the relevancy term and the redundancy term.</a:t>
            </a:r>
          </a:p>
          <a:p>
            <a:r>
              <a:rPr lang="en-US" dirty="0"/>
              <a:t>The methods attempt to simultaneously </a:t>
            </a:r>
            <a:r>
              <a:rPr lang="en-US" dirty="0" err="1"/>
              <a:t>maximise</a:t>
            </a:r>
            <a:r>
              <a:rPr lang="en-US" dirty="0"/>
              <a:t> the relevancy term whilst </a:t>
            </a:r>
            <a:r>
              <a:rPr lang="en-US" dirty="0" err="1"/>
              <a:t>minimising</a:t>
            </a:r>
            <a:r>
              <a:rPr lang="en-US" dirty="0"/>
              <a:t> the redundancy term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7398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1269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method starts with a feature of a maximal mutual information with the decision Y. Then, it greedily adds feature X with a maximal value of the following criterion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746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2534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1547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5864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Feature Extraction aims to reduce the number of features in a dataset by creating new features from the existing ones (and then discarding the original features).</a:t>
            </a:r>
          </a:p>
          <a:p>
            <a:r>
              <a:rPr lang="en-US" dirty="0"/>
              <a:t>Independent Component Analysis is a linear dimensionality reduction.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Linear Discrimination Analysis is a dimensionality reduction for Supervised Learning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Locally Linear Embedding is a Non-linear technique based on Manifold Learning.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 Manifold is an object of D dimensions which is embedded in an higher-dimensional space.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Manifold Learning aims to make this object representable in its original D dimensions instead of being represented in an unnecessary greater space.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t-SNE is non-linear dimensionality reduction technique which is typically used to visualize high dimensional datasets.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Some of the main applications of t-SNE are Natural Language Processing (NLP), speech processing, </a:t>
            </a:r>
            <a:r>
              <a:rPr lang="en-US" dirty="0" err="1"/>
              <a:t>etc</a:t>
            </a:r>
            <a:r>
              <a:rPr lang="en-US" dirty="0"/>
              <a:t>…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When using t-SNE, the higher dimensional space is modelled using a Gaussian Distribution, while the lower-dimensional space is modelled using a Student’s t-distribution.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This avoids an imbalance in the </a:t>
            </a:r>
            <a:r>
              <a:rPr lang="en-US" sz="1200" dirty="0" err="1"/>
              <a:t>neighbouring</a:t>
            </a:r>
            <a:r>
              <a:rPr lang="en-US" sz="1200" dirty="0"/>
              <a:t> points </a:t>
            </a:r>
            <a:r>
              <a:rPr lang="en-US" dirty="0"/>
              <a:t>distance distribution caused by the translation into a lower-dimensional space.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/>
          </a:p>
          <a:p>
            <a:r>
              <a:rPr lang="en-US" dirty="0"/>
              <a:t>Autoencoders are a family of Machine Learning algorithms which can be used as a dimensionality reduction technique.</a:t>
            </a:r>
          </a:p>
          <a:p>
            <a:r>
              <a:rPr lang="en-US" dirty="0"/>
              <a:t>The main difference between Autoencoders and other dimensionality reduction techniques is that Autoencoders use non-linear transformations to project data from a high dimension to a lower one.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12440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PCA is an unsupervised learning algorithm, therefore it doesn’t care about the data labels but only about variation. This can lead in some cases to</a:t>
            </a:r>
          </a:p>
          <a:p>
            <a:r>
              <a:rPr lang="en-US" dirty="0"/>
              <a:t>PCA is one of the most used linear dimensionality reduction technique.</a:t>
            </a:r>
          </a:p>
          <a:p>
            <a:r>
              <a:rPr lang="en-US" dirty="0"/>
              <a:t>When using PCA, we take as input our original data and try to find a combination of the input features which can best summarize the original data distribution so that to reduce its original dimensions.</a:t>
            </a:r>
          </a:p>
          <a:p>
            <a:r>
              <a:rPr lang="en-US" dirty="0"/>
              <a:t>PCA is able to do this by maximizing variances and minimizing the reconstruction error by looking at pair wised distances.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67634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Defines a new set of dimensions.</a:t>
            </a:r>
          </a:p>
          <a:p>
            <a:r>
              <a:rPr lang="en-US" dirty="0"/>
              <a:t>In PCA, the original data is projected into a set of orthogonal axes and each of the axes gets ranked in order of importance.</a:t>
            </a:r>
          </a:p>
          <a:p>
            <a:r>
              <a:rPr lang="en-US" dirty="0"/>
              <a:t>In other words it takes the dataset and looks for the </a:t>
            </a:r>
            <a:r>
              <a:rPr lang="en-US" dirty="0" err="1"/>
              <a:t>ditrection</a:t>
            </a:r>
            <a:r>
              <a:rPr lang="en-US" dirty="0"/>
              <a:t>.</a:t>
            </a:r>
          </a:p>
          <a:p>
            <a:r>
              <a:rPr lang="en-US" dirty="0"/>
              <a:t>It draws a line to give the greatest amount of variants along the line.</a:t>
            </a:r>
          </a:p>
          <a:p>
            <a:r>
              <a:rPr lang="en-US" dirty="0"/>
              <a:t>Then look for lines that are perpendicular to the first line.</a:t>
            </a:r>
          </a:p>
          <a:p>
            <a:r>
              <a:rPr lang="en-US" dirty="0"/>
              <a:t>Change the coordinates of every data point to these dimensions. (Projection)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9423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1018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0742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2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ics.uci.edu/ml/index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ics.uci.edu/ml/index.php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kaggle.com/datasets" TargetMode="External"/><Relationship Id="rId5" Type="http://schemas.openxmlformats.org/officeDocument/2006/relationships/hyperlink" Target="http://dataportals.org/" TargetMode="External"/><Relationship Id="rId4" Type="http://schemas.openxmlformats.org/officeDocument/2006/relationships/hyperlink" Target="https://registry.opendata.aw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1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755922" cy="3779512"/>
          </a:xfrm>
        </p:spPr>
        <p:txBody>
          <a:bodyPr/>
          <a:lstStyle/>
          <a:p>
            <a:r>
              <a:rPr lang="en-GB" sz="6000" b="1" dirty="0"/>
              <a:t>DATA</a:t>
            </a:r>
            <a:endParaRPr lang="en-GB" sz="4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sz="4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Pre-Processing,</a:t>
            </a:r>
          </a:p>
          <a:p>
            <a:r>
              <a:rPr lang="en-GB" sz="4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Processing,</a:t>
            </a:r>
          </a:p>
          <a:p>
            <a:r>
              <a:rPr lang="en-GB" sz="4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Training &amp; Evaluation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Data Sets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82220"/>
            <a:ext cx="11481847" cy="4102332"/>
          </a:xfrm>
        </p:spPr>
        <p:txBody>
          <a:bodyPr>
            <a:normAutofit/>
          </a:bodyPr>
          <a:lstStyle/>
          <a:p>
            <a:r>
              <a:rPr lang="en-US" b="1" dirty="0"/>
              <a:t>What data should be used?</a:t>
            </a:r>
          </a:p>
          <a:p>
            <a:pPr lvl="1"/>
            <a:r>
              <a:rPr lang="en-US" sz="2800" dirty="0"/>
              <a:t>It is better to work with real-world data when practicing with ML</a:t>
            </a:r>
          </a:p>
          <a:p>
            <a:r>
              <a:rPr lang="en-US" b="1" dirty="0"/>
              <a:t>Where can data be found?</a:t>
            </a:r>
          </a:p>
          <a:p>
            <a:pPr lvl="1"/>
            <a:r>
              <a:rPr lang="en-US" sz="2800" dirty="0"/>
              <a:t>Data is everywhere – There are a lot of sources and repositories available.</a:t>
            </a:r>
          </a:p>
          <a:p>
            <a:r>
              <a:rPr lang="en-US" sz="3200" b="1" dirty="0"/>
              <a:t>Repositories for ML datasets:</a:t>
            </a:r>
          </a:p>
          <a:p>
            <a:pPr lvl="1"/>
            <a:r>
              <a:rPr lang="en-US" sz="2800" dirty="0"/>
              <a:t>UC Irvine Learning Repositor</a:t>
            </a:r>
            <a:r>
              <a:rPr lang="en-US" sz="2800" b="1" dirty="0"/>
              <a:t>		</a:t>
            </a:r>
            <a:r>
              <a:rPr lang="en-US" sz="2800" dirty="0">
                <a:hlinkClick r:id="rId3"/>
              </a:rPr>
              <a:t>https://archive.ics.uci.edu/ml/index.php</a:t>
            </a:r>
            <a:r>
              <a:rPr lang="en-US" sz="2800" dirty="0"/>
              <a:t> 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2358934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33366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Data Repositories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35639"/>
            <a:ext cx="11481847" cy="4345969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There are many useful repositories of ML datasets. Here are a few and some ideas about where else to explore.</a:t>
            </a:r>
          </a:p>
          <a:p>
            <a:r>
              <a:rPr lang="en-US" sz="3200" b="1" dirty="0"/>
              <a:t>Repositories for ML datasets:</a:t>
            </a:r>
          </a:p>
          <a:p>
            <a:pPr lvl="1"/>
            <a:r>
              <a:rPr lang="en-US" dirty="0"/>
              <a:t>UC Irvine Learning Repository:</a:t>
            </a:r>
            <a:endParaRPr lang="en-US" b="1" dirty="0"/>
          </a:p>
          <a:p>
            <a:pPr marL="457200" lvl="1" indent="0">
              <a:buNone/>
            </a:pPr>
            <a:r>
              <a:rPr lang="en-US" dirty="0">
                <a:hlinkClick r:id="rId3"/>
              </a:rPr>
              <a:t>	https://archive.ics.uci.edu/ml/index.php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AWS Datasets:</a:t>
            </a:r>
          </a:p>
          <a:p>
            <a:pPr marL="457200" lvl="1" indent="0">
              <a:buNone/>
            </a:pPr>
            <a:r>
              <a:rPr lang="en-US" dirty="0"/>
              <a:t>	</a:t>
            </a:r>
            <a:r>
              <a:rPr lang="en-US" dirty="0">
                <a:hlinkClick r:id="rId4"/>
              </a:rPr>
              <a:t>https://registry.opendata.aws/</a:t>
            </a:r>
            <a:r>
              <a:rPr lang="en-US" dirty="0"/>
              <a:t> </a:t>
            </a:r>
          </a:p>
          <a:p>
            <a:pPr lvl="1"/>
            <a:r>
              <a:rPr lang="en-US" dirty="0" err="1"/>
              <a:t>Metaportals</a:t>
            </a:r>
            <a:r>
              <a:rPr lang="en-US" dirty="0"/>
              <a:t> – A list of Repositories</a:t>
            </a:r>
            <a:r>
              <a:rPr lang="en-US" sz="2800" dirty="0"/>
              <a:t>:</a:t>
            </a:r>
          </a:p>
          <a:p>
            <a:pPr marL="914400" lvl="2" indent="0">
              <a:buNone/>
            </a:pPr>
            <a:r>
              <a:rPr lang="en-US" sz="2400" dirty="0">
                <a:hlinkClick r:id="rId5"/>
              </a:rPr>
              <a:t>http://dataportals.org/</a:t>
            </a:r>
            <a:r>
              <a:rPr lang="en-US" sz="2400" dirty="0"/>
              <a:t> </a:t>
            </a:r>
          </a:p>
          <a:p>
            <a:pPr lvl="1"/>
            <a:r>
              <a:rPr lang="en-US" dirty="0"/>
              <a:t>Kaggle Datasets</a:t>
            </a:r>
          </a:p>
          <a:p>
            <a:pPr marL="914400" lvl="2" indent="0">
              <a:buNone/>
            </a:pPr>
            <a:r>
              <a:rPr lang="en-US" sz="2400" dirty="0">
                <a:hlinkClick r:id="rId6"/>
              </a:rPr>
              <a:t>https://www.kaggle.com/datasets</a:t>
            </a:r>
            <a:r>
              <a:rPr lang="en-US" sz="2400" dirty="0"/>
              <a:t> </a:t>
            </a:r>
          </a:p>
          <a:p>
            <a:pPr marL="914400" lvl="2" indent="0">
              <a:buNone/>
            </a:pPr>
            <a:endParaRPr lang="en-US" sz="2400" dirty="0"/>
          </a:p>
          <a:p>
            <a:pPr marL="457200" lvl="1" indent="0">
              <a:buNone/>
            </a:pPr>
            <a:endParaRPr lang="en-US" sz="2800" dirty="0"/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52115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9B0EBAD1-B8E1-B45D-1F16-F2869570B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4935"/>
            <a:ext cx="12192000" cy="5709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954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Why Pre-process Data?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7FA6-1C98-09A1-43E8-26365B702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582220"/>
            <a:ext cx="11481847" cy="4102332"/>
          </a:xfrm>
        </p:spPr>
        <p:txBody>
          <a:bodyPr>
            <a:normAutofit/>
          </a:bodyPr>
          <a:lstStyle/>
          <a:p>
            <a:r>
              <a:rPr lang="en-US" dirty="0"/>
              <a:t>Real-world datasets are highly likely to include noise, missing values,</a:t>
            </a:r>
          </a:p>
          <a:p>
            <a:pPr marL="0" indent="0">
              <a:buNone/>
            </a:pPr>
            <a:r>
              <a:rPr lang="en-US" dirty="0"/>
              <a:t>   inconsistency, and redundant and irrelevant information.</a:t>
            </a:r>
          </a:p>
          <a:p>
            <a:r>
              <a:rPr lang="en-US" dirty="0"/>
              <a:t>These problems are due to the data collection process involving multiple,</a:t>
            </a:r>
          </a:p>
          <a:p>
            <a:pPr marL="0" indent="0">
              <a:buNone/>
            </a:pPr>
            <a:r>
              <a:rPr lang="en-US" dirty="0"/>
              <a:t>   heterogeneous sources.</a:t>
            </a:r>
          </a:p>
          <a:p>
            <a:r>
              <a:rPr lang="en-US" dirty="0"/>
              <a:t>Low-quality data will lead to poor machine learning model performance or</a:t>
            </a:r>
          </a:p>
          <a:p>
            <a:pPr marL="0" indent="0">
              <a:buNone/>
            </a:pPr>
            <a:r>
              <a:rPr lang="en-US" dirty="0"/>
              <a:t>   the trained model will not be </a:t>
            </a:r>
            <a:r>
              <a:rPr lang="en-US" dirty="0" err="1"/>
              <a:t>generalisable</a:t>
            </a:r>
            <a:r>
              <a:rPr lang="en-US" dirty="0"/>
              <a:t>.</a:t>
            </a:r>
          </a:p>
          <a:p>
            <a:r>
              <a:rPr lang="en-US" dirty="0"/>
              <a:t>Pre-processing is also vital for some machine learning algorithms that need</a:t>
            </a:r>
          </a:p>
          <a:p>
            <a:pPr marL="0" indent="0">
              <a:buNone/>
            </a:pPr>
            <a:r>
              <a:rPr lang="en-US" dirty="0"/>
              <a:t>   the data to be in a particular format.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974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Data Dimensionality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C8655-AD4A-BE96-F58C-A99F779C8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Also known as data shape or </a:t>
            </a:r>
            <a:r>
              <a:rPr lang="en-US" sz="3200" dirty="0" err="1"/>
              <a:t>dataframe</a:t>
            </a:r>
            <a:r>
              <a:rPr lang="en-US" sz="3200" dirty="0"/>
              <a:t> shape.</a:t>
            </a:r>
          </a:p>
          <a:p>
            <a:endParaRPr lang="en-US" sz="2000" dirty="0"/>
          </a:p>
          <a:p>
            <a:r>
              <a:rPr lang="en-US" sz="3200" dirty="0"/>
              <a:t>It is most commonly the number of rows and columns within the dataset.</a:t>
            </a:r>
          </a:p>
          <a:p>
            <a:endParaRPr lang="en-US" sz="2000" dirty="0"/>
          </a:p>
          <a:p>
            <a:r>
              <a:rPr lang="en-US" sz="3200" dirty="0"/>
              <a:t>It translates to the number of examples and features within the dataset.</a:t>
            </a:r>
          </a:p>
        </p:txBody>
      </p:sp>
    </p:spTree>
    <p:extLst>
      <p:ext uri="{BB962C8B-B14F-4D97-AF65-F5344CB8AC3E}">
        <p14:creationId xmlns:p14="http://schemas.microsoft.com/office/powerpoint/2010/main" val="10884723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D9E2F03-4C8B-FDC2-9964-01AE0CC12E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961" y="1800409"/>
            <a:ext cx="7866040" cy="335721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0244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/>
              <a:t>Data Dimensionality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C65B7-1026-E46C-AD7B-3A90FA54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27211"/>
            <a:ext cx="11484989" cy="4111851"/>
          </a:xfrm>
        </p:spPr>
        <p:txBody>
          <a:bodyPr>
            <a:normAutofit/>
          </a:bodyPr>
          <a:lstStyle/>
          <a:p>
            <a:r>
              <a:rPr lang="en-US" sz="2400" dirty="0"/>
              <a:t>Does more columns (features)</a:t>
            </a:r>
          </a:p>
          <a:p>
            <a:pPr marL="0" indent="0">
              <a:buNone/>
            </a:pPr>
            <a:r>
              <a:rPr lang="en-US" sz="2400" dirty="0"/>
              <a:t>   mean more information</a:t>
            </a:r>
          </a:p>
          <a:p>
            <a:pPr marL="0" indent="0">
              <a:buNone/>
            </a:pPr>
            <a:r>
              <a:rPr lang="en-US" sz="2400" dirty="0"/>
              <a:t>   (details) about the datapoint?</a:t>
            </a:r>
          </a:p>
          <a:p>
            <a:r>
              <a:rPr lang="en-GB" sz="2400" dirty="0"/>
              <a:t>Does this lead to better</a:t>
            </a:r>
          </a:p>
          <a:p>
            <a:pPr marL="0" indent="0">
              <a:buNone/>
            </a:pPr>
            <a:r>
              <a:rPr lang="en-GB" sz="2400" dirty="0"/>
              <a:t>   classification performance?</a:t>
            </a:r>
          </a:p>
        </p:txBody>
      </p:sp>
    </p:spTree>
    <p:extLst>
      <p:ext uri="{BB962C8B-B14F-4D97-AF65-F5344CB8AC3E}">
        <p14:creationId xmlns:p14="http://schemas.microsoft.com/office/powerpoint/2010/main" val="3940967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Dimensionality Reduction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C8655-AD4A-BE96-F58C-A99F779C80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dirty="0"/>
              <a:t>Dimensionality reduction is about discovering a more compact dimension space to represent the data.</a:t>
            </a:r>
          </a:p>
          <a:p>
            <a:r>
              <a:rPr lang="en-US" sz="3200" dirty="0"/>
              <a:t>In other words, we would like to keep all the rows and reduce the number of columns.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329B0-67D3-4CC1-899D-69E687A6C9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568" y="3725144"/>
            <a:ext cx="10350864" cy="2007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4999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High Data Dimensionality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200" dirty="0"/>
              <a:t>• The inclusion of more features may lead to worse performance if the features are redundant or irrelevant.</a:t>
            </a:r>
          </a:p>
          <a:p>
            <a:pPr marL="457200" lvl="1" indent="0">
              <a:buNone/>
            </a:pPr>
            <a:r>
              <a:rPr lang="en-US" sz="3200" dirty="0"/>
              <a:t>• High data dimensionality can lead to overfitting.</a:t>
            </a:r>
          </a:p>
          <a:p>
            <a:pPr lvl="2"/>
            <a:r>
              <a:rPr lang="en-US" sz="2800" dirty="0"/>
              <a:t>Consider relevant features and irrelevant features.</a:t>
            </a:r>
          </a:p>
          <a:p>
            <a:pPr marL="914400" lvl="2" indent="0">
              <a:buNone/>
            </a:pPr>
            <a:endParaRPr lang="en-US" sz="2800" dirty="0"/>
          </a:p>
          <a:p>
            <a:pPr marL="914400" lvl="2" indent="0">
              <a:buNone/>
            </a:pPr>
            <a:endParaRPr lang="en-US" sz="2800" dirty="0"/>
          </a:p>
          <a:p>
            <a:pPr marL="457200" lvl="1" indent="0">
              <a:buNone/>
            </a:pPr>
            <a:r>
              <a:rPr lang="en-US" sz="3200" dirty="0"/>
              <a:t>• </a:t>
            </a:r>
            <a:r>
              <a:rPr lang="en-US" sz="3200" b="1" dirty="0"/>
              <a:t>Curse of dimensionality!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2085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The Curse of Dimensionality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483371"/>
            <a:ext cx="11481847" cy="3891258"/>
          </a:xfrm>
        </p:spPr>
        <p:txBody>
          <a:bodyPr>
            <a:normAutofit/>
          </a:bodyPr>
          <a:lstStyle/>
          <a:p>
            <a:pPr lvl="1"/>
            <a:r>
              <a:rPr lang="en-US" sz="3200" dirty="0"/>
              <a:t>An expression coined by Richard E. Bellman, who developed Dynamic Programming in 1953.</a:t>
            </a:r>
          </a:p>
          <a:p>
            <a:pPr lvl="1"/>
            <a:r>
              <a:rPr lang="en-US" sz="3200" dirty="0"/>
              <a:t>This problem happens when the number of features (detail) is high while the number of observations (datapoints) is low.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6FCBA7-748E-D849-9234-FA3B9EB25D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1729" y="3392963"/>
            <a:ext cx="8188541" cy="2522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9566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Redundant Features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3371"/>
            <a:ext cx="6546014" cy="389125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The assumption:</a:t>
            </a:r>
          </a:p>
          <a:p>
            <a:pPr lvl="2"/>
            <a:r>
              <a:rPr lang="en-US" sz="2800" dirty="0"/>
              <a:t>We have a 2-D matrix of data.</a:t>
            </a:r>
          </a:p>
          <a:p>
            <a:pPr lvl="2"/>
            <a:r>
              <a:rPr lang="en-US" sz="2800" dirty="0"/>
              <a:t>The data lies on 2-D plan which a </a:t>
            </a:r>
            <a:r>
              <a:rPr lang="en-US" sz="3000" dirty="0"/>
              <a:t>sub-space of the 3-D space.</a:t>
            </a:r>
            <a:endParaRPr lang="en-GB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2DDEA9-298B-49AB-5BEE-6840A27C6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6588" y="1378392"/>
            <a:ext cx="5217193" cy="410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254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22DDEA9-298B-49AB-5BEE-6840A27C68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645986" y="2113719"/>
            <a:ext cx="6546014" cy="290869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Redundant Features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3371"/>
            <a:ext cx="6546014" cy="389125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Dimensionality Reduction:</a:t>
            </a:r>
          </a:p>
          <a:p>
            <a:pPr lvl="2"/>
            <a:r>
              <a:rPr lang="en-US" sz="2800" dirty="0"/>
              <a:t>Reducing the number of features (columns)</a:t>
            </a:r>
          </a:p>
          <a:p>
            <a:pPr lvl="2"/>
            <a:r>
              <a:rPr lang="en-US" sz="2800" dirty="0"/>
              <a:t>But preserving the important information within the data</a:t>
            </a:r>
          </a:p>
          <a:p>
            <a:pPr marL="914400" lvl="2" indent="0">
              <a:buNone/>
            </a:pPr>
            <a:r>
              <a:rPr lang="en-US" sz="2800" dirty="0"/>
              <a:t>   (the structure) by mapping           (projecting) the data into a</a:t>
            </a:r>
          </a:p>
          <a:p>
            <a:pPr marL="914400" lvl="2" indent="0">
              <a:buNone/>
            </a:pPr>
            <a:r>
              <a:rPr lang="en-US" sz="2800" dirty="0"/>
              <a:t>   lower-dimensional space.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16780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What are Redundant Features?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83371"/>
            <a:ext cx="11391428" cy="389125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Some examples of redundant features:</a:t>
            </a:r>
          </a:p>
          <a:p>
            <a:pPr lvl="2"/>
            <a:r>
              <a:rPr lang="en-US" sz="3200" dirty="0"/>
              <a:t>Images</a:t>
            </a:r>
          </a:p>
          <a:p>
            <a:pPr lvl="3"/>
            <a:r>
              <a:rPr lang="en-US" sz="2800" dirty="0"/>
              <a:t>Not all pixels are important or needed.</a:t>
            </a:r>
          </a:p>
          <a:p>
            <a:pPr lvl="2"/>
            <a:r>
              <a:rPr lang="en-US" sz="3200" dirty="0"/>
              <a:t>Text</a:t>
            </a:r>
            <a:endParaRPr lang="en-US" sz="2800" dirty="0"/>
          </a:p>
          <a:p>
            <a:pPr lvl="3"/>
            <a:r>
              <a:rPr lang="en-US" sz="2800" dirty="0"/>
              <a:t>Not all words are key words or necessary for context.</a:t>
            </a:r>
          </a:p>
          <a:p>
            <a:pPr lvl="2"/>
            <a:r>
              <a:rPr lang="en-US" sz="3200" dirty="0"/>
              <a:t>Time Series</a:t>
            </a:r>
          </a:p>
          <a:p>
            <a:pPr lvl="3"/>
            <a:r>
              <a:rPr lang="en-US" sz="2800" dirty="0"/>
              <a:t>Not every single reading carries significant information.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6744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39093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/>
              <a:t>Why should we reduce dimensionality?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1761E-A97A-2696-7DBD-A7CF8BB46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825625"/>
            <a:ext cx="11484991" cy="3575934"/>
          </a:xfrm>
        </p:spPr>
        <p:txBody>
          <a:bodyPr/>
          <a:lstStyle/>
          <a:p>
            <a:r>
              <a:rPr lang="en-US" dirty="0"/>
              <a:t>Discover hidden correlation between features.</a:t>
            </a:r>
          </a:p>
          <a:p>
            <a:r>
              <a:rPr lang="en-US" dirty="0"/>
              <a:t>Remove redundant and noisy features.</a:t>
            </a:r>
          </a:p>
          <a:p>
            <a:r>
              <a:rPr lang="en-US" dirty="0"/>
              <a:t>Have a better interpretation and </a:t>
            </a:r>
            <a:r>
              <a:rPr lang="en-US" dirty="0" err="1"/>
              <a:t>visualisation</a:t>
            </a:r>
            <a:r>
              <a:rPr lang="en-US" dirty="0"/>
              <a:t>.</a:t>
            </a:r>
          </a:p>
          <a:p>
            <a:r>
              <a:rPr lang="en-US" dirty="0"/>
              <a:t>Reduce the storage space.</a:t>
            </a:r>
          </a:p>
          <a:p>
            <a:r>
              <a:rPr lang="en-US" dirty="0"/>
              <a:t>Reduce the processing time.</a:t>
            </a:r>
          </a:p>
          <a:p>
            <a:r>
              <a:rPr lang="en-US" dirty="0"/>
              <a:t>May enhance the performance of the learning algorithms, and fitted model, and reduce the complexity.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25337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5" y="139093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 err="1"/>
              <a:t>Regularisation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1761E-A97A-2696-7DBD-A7CF8BB46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825625"/>
            <a:ext cx="11484991" cy="3575934"/>
          </a:xfrm>
        </p:spPr>
        <p:txBody>
          <a:bodyPr/>
          <a:lstStyle/>
          <a:p>
            <a:r>
              <a:rPr lang="en-US" dirty="0"/>
              <a:t>A powerful method to stop overfitting and to help the model better generalize is to simplify the model – </a:t>
            </a:r>
            <a:r>
              <a:rPr lang="en-US" dirty="0" err="1"/>
              <a:t>eg</a:t>
            </a:r>
            <a:r>
              <a:rPr lang="en-US" dirty="0"/>
              <a:t> reduce the degrees of freedom (</a:t>
            </a:r>
            <a:r>
              <a:rPr lang="en-US" dirty="0" err="1"/>
              <a:t>ie</a:t>
            </a:r>
            <a:r>
              <a:rPr lang="en-US" dirty="0"/>
              <a:t> reduce the number of parameters -  columns – in our data set).</a:t>
            </a:r>
          </a:p>
          <a:p>
            <a:endParaRPr lang="en-US" dirty="0"/>
          </a:p>
          <a:p>
            <a:r>
              <a:rPr lang="en-US" dirty="0"/>
              <a:t>Limiting the flexibility of the model to prevent it </a:t>
            </a:r>
            <a:r>
              <a:rPr lang="en-US"/>
              <a:t>becoming too </a:t>
            </a:r>
            <a:r>
              <a:rPr lang="en-US" dirty="0"/>
              <a:t>complex is called CONSTRAINING the model.</a:t>
            </a:r>
          </a:p>
          <a:p>
            <a:r>
              <a:rPr lang="en-US" dirty="0"/>
              <a:t>Constraining a model is called REGULARISATION.</a:t>
            </a:r>
          </a:p>
        </p:txBody>
      </p:sp>
    </p:spTree>
    <p:extLst>
      <p:ext uri="{BB962C8B-B14F-4D97-AF65-F5344CB8AC3E}">
        <p14:creationId xmlns:p14="http://schemas.microsoft.com/office/powerpoint/2010/main" val="4255717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Techniques to Reduce Dimensionality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98" y="1579028"/>
            <a:ext cx="10783203" cy="4153951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3800" b="1" dirty="0"/>
              <a:t>Use domain knowledge where possible</a:t>
            </a:r>
          </a:p>
          <a:p>
            <a:pPr lvl="2"/>
            <a:r>
              <a:rPr lang="en-US" sz="2800" dirty="0"/>
              <a:t>Feature Engineering such as SIFT or MFCC</a:t>
            </a:r>
          </a:p>
          <a:p>
            <a:pPr marL="914400" lvl="2" indent="0">
              <a:buNone/>
            </a:pPr>
            <a:endParaRPr lang="en-US" sz="2800" dirty="0"/>
          </a:p>
          <a:p>
            <a:pPr lvl="1"/>
            <a:r>
              <a:rPr lang="en-US" sz="3500" b="1" dirty="0"/>
              <a:t>Feature Extraction :</a:t>
            </a:r>
          </a:p>
          <a:p>
            <a:pPr lvl="2"/>
            <a:r>
              <a:rPr lang="en-US" sz="2800" dirty="0"/>
              <a:t>Generate a combination of the original features using a linear or non-linear transformations e.g. PCA</a:t>
            </a:r>
          </a:p>
          <a:p>
            <a:pPr lvl="2"/>
            <a:endParaRPr lang="en-US" sz="1800" dirty="0"/>
          </a:p>
          <a:p>
            <a:pPr lvl="1"/>
            <a:r>
              <a:rPr lang="en-US" sz="3500" b="1" dirty="0"/>
              <a:t>Feature Selection :</a:t>
            </a:r>
          </a:p>
          <a:p>
            <a:pPr lvl="2"/>
            <a:r>
              <a:rPr lang="en-US" sz="2800" dirty="0"/>
              <a:t>Selecting a subset of features which is most useful for the classifier training process from the available features e.g. PCC</a:t>
            </a:r>
          </a:p>
        </p:txBody>
      </p:sp>
    </p:spTree>
    <p:extLst>
      <p:ext uri="{BB962C8B-B14F-4D97-AF65-F5344CB8AC3E}">
        <p14:creationId xmlns:p14="http://schemas.microsoft.com/office/powerpoint/2010/main" val="32000167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Feature Selection Methods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 lnSpcReduction="10000"/>
          </a:bodyPr>
          <a:lstStyle/>
          <a:p>
            <a:pPr marL="971550" lvl="1" indent="-514350">
              <a:buAutoNum type="arabicPeriod"/>
            </a:pPr>
            <a:r>
              <a:rPr lang="en-US" sz="3500" b="1" dirty="0"/>
              <a:t>Filter:</a:t>
            </a:r>
          </a:p>
          <a:p>
            <a:pPr marL="457200" lvl="1" indent="0">
              <a:buNone/>
            </a:pPr>
            <a:r>
              <a:rPr lang="en-US" sz="2800" b="1" dirty="0"/>
              <a:t>		</a:t>
            </a:r>
            <a:r>
              <a:rPr lang="en-US" sz="2800" dirty="0"/>
              <a:t>Classifier-independent methods rank features according to their 		relevance to the class label</a:t>
            </a:r>
          </a:p>
          <a:p>
            <a:pPr marL="457200" lvl="1" indent="0">
              <a:buNone/>
            </a:pPr>
            <a:r>
              <a:rPr lang="en-US" sz="2800" b="1" dirty="0"/>
              <a:t>2. Wrapper:</a:t>
            </a:r>
          </a:p>
          <a:p>
            <a:pPr marL="457200" lvl="1" indent="0">
              <a:buNone/>
            </a:pPr>
            <a:r>
              <a:rPr lang="en-US" sz="2800" dirty="0"/>
              <a:t>		Classifier-dependent methods that search the feature space, and 		test all possible subsets of feature combinations by using the 			prediction accuracy of a classifier as a measure.</a:t>
            </a:r>
          </a:p>
          <a:p>
            <a:pPr marL="457200" lvl="1" indent="0">
              <a:buNone/>
            </a:pPr>
            <a:r>
              <a:rPr lang="en-US" sz="2800" b="1" dirty="0"/>
              <a:t>3. Embedded:</a:t>
            </a:r>
          </a:p>
          <a:p>
            <a:pPr marL="457200" lvl="1" indent="0">
              <a:buNone/>
            </a:pPr>
            <a:r>
              <a:rPr lang="en-US" sz="2800" b="1" dirty="0"/>
              <a:t>		</a:t>
            </a:r>
            <a:r>
              <a:rPr lang="en-US" sz="2800" dirty="0"/>
              <a:t>Classifier-dependent methods that are combined with the learning 		stage.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251587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Feature Selection Methods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lvl="1"/>
            <a:r>
              <a:rPr lang="en-US" sz="3500" b="1" dirty="0"/>
              <a:t>Pearson Correlation Coefficients</a:t>
            </a:r>
          </a:p>
          <a:p>
            <a:pPr lvl="1"/>
            <a:r>
              <a:rPr lang="en-US" sz="3500" dirty="0"/>
              <a:t>Correlation is a technique for measuring the relationship between two quantitative variables.</a:t>
            </a:r>
          </a:p>
          <a:p>
            <a:pPr lvl="1"/>
            <a:r>
              <a:rPr lang="en-US" sz="3500" dirty="0"/>
              <a:t>The Pearson correlation coefficient, r, can take a range of values from +1 to -1</a:t>
            </a:r>
          </a:p>
          <a:p>
            <a:pPr lvl="1"/>
            <a:r>
              <a:rPr lang="en-US" sz="3500" dirty="0"/>
              <a:t>The value of 0 indicates that there is no association between the two variables.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311444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Pearson correlation coefficients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000" dirty="0"/>
              <a:t>The Pearson correlation coefficient, r, is calculated using the following</a:t>
            </a:r>
          </a:p>
          <a:p>
            <a:pPr marL="457200" lvl="1" indent="0">
              <a:buNone/>
            </a:pPr>
            <a:r>
              <a:rPr lang="en-US" sz="3000" dirty="0"/>
              <a:t>equation:</a:t>
            </a:r>
          </a:p>
          <a:p>
            <a:pPr marL="457200" lvl="1" indent="0">
              <a:buNone/>
            </a:pPr>
            <a:endParaRPr lang="en-US" sz="3000" dirty="0"/>
          </a:p>
          <a:p>
            <a:pPr marL="457200" lvl="1" indent="0">
              <a:buNone/>
            </a:pPr>
            <a:endParaRPr lang="en-US" sz="3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FABB52-BF54-16D5-10AB-DB7DA8E5FA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6153" y="2795499"/>
            <a:ext cx="6039693" cy="126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473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B148B54-0495-8FAF-F65B-F2ADD24206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65186" y="143838"/>
            <a:ext cx="7962904" cy="5414775"/>
          </a:xfrm>
          <a:prstGeom prst="rect">
            <a:avLst/>
          </a:prstGeom>
        </p:spPr>
      </p:pic>
      <p:sp>
        <p:nvSpPr>
          <p:cNvPr id="1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Pearson correlation coefficients</a:t>
            </a:r>
          </a:p>
        </p:txBody>
      </p:sp>
    </p:spTree>
    <p:extLst>
      <p:ext uri="{BB962C8B-B14F-4D97-AF65-F5344CB8AC3E}">
        <p14:creationId xmlns:p14="http://schemas.microsoft.com/office/powerpoint/2010/main" val="2561297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D72B219-83F4-C35E-A035-EACABD227B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7247" y="1191149"/>
            <a:ext cx="3948699" cy="447570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Pearson correlation coefficients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5231594" cy="410577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200" b="1" dirty="0"/>
              <a:t>Consider this feature set:</a:t>
            </a:r>
          </a:p>
          <a:p>
            <a:pPr marL="457200" lvl="1" indent="0">
              <a:buNone/>
            </a:pPr>
            <a:endParaRPr lang="en-US" sz="3200" b="1" dirty="0"/>
          </a:p>
          <a:p>
            <a:pPr marL="457200" lvl="1" indent="0">
              <a:buNone/>
            </a:pPr>
            <a:r>
              <a:rPr lang="en-US" sz="3000" dirty="0"/>
              <a:t>The correlations between each feature</a:t>
            </a:r>
          </a:p>
          <a:p>
            <a:pPr marL="457200" lvl="1" indent="0">
              <a:buNone/>
            </a:pPr>
            <a:r>
              <a:rPr lang="en-US" sz="3000" dirty="0"/>
              <a:t>and the class label C are as shown -</a:t>
            </a:r>
          </a:p>
        </p:txBody>
      </p:sp>
    </p:spTree>
    <p:extLst>
      <p:ext uri="{BB962C8B-B14F-4D97-AF65-F5344CB8AC3E}">
        <p14:creationId xmlns:p14="http://schemas.microsoft.com/office/powerpoint/2010/main" val="27206929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Pearson correlation coefficients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6413122" cy="410577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600" dirty="0"/>
              <a:t>Therefore:</a:t>
            </a:r>
          </a:p>
          <a:p>
            <a:pPr lvl="1"/>
            <a:r>
              <a:rPr lang="en-US" sz="3200" dirty="0"/>
              <a:t>F1 should be retained</a:t>
            </a:r>
          </a:p>
          <a:p>
            <a:pPr lvl="1"/>
            <a:r>
              <a:rPr lang="en-US" sz="3200" dirty="0"/>
              <a:t>F3 should be discarded, and</a:t>
            </a:r>
          </a:p>
          <a:p>
            <a:pPr lvl="1"/>
            <a:r>
              <a:rPr lang="en-US" sz="3200" dirty="0"/>
              <a:t>Pearson doesn’t say much about whether F2 is useful or not.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216CD6-77E0-6BDF-1587-444F81563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6919" y="1276387"/>
            <a:ext cx="3681365" cy="45165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D1EDC3-31A6-2288-C327-55C36502519E}"/>
              </a:ext>
            </a:extLst>
          </p:cNvPr>
          <p:cNvSpPr txBox="1"/>
          <p:nvPr/>
        </p:nvSpPr>
        <p:spPr>
          <a:xfrm>
            <a:off x="1345915" y="4972692"/>
            <a:ext cx="1643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b="1" dirty="0"/>
              <a:t>Confounding Variables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437453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5400" b="1" dirty="0"/>
              <a:t>Disadvantages of Pearson correlation coefficients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2455524"/>
            <a:ext cx="11640620" cy="3246632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200" dirty="0"/>
              <a:t>• It may fail to detect the nonlinear relationship for the second  feature.</a:t>
            </a:r>
          </a:p>
          <a:p>
            <a:pPr marL="457200" lvl="1" indent="0">
              <a:buNone/>
            </a:pPr>
            <a:endParaRPr lang="en-US" sz="3200" dirty="0"/>
          </a:p>
          <a:p>
            <a:pPr marL="457200" lvl="1" indent="0">
              <a:buNone/>
            </a:pPr>
            <a:r>
              <a:rPr lang="en-US" sz="3200" dirty="0"/>
              <a:t>• It also assumes that the data is normally distributed, which is not always the case.</a:t>
            </a:r>
          </a:p>
        </p:txBody>
      </p:sp>
    </p:spTree>
    <p:extLst>
      <p:ext uri="{BB962C8B-B14F-4D97-AF65-F5344CB8AC3E}">
        <p14:creationId xmlns:p14="http://schemas.microsoft.com/office/powerpoint/2010/main" val="41530461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 err="1"/>
              <a:t>Normalised</a:t>
            </a:r>
            <a:r>
              <a:rPr lang="en-US" sz="5400" b="1" dirty="0"/>
              <a:t> Information Gain (NIG)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lvl="1"/>
            <a:r>
              <a:rPr lang="en-US" sz="3600" dirty="0"/>
              <a:t>This is a simple method to measure the significance of features based on information theory.</a:t>
            </a:r>
          </a:p>
          <a:p>
            <a:pPr lvl="1"/>
            <a:endParaRPr lang="en-US" sz="3600" dirty="0"/>
          </a:p>
          <a:p>
            <a:pPr lvl="1"/>
            <a:r>
              <a:rPr lang="en-US" sz="3400" dirty="0"/>
              <a:t>The first concept is Entropy</a:t>
            </a:r>
          </a:p>
          <a:p>
            <a:pPr lvl="2"/>
            <a:r>
              <a:rPr lang="en-US" sz="3000" dirty="0"/>
              <a:t>This measures the amount of uncertainty about a variable.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7BF800-8C7E-A8AC-C504-BE00EC5C2F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3168" y="4299736"/>
            <a:ext cx="4765663" cy="1316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7975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AE7DEB8-F3D0-D3D8-303C-835F81D089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5515" y="4670919"/>
            <a:ext cx="3173317" cy="1017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20843E9-30CF-47C4-704B-49CCD3066A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2166" y="3656978"/>
            <a:ext cx="5677692" cy="60015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Mutual information (MI)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lvl="2"/>
            <a:r>
              <a:rPr lang="en-US" sz="3200" dirty="0"/>
              <a:t>Mutual information (MI) between two variables is defined as the amount of information which is shared between the variables.</a:t>
            </a:r>
          </a:p>
          <a:p>
            <a:pPr marL="914400" lvl="2" indent="0" algn="ctr">
              <a:buNone/>
            </a:pPr>
            <a:r>
              <a:rPr lang="pt-BR" sz="2400" i="1" dirty="0"/>
              <a:t>I(F;C) </a:t>
            </a:r>
            <a:r>
              <a:rPr lang="pt-BR" sz="2400" dirty="0"/>
              <a:t>= H(F) − H(F|C )</a:t>
            </a:r>
          </a:p>
          <a:p>
            <a:pPr marL="914400" lvl="2" indent="0" algn="ctr">
              <a:buNone/>
            </a:pPr>
            <a:r>
              <a:rPr lang="pt-BR" sz="2400" dirty="0"/>
              <a:t>= H(C) − H(C|F)</a:t>
            </a:r>
            <a:endParaRPr lang="en-US" sz="2400" dirty="0"/>
          </a:p>
          <a:p>
            <a:pPr marL="914400" lvl="2" indent="0">
              <a:buNone/>
            </a:pPr>
            <a:r>
              <a:rPr lang="en-US" sz="2400" dirty="0"/>
              <a:t>Therefore:</a:t>
            </a:r>
          </a:p>
          <a:p>
            <a:pPr marL="914400" lvl="2" indent="0">
              <a:buNone/>
            </a:pPr>
            <a:endParaRPr lang="en-US" sz="900" dirty="0"/>
          </a:p>
          <a:p>
            <a:pPr lvl="2"/>
            <a:r>
              <a:rPr lang="en-US" sz="3200" dirty="0"/>
              <a:t>To keep its value between 0 and 1, 0 indicates no association, while 1 indicates high association:</a:t>
            </a:r>
          </a:p>
        </p:txBody>
      </p:sp>
    </p:spTree>
    <p:extLst>
      <p:ext uri="{BB962C8B-B14F-4D97-AF65-F5344CB8AC3E}">
        <p14:creationId xmlns:p14="http://schemas.microsoft.com/office/powerpoint/2010/main" val="19127300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For Example:</a:t>
            </a:r>
            <a:endParaRPr lang="en-GB" sz="54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64CFDC-7630-A129-942E-E8A0669736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96277" y="1549476"/>
            <a:ext cx="3743847" cy="120031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C23D5C-77C6-67F7-5FFF-305BA7E8A8C6}"/>
              </a:ext>
            </a:extLst>
          </p:cNvPr>
          <p:cNvSpPr txBox="1"/>
          <p:nvPr/>
        </p:nvSpPr>
        <p:spPr>
          <a:xfrm>
            <a:off x="863029" y="2873314"/>
            <a:ext cx="58768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𝑁𝐼 𝑋, 𝑌 = 0, which means the two</a:t>
            </a:r>
          </a:p>
          <a:p>
            <a:r>
              <a:rPr lang="en-US" sz="2800" dirty="0"/>
              <a:t>variables are totally independent.</a:t>
            </a:r>
            <a:endParaRPr lang="en-GB" sz="2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A6BCA5-D724-8DFC-6AC1-2814786167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2039" y="3932420"/>
            <a:ext cx="3372321" cy="17528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13A06B-7DBB-E76C-3A2E-877FD697EA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9540" y="1327177"/>
            <a:ext cx="3979431" cy="454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3965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Limitations of NIG</a:t>
            </a:r>
            <a:endParaRPr lang="en-GB" sz="54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08D2BE-FC4D-E938-EA5F-DF26578EE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06558" y="1327746"/>
            <a:ext cx="8378883" cy="4371187"/>
          </a:xfrm>
        </p:spPr>
      </p:pic>
    </p:spTree>
    <p:extLst>
      <p:ext uri="{BB962C8B-B14F-4D97-AF65-F5344CB8AC3E}">
        <p14:creationId xmlns:p14="http://schemas.microsoft.com/office/powerpoint/2010/main" val="4488839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Mutual Information – Further Methods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3200" dirty="0"/>
              <a:t>To tackle this problem new methods have been proposed for selecting relevant features, which are non-redundant with respect to each other.</a:t>
            </a:r>
          </a:p>
          <a:p>
            <a:pPr marL="457200" lvl="1" indent="0">
              <a:buNone/>
            </a:pPr>
            <a:endParaRPr lang="en-US" sz="3200" dirty="0"/>
          </a:p>
          <a:p>
            <a:pPr lvl="1"/>
            <a:r>
              <a:rPr lang="en-US" sz="3200" dirty="0"/>
              <a:t>The aim is to </a:t>
            </a:r>
            <a:r>
              <a:rPr lang="en-US" sz="3200" dirty="0" err="1"/>
              <a:t>maximise</a:t>
            </a:r>
            <a:r>
              <a:rPr lang="en-US" sz="3200" dirty="0"/>
              <a:t> the mutual information between the selected features and the class labels </a:t>
            </a:r>
            <a:r>
              <a:rPr lang="en-US" sz="3200" i="1" dirty="0"/>
              <a:t>I(S, C</a:t>
            </a:r>
            <a:r>
              <a:rPr lang="en-US" sz="3200" dirty="0"/>
              <a:t>)</a:t>
            </a:r>
          </a:p>
          <a:p>
            <a:pPr marL="457200" lvl="1" indent="0">
              <a:buNone/>
            </a:pPr>
            <a:endParaRPr lang="en-US" sz="6000" dirty="0"/>
          </a:p>
          <a:p>
            <a:pPr lvl="1"/>
            <a:r>
              <a:rPr lang="en-US" sz="3200" dirty="0"/>
              <a:t>Where S=(𝑓</a:t>
            </a:r>
            <a:r>
              <a:rPr lang="en-US" sz="1600" dirty="0"/>
              <a:t>1</a:t>
            </a:r>
            <a:r>
              <a:rPr lang="en-US" sz="3200" dirty="0"/>
              <a:t> , 𝑓</a:t>
            </a:r>
            <a:r>
              <a:rPr lang="en-US" sz="1600" dirty="0"/>
              <a:t>2</a:t>
            </a:r>
            <a:r>
              <a:rPr lang="en-US" sz="3200" dirty="0"/>
              <a:t> , 𝑓</a:t>
            </a:r>
            <a:r>
              <a:rPr lang="en-US" sz="1600" dirty="0"/>
              <a:t>3</a:t>
            </a:r>
            <a:r>
              <a:rPr lang="en-US" sz="3200" dirty="0"/>
              <a:t> , ... . , 𝑓</a:t>
            </a:r>
            <a:r>
              <a:rPr lang="en-US" sz="1600" i="1" dirty="0"/>
              <a:t>k)</a:t>
            </a:r>
            <a:r>
              <a:rPr lang="en-US" sz="3200" dirty="0"/>
              <a:t> is the selected subset, C is the class label.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30F41-A831-F6BF-A0BA-D0DE834B85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339" y="4112996"/>
            <a:ext cx="3915321" cy="543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3746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19" y="365125"/>
            <a:ext cx="12031038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fr-FR" sz="5400" b="1" dirty="0"/>
              <a:t>Joint </a:t>
            </a:r>
            <a:r>
              <a:rPr lang="fr-FR" sz="5400" b="1" dirty="0" err="1"/>
              <a:t>Mutual</a:t>
            </a:r>
            <a:r>
              <a:rPr lang="fr-FR" sz="5400" b="1" dirty="0"/>
              <a:t> Information Maximisation</a:t>
            </a:r>
            <a:br>
              <a:rPr lang="fr-FR" sz="5400" b="1" dirty="0"/>
            </a:br>
            <a:r>
              <a:rPr lang="fr-FR" sz="5400" b="1" dirty="0"/>
              <a:t>(JMIM)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lvl="1"/>
            <a:r>
              <a:rPr lang="en-US" sz="3200" dirty="0"/>
              <a:t>This method employs Joint Mutual Information (JMI) and the maximum of the minimum approach, which should choose the most relevant features.</a:t>
            </a:r>
          </a:p>
          <a:p>
            <a:pPr lvl="1"/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122F0C-1F25-4E62-55E0-C37FC4AC95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5510" y="3362981"/>
            <a:ext cx="8763856" cy="57258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E88DDE-52D2-EA8C-FF51-D1B887350D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5510" y="4598908"/>
            <a:ext cx="8763856" cy="623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351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JMIM Algorithm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71946"/>
            <a:ext cx="11640620" cy="4130211"/>
          </a:xfrm>
        </p:spPr>
        <p:txBody>
          <a:bodyPr>
            <a:noAutofit/>
          </a:bodyPr>
          <a:lstStyle/>
          <a:p>
            <a:pPr lvl="1"/>
            <a:r>
              <a:rPr lang="en-US" sz="2800" dirty="0"/>
              <a:t>The features are selected by JMIM according to the following criterion: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C3C581-1DA2-A1FB-C355-82A697C95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709" y="2111561"/>
            <a:ext cx="5824581" cy="3590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1865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JMIM Algorithm</a:t>
            </a:r>
            <a:endParaRPr lang="en-GB" sz="54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ABB745-64B7-F73A-BFBB-B90A61269E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5549" y="1571625"/>
            <a:ext cx="11215801" cy="4130675"/>
          </a:xfrm>
        </p:spPr>
      </p:pic>
    </p:spTree>
    <p:extLst>
      <p:ext uri="{BB962C8B-B14F-4D97-AF65-F5344CB8AC3E}">
        <p14:creationId xmlns:p14="http://schemas.microsoft.com/office/powerpoint/2010/main" val="6470876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/>
              <a:t>Example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26117C3-2914-0755-43D1-8977EB7936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03077" y="992839"/>
            <a:ext cx="7385844" cy="4719735"/>
          </a:xfrm>
        </p:spPr>
      </p:pic>
    </p:spTree>
    <p:extLst>
      <p:ext uri="{BB962C8B-B14F-4D97-AF65-F5344CB8AC3E}">
        <p14:creationId xmlns:p14="http://schemas.microsoft.com/office/powerpoint/2010/main" val="295805051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Feature Extraction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71946"/>
            <a:ext cx="11640620" cy="4130211"/>
          </a:xfrm>
        </p:spPr>
        <p:txBody>
          <a:bodyPr>
            <a:no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/>
              <a:t>Feature extraction methods transform existing features into a new feature space of lower dimensionality.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Techniques include:</a:t>
            </a:r>
          </a:p>
          <a:p>
            <a:pPr lvl="3">
              <a:lnSpc>
                <a:spcPct val="100000"/>
              </a:lnSpc>
            </a:pPr>
            <a:r>
              <a:rPr lang="en-US" sz="2400" dirty="0"/>
              <a:t>Independent Component Analysis (LCA)</a:t>
            </a:r>
          </a:p>
          <a:p>
            <a:pPr lvl="3">
              <a:lnSpc>
                <a:spcPct val="100000"/>
              </a:lnSpc>
            </a:pPr>
            <a:r>
              <a:rPr lang="en-US" sz="2400" dirty="0"/>
              <a:t>Linear Discrimination Analysis (LDA)</a:t>
            </a:r>
          </a:p>
          <a:p>
            <a:pPr lvl="3">
              <a:lnSpc>
                <a:spcPct val="100000"/>
              </a:lnSpc>
            </a:pPr>
            <a:r>
              <a:rPr lang="en-US" sz="2400" dirty="0"/>
              <a:t>Locally Linear Embedding (LLE)</a:t>
            </a:r>
          </a:p>
          <a:p>
            <a:pPr lvl="3">
              <a:lnSpc>
                <a:spcPct val="100000"/>
              </a:lnSpc>
            </a:pPr>
            <a:r>
              <a:rPr lang="en-US" sz="2400" dirty="0"/>
              <a:t>T-distributed Stochastic </a:t>
            </a:r>
            <a:r>
              <a:rPr lang="en-US" sz="2400" dirty="0" err="1"/>
              <a:t>Neighbour</a:t>
            </a:r>
            <a:r>
              <a:rPr lang="en-US" sz="2400" dirty="0"/>
              <a:t> Embedding (t-SNE)</a:t>
            </a:r>
          </a:p>
          <a:p>
            <a:pPr lvl="3">
              <a:lnSpc>
                <a:spcPct val="100000"/>
              </a:lnSpc>
            </a:pPr>
            <a:r>
              <a:rPr lang="en-US" sz="2400" dirty="0"/>
              <a:t>Autoencoders</a:t>
            </a:r>
          </a:p>
          <a:p>
            <a:pPr marL="1371600" lvl="3" indent="0">
              <a:lnSpc>
                <a:spcPct val="100000"/>
              </a:lnSpc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33955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Feature Extraction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71946"/>
            <a:ext cx="11640620" cy="4130211"/>
          </a:xfrm>
        </p:spPr>
        <p:txBody>
          <a:bodyPr>
            <a:no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/>
              <a:t>Feature extraction methods transform existing features into a new feature space of lower dimensionality.</a:t>
            </a:r>
          </a:p>
          <a:p>
            <a:pPr lvl="1">
              <a:lnSpc>
                <a:spcPct val="100000"/>
              </a:lnSpc>
            </a:pPr>
            <a:r>
              <a:rPr lang="en-US" sz="3200" dirty="0"/>
              <a:t>Techniques include: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US" sz="1400" dirty="0"/>
          </a:p>
          <a:p>
            <a:pPr lvl="3">
              <a:lnSpc>
                <a:spcPct val="100000"/>
              </a:lnSpc>
            </a:pPr>
            <a:r>
              <a:rPr lang="en-US" sz="2800" b="1" dirty="0"/>
              <a:t>Principal Component Analysis (PCA)</a:t>
            </a:r>
          </a:p>
          <a:p>
            <a:pPr lvl="3">
              <a:lnSpc>
                <a:spcPct val="100000"/>
              </a:lnSpc>
            </a:pPr>
            <a:endParaRPr lang="en-US" sz="1400" dirty="0"/>
          </a:p>
          <a:p>
            <a:pPr lvl="3">
              <a:lnSpc>
                <a:spcPct val="100000"/>
              </a:lnSpc>
            </a:pPr>
            <a:r>
              <a:rPr lang="en-US" sz="2800" dirty="0"/>
              <a:t>It is one of the most used linear dimensionality techniques</a:t>
            </a:r>
          </a:p>
          <a:p>
            <a:pPr lvl="3">
              <a:lnSpc>
                <a:spcPct val="100000"/>
              </a:lnSpc>
            </a:pPr>
            <a:r>
              <a:rPr lang="en-US" sz="2800" dirty="0"/>
              <a:t>It is an unsupervised learning algorithm</a:t>
            </a:r>
          </a:p>
          <a:p>
            <a:pPr lvl="3">
              <a:lnSpc>
                <a:spcPct val="100000"/>
              </a:lnSpc>
            </a:pPr>
            <a:r>
              <a:rPr lang="en-US" sz="2800" dirty="0"/>
              <a:t>It is an orthogonal transformation method</a:t>
            </a:r>
          </a:p>
        </p:txBody>
      </p:sp>
    </p:spTree>
    <p:extLst>
      <p:ext uri="{BB962C8B-B14F-4D97-AF65-F5344CB8AC3E}">
        <p14:creationId xmlns:p14="http://schemas.microsoft.com/office/powerpoint/2010/main" val="391743192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Principle Component Analysis (PCA)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71946"/>
            <a:ext cx="11640620" cy="4130211"/>
          </a:xfrm>
        </p:spPr>
        <p:txBody>
          <a:bodyPr>
            <a:noAutofit/>
          </a:bodyPr>
          <a:lstStyle/>
          <a:p>
            <a:pPr lvl="1">
              <a:lnSpc>
                <a:spcPct val="100000"/>
              </a:lnSpc>
            </a:pPr>
            <a:r>
              <a:rPr lang="en-US" sz="3200" dirty="0"/>
              <a:t>PCA’s orthogonal transformation method transforms the original features into a new feature which is called eigen components.</a:t>
            </a:r>
          </a:p>
          <a:p>
            <a:pPr lvl="1">
              <a:lnSpc>
                <a:spcPct val="100000"/>
              </a:lnSpc>
            </a:pPr>
            <a:endParaRPr lang="en-US" sz="1400" dirty="0"/>
          </a:p>
          <a:p>
            <a:pPr lvl="1">
              <a:lnSpc>
                <a:spcPct val="100000"/>
              </a:lnSpc>
            </a:pPr>
            <a:r>
              <a:rPr lang="en-US" sz="3200" dirty="0"/>
              <a:t>The original features are project into coordinate system that shows the highest variation in the data.</a:t>
            </a:r>
          </a:p>
          <a:p>
            <a:pPr lvl="1">
              <a:lnSpc>
                <a:spcPct val="100000"/>
              </a:lnSpc>
            </a:pPr>
            <a:endParaRPr lang="en-US" sz="1400" dirty="0"/>
          </a:p>
          <a:p>
            <a:pPr lvl="1">
              <a:lnSpc>
                <a:spcPct val="100000"/>
              </a:lnSpc>
            </a:pPr>
            <a:r>
              <a:rPr lang="en-US" sz="3200" dirty="0"/>
              <a:t>The highest variation will be along the first eigen vector, the second highest will be along the second eigen vector, and so on.</a:t>
            </a:r>
          </a:p>
        </p:txBody>
      </p:sp>
    </p:spTree>
    <p:extLst>
      <p:ext uri="{BB962C8B-B14F-4D97-AF65-F5344CB8AC3E}">
        <p14:creationId xmlns:p14="http://schemas.microsoft.com/office/powerpoint/2010/main" val="13750425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18DBDCA-C0BF-CB58-FAD2-8673469283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09904" y="1271355"/>
            <a:ext cx="7972191" cy="4315289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PCA Dimensionality Reduction Pipeline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19416093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PCA Dimensionality Reduction Pipeline</a:t>
            </a:r>
            <a:endParaRPr lang="en-GB" sz="5400" b="1" dirty="0"/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5FE96CAE-E6E9-E399-72FF-169ED916E5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32490" y="1281096"/>
            <a:ext cx="4617020" cy="44889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8BAE2E7-24E6-9F0F-7E3D-0F4AD75C47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2490" y="2248874"/>
            <a:ext cx="2794145" cy="189161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4B59A58-883C-0938-67A5-DF3374BD02FB}"/>
              </a:ext>
            </a:extLst>
          </p:cNvPr>
          <p:cNvSpPr txBox="1"/>
          <p:nvPr/>
        </p:nvSpPr>
        <p:spPr>
          <a:xfrm>
            <a:off x="202774" y="5438404"/>
            <a:ext cx="609771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https://towardsdatascience.com/feature-extraction-techniques-d619b56e31be</a:t>
            </a:r>
          </a:p>
        </p:txBody>
      </p:sp>
    </p:spTree>
    <p:extLst>
      <p:ext uri="{BB962C8B-B14F-4D97-AF65-F5344CB8AC3E}">
        <p14:creationId xmlns:p14="http://schemas.microsoft.com/office/powerpoint/2010/main" val="22897010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Further Information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0B9A7-080E-680E-EE9A-E3966DB685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61" y="1596387"/>
            <a:ext cx="11640620" cy="410577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3200" dirty="0"/>
              <a:t>• Elements of information theory, John Wiley &amp; Sons, New York (2006)</a:t>
            </a:r>
          </a:p>
          <a:p>
            <a:pPr marL="457200" lvl="1" indent="0">
              <a:buNone/>
            </a:pPr>
            <a:r>
              <a:rPr lang="en-US" sz="3200" dirty="0"/>
              <a:t>• </a:t>
            </a:r>
            <a:r>
              <a:rPr lang="en-US" sz="3200" dirty="0" err="1"/>
              <a:t>Bennasar</a:t>
            </a:r>
            <a:r>
              <a:rPr lang="en-US" sz="3200" dirty="0"/>
              <a:t>, M., Hicks, Y. and </a:t>
            </a:r>
            <a:r>
              <a:rPr lang="en-US" sz="3200" dirty="0" err="1"/>
              <a:t>Setchi</a:t>
            </a:r>
            <a:r>
              <a:rPr lang="en-US" sz="3200" dirty="0"/>
              <a:t>, R., 2015. Feature selection using joint mutual information </a:t>
            </a:r>
            <a:r>
              <a:rPr lang="en-US" sz="3200" dirty="0" err="1"/>
              <a:t>maximisation</a:t>
            </a:r>
            <a:r>
              <a:rPr lang="en-US" sz="3200" dirty="0"/>
              <a:t>. Expert Systems with Applications, 42(22), pp.8520-8532.</a:t>
            </a:r>
          </a:p>
        </p:txBody>
      </p:sp>
    </p:spTree>
    <p:extLst>
      <p:ext uri="{BB962C8B-B14F-4D97-AF65-F5344CB8AC3E}">
        <p14:creationId xmlns:p14="http://schemas.microsoft.com/office/powerpoint/2010/main" val="257452677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2063</Words>
  <Application>Microsoft Office PowerPoint</Application>
  <PresentationFormat>Widescreen</PresentationFormat>
  <Paragraphs>253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38</vt:i4>
      </vt:variant>
    </vt:vector>
  </HeadingPairs>
  <TitlesOfParts>
    <vt:vector size="63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Data Sets</vt:lpstr>
      <vt:lpstr>Data Repositories</vt:lpstr>
      <vt:lpstr>PowerPoint Presentation</vt:lpstr>
      <vt:lpstr>Why Pre-process Data?</vt:lpstr>
      <vt:lpstr>Data Dimensionality</vt:lpstr>
      <vt:lpstr>Data Dimensionality</vt:lpstr>
      <vt:lpstr>Dimensionality Reduction</vt:lpstr>
      <vt:lpstr>High Data Dimensionality</vt:lpstr>
      <vt:lpstr>The Curse of Dimensionality</vt:lpstr>
      <vt:lpstr>Redundant Features</vt:lpstr>
      <vt:lpstr>Redundant Features</vt:lpstr>
      <vt:lpstr>What are Redundant Features?</vt:lpstr>
      <vt:lpstr>Why should we reduce dimensionality?</vt:lpstr>
      <vt:lpstr>Regularisation</vt:lpstr>
      <vt:lpstr>Techniques to Reduce Dimensionality</vt:lpstr>
      <vt:lpstr>Feature Selection Methods</vt:lpstr>
      <vt:lpstr>Feature Selection Methods</vt:lpstr>
      <vt:lpstr>Pearson correlation coefficients</vt:lpstr>
      <vt:lpstr>Pearson correlation coefficients</vt:lpstr>
      <vt:lpstr>Pearson correlation coefficients</vt:lpstr>
      <vt:lpstr>Pearson correlation coefficients</vt:lpstr>
      <vt:lpstr>Disadvantages of Pearson correlation coefficients</vt:lpstr>
      <vt:lpstr>Normalised Information Gain (NIG)</vt:lpstr>
      <vt:lpstr>Mutual information (MI)</vt:lpstr>
      <vt:lpstr>For Example:</vt:lpstr>
      <vt:lpstr>Limitations of NIG</vt:lpstr>
      <vt:lpstr>Mutual Information – Further Methods</vt:lpstr>
      <vt:lpstr>Joint Mutual Information Maximisation (JMIM)</vt:lpstr>
      <vt:lpstr>JMIM Algorithm</vt:lpstr>
      <vt:lpstr>JMIM Algorithm</vt:lpstr>
      <vt:lpstr>Example</vt:lpstr>
      <vt:lpstr>Feature Extraction</vt:lpstr>
      <vt:lpstr>Feature Extraction</vt:lpstr>
      <vt:lpstr>Principle Component Analysis (PCA)</vt:lpstr>
      <vt:lpstr>PCA Dimensionality Reduction Pipeline</vt:lpstr>
      <vt:lpstr>PCA Dimensionality Reduction Pipeline</vt:lpstr>
      <vt:lpstr>Further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78</cp:revision>
  <dcterms:created xsi:type="dcterms:W3CDTF">2021-03-09T15:35:42Z</dcterms:created>
  <dcterms:modified xsi:type="dcterms:W3CDTF">2024-12-16T11:53:55Z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