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0" r:id="rId1"/>
  </p:sldMasterIdLst>
  <p:notesMasterIdLst>
    <p:notesMasterId r:id="rId11"/>
  </p:notesMasterIdLst>
  <p:sldIdLst>
    <p:sldId id="256" r:id="rId2"/>
    <p:sldId id="259" r:id="rId3"/>
    <p:sldId id="260" r:id="rId4"/>
    <p:sldId id="265" r:id="rId5"/>
    <p:sldId id="261" r:id="rId6"/>
    <p:sldId id="262" r:id="rId7"/>
    <p:sldId id="266" r:id="rId8"/>
    <p:sldId id="267" r:id="rId9"/>
    <p:sldId id="264" r:id="rId10"/>
  </p:sldIdLst>
  <p:sldSz cx="9144000" cy="6858000" type="screen4x3"/>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9"/>
  </p:normalViewPr>
  <p:slideViewPr>
    <p:cSldViewPr>
      <p:cViewPr varScale="1">
        <p:scale>
          <a:sx n="104" d="100"/>
          <a:sy n="104" d="100"/>
        </p:scale>
        <p:origin x="1880"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Segnaposto data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E44D41-B59E-4153-903D-CC4DBAC92382}" type="datetimeFigureOut">
              <a:rPr lang="en-GB" smtClean="0"/>
              <a:t>19/10/2021</a:t>
            </a:fld>
            <a:endParaRPr lang="en-GB" dirty="0"/>
          </a:p>
        </p:txBody>
      </p:sp>
      <p:sp>
        <p:nvSpPr>
          <p:cNvPr id="4" name="Segnaposto immagine diapositiva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Segnaposto note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6" name="Segnaposto piè di pagina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egnaposto numero diapositiva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E68860B-55F1-4DFD-82AB-52907A9D367B}" type="slidenum">
              <a:rPr lang="en-GB" smtClean="0"/>
              <a:t>‹#›</a:t>
            </a:fld>
            <a:endParaRPr lang="en-GB" dirty="0"/>
          </a:p>
        </p:txBody>
      </p:sp>
    </p:spTree>
    <p:extLst>
      <p:ext uri="{BB962C8B-B14F-4D97-AF65-F5344CB8AC3E}">
        <p14:creationId xmlns:p14="http://schemas.microsoft.com/office/powerpoint/2010/main" val="2719257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it-IT"/>
              <a:t>Fare clic per modificare lo stile del titolo</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5" name="Footer Placeholder 4"/>
          <p:cNvSpPr>
            <a:spLocks noGrp="1"/>
          </p:cNvSpPr>
          <p:nvPr>
            <p:ph type="ftr" sz="quarter" idx="11"/>
          </p:nvPr>
        </p:nvSpPr>
        <p:spPr/>
        <p:txBody>
          <a:bodyPr/>
          <a:lstStyle/>
          <a:p>
            <a:endParaRPr lang="it-IT" dirty="0"/>
          </a:p>
        </p:txBody>
      </p:sp>
      <p:sp>
        <p:nvSpPr>
          <p:cNvPr id="6" name="Slide Number Placeholder 5"/>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a:t>
            </a:r>
            <a:endParaRPr lang="en-US"/>
          </a:p>
        </p:txBody>
      </p:sp>
      <p:sp>
        <p:nvSpPr>
          <p:cNvPr id="3" name="Content Placeholder 2"/>
          <p:cNvSpPr>
            <a:spLocks noGrp="1"/>
          </p:cNvSpPr>
          <p:nvPr>
            <p:ph idx="1"/>
          </p:nvPr>
        </p:nvSpPr>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5" name="Footer Placeholder 4"/>
          <p:cNvSpPr>
            <a:spLocks noGrp="1"/>
          </p:cNvSpPr>
          <p:nvPr>
            <p:ph type="ftr" sz="quarter" idx="11"/>
          </p:nvPr>
        </p:nvSpPr>
        <p:spPr/>
        <p:txBody>
          <a:bodyPr/>
          <a:lstStyle/>
          <a:p>
            <a:endParaRPr lang="it-IT" dirty="0"/>
          </a:p>
        </p:txBody>
      </p:sp>
      <p:sp>
        <p:nvSpPr>
          <p:cNvPr id="6" name="Slide Number Placeholder 5"/>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it-IT"/>
              <a:t>Fare clic per modificare lo stile del titolo</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stili del testo dello schema</a:t>
            </a:r>
          </a:p>
        </p:txBody>
      </p:sp>
      <p:sp>
        <p:nvSpPr>
          <p:cNvPr id="4" name="Date Placeholder 3"/>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5" name="Footer Placeholder 4"/>
          <p:cNvSpPr>
            <a:spLocks noGrp="1"/>
          </p:cNvSpPr>
          <p:nvPr>
            <p:ph type="ftr" sz="quarter" idx="11"/>
          </p:nvPr>
        </p:nvSpPr>
        <p:spPr/>
        <p:txBody>
          <a:bodyPr/>
          <a:lstStyle/>
          <a:p>
            <a:endParaRPr lang="it-IT" dirty="0"/>
          </a:p>
        </p:txBody>
      </p:sp>
      <p:sp>
        <p:nvSpPr>
          <p:cNvPr id="6" name="Slide Number Placeholder 5"/>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6" name="Footer Placeholder 5"/>
          <p:cNvSpPr>
            <a:spLocks noGrp="1"/>
          </p:cNvSpPr>
          <p:nvPr>
            <p:ph type="ftr" sz="quarter" idx="11"/>
          </p:nvPr>
        </p:nvSpPr>
        <p:spPr/>
        <p:txBody>
          <a:bodyPr/>
          <a:lstStyle/>
          <a:p>
            <a:endParaRPr lang="it-IT" dirty="0"/>
          </a:p>
        </p:txBody>
      </p:sp>
      <p:sp>
        <p:nvSpPr>
          <p:cNvPr id="7" name="Slide Number Placeholder 6"/>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it-IT"/>
              <a:t>Fare clic per modificare lo stile del titolo</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7" name="Date Placeholder 6"/>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8" name="Footer Placeholder 7"/>
          <p:cNvSpPr>
            <a:spLocks noGrp="1"/>
          </p:cNvSpPr>
          <p:nvPr>
            <p:ph type="ftr" sz="quarter" idx="11"/>
          </p:nvPr>
        </p:nvSpPr>
        <p:spPr/>
        <p:txBody>
          <a:bodyPr/>
          <a:lstStyle/>
          <a:p>
            <a:endParaRPr lang="it-IT" dirty="0"/>
          </a:p>
        </p:txBody>
      </p:sp>
      <p:sp>
        <p:nvSpPr>
          <p:cNvPr id="9" name="Slide Number Placeholder 8"/>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a:t>
            </a:r>
            <a:endParaRPr lang="en-US"/>
          </a:p>
        </p:txBody>
      </p:sp>
      <p:sp>
        <p:nvSpPr>
          <p:cNvPr id="3" name="Date Placeholder 2"/>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4" name="Footer Placeholder 3"/>
          <p:cNvSpPr>
            <a:spLocks noGrp="1"/>
          </p:cNvSpPr>
          <p:nvPr>
            <p:ph type="ftr" sz="quarter" idx="11"/>
          </p:nvPr>
        </p:nvSpPr>
        <p:spPr/>
        <p:txBody>
          <a:bodyPr/>
          <a:lstStyle/>
          <a:p>
            <a:endParaRPr lang="it-IT" dirty="0"/>
          </a:p>
        </p:txBody>
      </p:sp>
      <p:sp>
        <p:nvSpPr>
          <p:cNvPr id="5" name="Slide Number Placeholder 4"/>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3" name="Footer Placeholder 2"/>
          <p:cNvSpPr>
            <a:spLocks noGrp="1"/>
          </p:cNvSpPr>
          <p:nvPr>
            <p:ph type="ftr" sz="quarter" idx="11"/>
          </p:nvPr>
        </p:nvSpPr>
        <p:spPr/>
        <p:txBody>
          <a:bodyPr/>
          <a:lstStyle/>
          <a:p>
            <a:endParaRPr lang="it-IT" dirty="0"/>
          </a:p>
        </p:txBody>
      </p:sp>
      <p:sp>
        <p:nvSpPr>
          <p:cNvPr id="4" name="Slide Number Placeholder 3"/>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it-IT"/>
              <a:t>Fare clic per modificare lo stile del titolo</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5" name="Date Placeholder 4"/>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6" name="Footer Placeholder 5"/>
          <p:cNvSpPr>
            <a:spLocks noGrp="1"/>
          </p:cNvSpPr>
          <p:nvPr>
            <p:ph type="ftr" sz="quarter" idx="11"/>
          </p:nvPr>
        </p:nvSpPr>
        <p:spPr/>
        <p:txBody>
          <a:bodyPr/>
          <a:lstStyle/>
          <a:p>
            <a:endParaRPr lang="it-IT" dirty="0"/>
          </a:p>
        </p:txBody>
      </p:sp>
      <p:sp>
        <p:nvSpPr>
          <p:cNvPr id="7" name="Slide Number Placeholder 6"/>
          <p:cNvSpPr>
            <a:spLocks noGrp="1"/>
          </p:cNvSpPr>
          <p:nvPr>
            <p:ph type="sldNum" sz="quarter" idx="12"/>
          </p:nvPr>
        </p:nvSpPr>
        <p:spPr/>
        <p:txBody>
          <a:bodyPr/>
          <a:lstStyle/>
          <a:p>
            <a:fld id="{E7A41E1B-4F70-4964-A407-84C68BE8251C}" type="slidenum">
              <a:rPr lang="it-IT" smtClean="0"/>
              <a:t>‹#›</a:t>
            </a:fld>
            <a:endParaRPr lang="it-IT" dirty="0"/>
          </a:p>
        </p:txBody>
      </p:sp>
      <p:sp>
        <p:nvSpPr>
          <p:cNvPr id="9" name="Content Placeholder 8"/>
          <p:cNvSpPr>
            <a:spLocks noGrp="1"/>
          </p:cNvSpPr>
          <p:nvPr>
            <p:ph sz="quarter" idx="13"/>
          </p:nvPr>
        </p:nvSpPr>
        <p:spPr>
          <a:xfrm>
            <a:off x="304800" y="381000"/>
            <a:ext cx="7772400" cy="4942840"/>
          </a:xfrm>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it-IT"/>
              <a:t>Fare clic per modificare lo stile del titolo</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it-IT" dirty="0"/>
              <a:t>Fare clic sull'icona per inserire un'immagine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stili del testo dello schema</a:t>
            </a:r>
          </a:p>
        </p:txBody>
      </p:sp>
      <p:sp>
        <p:nvSpPr>
          <p:cNvPr id="8" name="Date Placeholder 7"/>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9" name="Slide Number Placeholder 8"/>
          <p:cNvSpPr>
            <a:spLocks noGrp="1"/>
          </p:cNvSpPr>
          <p:nvPr>
            <p:ph type="sldNum" sz="quarter" idx="11"/>
          </p:nvPr>
        </p:nvSpPr>
        <p:spPr/>
        <p:txBody>
          <a:bodyPr/>
          <a:lstStyle/>
          <a:p>
            <a:fld id="{E7A41E1B-4F70-4964-A407-84C68BE8251C}" type="slidenum">
              <a:rPr lang="it-IT" smtClean="0"/>
              <a:t>‹#›</a:t>
            </a:fld>
            <a:endParaRPr lang="it-IT" dirty="0"/>
          </a:p>
        </p:txBody>
      </p:sp>
      <p:sp>
        <p:nvSpPr>
          <p:cNvPr id="10" name="Footer Placeholder 9"/>
          <p:cNvSpPr>
            <a:spLocks noGrp="1"/>
          </p:cNvSpPr>
          <p:nvPr>
            <p:ph type="ftr" sz="quarter" idx="12"/>
          </p:nvPr>
        </p:nvSpPr>
        <p:spPr/>
        <p:txBody>
          <a:bodyPr/>
          <a:lstStyle/>
          <a:p>
            <a:endParaRPr lang="it-IT"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a:t>
            </a:r>
            <a:endParaRPr lang="en-US"/>
          </a:p>
        </p:txBody>
      </p:sp>
      <p:sp>
        <p:nvSpPr>
          <p:cNvPr id="3" name="Vertical Text Placeholder 2"/>
          <p:cNvSpPr>
            <a:spLocks noGrp="1"/>
          </p:cNvSpPr>
          <p:nvPr>
            <p:ph type="body" orient="vert" idx="1"/>
          </p:nvPr>
        </p:nvSpPr>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5" name="Footer Placeholder 4"/>
          <p:cNvSpPr>
            <a:spLocks noGrp="1"/>
          </p:cNvSpPr>
          <p:nvPr>
            <p:ph type="ftr" sz="quarter" idx="11"/>
          </p:nvPr>
        </p:nvSpPr>
        <p:spPr/>
        <p:txBody>
          <a:bodyPr/>
          <a:lstStyle/>
          <a:p>
            <a:endParaRPr lang="it-IT" dirty="0"/>
          </a:p>
        </p:txBody>
      </p:sp>
      <p:sp>
        <p:nvSpPr>
          <p:cNvPr id="6" name="Slide Number Placeholder 5"/>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it-IT"/>
              <a:t>Fare clic per modificare lo stile del titolo</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a:p>
        </p:txBody>
      </p:sp>
      <p:sp>
        <p:nvSpPr>
          <p:cNvPr id="4" name="Date Placeholder 3"/>
          <p:cNvSpPr>
            <a:spLocks noGrp="1"/>
          </p:cNvSpPr>
          <p:nvPr>
            <p:ph type="dt" sz="half" idx="10"/>
          </p:nvPr>
        </p:nvSpPr>
        <p:spPr/>
        <p:txBody>
          <a:bodyPr/>
          <a:lstStyle/>
          <a:p>
            <a:fld id="{7F49D355-16BD-4E45-BD9A-5EA878CF7CBD}" type="datetimeFigureOut">
              <a:rPr lang="it-IT" smtClean="0"/>
              <a:t>19/10/21</a:t>
            </a:fld>
            <a:endParaRPr lang="it-IT" dirty="0"/>
          </a:p>
        </p:txBody>
      </p:sp>
      <p:sp>
        <p:nvSpPr>
          <p:cNvPr id="5" name="Footer Placeholder 4"/>
          <p:cNvSpPr>
            <a:spLocks noGrp="1"/>
          </p:cNvSpPr>
          <p:nvPr>
            <p:ph type="ftr" sz="quarter" idx="11"/>
          </p:nvPr>
        </p:nvSpPr>
        <p:spPr/>
        <p:txBody>
          <a:bodyPr/>
          <a:lstStyle/>
          <a:p>
            <a:endParaRPr lang="it-IT" dirty="0"/>
          </a:p>
        </p:txBody>
      </p:sp>
      <p:sp>
        <p:nvSpPr>
          <p:cNvPr id="6" name="Slide Number Placeholder 5"/>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it-IT"/>
              <a:t>Fare clic per modificare lo stile del titolo</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E7A41E1B-4F70-4964-A407-84C68BE8251C}" type="slidenum">
              <a:rPr lang="it-IT" smtClean="0"/>
              <a:t>‹#›</a:t>
            </a:fld>
            <a:endParaRPr lang="it-IT"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it-IT" dirty="0"/>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7F49D355-16BD-4E45-BD9A-5EA878CF7CBD}" type="datetimeFigureOut">
              <a:rPr lang="it-IT" smtClean="0"/>
              <a:t>19/10/21</a:t>
            </a:fld>
            <a:endParaRPr lang="it-IT" dirty="0"/>
          </a:p>
        </p:txBody>
      </p:sp>
    </p:spTree>
  </p:cSld>
  <p:clrMap bg1="lt1" tx1="dk1" bg2="lt2" tx2="dk2" accent1="accent1" accent2="accent2" accent3="accent3" accent4="accent4" accent5="accent5" accent6="accent6" hlink="hlink" folHlink="folHlink"/>
  <p:sldLayoutIdLst>
    <p:sldLayoutId id="2147484081" r:id="rId1"/>
    <p:sldLayoutId id="2147484082" r:id="rId2"/>
    <p:sldLayoutId id="2147484083" r:id="rId3"/>
    <p:sldLayoutId id="2147484084" r:id="rId4"/>
    <p:sldLayoutId id="2147484085" r:id="rId5"/>
    <p:sldLayoutId id="2147484086" r:id="rId6"/>
    <p:sldLayoutId id="2147484087" r:id="rId7"/>
    <p:sldLayoutId id="2147484088" r:id="rId8"/>
    <p:sldLayoutId id="2147484089" r:id="rId9"/>
    <p:sldLayoutId id="2147484090" r:id="rId10"/>
    <p:sldLayoutId id="214748409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ctrTitle"/>
          </p:nvPr>
        </p:nvSpPr>
        <p:spPr>
          <a:xfrm>
            <a:off x="683568" y="1628800"/>
            <a:ext cx="7056784" cy="1752600"/>
          </a:xfrm>
        </p:spPr>
        <p:txBody>
          <a:bodyPr>
            <a:normAutofit/>
          </a:bodyPr>
          <a:lstStyle/>
          <a:p>
            <a:pPr algn="ctr"/>
            <a:r>
              <a:rPr lang="en-GB" sz="2800" dirty="0"/>
              <a:t>A CHILD’S EXPERIENCE BETWEEN THE AGES OF 0 – 5 YEARS CAN AFFECT THE REST OF THEIR LIVES</a:t>
            </a:r>
          </a:p>
        </p:txBody>
      </p:sp>
      <p:sp>
        <p:nvSpPr>
          <p:cNvPr id="3" name="Sottotitolo 2"/>
          <p:cNvSpPr>
            <a:spLocks noGrp="1"/>
          </p:cNvSpPr>
          <p:nvPr>
            <p:ph type="subTitle" idx="1"/>
          </p:nvPr>
        </p:nvSpPr>
        <p:spPr>
          <a:xfrm>
            <a:off x="323528" y="5085184"/>
            <a:ext cx="4856584" cy="1185664"/>
          </a:xfrm>
        </p:spPr>
        <p:txBody>
          <a:bodyPr/>
          <a:lstStyle/>
          <a:p>
            <a:pPr algn="l"/>
            <a:r>
              <a:rPr lang="en-GB" i="1" dirty="0">
                <a:solidFill>
                  <a:schemeClr val="tx2"/>
                </a:solidFill>
                <a:latin typeface="Arial" pitchFamily="34" charset="0"/>
                <a:cs typeface="Arial" pitchFamily="34" charset="0"/>
              </a:rPr>
              <a:t>Student ID: 2019010</a:t>
            </a:r>
          </a:p>
          <a:p>
            <a:pPr algn="l"/>
            <a:r>
              <a:rPr lang="en-GB" i="1" dirty="0">
                <a:solidFill>
                  <a:schemeClr val="tx2"/>
                </a:solidFill>
                <a:latin typeface="Arial" pitchFamily="34" charset="0"/>
                <a:cs typeface="Arial" pitchFamily="34" charset="0"/>
              </a:rPr>
              <a:t>Student Name: Adrian </a:t>
            </a:r>
            <a:r>
              <a:rPr lang="en-GB" i="1" dirty="0" err="1">
                <a:solidFill>
                  <a:schemeClr val="tx2"/>
                </a:solidFill>
                <a:latin typeface="Arial" pitchFamily="34" charset="0"/>
                <a:cs typeface="Arial" pitchFamily="34" charset="0"/>
              </a:rPr>
              <a:t>Valer</a:t>
            </a:r>
            <a:r>
              <a:rPr lang="en-GB" i="1" dirty="0">
                <a:solidFill>
                  <a:schemeClr val="tx2"/>
                </a:solidFill>
                <a:latin typeface="Arial" pitchFamily="34" charset="0"/>
                <a:cs typeface="Arial" pitchFamily="34" charset="0"/>
              </a:rPr>
              <a:t> </a:t>
            </a:r>
            <a:r>
              <a:rPr lang="en-GB" i="1" dirty="0" err="1">
                <a:solidFill>
                  <a:schemeClr val="tx2"/>
                </a:solidFill>
                <a:latin typeface="Arial" pitchFamily="34" charset="0"/>
                <a:cs typeface="Arial" pitchFamily="34" charset="0"/>
              </a:rPr>
              <a:t>Todica</a:t>
            </a:r>
            <a:r>
              <a:rPr lang="en-GB" i="1" dirty="0">
                <a:solidFill>
                  <a:schemeClr val="tx2"/>
                </a:solidFill>
                <a:latin typeface="Arial" pitchFamily="34" charset="0"/>
                <a:cs typeface="Arial" pitchFamily="34" charset="0"/>
              </a:rPr>
              <a:t> </a:t>
            </a:r>
          </a:p>
          <a:p>
            <a:pPr algn="l"/>
            <a:r>
              <a:rPr lang="en-GB" i="1" dirty="0">
                <a:solidFill>
                  <a:schemeClr val="tx2"/>
                </a:solidFill>
                <a:latin typeface="Arial" pitchFamily="34" charset="0"/>
                <a:cs typeface="Arial" pitchFamily="34" charset="0"/>
              </a:rPr>
              <a:t>Lecturer: </a:t>
            </a:r>
            <a:r>
              <a:rPr lang="en-GB" i="1">
                <a:solidFill>
                  <a:schemeClr val="tx2"/>
                </a:solidFill>
                <a:latin typeface="Arial" pitchFamily="34" charset="0"/>
                <a:cs typeface="Arial" pitchFamily="34" charset="0"/>
              </a:rPr>
              <a:t>Rebecca Kavanagh</a:t>
            </a:r>
            <a:endParaRPr lang="en-GB" dirty="0">
              <a:solidFill>
                <a:schemeClr val="tx2"/>
              </a:solidFill>
              <a:latin typeface="Arial" pitchFamily="34" charset="0"/>
              <a:cs typeface="Arial" pitchFamily="34" charset="0"/>
            </a:endParaRPr>
          </a:p>
          <a:p>
            <a:endParaRPr lang="en-GB" dirty="0"/>
          </a:p>
        </p:txBody>
      </p:sp>
    </p:spTree>
    <p:extLst>
      <p:ext uri="{BB962C8B-B14F-4D97-AF65-F5344CB8AC3E}">
        <p14:creationId xmlns:p14="http://schemas.microsoft.com/office/powerpoint/2010/main" val="3295799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400872" y="188640"/>
            <a:ext cx="3766192" cy="758952"/>
          </a:xfrm>
        </p:spPr>
        <p:txBody>
          <a:bodyPr>
            <a:normAutofit/>
          </a:bodyPr>
          <a:lstStyle/>
          <a:p>
            <a:pPr algn="ctr"/>
            <a:r>
              <a:rPr lang="en-GB" sz="2000" dirty="0">
                <a:solidFill>
                  <a:schemeClr val="tx1"/>
                </a:solidFill>
              </a:rPr>
              <a:t>INTRODUCTION</a:t>
            </a:r>
            <a:endParaRPr lang="en-GB" sz="2400" dirty="0">
              <a:solidFill>
                <a:schemeClr val="tx1"/>
              </a:solidFill>
            </a:endParaRPr>
          </a:p>
        </p:txBody>
      </p:sp>
      <p:sp>
        <p:nvSpPr>
          <p:cNvPr id="3" name="CasellaDiTesto 2"/>
          <p:cNvSpPr txBox="1"/>
          <p:nvPr/>
        </p:nvSpPr>
        <p:spPr>
          <a:xfrm>
            <a:off x="251520" y="1124744"/>
            <a:ext cx="8064896" cy="5262979"/>
          </a:xfrm>
          <a:prstGeom prst="rect">
            <a:avLst/>
          </a:prstGeom>
          <a:noFill/>
        </p:spPr>
        <p:txBody>
          <a:bodyPr wrap="square" rtlCol="0">
            <a:spAutoFit/>
          </a:bodyPr>
          <a:lstStyle/>
          <a:p>
            <a:pPr algn="just">
              <a:lnSpc>
                <a:spcPct val="150000"/>
              </a:lnSpc>
            </a:pPr>
            <a:r>
              <a:rPr lang="en-GB" sz="1600" dirty="0">
                <a:latin typeface="Arial" pitchFamily="34" charset="0"/>
                <a:cs typeface="Arial" pitchFamily="34" charset="0"/>
              </a:rPr>
              <a:t>This presentation aims to emphasise the importance of the first five years in the life of a child and how the experiences live in the early childhood have a lifelong impact.</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Although the brain develops during the entire lifespan, it is by the age of five that it develops more rapidly than in any other stage of life – 90% of the brain develops from birth until 5 years (Brown and Jernigan, 2012).</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Therefore, numerous theories were elaborated about this important stage of life aiming to examine the impact certain behaviours have on the baby development and his further success of failure in life.</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Out of the numerous theories, two will be discussed further in this presentation:</a:t>
            </a:r>
          </a:p>
          <a:p>
            <a:pPr marL="742950" lvl="1" indent="-285750" algn="just">
              <a:lnSpc>
                <a:spcPct val="150000"/>
              </a:lnSpc>
              <a:buFont typeface="Wingdings" pitchFamily="2" charset="2"/>
              <a:buChar char="Ø"/>
            </a:pPr>
            <a:r>
              <a:rPr lang="en-GB" sz="1600" dirty="0">
                <a:latin typeface="Arial" pitchFamily="34" charset="0"/>
                <a:cs typeface="Arial" pitchFamily="34" charset="0"/>
              </a:rPr>
              <a:t>The Attachment Theory;</a:t>
            </a:r>
          </a:p>
          <a:p>
            <a:pPr marL="742950" lvl="1" indent="-285750" algn="just">
              <a:lnSpc>
                <a:spcPct val="150000"/>
              </a:lnSpc>
              <a:buFont typeface="Wingdings" pitchFamily="2" charset="2"/>
              <a:buChar char="Ø"/>
            </a:pPr>
            <a:r>
              <a:rPr lang="en-GB" sz="1600" dirty="0">
                <a:latin typeface="Arial" pitchFamily="34" charset="0"/>
                <a:cs typeface="Arial" pitchFamily="34" charset="0"/>
              </a:rPr>
              <a:t>The Steiner Approach. </a:t>
            </a:r>
          </a:p>
        </p:txBody>
      </p:sp>
    </p:spTree>
    <p:extLst>
      <p:ext uri="{BB962C8B-B14F-4D97-AF65-F5344CB8AC3E}">
        <p14:creationId xmlns:p14="http://schemas.microsoft.com/office/powerpoint/2010/main" val="3775115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915816" y="404664"/>
            <a:ext cx="2952328" cy="720080"/>
          </a:xfrm>
        </p:spPr>
        <p:txBody>
          <a:bodyPr/>
          <a:lstStyle/>
          <a:p>
            <a:r>
              <a:rPr lang="en-GB" sz="2000" dirty="0">
                <a:solidFill>
                  <a:schemeClr val="tx1"/>
                </a:solidFill>
              </a:rPr>
              <a:t>ATTACHMENT THEORY </a:t>
            </a:r>
          </a:p>
        </p:txBody>
      </p:sp>
      <p:sp>
        <p:nvSpPr>
          <p:cNvPr id="4" name="CasellaDiTesto 3"/>
          <p:cNvSpPr txBox="1"/>
          <p:nvPr/>
        </p:nvSpPr>
        <p:spPr>
          <a:xfrm>
            <a:off x="234752" y="1844824"/>
            <a:ext cx="8064896" cy="3416320"/>
          </a:xfrm>
          <a:prstGeom prst="rect">
            <a:avLst/>
          </a:prstGeom>
          <a:noFill/>
        </p:spPr>
        <p:txBody>
          <a:bodyPr wrap="square" rtlCol="0">
            <a:spAutoFit/>
          </a:bodyPr>
          <a:lstStyle/>
          <a:p>
            <a:pPr algn="just">
              <a:lnSpc>
                <a:spcPct val="150000"/>
              </a:lnSpc>
            </a:pPr>
            <a:r>
              <a:rPr lang="en-GB" sz="1600" dirty="0">
                <a:latin typeface="Arial" pitchFamily="34" charset="0"/>
                <a:cs typeface="Arial" pitchFamily="34" charset="0"/>
              </a:rPr>
              <a:t>The Attachment Theory was develop by Bowlby (1969) and further expanded by Mary Ainsworth (1970).  According to Bowlby, the infants, in order to survive and develop, are born with an attachment behaviour towards their caregivers (Mikulincer et al, 2003), while the caregiver is naturally programmed to respond back (Flanagan, 1999) .</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Bowlby individuated four stages of attachment: 0-2/3 months, 2/3-6 months, 6/8 months to 2 years, and 2 years throughout the end of childhood. Ainsworth continued Bolwby’s work individuating three attachment styles: secure, insecure avoidant and insecure ambivalent/resistant.</a:t>
            </a:r>
          </a:p>
        </p:txBody>
      </p:sp>
    </p:spTree>
    <p:extLst>
      <p:ext uri="{BB962C8B-B14F-4D97-AF65-F5344CB8AC3E}">
        <p14:creationId xmlns:p14="http://schemas.microsoft.com/office/powerpoint/2010/main" val="160659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915816" y="0"/>
            <a:ext cx="2952328" cy="462203"/>
          </a:xfrm>
        </p:spPr>
        <p:txBody>
          <a:bodyPr/>
          <a:lstStyle/>
          <a:p>
            <a:r>
              <a:rPr lang="en-GB" sz="2000" dirty="0">
                <a:solidFill>
                  <a:schemeClr val="tx1"/>
                </a:solidFill>
              </a:rPr>
              <a:t>ATTACHMENT THEORY </a:t>
            </a:r>
          </a:p>
        </p:txBody>
      </p:sp>
      <p:sp>
        <p:nvSpPr>
          <p:cNvPr id="4" name="CasellaDiTesto 3"/>
          <p:cNvSpPr txBox="1"/>
          <p:nvPr/>
        </p:nvSpPr>
        <p:spPr>
          <a:xfrm>
            <a:off x="387216" y="529076"/>
            <a:ext cx="3903240" cy="416011"/>
          </a:xfrm>
          <a:prstGeom prst="rect">
            <a:avLst/>
          </a:prstGeom>
          <a:noFill/>
        </p:spPr>
        <p:txBody>
          <a:bodyPr wrap="square" rtlCol="0">
            <a:spAutoFit/>
          </a:bodyPr>
          <a:lstStyle/>
          <a:p>
            <a:pPr>
              <a:lnSpc>
                <a:spcPct val="150000"/>
              </a:lnSpc>
            </a:pPr>
            <a:r>
              <a:rPr lang="en-GB" sz="1600" b="1" dirty="0">
                <a:latin typeface="Arial" pitchFamily="34" charset="0"/>
                <a:cs typeface="Arial" pitchFamily="34" charset="0"/>
              </a:rPr>
              <a:t>BOWLBY 4 STAGES OF ATTACHMENT</a:t>
            </a:r>
          </a:p>
        </p:txBody>
      </p:sp>
      <p:sp>
        <p:nvSpPr>
          <p:cNvPr id="5" name="CasellaDiTesto 4"/>
          <p:cNvSpPr txBox="1"/>
          <p:nvPr/>
        </p:nvSpPr>
        <p:spPr>
          <a:xfrm>
            <a:off x="415411" y="3622556"/>
            <a:ext cx="6532853" cy="416011"/>
          </a:xfrm>
          <a:prstGeom prst="rect">
            <a:avLst/>
          </a:prstGeom>
          <a:noFill/>
        </p:spPr>
        <p:txBody>
          <a:bodyPr wrap="square" rtlCol="0">
            <a:spAutoFit/>
          </a:bodyPr>
          <a:lstStyle/>
          <a:p>
            <a:pPr>
              <a:lnSpc>
                <a:spcPct val="150000"/>
              </a:lnSpc>
            </a:pPr>
            <a:r>
              <a:rPr lang="en-GB" sz="1600" b="1" dirty="0">
                <a:latin typeface="Arial" pitchFamily="34" charset="0"/>
                <a:cs typeface="Arial" pitchFamily="34" charset="0"/>
              </a:rPr>
              <a:t>AINSWORTH 3 ATTACHMENT STYLES </a:t>
            </a:r>
            <a:r>
              <a:rPr lang="en-GB" sz="1600" dirty="0">
                <a:latin typeface="Arial" pitchFamily="34" charset="0"/>
                <a:cs typeface="Arial" pitchFamily="34" charset="0"/>
              </a:rPr>
              <a:t>(Huguelet et al, 2015) </a:t>
            </a:r>
          </a:p>
        </p:txBody>
      </p:sp>
      <p:sp>
        <p:nvSpPr>
          <p:cNvPr id="6" name="CasellaDiTesto 5"/>
          <p:cNvSpPr txBox="1"/>
          <p:nvPr/>
        </p:nvSpPr>
        <p:spPr>
          <a:xfrm>
            <a:off x="0" y="935017"/>
            <a:ext cx="8280920" cy="2637710"/>
          </a:xfrm>
          <a:prstGeom prst="rect">
            <a:avLst/>
          </a:prstGeom>
          <a:noFill/>
        </p:spPr>
        <p:txBody>
          <a:bodyPr wrap="square" rtlCol="0">
            <a:spAutoFit/>
          </a:bodyPr>
          <a:lstStyle/>
          <a:p>
            <a:pPr marL="342900" indent="-342900" algn="just">
              <a:lnSpc>
                <a:spcPct val="150000"/>
              </a:lnSpc>
              <a:buAutoNum type="arabicPeriod"/>
            </a:pPr>
            <a:r>
              <a:rPr lang="en-GB" sz="1400" b="1" dirty="0">
                <a:latin typeface="Arial" pitchFamily="34" charset="0"/>
                <a:cs typeface="Arial" pitchFamily="34" charset="0"/>
              </a:rPr>
              <a:t>Pre-attachment</a:t>
            </a:r>
            <a:r>
              <a:rPr lang="en-GB" sz="1400" dirty="0">
                <a:latin typeface="Arial" pitchFamily="34" charset="0"/>
                <a:cs typeface="Arial" pitchFamily="34" charset="0"/>
              </a:rPr>
              <a:t> (0-2 months): the infant is not able to differentiate the people around him, so he is not yet attached to any specific caregiver;</a:t>
            </a:r>
          </a:p>
          <a:p>
            <a:pPr marL="342900" indent="-342900" algn="just">
              <a:lnSpc>
                <a:spcPct val="150000"/>
              </a:lnSpc>
              <a:buAutoNum type="arabicPeriod"/>
            </a:pPr>
            <a:r>
              <a:rPr lang="en-GB" sz="1400" b="1" dirty="0">
                <a:latin typeface="Arial" pitchFamily="34" charset="0"/>
                <a:cs typeface="Arial" pitchFamily="34" charset="0"/>
              </a:rPr>
              <a:t>Attachment-in-the-making</a:t>
            </a:r>
            <a:r>
              <a:rPr lang="en-GB" sz="1400" dirty="0">
                <a:latin typeface="Arial" pitchFamily="34" charset="0"/>
                <a:cs typeface="Arial" pitchFamily="34" charset="0"/>
              </a:rPr>
              <a:t> (2-6 months): the infant starts to demonstrate interests towards a specific caregiver, however they do not protest when separated;</a:t>
            </a:r>
          </a:p>
          <a:p>
            <a:pPr marL="342900" indent="-342900" algn="just">
              <a:lnSpc>
                <a:spcPct val="150000"/>
              </a:lnSpc>
              <a:buAutoNum type="arabicPeriod"/>
            </a:pPr>
            <a:r>
              <a:rPr lang="en-GB" sz="1400" b="1" dirty="0">
                <a:latin typeface="Arial" pitchFamily="34" charset="0"/>
                <a:cs typeface="Arial" pitchFamily="34" charset="0"/>
              </a:rPr>
              <a:t>Clear-cut attachment </a:t>
            </a:r>
            <a:r>
              <a:rPr lang="en-GB" sz="1400" dirty="0">
                <a:latin typeface="Arial" pitchFamily="34" charset="0"/>
                <a:cs typeface="Arial" pitchFamily="34" charset="0"/>
              </a:rPr>
              <a:t>(6-24/36 months): the infant shows interest towards a certain caregiver, the attachment becomes intense and the separation anxiety increases.</a:t>
            </a:r>
          </a:p>
          <a:p>
            <a:pPr marL="342900" indent="-342900" algn="just">
              <a:lnSpc>
                <a:spcPct val="150000"/>
              </a:lnSpc>
              <a:buAutoNum type="arabicPeriod"/>
            </a:pPr>
            <a:r>
              <a:rPr lang="en-GB" sz="1400" b="1" dirty="0">
                <a:latin typeface="Arial" pitchFamily="34" charset="0"/>
                <a:cs typeface="Arial" pitchFamily="34" charset="0"/>
              </a:rPr>
              <a:t>Goal-corrected partnership </a:t>
            </a:r>
            <a:r>
              <a:rPr lang="en-GB" sz="1400" dirty="0">
                <a:latin typeface="Arial" pitchFamily="34" charset="0"/>
                <a:cs typeface="Arial" pitchFamily="34" charset="0"/>
              </a:rPr>
              <a:t>(3 years onwards): the infant starts to understand caregiver's absence and starts depending less on her; the separation anxiety decreases slowly </a:t>
            </a:r>
          </a:p>
        </p:txBody>
      </p:sp>
      <p:sp>
        <p:nvSpPr>
          <p:cNvPr id="7" name="CasellaDiTesto 6"/>
          <p:cNvSpPr txBox="1"/>
          <p:nvPr/>
        </p:nvSpPr>
        <p:spPr>
          <a:xfrm>
            <a:off x="53752" y="4164415"/>
            <a:ext cx="8173416" cy="2677656"/>
          </a:xfrm>
          <a:prstGeom prst="rect">
            <a:avLst/>
          </a:prstGeom>
          <a:noFill/>
        </p:spPr>
        <p:txBody>
          <a:bodyPr wrap="square" rtlCol="0">
            <a:spAutoFit/>
          </a:bodyPr>
          <a:lstStyle/>
          <a:p>
            <a:pPr marL="342900" indent="-342900" algn="just">
              <a:lnSpc>
                <a:spcPct val="150000"/>
              </a:lnSpc>
              <a:buAutoNum type="arabicPeriod"/>
            </a:pPr>
            <a:r>
              <a:rPr lang="en-GB" sz="1400" b="1" dirty="0">
                <a:latin typeface="Arial" pitchFamily="34" charset="0"/>
                <a:cs typeface="Arial" pitchFamily="34" charset="0"/>
              </a:rPr>
              <a:t>Secure: </a:t>
            </a:r>
            <a:r>
              <a:rPr lang="en-GB" sz="1400" dirty="0">
                <a:latin typeface="Arial" pitchFamily="34" charset="0"/>
                <a:cs typeface="Arial" pitchFamily="34" charset="0"/>
              </a:rPr>
              <a:t>An infant with a secure attachment uses his caregiver as a secure base to explore the environment, and for protection when needed. It tends to become and adult with high self-esteem and capable to get engaged in long-term relationships.</a:t>
            </a:r>
          </a:p>
          <a:p>
            <a:pPr marL="342900" indent="-342900" algn="just">
              <a:lnSpc>
                <a:spcPct val="150000"/>
              </a:lnSpc>
              <a:buAutoNum type="arabicPeriod"/>
            </a:pPr>
            <a:r>
              <a:rPr lang="en-GB" sz="1400" b="1" dirty="0">
                <a:latin typeface="Arial" pitchFamily="34" charset="0"/>
                <a:cs typeface="Arial" pitchFamily="34" charset="0"/>
              </a:rPr>
              <a:t>Insecure avoidant: </a:t>
            </a:r>
            <a:r>
              <a:rPr lang="en-GB" sz="1400" dirty="0">
                <a:latin typeface="Arial" pitchFamily="34" charset="0"/>
                <a:cs typeface="Arial" pitchFamily="34" charset="0"/>
              </a:rPr>
              <a:t>The infant is raised by an insensitive caregiver that is not seen as a secure base to go back to. In adulthood it leads to anxiety and insecurity towards relationships.</a:t>
            </a:r>
          </a:p>
          <a:p>
            <a:pPr marL="342900" indent="-342900" algn="just">
              <a:lnSpc>
                <a:spcPct val="150000"/>
              </a:lnSpc>
              <a:buAutoNum type="arabicPeriod"/>
            </a:pPr>
            <a:r>
              <a:rPr lang="en-GB" sz="1400" b="1" dirty="0">
                <a:latin typeface="Arial" pitchFamily="34" charset="0"/>
                <a:cs typeface="Arial" pitchFamily="34" charset="0"/>
              </a:rPr>
              <a:t>Insecure ambivalent/resistant</a:t>
            </a:r>
            <a:r>
              <a:rPr lang="en-GB" sz="1400" dirty="0">
                <a:latin typeface="Arial" pitchFamily="34" charset="0"/>
                <a:cs typeface="Arial" pitchFamily="34" charset="0"/>
              </a:rPr>
              <a:t>: The infant perceives an incoherent behaviour of the caregiver towards his primary needs, and thus does not consider it as a secure base. Exactly as the insecure avoidant style it leads to anxiety, low self-esteem and insecurity.</a:t>
            </a:r>
          </a:p>
        </p:txBody>
      </p:sp>
      <p:sp>
        <p:nvSpPr>
          <p:cNvPr id="9" name="Freccia in giù 8"/>
          <p:cNvSpPr/>
          <p:nvPr/>
        </p:nvSpPr>
        <p:spPr>
          <a:xfrm>
            <a:off x="53752" y="3399400"/>
            <a:ext cx="323528" cy="76501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789237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622612" y="188640"/>
            <a:ext cx="3178696" cy="850106"/>
          </a:xfrm>
        </p:spPr>
        <p:txBody>
          <a:bodyPr/>
          <a:lstStyle/>
          <a:p>
            <a:r>
              <a:rPr lang="en-GB" sz="2000" dirty="0">
                <a:solidFill>
                  <a:schemeClr val="tx1"/>
                </a:solidFill>
              </a:rPr>
              <a:t>THE STEINER APPROACH</a:t>
            </a:r>
          </a:p>
        </p:txBody>
      </p:sp>
      <p:sp>
        <p:nvSpPr>
          <p:cNvPr id="3" name="CasellaDiTesto 2"/>
          <p:cNvSpPr txBox="1"/>
          <p:nvPr/>
        </p:nvSpPr>
        <p:spPr>
          <a:xfrm>
            <a:off x="251520" y="1196752"/>
            <a:ext cx="8136904" cy="5262979"/>
          </a:xfrm>
          <a:prstGeom prst="rect">
            <a:avLst/>
          </a:prstGeom>
          <a:noFill/>
        </p:spPr>
        <p:txBody>
          <a:bodyPr wrap="square" rtlCol="0">
            <a:spAutoFit/>
          </a:bodyPr>
          <a:lstStyle/>
          <a:p>
            <a:pPr algn="just">
              <a:lnSpc>
                <a:spcPct val="150000"/>
              </a:lnSpc>
            </a:pPr>
            <a:r>
              <a:rPr lang="en-GB" sz="1600" dirty="0">
                <a:latin typeface="Arial" pitchFamily="34" charset="0"/>
                <a:cs typeface="Arial" pitchFamily="34" charset="0"/>
              </a:rPr>
              <a:t>The Steiner Approach is a form of education developed in the early 20s by the Austrian philosopher Rudolf Steiner. His intent to help children achieve knowledge by developing love of learning through ethical examples and positive experiences (Ullrich, 2008). </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The philosopher divided education in three main developmental stages (Janni, 2016):</a:t>
            </a:r>
          </a:p>
          <a:p>
            <a:pPr algn="just">
              <a:lnSpc>
                <a:spcPct val="150000"/>
              </a:lnSpc>
            </a:pPr>
            <a:r>
              <a:rPr lang="en-GB" sz="1600" dirty="0">
                <a:latin typeface="Arial" pitchFamily="34" charset="0"/>
                <a:cs typeface="Arial" pitchFamily="34" charset="0"/>
              </a:rPr>
              <a:t>	</a:t>
            </a:r>
            <a:r>
              <a:rPr lang="en-GB" sz="1600" b="1" dirty="0">
                <a:latin typeface="Arial" pitchFamily="34" charset="0"/>
                <a:cs typeface="Arial" pitchFamily="34" charset="0"/>
              </a:rPr>
              <a:t>1. Physical </a:t>
            </a:r>
            <a:r>
              <a:rPr lang="en-GB" sz="1600" dirty="0">
                <a:latin typeface="Arial" pitchFamily="34" charset="0"/>
                <a:cs typeface="Arial" pitchFamily="34" charset="0"/>
              </a:rPr>
              <a:t>from 0 to 7 years;</a:t>
            </a:r>
          </a:p>
          <a:p>
            <a:pPr algn="just">
              <a:lnSpc>
                <a:spcPct val="150000"/>
              </a:lnSpc>
            </a:pPr>
            <a:r>
              <a:rPr lang="en-GB" sz="1600" dirty="0">
                <a:latin typeface="Arial" pitchFamily="34" charset="0"/>
                <a:cs typeface="Arial" pitchFamily="34" charset="0"/>
              </a:rPr>
              <a:t>	</a:t>
            </a:r>
            <a:r>
              <a:rPr lang="en-GB" sz="1600" b="1" dirty="0">
                <a:latin typeface="Arial" pitchFamily="34" charset="0"/>
                <a:cs typeface="Arial" pitchFamily="34" charset="0"/>
              </a:rPr>
              <a:t>2. The Imagination </a:t>
            </a:r>
            <a:r>
              <a:rPr lang="en-GB" sz="1600" dirty="0">
                <a:latin typeface="Arial" pitchFamily="34" charset="0"/>
                <a:cs typeface="Arial" pitchFamily="34" charset="0"/>
              </a:rPr>
              <a:t>from 7 to 14 years;</a:t>
            </a:r>
          </a:p>
          <a:p>
            <a:pPr algn="just">
              <a:lnSpc>
                <a:spcPct val="150000"/>
              </a:lnSpc>
            </a:pPr>
            <a:r>
              <a:rPr lang="en-GB" sz="1600" dirty="0">
                <a:latin typeface="Arial" pitchFamily="34" charset="0"/>
                <a:cs typeface="Arial" pitchFamily="34" charset="0"/>
              </a:rPr>
              <a:t>	</a:t>
            </a:r>
            <a:r>
              <a:rPr lang="en-GB" sz="1600" b="1" dirty="0">
                <a:latin typeface="Arial" pitchFamily="34" charset="0"/>
                <a:cs typeface="Arial" pitchFamily="34" charset="0"/>
              </a:rPr>
              <a:t>3. The Spirit </a:t>
            </a:r>
            <a:r>
              <a:rPr lang="en-GB" sz="1600" dirty="0">
                <a:latin typeface="Arial" pitchFamily="34" charset="0"/>
                <a:cs typeface="Arial" pitchFamily="34" charset="0"/>
              </a:rPr>
              <a:t>from 14 to  21 years.</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Steiner considered the physical stage (0 to 7 years) the stage of the will, when the spirit shapes the physical body . Therefore, the early childhood  was a process characterised by the physical development  that requires intense activity in order to develop not only the motor skills, but also the emotional and cognitive development (Stoltz and Wiehl, 2021).</a:t>
            </a:r>
          </a:p>
        </p:txBody>
      </p:sp>
    </p:spTree>
    <p:extLst>
      <p:ext uri="{BB962C8B-B14F-4D97-AF65-F5344CB8AC3E}">
        <p14:creationId xmlns:p14="http://schemas.microsoft.com/office/powerpoint/2010/main" val="2554423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051720" y="260648"/>
            <a:ext cx="4474840" cy="936104"/>
          </a:xfrm>
        </p:spPr>
        <p:txBody>
          <a:bodyPr/>
          <a:lstStyle/>
          <a:p>
            <a:pPr algn="ctr"/>
            <a:r>
              <a:rPr lang="en-GB" sz="2000" dirty="0">
                <a:solidFill>
                  <a:schemeClr val="tx1"/>
                </a:solidFill>
              </a:rPr>
              <a:t>EFFECTIVE PARENTING</a:t>
            </a:r>
          </a:p>
        </p:txBody>
      </p:sp>
      <p:sp>
        <p:nvSpPr>
          <p:cNvPr id="3" name="CasellaDiTesto 2"/>
          <p:cNvSpPr txBox="1"/>
          <p:nvPr/>
        </p:nvSpPr>
        <p:spPr>
          <a:xfrm>
            <a:off x="539552" y="1372807"/>
            <a:ext cx="3164649" cy="338554"/>
          </a:xfrm>
          <a:prstGeom prst="rect">
            <a:avLst/>
          </a:prstGeom>
          <a:noFill/>
        </p:spPr>
        <p:txBody>
          <a:bodyPr wrap="none" rtlCol="0">
            <a:spAutoFit/>
          </a:bodyPr>
          <a:lstStyle/>
          <a:p>
            <a:r>
              <a:rPr lang="en-GB" sz="1600" b="1" dirty="0">
                <a:latin typeface="Arial" pitchFamily="34" charset="0"/>
                <a:cs typeface="Arial" pitchFamily="34" charset="0"/>
              </a:rPr>
              <a:t>1. Boost the infant self-esteem</a:t>
            </a:r>
          </a:p>
        </p:txBody>
      </p:sp>
      <p:sp>
        <p:nvSpPr>
          <p:cNvPr id="5" name="CasellaDiTesto 4"/>
          <p:cNvSpPr txBox="1"/>
          <p:nvPr/>
        </p:nvSpPr>
        <p:spPr>
          <a:xfrm>
            <a:off x="755576" y="2204864"/>
            <a:ext cx="7272808" cy="3416320"/>
          </a:xfrm>
          <a:prstGeom prst="rect">
            <a:avLst/>
          </a:prstGeom>
          <a:noFill/>
        </p:spPr>
        <p:txBody>
          <a:bodyPr wrap="square" rtlCol="0">
            <a:spAutoFit/>
          </a:bodyPr>
          <a:lstStyle/>
          <a:p>
            <a:pPr algn="just">
              <a:lnSpc>
                <a:spcPct val="150000"/>
              </a:lnSpc>
            </a:pPr>
            <a:r>
              <a:rPr lang="en-GB" sz="1600" dirty="0">
                <a:latin typeface="Arial" pitchFamily="34" charset="0"/>
                <a:cs typeface="Arial" pitchFamily="34" charset="0"/>
              </a:rPr>
              <a:t>It has been seen how a child with a secure attachment develops high self-esteem, less anxiety and better long-term relationship as an adult.</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Therefore, it is important for parents to support the infant self-esteem development and to boost it by praising the infant’s achievement, avoiding comparisons with others and verbal denigration.</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Even when the infant has a bad behaviour it is important for him to know that he is loved regardless and that mistakes can be forgiven and corrected.</a:t>
            </a:r>
          </a:p>
        </p:txBody>
      </p:sp>
    </p:spTree>
    <p:extLst>
      <p:ext uri="{BB962C8B-B14F-4D97-AF65-F5344CB8AC3E}">
        <p14:creationId xmlns:p14="http://schemas.microsoft.com/office/powerpoint/2010/main" val="35116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051720" y="260648"/>
            <a:ext cx="4474840" cy="936104"/>
          </a:xfrm>
        </p:spPr>
        <p:txBody>
          <a:bodyPr/>
          <a:lstStyle/>
          <a:p>
            <a:pPr algn="ctr"/>
            <a:r>
              <a:rPr lang="en-GB" sz="2000" dirty="0">
                <a:solidFill>
                  <a:schemeClr val="tx1"/>
                </a:solidFill>
              </a:rPr>
              <a:t>EFFECTIVE PARENTING</a:t>
            </a:r>
          </a:p>
        </p:txBody>
      </p:sp>
      <p:sp>
        <p:nvSpPr>
          <p:cNvPr id="3" name="CasellaDiTesto 2"/>
          <p:cNvSpPr txBox="1"/>
          <p:nvPr/>
        </p:nvSpPr>
        <p:spPr>
          <a:xfrm>
            <a:off x="539552" y="1372807"/>
            <a:ext cx="3730508" cy="338554"/>
          </a:xfrm>
          <a:prstGeom prst="rect">
            <a:avLst/>
          </a:prstGeom>
          <a:noFill/>
        </p:spPr>
        <p:txBody>
          <a:bodyPr wrap="none" rtlCol="0">
            <a:spAutoFit/>
          </a:bodyPr>
          <a:lstStyle/>
          <a:p>
            <a:r>
              <a:rPr lang="en-GB" sz="1600" b="1" dirty="0">
                <a:latin typeface="Arial" pitchFamily="34" charset="0"/>
                <a:cs typeface="Arial" pitchFamily="34" charset="0"/>
              </a:rPr>
              <a:t>2. Encourage physical development.</a:t>
            </a:r>
          </a:p>
        </p:txBody>
      </p:sp>
      <p:sp>
        <p:nvSpPr>
          <p:cNvPr id="5" name="CasellaDiTesto 4"/>
          <p:cNvSpPr txBox="1"/>
          <p:nvPr/>
        </p:nvSpPr>
        <p:spPr>
          <a:xfrm>
            <a:off x="755576" y="2204864"/>
            <a:ext cx="7272808" cy="3785652"/>
          </a:xfrm>
          <a:prstGeom prst="rect">
            <a:avLst/>
          </a:prstGeom>
          <a:noFill/>
        </p:spPr>
        <p:txBody>
          <a:bodyPr wrap="square" rtlCol="0">
            <a:spAutoFit/>
          </a:bodyPr>
          <a:lstStyle/>
          <a:p>
            <a:pPr algn="just">
              <a:lnSpc>
                <a:spcPct val="150000"/>
              </a:lnSpc>
            </a:pPr>
            <a:r>
              <a:rPr lang="en-GB" sz="1600" dirty="0">
                <a:latin typeface="Arial" pitchFamily="34" charset="0"/>
                <a:cs typeface="Arial" pitchFamily="34" charset="0"/>
              </a:rPr>
              <a:t>As Steiner emphasise a healthy physical development leads to maturing both motor skills and emotional and cognitive growth.</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Therefore, the infant should be given the possibility to practice active play on a daily basis by himself, with his parents and family, and with other peers. </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Some recommended activities could be:</a:t>
            </a:r>
          </a:p>
          <a:p>
            <a:pPr marL="742950" lvl="1" indent="-285750" algn="just">
              <a:lnSpc>
                <a:spcPct val="150000"/>
              </a:lnSpc>
              <a:buFont typeface="Arial" pitchFamily="34" charset="0"/>
              <a:buChar char="•"/>
            </a:pPr>
            <a:r>
              <a:rPr lang="en-GB" sz="1600" dirty="0">
                <a:latin typeface="Arial" pitchFamily="34" charset="0"/>
                <a:cs typeface="Arial" pitchFamily="34" charset="0"/>
              </a:rPr>
              <a:t>Building block towers;</a:t>
            </a:r>
          </a:p>
          <a:p>
            <a:pPr marL="742950" lvl="1" indent="-285750" algn="just">
              <a:lnSpc>
                <a:spcPct val="150000"/>
              </a:lnSpc>
              <a:buFont typeface="Arial" pitchFamily="34" charset="0"/>
              <a:buChar char="•"/>
            </a:pPr>
            <a:r>
              <a:rPr lang="en-GB" sz="1600" dirty="0">
                <a:latin typeface="Arial" pitchFamily="34" charset="0"/>
                <a:cs typeface="Arial" pitchFamily="34" charset="0"/>
              </a:rPr>
              <a:t>Build a fort with blankets and furniture (e.g. a table or chairs);</a:t>
            </a:r>
          </a:p>
          <a:p>
            <a:pPr marL="742950" lvl="1" indent="-285750" algn="just">
              <a:lnSpc>
                <a:spcPct val="150000"/>
              </a:lnSpc>
              <a:buFont typeface="Arial" pitchFamily="34" charset="0"/>
              <a:buChar char="•"/>
            </a:pPr>
            <a:r>
              <a:rPr lang="en-GB" sz="1600" dirty="0">
                <a:latin typeface="Arial" pitchFamily="34" charset="0"/>
                <a:cs typeface="Arial" pitchFamily="34" charset="0"/>
              </a:rPr>
              <a:t>Hide-and-Seek.</a:t>
            </a:r>
          </a:p>
        </p:txBody>
      </p:sp>
    </p:spTree>
    <p:extLst>
      <p:ext uri="{BB962C8B-B14F-4D97-AF65-F5344CB8AC3E}">
        <p14:creationId xmlns:p14="http://schemas.microsoft.com/office/powerpoint/2010/main" val="1048491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051720" y="260648"/>
            <a:ext cx="4474840" cy="936104"/>
          </a:xfrm>
        </p:spPr>
        <p:txBody>
          <a:bodyPr/>
          <a:lstStyle/>
          <a:p>
            <a:pPr algn="ctr"/>
            <a:r>
              <a:rPr lang="en-GB" sz="2000" dirty="0">
                <a:solidFill>
                  <a:schemeClr val="tx1"/>
                </a:solidFill>
              </a:rPr>
              <a:t>CONCLUSIONS</a:t>
            </a:r>
          </a:p>
        </p:txBody>
      </p:sp>
      <p:sp>
        <p:nvSpPr>
          <p:cNvPr id="5" name="CasellaDiTesto 4"/>
          <p:cNvSpPr txBox="1"/>
          <p:nvPr/>
        </p:nvSpPr>
        <p:spPr>
          <a:xfrm>
            <a:off x="755576" y="1412776"/>
            <a:ext cx="7272808" cy="3046988"/>
          </a:xfrm>
          <a:prstGeom prst="rect">
            <a:avLst/>
          </a:prstGeom>
          <a:noFill/>
        </p:spPr>
        <p:txBody>
          <a:bodyPr wrap="square" rtlCol="0">
            <a:spAutoFit/>
          </a:bodyPr>
          <a:lstStyle/>
          <a:p>
            <a:pPr algn="just">
              <a:lnSpc>
                <a:spcPct val="150000"/>
              </a:lnSpc>
            </a:pPr>
            <a:r>
              <a:rPr lang="en-GB" sz="1600" dirty="0">
                <a:latin typeface="Arial" pitchFamily="34" charset="0"/>
                <a:cs typeface="Arial" pitchFamily="34" charset="0"/>
              </a:rPr>
              <a:t>The role of the parents is crucial in the early childhood in order for infants to develop healthy cognitive and social skills that will be the basis for further success in life.</a:t>
            </a:r>
          </a:p>
          <a:p>
            <a:pPr algn="just">
              <a:lnSpc>
                <a:spcPct val="150000"/>
              </a:lnSpc>
            </a:pPr>
            <a:endParaRPr lang="en-GB" sz="1600" dirty="0">
              <a:latin typeface="Arial" pitchFamily="34" charset="0"/>
              <a:cs typeface="Arial" pitchFamily="34" charset="0"/>
            </a:endParaRPr>
          </a:p>
          <a:p>
            <a:pPr algn="just">
              <a:lnSpc>
                <a:spcPct val="150000"/>
              </a:lnSpc>
            </a:pPr>
            <a:r>
              <a:rPr lang="en-GB" sz="1600" dirty="0">
                <a:latin typeface="Arial" pitchFamily="34" charset="0"/>
                <a:cs typeface="Arial" pitchFamily="34" charset="0"/>
              </a:rPr>
              <a:t>During the stage 0 to 5 years the brain of the child develops about 90%, therefore the activities practice in this period combined with the affective-emotional support of the parents influence how the child development and behaviour for the rest of his life.</a:t>
            </a:r>
          </a:p>
        </p:txBody>
      </p:sp>
    </p:spTree>
    <p:extLst>
      <p:ext uri="{BB962C8B-B14F-4D97-AF65-F5344CB8AC3E}">
        <p14:creationId xmlns:p14="http://schemas.microsoft.com/office/powerpoint/2010/main" val="2846280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2843808" y="78194"/>
            <a:ext cx="1882552" cy="634082"/>
          </a:xfrm>
        </p:spPr>
        <p:txBody>
          <a:bodyPr/>
          <a:lstStyle/>
          <a:p>
            <a:pPr algn="ctr"/>
            <a:r>
              <a:rPr lang="en-GB" sz="2000" dirty="0">
                <a:solidFill>
                  <a:schemeClr val="tx1"/>
                </a:solidFill>
              </a:rPr>
              <a:t>REFERENCES</a:t>
            </a:r>
          </a:p>
        </p:txBody>
      </p:sp>
      <p:sp>
        <p:nvSpPr>
          <p:cNvPr id="3" name="CasellaDiTesto 2"/>
          <p:cNvSpPr txBox="1"/>
          <p:nvPr/>
        </p:nvSpPr>
        <p:spPr>
          <a:xfrm>
            <a:off x="73433" y="701010"/>
            <a:ext cx="8388424" cy="5909310"/>
          </a:xfrm>
          <a:prstGeom prst="rect">
            <a:avLst/>
          </a:prstGeom>
          <a:noFill/>
        </p:spPr>
        <p:txBody>
          <a:bodyPr wrap="square" rtlCol="0">
            <a:spAutoFit/>
          </a:bodyPr>
          <a:lstStyle/>
          <a:p>
            <a:pPr>
              <a:lnSpc>
                <a:spcPct val="150000"/>
              </a:lnSpc>
            </a:pPr>
            <a:r>
              <a:rPr lang="en-GB" sz="1400" dirty="0">
                <a:latin typeface="Arial" pitchFamily="34" charset="0"/>
                <a:cs typeface="Arial" pitchFamily="34" charset="0"/>
              </a:rPr>
              <a:t>Bowlby, J. (1969). </a:t>
            </a:r>
            <a:r>
              <a:rPr lang="en-GB" sz="1400" i="1" dirty="0">
                <a:latin typeface="Arial" pitchFamily="34" charset="0"/>
                <a:cs typeface="Arial" pitchFamily="34" charset="0"/>
              </a:rPr>
              <a:t>Attachment and loss</a:t>
            </a:r>
            <a:r>
              <a:rPr lang="en-GB" sz="1400" dirty="0">
                <a:latin typeface="Arial" pitchFamily="34" charset="0"/>
                <a:cs typeface="Arial" pitchFamily="34" charset="0"/>
              </a:rPr>
              <a:t>. 1st ed. New York: Basic Books.</a:t>
            </a:r>
          </a:p>
          <a:p>
            <a:pPr>
              <a:lnSpc>
                <a:spcPct val="150000"/>
              </a:lnSpc>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Brown, T. and Jernigan, T. (2012). Brain Development During the Preschool Years. </a:t>
            </a:r>
            <a:r>
              <a:rPr lang="en-GB" sz="1400" i="1" dirty="0">
                <a:latin typeface="Arial" pitchFamily="34" charset="0"/>
                <a:cs typeface="Arial" pitchFamily="34" charset="0"/>
              </a:rPr>
              <a:t>Neuropsychology Review</a:t>
            </a:r>
            <a:r>
              <a:rPr lang="en-GB" sz="1400" dirty="0">
                <a:latin typeface="Arial" pitchFamily="34" charset="0"/>
                <a:cs typeface="Arial" pitchFamily="34" charset="0"/>
              </a:rPr>
              <a:t>, 22(4), pp. 313-333.</a:t>
            </a:r>
          </a:p>
          <a:p>
            <a:pPr>
              <a:lnSpc>
                <a:spcPct val="150000"/>
              </a:lnSpc>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Flanagan, C. (1999). </a:t>
            </a:r>
            <a:r>
              <a:rPr lang="en-GB" sz="1400" i="1" dirty="0">
                <a:latin typeface="Arial" pitchFamily="34" charset="0"/>
                <a:cs typeface="Arial" pitchFamily="34" charset="0"/>
              </a:rPr>
              <a:t>Early socialisation</a:t>
            </a:r>
            <a:r>
              <a:rPr lang="en-GB" sz="1400" dirty="0">
                <a:latin typeface="Arial" pitchFamily="34" charset="0"/>
                <a:cs typeface="Arial" pitchFamily="34" charset="0"/>
              </a:rPr>
              <a:t>. 1st ed. London: Routledge.</a:t>
            </a:r>
          </a:p>
          <a:p>
            <a:pPr>
              <a:lnSpc>
                <a:spcPct val="150000"/>
              </a:lnSpc>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Huguelet, P. Mohr, S. Rieben, I. Hasler, R. Perroud, N. and Brandt, P. (2015). Attachment and coping in psychosis in relation to spiritual figures. </a:t>
            </a:r>
            <a:r>
              <a:rPr lang="en-GB" sz="1400" i="1" dirty="0">
                <a:latin typeface="Arial" pitchFamily="34" charset="0"/>
                <a:cs typeface="Arial" pitchFamily="34" charset="0"/>
              </a:rPr>
              <a:t>BMC Psychiatry</a:t>
            </a:r>
            <a:r>
              <a:rPr lang="en-GB" sz="1400" dirty="0">
                <a:latin typeface="Arial" pitchFamily="34" charset="0"/>
                <a:cs typeface="Arial" pitchFamily="34" charset="0"/>
              </a:rPr>
              <a:t>, 15(1).</a:t>
            </a:r>
          </a:p>
          <a:p>
            <a:pPr>
              <a:lnSpc>
                <a:spcPct val="150000"/>
              </a:lnSpc>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Mikulincer, M. Shaver, P. and Pereg, D. (2003). Attachment Theory and Affect Regulation: The Dynamics, Development, and Cognitive Consequences of Attachment-Related Strategies. </a:t>
            </a:r>
            <a:r>
              <a:rPr lang="en-GB" sz="1400" i="1" dirty="0">
                <a:latin typeface="Arial" pitchFamily="34" charset="0"/>
                <a:cs typeface="Arial" pitchFamily="34" charset="0"/>
              </a:rPr>
              <a:t>Motivation and Emotion</a:t>
            </a:r>
            <a:r>
              <a:rPr lang="en-GB" sz="1400" dirty="0">
                <a:latin typeface="Arial" pitchFamily="34" charset="0"/>
                <a:cs typeface="Arial" pitchFamily="34" charset="0"/>
              </a:rPr>
              <a:t>, 27(2), pp.77-102.</a:t>
            </a:r>
          </a:p>
          <a:p>
            <a:pPr>
              <a:lnSpc>
                <a:spcPct val="150000"/>
              </a:lnSpc>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Stoltz, T. and Wiehl, A. (2021). </a:t>
            </a:r>
            <a:r>
              <a:rPr lang="en-GB" sz="1400" i="1" dirty="0">
                <a:latin typeface="Arial" pitchFamily="34" charset="0"/>
                <a:cs typeface="Arial" pitchFamily="34" charset="0"/>
              </a:rPr>
              <a:t>Education - spirituality - creativity. Reflection on Waldorf Education</a:t>
            </a:r>
            <a:r>
              <a:rPr lang="en-GB" sz="1400" dirty="0">
                <a:latin typeface="Arial" pitchFamily="34" charset="0"/>
                <a:cs typeface="Arial" pitchFamily="34" charset="0"/>
              </a:rPr>
              <a:t>. 1st edition. Berlin: Springer VS.</a:t>
            </a:r>
          </a:p>
          <a:p>
            <a:pPr>
              <a:lnSpc>
                <a:spcPct val="150000"/>
              </a:lnSpc>
            </a:pPr>
            <a:endParaRPr lang="en-GB" sz="1400" dirty="0">
              <a:latin typeface="Arial" pitchFamily="34" charset="0"/>
              <a:cs typeface="Arial" pitchFamily="34" charset="0"/>
            </a:endParaRPr>
          </a:p>
          <a:p>
            <a:pPr>
              <a:lnSpc>
                <a:spcPct val="150000"/>
              </a:lnSpc>
            </a:pPr>
            <a:r>
              <a:rPr lang="en-GB" sz="1400" dirty="0">
                <a:latin typeface="Arial" pitchFamily="34" charset="0"/>
                <a:cs typeface="Arial" pitchFamily="34" charset="0"/>
              </a:rPr>
              <a:t>Ullrich, H. (2008). </a:t>
            </a:r>
            <a:r>
              <a:rPr lang="en-GB" sz="1400" i="1" dirty="0">
                <a:latin typeface="Arial" pitchFamily="34" charset="0"/>
                <a:cs typeface="Arial" pitchFamily="34" charset="0"/>
              </a:rPr>
              <a:t>Rudolf Steiner</a:t>
            </a:r>
            <a:r>
              <a:rPr lang="en-GB" sz="1400" dirty="0">
                <a:latin typeface="Arial" pitchFamily="34" charset="0"/>
                <a:cs typeface="Arial" pitchFamily="34" charset="0"/>
              </a:rPr>
              <a:t>. London: Bloomsbury Publishing Plc.</a:t>
            </a:r>
          </a:p>
        </p:txBody>
      </p:sp>
    </p:spTree>
    <p:extLst>
      <p:ext uri="{BB962C8B-B14F-4D97-AF65-F5344CB8AC3E}">
        <p14:creationId xmlns:p14="http://schemas.microsoft.com/office/powerpoint/2010/main" val="11417883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NULL"/></Relationships>
</file>

<file path=ppt/theme/theme1.xml><?xml version="1.0" encoding="utf-8"?>
<a:theme xmlns:a="http://schemas.openxmlformats.org/drawingml/2006/main" name="Adiacente">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Office classico">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diacent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300</TotalTime>
  <Words>1145</Words>
  <Application>Microsoft Macintosh PowerPoint</Application>
  <PresentationFormat>On-screen Show (4:3)</PresentationFormat>
  <Paragraphs>72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Times New Roman</vt:lpstr>
      <vt:lpstr>Wingdings</vt:lpstr>
      <vt:lpstr>Adiacente</vt:lpstr>
      <vt:lpstr>A CHILD’S EXPERIENCE BETWEEN THE AGES OF 0 – 5 YEARS CAN AFFECT THE REST OF THEIR LIVES</vt:lpstr>
      <vt:lpstr>INTRODUCTION</vt:lpstr>
      <vt:lpstr>ATTACHMENT THEORY </vt:lpstr>
      <vt:lpstr>ATTACHMENT THEORY </vt:lpstr>
      <vt:lpstr>THE STEINER APPROACH</vt:lpstr>
      <vt:lpstr>EFFECTIVE PARENTING</vt:lpstr>
      <vt:lpstr>EFFECTIVE PARENTING</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Simo</dc:creator>
  <cp:lastModifiedBy>Adrian Valer Todica (2019010)</cp:lastModifiedBy>
  <cp:revision>66</cp:revision>
  <dcterms:created xsi:type="dcterms:W3CDTF">2021-10-16T09:19:20Z</dcterms:created>
  <dcterms:modified xsi:type="dcterms:W3CDTF">2021-10-19T09:46:30Z</dcterms:modified>
</cp:coreProperties>
</file>