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11511-39EA-32D8-774F-5965061F9A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5CD363-DEF6-42BD-9C29-FA55202103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E1FBA-8ABA-E6D0-9877-4C152CBB6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9B6B8-1975-606E-4354-E8A679267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A1B8F-EE08-2F28-5175-70804A036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088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27CA-3ACD-CC10-5DFE-2AC3455F9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97978-E434-D9EB-FB2B-4C3F2D199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809948-5FEA-D85B-6612-7B55D825A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2F8B-5234-7B88-B54F-997B0CDF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08242-961A-77DC-9903-9E388773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54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06271-34CD-589B-D069-554163E29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C4B3C-9810-88E8-8619-EBB9CED19E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FDB68-3847-7698-3D09-4811B90D2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9E744-5071-A745-3BE0-20336D7BD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8CAEA-5041-E005-35F3-7B9CF58CB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709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8E0F-2FA5-7B72-6D93-EA78FDC24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00F0E-1E6F-0B1A-9B7F-2B67EDD17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8079D8-E05F-F9DA-E096-D8096E87EF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9FF353-3448-9B1F-8A20-044F785F6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B91DD2-CEF7-11B7-1E0C-55F611F66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308082-9ABF-2DEC-0CA1-93D83A4FB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236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DACE8-E35D-D707-E41A-12F087162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F9C016-3A3B-1470-2D51-5F676FF15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BFF8AF-9FF2-FDCE-1A9F-2CE2DBF4E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E8C747-1961-AF7C-6292-A4B6B989D2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B41154-8205-2056-4683-6D0ED48D65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736F61-D1B9-1B76-5B15-5E369F9F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9810B1-36B3-851A-6C03-B9A7562F4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2BB29E-ECF9-7C62-1C6B-FEFFB9C1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20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CEE8C-6BD9-C6C3-060D-52D2C02B4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EC046-4A1C-67EB-6C4C-38335997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F98DB-2A25-52E3-C9D7-465B66C31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00E4E-00BE-0E3A-DCDF-FEE2907C9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3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053C3B-24DC-3990-26D8-F190DFE0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624C39-40F6-7DB5-39C0-D9754B8B1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B51C8-CFD4-A51E-548A-9B3DE372E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25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5A533-F963-6237-A1F5-1E261C47F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381FD-B7A2-FCF2-2E6A-8662F0A58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C6E5E4-8E99-D9CE-BB4B-43A099710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E35CE3-D8AF-803E-DABF-A63626081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05F05-24F9-0DEC-9057-C585A7003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94135E-5A38-0B6A-3317-EE18FC08E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543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51C92-1611-9B3C-FF19-EFFC36544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2DEA0E-C67B-C391-6594-D97C529770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342C0D-153B-4A7D-DCC4-64538D4075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4A746-2F87-9F7D-B192-44629DF52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53FBB-249E-F7A7-32DF-CE62E2653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102D8F-1720-1313-E243-50843262F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73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DAAD7-8F93-172F-492D-D7A4120DB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6B6E9C-895A-7314-09D4-7AE9F262A8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7D2FC-1E57-8975-E67C-C0A55CBE9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4CF90-76A7-9490-05BC-D72D49A9E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C03A2-3905-9733-5775-97C04290C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597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A9E6CE-1B8A-F306-F487-7F13F5A8FB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4DB4E-10CA-C861-F299-745EC63BE0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B2CCB-EC5D-0424-E42E-99DD9C826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05A8D-2DAA-4625-C645-6D4F4D3CE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09E05-E10D-0348-950A-F1EE3AEAA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0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61BFDA-712A-F7BF-7774-5C2B56A46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486EB-C487-74C2-2EED-ADB058106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8E67E-ADB7-CFEF-A9D8-9AB41EA14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F0E20-5DCF-4212-B1BA-863FEA51C25B}" type="datetimeFigureOut">
              <a:rPr lang="en-GB" smtClean="0"/>
              <a:t>17/05/2026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6A6DC-92AE-ED73-9484-2BAB3AB87C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BE35A-31C6-4A94-A177-5A47644FB4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51C350-A1B6-4C67-BA6C-6468FD2DB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06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F5C5A26-3B1C-ABEA-E16C-241446520181}"/>
              </a:ext>
            </a:extLst>
          </p:cNvPr>
          <p:cNvSpPr/>
          <p:nvPr/>
        </p:nvSpPr>
        <p:spPr>
          <a:xfrm>
            <a:off x="3677534" y="415031"/>
            <a:ext cx="5377705" cy="1096624"/>
          </a:xfrm>
          <a:prstGeom prst="roundRect">
            <a:avLst/>
          </a:prstGeom>
          <a:solidFill>
            <a:schemeClr val="tx2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>
                  <a:solidFill>
                    <a:schemeClr val="tx1"/>
                  </a:solidFill>
                </a:ln>
                <a:solidFill>
                  <a:schemeClr val="bg2"/>
                </a:solidFill>
              </a:rPr>
              <a:t>How much could sustainable building materials reduce the environmental impact of the construction sector while remaining economically and practically efficient?</a:t>
            </a:r>
            <a:endParaRPr lang="en-GB" b="1" dirty="0">
              <a:ln>
                <a:solidFill>
                  <a:schemeClr val="tx1"/>
                </a:solidFill>
              </a:ln>
              <a:solidFill>
                <a:schemeClr val="bg2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BB729F6-9F13-3C50-9CA3-A0C4827B5AA8}"/>
              </a:ext>
            </a:extLst>
          </p:cNvPr>
          <p:cNvSpPr/>
          <p:nvPr/>
        </p:nvSpPr>
        <p:spPr>
          <a:xfrm>
            <a:off x="579241" y="2010417"/>
            <a:ext cx="3392129" cy="4463845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⁉️Why It Matters?</a:t>
            </a:r>
          </a:p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marL="285750" indent="-285750" algn="ctr">
              <a:buFontTx/>
              <a:buChar char="-"/>
            </a:pP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Carbon Contribution </a:t>
            </a:r>
          </a:p>
          <a:p>
            <a:pPr marL="285750" indent="-285750" algn="ctr">
              <a:buFontTx/>
              <a:buChar char="-"/>
            </a:pP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Material Production</a:t>
            </a:r>
          </a:p>
          <a:p>
            <a:pPr marL="742950" lvl="1" indent="-285750" algn="ctr">
              <a:buFontTx/>
              <a:buChar char="-"/>
            </a:pP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Steel</a:t>
            </a:r>
          </a:p>
          <a:p>
            <a:pPr marL="742950" lvl="1" indent="-285750" algn="ctr">
              <a:buFontTx/>
              <a:buChar char="-"/>
            </a:pP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Concrete</a:t>
            </a:r>
          </a:p>
          <a:p>
            <a:pPr marL="285750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Transportation</a:t>
            </a:r>
          </a:p>
          <a:p>
            <a:pPr marL="285750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30% Increase (1994) </a:t>
            </a:r>
          </a:p>
          <a:p>
            <a:pPr marL="285750" indent="-285750" algn="ctr">
              <a:buFontTx/>
              <a:buChar char="-"/>
            </a:pP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Low Carbon Alternatives</a:t>
            </a:r>
          </a:p>
          <a:p>
            <a:pPr marL="742950" lvl="1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Timber </a:t>
            </a:r>
          </a:p>
          <a:p>
            <a:pPr marL="742950" lvl="1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Recyclable</a:t>
            </a:r>
          </a:p>
          <a:p>
            <a:pPr marL="285750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Long Term Improvement</a:t>
            </a:r>
          </a:p>
          <a:p>
            <a:pPr marL="285750" indent="-285750" algn="ctr">
              <a:buFontTx/>
              <a:buChar char="-"/>
            </a:pP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Short Term Improvement </a:t>
            </a:r>
          </a:p>
          <a:p>
            <a:pPr algn="ctr"/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7618725-48EC-27BF-0AA1-0094600D0A4E}"/>
              </a:ext>
            </a:extLst>
          </p:cNvPr>
          <p:cNvSpPr/>
          <p:nvPr/>
        </p:nvSpPr>
        <p:spPr>
          <a:xfrm>
            <a:off x="8515599" y="2010415"/>
            <a:ext cx="3392129" cy="4463845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Expected Outcomes</a:t>
            </a:r>
          </a:p>
          <a:p>
            <a:pPr algn="ctr"/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✅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Lower Carbon Emissions</a:t>
            </a:r>
          </a:p>
          <a:p>
            <a:pPr algn="ctr"/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Local Effect </a:t>
            </a:r>
          </a:p>
          <a:p>
            <a:pPr algn="ctr"/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Global Effects</a:t>
            </a:r>
          </a:p>
          <a:p>
            <a:pPr algn="ctr"/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✅Long-Term Cost Savings 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Knowledge Betterment </a:t>
            </a: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Higher Initially, Future Betterment</a:t>
            </a:r>
          </a:p>
          <a:p>
            <a:pPr algn="ctr"/>
            <a:endParaRPr lang="en-GB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 Stages Of Life 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⚠️Supply Chain </a:t>
            </a:r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Adjustments</a:t>
            </a: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Industry Adjustments </a:t>
            </a:r>
          </a:p>
          <a:p>
            <a:pPr algn="ctr"/>
            <a:r>
              <a:rPr lang="en-GB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Availability </a:t>
            </a:r>
          </a:p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A78515-96F9-3287-7C09-B5E49123AA50}"/>
              </a:ext>
            </a:extLst>
          </p:cNvPr>
          <p:cNvSpPr/>
          <p:nvPr/>
        </p:nvSpPr>
        <p:spPr>
          <a:xfrm>
            <a:off x="4572862" y="1720646"/>
            <a:ext cx="3392129" cy="5014447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🛣️Proposed Methodology </a:t>
            </a:r>
          </a:p>
          <a:p>
            <a:pPr algn="ctr"/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Literature Review </a:t>
            </a:r>
          </a:p>
          <a:p>
            <a:pPr algn="ctr"/>
            <a:r>
              <a:rPr 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More Thorough</a:t>
            </a:r>
          </a:p>
          <a:p>
            <a:pPr algn="ctr"/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Lifecycle Analysis (LCA) </a:t>
            </a:r>
          </a:p>
          <a:p>
            <a:pPr algn="ctr"/>
            <a:r>
              <a:rPr 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Through All Stages Of Life </a:t>
            </a:r>
          </a:p>
          <a:p>
            <a:pPr algn="ctr"/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Materials Comparison </a:t>
            </a:r>
          </a:p>
          <a:p>
            <a:pPr algn="ctr"/>
            <a:r>
              <a:rPr 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Structural Performance, Durability &amp; Availability</a:t>
            </a:r>
          </a:p>
          <a:p>
            <a:pPr algn="ctr"/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Cost &amp; Practicality Evaluation</a:t>
            </a:r>
          </a:p>
          <a:p>
            <a:pPr algn="ctr"/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Cost Comparison (Initial, </a:t>
            </a:r>
            <a:r>
              <a:rPr lang="en-GB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Maintenance, Future Defects Potential)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Sustainable Construction Costs &amp; ROI of Green Practices">
            <a:extLst>
              <a:ext uri="{FF2B5EF4-FFF2-40B4-BE49-F238E27FC236}">
                <a16:creationId xmlns:a16="http://schemas.microsoft.com/office/drawing/2014/main" id="{34589931-058D-CCA0-5103-831760E06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64" y="383738"/>
            <a:ext cx="2473081" cy="14541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FC9EAF-94DD-B0BB-038E-714CC77A8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0928" y="383738"/>
            <a:ext cx="1981470" cy="1454170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7952C87-C5C8-C30F-C310-0CD0E92DCD30}"/>
              </a:ext>
            </a:extLst>
          </p:cNvPr>
          <p:cNvCxnSpPr>
            <a:cxnSpLocks/>
          </p:cNvCxnSpPr>
          <p:nvPr/>
        </p:nvCxnSpPr>
        <p:spPr>
          <a:xfrm>
            <a:off x="4080387" y="4237703"/>
            <a:ext cx="383458" cy="0"/>
          </a:xfrm>
          <a:prstGeom prst="straightConnector1">
            <a:avLst/>
          </a:prstGeom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3B8FEA-769A-EA5A-6F2A-CFE3C66FBE54}"/>
              </a:ext>
            </a:extLst>
          </p:cNvPr>
          <p:cNvCxnSpPr>
            <a:cxnSpLocks/>
          </p:cNvCxnSpPr>
          <p:nvPr/>
        </p:nvCxnSpPr>
        <p:spPr>
          <a:xfrm>
            <a:off x="8057535" y="4291780"/>
            <a:ext cx="383458" cy="0"/>
          </a:xfrm>
          <a:prstGeom prst="straightConnector1">
            <a:avLst/>
          </a:prstGeom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19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F292F1CA2B3499056DF42CCEE368B" ma:contentTypeVersion="3" ma:contentTypeDescription="Create a new document." ma:contentTypeScope="" ma:versionID="8a8ad624f15cd1412e2f0451fe75936c">
  <xsd:schema xmlns:xsd="http://www.w3.org/2001/XMLSchema" xmlns:xs="http://www.w3.org/2001/XMLSchema" xmlns:p="http://schemas.microsoft.com/office/2006/metadata/properties" xmlns:ns2="3a209d76-b400-4d5a-904b-bcda58fb78b7" targetNamespace="http://schemas.microsoft.com/office/2006/metadata/properties" ma:root="true" ma:fieldsID="3f3c44e73be471e1baa98ad939b677e8" ns2:_="">
    <xsd:import namespace="3a209d76-b400-4d5a-904b-bcda58fb78b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209d76-b400-4d5a-904b-bcda58fb78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3EE6C0-D659-470A-BB9A-D0C18C2C2FED}"/>
</file>

<file path=customXml/itemProps2.xml><?xml version="1.0" encoding="utf-8"?>
<ds:datastoreItem xmlns:ds="http://schemas.openxmlformats.org/officeDocument/2006/customXml" ds:itemID="{45A5AE44-EC4A-49EA-8E64-0F12F5A04372}"/>
</file>

<file path=customXml/itemProps3.xml><?xml version="1.0" encoding="utf-8"?>
<ds:datastoreItem xmlns:ds="http://schemas.openxmlformats.org/officeDocument/2006/customXml" ds:itemID="{DAC35261-B5B5-4B02-87F0-39511E0647B2}"/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124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Kai Llewelyn</dc:creator>
  <cp:lastModifiedBy>Kai Llewelyn</cp:lastModifiedBy>
  <cp:revision>1</cp:revision>
  <dcterms:created xsi:type="dcterms:W3CDTF">2026-05-17T13:06:16Z</dcterms:created>
  <dcterms:modified xsi:type="dcterms:W3CDTF">2026-05-17T13:55:57Z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0x010100ADEF292F1CA2B3499056DF42CCEE368B</vt:lpwstr>
  </property>
</Properties>
</file>