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33"/>
  </p:notesMasterIdLst>
  <p:sldIdLst>
    <p:sldId id="256" r:id="rId2"/>
    <p:sldId id="282" r:id="rId3"/>
    <p:sldId id="268" r:id="rId4"/>
    <p:sldId id="283" r:id="rId5"/>
    <p:sldId id="285" r:id="rId6"/>
    <p:sldId id="286" r:id="rId7"/>
    <p:sldId id="287" r:id="rId8"/>
    <p:sldId id="288" r:id="rId9"/>
    <p:sldId id="284" r:id="rId10"/>
    <p:sldId id="269" r:id="rId11"/>
    <p:sldId id="292" r:id="rId12"/>
    <p:sldId id="270" r:id="rId13"/>
    <p:sldId id="271" r:id="rId14"/>
    <p:sldId id="258" r:id="rId15"/>
    <p:sldId id="259" r:id="rId16"/>
    <p:sldId id="261" r:id="rId17"/>
    <p:sldId id="262" r:id="rId18"/>
    <p:sldId id="263" r:id="rId19"/>
    <p:sldId id="273" r:id="rId20"/>
    <p:sldId id="274" r:id="rId21"/>
    <p:sldId id="275" r:id="rId22"/>
    <p:sldId id="276" r:id="rId23"/>
    <p:sldId id="272" r:id="rId24"/>
    <p:sldId id="277" r:id="rId25"/>
    <p:sldId id="265" r:id="rId26"/>
    <p:sldId id="267" r:id="rId27"/>
    <p:sldId id="278" r:id="rId28"/>
    <p:sldId id="279" r:id="rId29"/>
    <p:sldId id="280" r:id="rId30"/>
    <p:sldId id="289" r:id="rId31"/>
    <p:sldId id="290"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33" autoAdjust="0"/>
    <p:restoredTop sz="94660"/>
  </p:normalViewPr>
  <p:slideViewPr>
    <p:cSldViewPr snapToGrid="0">
      <p:cViewPr varScale="1">
        <p:scale>
          <a:sx n="89" d="100"/>
          <a:sy n="89" d="100"/>
        </p:scale>
        <p:origin x="120" y="27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4C59747-0427-47C8-BBBE-E761D2CF9924}" type="datetimeFigureOut">
              <a:rPr lang="en-GB" smtClean="0"/>
              <a:t>15/11/2017</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11B257-698B-4A13-A3C6-5FCCB3108553}" type="slidenum">
              <a:rPr lang="en-GB" smtClean="0"/>
              <a:t>‹#›</a:t>
            </a:fld>
            <a:endParaRPr lang="en-GB"/>
          </a:p>
        </p:txBody>
      </p:sp>
    </p:spTree>
    <p:extLst>
      <p:ext uri="{BB962C8B-B14F-4D97-AF65-F5344CB8AC3E}">
        <p14:creationId xmlns:p14="http://schemas.microsoft.com/office/powerpoint/2010/main" val="1131046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69873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BFA754-D5C3-4E66-96A6-867B257F58DC}" type="datetimeFigureOut">
              <a:rPr lang="en-US" smtClean="0"/>
              <a:t>11/15/2017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1498031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3377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5BFA754-D5C3-4E66-96A6-867B257F58DC}" type="datetimeFigureOut">
              <a:rPr lang="en-US" smtClean="0"/>
              <a:t>11/15/2017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693936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625785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943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0100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4343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27067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79329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61BEF0D-F0BB-DE4B-95CE-6DB70DBA9567}" type="datetimeFigureOut">
              <a:rPr lang="en-US" smtClean="0"/>
              <a:pPr/>
              <a:t>11/15/2017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3756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1BEF0D-F0BB-DE4B-95CE-6DB70DBA9567}" type="datetimeFigureOut">
              <a:rPr lang="en-US" smtClean="0"/>
              <a:pPr/>
              <a:t>11/15/2017</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4837923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iep.utm.edu/hume/#H7" TargetMode="External"/><Relationship Id="rId2" Type="http://schemas.openxmlformats.org/officeDocument/2006/relationships/hyperlink" Target="http://www.iep.utm.edu/ethics/"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Challenging traditional theories</a:t>
            </a:r>
            <a:endParaRPr lang="en-GB" dirty="0"/>
          </a:p>
        </p:txBody>
      </p:sp>
      <p:sp>
        <p:nvSpPr>
          <p:cNvPr id="3" name="Subtitle 2"/>
          <p:cNvSpPr>
            <a:spLocks noGrp="1"/>
          </p:cNvSpPr>
          <p:nvPr>
            <p:ph type="subTitle" idx="1"/>
          </p:nvPr>
        </p:nvSpPr>
        <p:spPr/>
        <p:txBody>
          <a:bodyPr>
            <a:normAutofit/>
          </a:bodyPr>
          <a:lstStyle/>
          <a:p>
            <a:endParaRPr lang="en-GB" sz="3600" dirty="0"/>
          </a:p>
        </p:txBody>
      </p:sp>
    </p:spTree>
    <p:extLst>
      <p:ext uri="{BB962C8B-B14F-4D97-AF65-F5344CB8AC3E}">
        <p14:creationId xmlns:p14="http://schemas.microsoft.com/office/powerpoint/2010/main" val="4252830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a:t>
            </a:r>
            <a:endParaRPr lang="en-GB" dirty="0"/>
          </a:p>
        </p:txBody>
      </p:sp>
      <p:sp>
        <p:nvSpPr>
          <p:cNvPr id="3" name="Content Placeholder 2"/>
          <p:cNvSpPr>
            <a:spLocks noGrp="1"/>
          </p:cNvSpPr>
          <p:nvPr>
            <p:ph idx="1"/>
          </p:nvPr>
        </p:nvSpPr>
        <p:spPr/>
        <p:txBody>
          <a:bodyPr/>
          <a:lstStyle/>
          <a:p>
            <a:r>
              <a:rPr lang="en-GB" dirty="0" smtClean="0"/>
              <a:t>B&amp;C p.36ff</a:t>
            </a:r>
          </a:p>
          <a:p>
            <a:r>
              <a:rPr lang="en-GB" dirty="0" smtClean="0"/>
              <a:t>Hume’s </a:t>
            </a:r>
            <a:r>
              <a:rPr lang="en-GB" dirty="0">
                <a:hlinkClick r:id="rId2"/>
              </a:rPr>
              <a:t>moral theory</a:t>
            </a:r>
            <a:r>
              <a:rPr lang="en-GB" dirty="0"/>
              <a:t> appears in Book 3 of the </a:t>
            </a:r>
            <a:r>
              <a:rPr lang="en-GB" i="1" dirty="0"/>
              <a:t>Treatise</a:t>
            </a:r>
            <a:r>
              <a:rPr lang="en-GB" dirty="0"/>
              <a:t> and in </a:t>
            </a:r>
            <a:r>
              <a:rPr lang="en-GB" i="1" dirty="0"/>
              <a:t>An Enquiry Concerning the Principles of Morals</a:t>
            </a:r>
            <a:r>
              <a:rPr lang="en-GB" dirty="0"/>
              <a:t> (1751</a:t>
            </a:r>
            <a:r>
              <a:rPr lang="en-GB" dirty="0" smtClean="0"/>
              <a:t>).</a:t>
            </a:r>
          </a:p>
          <a:p>
            <a:endParaRPr lang="en-GB" dirty="0"/>
          </a:p>
          <a:p>
            <a:r>
              <a:rPr lang="en-GB" dirty="0">
                <a:hlinkClick r:id="rId3"/>
              </a:rPr>
              <a:t>http://www.iep.utm.edu/hume/#</a:t>
            </a:r>
            <a:r>
              <a:rPr lang="en-GB" dirty="0" smtClean="0">
                <a:hlinkClick r:id="rId3"/>
              </a:rPr>
              <a:t>H7</a:t>
            </a:r>
            <a:endParaRPr lang="en-GB" dirty="0" smtClean="0"/>
          </a:p>
          <a:p>
            <a:endParaRPr lang="en-GB" dirty="0"/>
          </a:p>
        </p:txBody>
      </p:sp>
    </p:spTree>
    <p:extLst>
      <p:ext uri="{BB962C8B-B14F-4D97-AF65-F5344CB8AC3E}">
        <p14:creationId xmlns:p14="http://schemas.microsoft.com/office/powerpoint/2010/main" val="9447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pPr eaLnBrk="1" hangingPunct="1"/>
            <a:r>
              <a:rPr lang="en-GB" altLang="en-US" smtClean="0"/>
              <a:t>Aim of the lecture</a:t>
            </a:r>
          </a:p>
        </p:txBody>
      </p:sp>
      <p:sp>
        <p:nvSpPr>
          <p:cNvPr id="4099" name="Content Placeholder 2"/>
          <p:cNvSpPr>
            <a:spLocks noGrp="1"/>
          </p:cNvSpPr>
          <p:nvPr>
            <p:ph idx="1"/>
          </p:nvPr>
        </p:nvSpPr>
        <p:spPr/>
        <p:txBody>
          <a:bodyPr/>
          <a:lstStyle/>
          <a:p>
            <a:pPr eaLnBrk="1" hangingPunct="1"/>
            <a:r>
              <a:rPr lang="en-US" altLang="en-US" dirty="0" smtClean="0"/>
              <a:t>How emotions are influencing moral theory</a:t>
            </a:r>
          </a:p>
          <a:p>
            <a:pPr eaLnBrk="1" hangingPunct="1"/>
            <a:r>
              <a:rPr lang="en-US" altLang="en-US" dirty="0" smtClean="0"/>
              <a:t>Significant contributors:</a:t>
            </a:r>
          </a:p>
          <a:p>
            <a:pPr eaLnBrk="1" hangingPunct="1"/>
            <a:endParaRPr lang="en-US" altLang="en-US" dirty="0" smtClean="0"/>
          </a:p>
          <a:p>
            <a:pPr eaLnBrk="1" hangingPunct="1"/>
            <a:r>
              <a:rPr lang="en-US" altLang="en-US" dirty="0" smtClean="0"/>
              <a:t>Historically : David Hume</a:t>
            </a:r>
          </a:p>
          <a:p>
            <a:pPr eaLnBrk="1" hangingPunct="1"/>
            <a:r>
              <a:rPr lang="en-US" altLang="en-US" dirty="0" smtClean="0"/>
              <a:t>Contemporary: Lesley Greenberg </a:t>
            </a:r>
          </a:p>
          <a:p>
            <a:pPr eaLnBrk="1" hangingPunct="1"/>
            <a:r>
              <a:rPr lang="en-US" altLang="en-US" dirty="0" smtClean="0"/>
              <a:t>Commentator : Sara Ahmed, Martha Nussbaum. </a:t>
            </a:r>
          </a:p>
          <a:p>
            <a:pPr eaLnBrk="1" hangingPunct="1"/>
            <a:endParaRPr lang="en-US" altLang="en-US" dirty="0" smtClean="0"/>
          </a:p>
        </p:txBody>
      </p:sp>
    </p:spTree>
    <p:extLst>
      <p:ext uri="{BB962C8B-B14F-4D97-AF65-F5344CB8AC3E}">
        <p14:creationId xmlns:p14="http://schemas.microsoft.com/office/powerpoint/2010/main" val="585366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Challenging traditional theories</a:t>
            </a:r>
          </a:p>
        </p:txBody>
      </p:sp>
      <p:sp>
        <p:nvSpPr>
          <p:cNvPr id="3" name="Content Placeholder 2"/>
          <p:cNvSpPr>
            <a:spLocks noGrp="1"/>
          </p:cNvSpPr>
          <p:nvPr>
            <p:ph idx="1"/>
          </p:nvPr>
        </p:nvSpPr>
        <p:spPr/>
        <p:txBody>
          <a:bodyPr/>
          <a:lstStyle/>
          <a:p>
            <a:r>
              <a:rPr lang="en-GB" dirty="0" smtClean="0"/>
              <a:t>B&amp;C p.36</a:t>
            </a:r>
          </a:p>
          <a:p>
            <a:r>
              <a:rPr lang="en-GB" dirty="0" smtClean="0"/>
              <a:t>Two significant challenges:</a:t>
            </a:r>
          </a:p>
          <a:p>
            <a:endParaRPr lang="en-GB" dirty="0"/>
          </a:p>
          <a:p>
            <a:r>
              <a:rPr lang="en-GB" dirty="0" smtClean="0"/>
              <a:t>Challenge impartiality – overemphasises detached fairness</a:t>
            </a:r>
          </a:p>
          <a:p>
            <a:endParaRPr lang="en-GB" dirty="0"/>
          </a:p>
          <a:p>
            <a:r>
              <a:rPr lang="en-GB" dirty="0" smtClean="0"/>
              <a:t>Relationship and emotion – places emphasis on (the reality of) mutual interdependence and emotional responsiveness</a:t>
            </a:r>
            <a:endParaRPr lang="en-GB" dirty="0"/>
          </a:p>
        </p:txBody>
      </p:sp>
    </p:spTree>
    <p:extLst>
      <p:ext uri="{BB962C8B-B14F-4D97-AF65-F5344CB8AC3E}">
        <p14:creationId xmlns:p14="http://schemas.microsoft.com/office/powerpoint/2010/main" val="413868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B&amp;C</a:t>
            </a:r>
            <a:endParaRPr lang="en-GB" dirty="0"/>
          </a:p>
        </p:txBody>
      </p:sp>
      <p:sp>
        <p:nvSpPr>
          <p:cNvPr id="3" name="Content Placeholder 2"/>
          <p:cNvSpPr>
            <a:spLocks noGrp="1"/>
          </p:cNvSpPr>
          <p:nvPr>
            <p:ph idx="1"/>
          </p:nvPr>
        </p:nvSpPr>
        <p:spPr/>
        <p:txBody>
          <a:bodyPr/>
          <a:lstStyle/>
          <a:p>
            <a:r>
              <a:rPr lang="en-GB" dirty="0" smtClean="0"/>
              <a:t>Acknowledge:</a:t>
            </a:r>
          </a:p>
          <a:p>
            <a:r>
              <a:rPr lang="en-GB" dirty="0" smtClean="0"/>
              <a:t>‘Many human relationships in health care and research involve persons who are vulnerable, dependent, ill, and frail. Feeling for and being immersed in the other person are vital aspects of the moral relationship. They involve forms of empathy that a rights-based account may ignore because of its focus on protecting persons from wrongdoing by others (B&amp;C, p.37)</a:t>
            </a:r>
            <a:endParaRPr lang="en-GB" dirty="0"/>
          </a:p>
        </p:txBody>
      </p:sp>
    </p:spTree>
    <p:extLst>
      <p:ext uri="{BB962C8B-B14F-4D97-AF65-F5344CB8AC3E}">
        <p14:creationId xmlns:p14="http://schemas.microsoft.com/office/powerpoint/2010/main" val="19770349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a:bodyPr>
          <a:lstStyle/>
          <a:p>
            <a:r>
              <a:rPr lang="en-GB" dirty="0" smtClean="0"/>
              <a:t>‘we need not and should not reject principles in favour of the </a:t>
            </a:r>
            <a:r>
              <a:rPr lang="en-GB" dirty="0" smtClean="0">
                <a:solidFill>
                  <a:srgbClr val="FF0000"/>
                </a:solidFill>
              </a:rPr>
              <a:t>virtues of caring</a:t>
            </a:r>
            <a:r>
              <a:rPr lang="en-GB" dirty="0" smtClean="0"/>
              <a:t>, but if we agree that moral judgement involves more than applying abstract principles, we will have a better grasp on the full range of essential moral skills and ways of coming to moral judgements and actions. An ethic that  emphasises the many</a:t>
            </a:r>
            <a:r>
              <a:rPr lang="en-GB" dirty="0" smtClean="0">
                <a:solidFill>
                  <a:srgbClr val="FF0000"/>
                </a:solidFill>
              </a:rPr>
              <a:t> virtues </a:t>
            </a:r>
            <a:r>
              <a:rPr lang="en-GB" dirty="0" smtClean="0"/>
              <a:t>of caring can potentially serve health care well …</a:t>
            </a:r>
          </a:p>
          <a:p>
            <a:r>
              <a:rPr lang="en-GB" dirty="0" smtClean="0"/>
              <a:t>(</a:t>
            </a:r>
            <a:r>
              <a:rPr lang="en-GB" dirty="0" err="1" smtClean="0"/>
              <a:t>cf</a:t>
            </a:r>
            <a:r>
              <a:rPr lang="en-GB" dirty="0" smtClean="0"/>
              <a:t> Virginia Held – </a:t>
            </a:r>
            <a:r>
              <a:rPr lang="en-GB" dirty="0" err="1" smtClean="0"/>
              <a:t>EoC</a:t>
            </a:r>
            <a:r>
              <a:rPr lang="en-GB" dirty="0" smtClean="0"/>
              <a:t> should not be seen as an offshoot of virtue ethics – historical and political reasons/</a:t>
            </a:r>
            <a:r>
              <a:rPr lang="en-GB" dirty="0" err="1" smtClean="0"/>
              <a:t>Cf</a:t>
            </a:r>
            <a:r>
              <a:rPr lang="en-GB" dirty="0" smtClean="0"/>
              <a:t> M&amp;S social construction of morality).</a:t>
            </a:r>
            <a:endParaRPr lang="en-GB" dirty="0"/>
          </a:p>
        </p:txBody>
      </p:sp>
    </p:spTree>
    <p:extLst>
      <p:ext uri="{BB962C8B-B14F-4D97-AF65-F5344CB8AC3E}">
        <p14:creationId xmlns:p14="http://schemas.microsoft.com/office/powerpoint/2010/main" val="601209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Virtues B&amp;C p.38</a:t>
            </a:r>
            <a:endParaRPr lang="en-GB" dirty="0"/>
          </a:p>
        </p:txBody>
      </p:sp>
      <p:sp>
        <p:nvSpPr>
          <p:cNvPr id="3" name="Content Placeholder 2"/>
          <p:cNvSpPr>
            <a:spLocks noGrp="1"/>
          </p:cNvSpPr>
          <p:nvPr>
            <p:ph idx="1"/>
          </p:nvPr>
        </p:nvSpPr>
        <p:spPr/>
        <p:txBody>
          <a:bodyPr/>
          <a:lstStyle/>
          <a:p>
            <a:r>
              <a:rPr lang="en-GB" dirty="0" smtClean="0"/>
              <a:t>Compassion, discretion, trustworthiness, integrity and conscientiousness.</a:t>
            </a:r>
          </a:p>
          <a:p>
            <a:r>
              <a:rPr lang="en-GB" dirty="0" smtClean="0"/>
              <a:t>Compassion:</a:t>
            </a:r>
          </a:p>
          <a:p>
            <a:r>
              <a:rPr lang="en-GB" dirty="0" smtClean="0"/>
              <a:t>‘Compassion presupposes sympathy, has affinities with mercy, and is expressed in acts of beneficence that attempt to alleviate the misfortune or suffering of another person’.</a:t>
            </a:r>
          </a:p>
          <a:p>
            <a:endParaRPr lang="en-GB" dirty="0"/>
          </a:p>
          <a:p>
            <a:r>
              <a:rPr lang="en-GB" dirty="0" smtClean="0"/>
              <a:t>Ring any bells with Counselling?</a:t>
            </a:r>
            <a:endParaRPr lang="en-GB" dirty="0"/>
          </a:p>
        </p:txBody>
      </p:sp>
    </p:spTree>
    <p:extLst>
      <p:ext uri="{BB962C8B-B14F-4D97-AF65-F5344CB8AC3E}">
        <p14:creationId xmlns:p14="http://schemas.microsoft.com/office/powerpoint/2010/main" val="2255373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p.39-40</a:t>
            </a:r>
            <a:endParaRPr lang="en-GB" dirty="0"/>
          </a:p>
        </p:txBody>
      </p:sp>
      <p:sp>
        <p:nvSpPr>
          <p:cNvPr id="3" name="Content Placeholder 2"/>
          <p:cNvSpPr>
            <a:spLocks noGrp="1"/>
          </p:cNvSpPr>
          <p:nvPr>
            <p:ph idx="1"/>
          </p:nvPr>
        </p:nvSpPr>
        <p:spPr/>
        <p:txBody>
          <a:bodyPr>
            <a:normAutofit lnSpcReduction="10000"/>
          </a:bodyPr>
          <a:lstStyle/>
          <a:p>
            <a:r>
              <a:rPr lang="en-GB" dirty="0" smtClean="0"/>
              <a:t>‘however, compassion also may cloud judgement and preclude rational and effective response’</a:t>
            </a:r>
          </a:p>
          <a:p>
            <a:r>
              <a:rPr lang="en-GB" dirty="0" smtClean="0"/>
              <a:t>Kant …’suggested a cautious approach to compassion.[He] maintained that a passionate, or even a compassionate, engagement with others can blind reason and impartial reflection’.</a:t>
            </a:r>
          </a:p>
          <a:p>
            <a:r>
              <a:rPr lang="en-GB" dirty="0" smtClean="0"/>
              <a:t>Because it can lead to burnout -???????? Institutional structures lead to burnout</a:t>
            </a:r>
          </a:p>
          <a:p>
            <a:r>
              <a:rPr lang="en-GB" dirty="0" err="1" smtClean="0"/>
              <a:t>Cf</a:t>
            </a:r>
            <a:r>
              <a:rPr lang="en-GB" dirty="0" smtClean="0"/>
              <a:t> the hospital – lack of care</a:t>
            </a:r>
            <a:endParaRPr lang="en-GB" dirty="0"/>
          </a:p>
        </p:txBody>
      </p:sp>
    </p:spTree>
    <p:extLst>
      <p:ext uri="{BB962C8B-B14F-4D97-AF65-F5344CB8AC3E}">
        <p14:creationId xmlns:p14="http://schemas.microsoft.com/office/powerpoint/2010/main" val="14091319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There are a growing number of other voices</a:t>
            </a:r>
            <a:endParaRPr lang="en-GB" dirty="0"/>
          </a:p>
        </p:txBody>
      </p:sp>
      <p:sp>
        <p:nvSpPr>
          <p:cNvPr id="3" name="Content Placeholder 2"/>
          <p:cNvSpPr>
            <a:spLocks noGrp="1"/>
          </p:cNvSpPr>
          <p:nvPr>
            <p:ph idx="1"/>
          </p:nvPr>
        </p:nvSpPr>
        <p:spPr/>
        <p:txBody>
          <a:bodyPr/>
          <a:lstStyle/>
          <a:p>
            <a:r>
              <a:rPr lang="en-GB" dirty="0" smtClean="0"/>
              <a:t>Are they evident in the new BACP Ethical Framework?</a:t>
            </a:r>
          </a:p>
          <a:p>
            <a:r>
              <a:rPr lang="en-GB" dirty="0" smtClean="0"/>
              <a:t>David Hume </a:t>
            </a:r>
          </a:p>
          <a:p>
            <a:r>
              <a:rPr lang="en-GB" dirty="0" smtClean="0"/>
              <a:t>Ethics of Care</a:t>
            </a:r>
          </a:p>
          <a:p>
            <a:r>
              <a:rPr lang="en-GB" dirty="0"/>
              <a:t>Ethics of empathy</a:t>
            </a:r>
          </a:p>
          <a:p>
            <a:r>
              <a:rPr lang="en-GB" dirty="0" err="1" smtClean="0"/>
              <a:t>Levinasian</a:t>
            </a:r>
            <a:r>
              <a:rPr lang="en-GB" dirty="0" smtClean="0"/>
              <a:t> ethics</a:t>
            </a:r>
          </a:p>
          <a:p>
            <a:r>
              <a:rPr lang="en-GB" dirty="0" smtClean="0"/>
              <a:t>Global ethics</a:t>
            </a:r>
            <a:endParaRPr lang="en-GB" dirty="0"/>
          </a:p>
        </p:txBody>
      </p:sp>
    </p:spTree>
    <p:extLst>
      <p:ext uri="{BB962C8B-B14F-4D97-AF65-F5344CB8AC3E}">
        <p14:creationId xmlns:p14="http://schemas.microsoft.com/office/powerpoint/2010/main" val="908451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719667" y="3644901"/>
            <a:ext cx="10883900" cy="2016125"/>
          </a:xfrm>
        </p:spPr>
        <p:txBody>
          <a:bodyPr>
            <a:normAutofit/>
          </a:bodyPr>
          <a:lstStyle/>
          <a:p>
            <a:pPr marL="320040" indent="-320040" eaLnBrk="1" fontAlgn="auto" hangingPunct="1">
              <a:spcAft>
                <a:spcPts val="0"/>
              </a:spcAft>
              <a:buClr>
                <a:schemeClr val="accent6">
                  <a:lumMod val="75000"/>
                </a:schemeClr>
              </a:buClr>
              <a:defRPr/>
            </a:pPr>
            <a:r>
              <a:rPr lang="en-GB" dirty="0" smtClean="0"/>
              <a:t>Emotivism/Sentimentalism</a:t>
            </a:r>
          </a:p>
        </p:txBody>
      </p:sp>
      <p:sp>
        <p:nvSpPr>
          <p:cNvPr id="6147" name="Content Placeholder 2"/>
          <p:cNvSpPr>
            <a:spLocks noGrp="1"/>
          </p:cNvSpPr>
          <p:nvPr>
            <p:ph idx="1"/>
          </p:nvPr>
        </p:nvSpPr>
        <p:spPr/>
        <p:txBody>
          <a:bodyPr/>
          <a:lstStyle/>
          <a:p>
            <a:pPr eaLnBrk="1" hangingPunct="1"/>
            <a:r>
              <a:rPr lang="en-GB" altLang="en-US" b="1" u="sng" dirty="0" smtClean="0"/>
              <a:t>Emotivism</a:t>
            </a:r>
            <a:r>
              <a:rPr lang="en-GB" altLang="en-US" b="1" dirty="0" smtClean="0"/>
              <a:t> is one of the moral theories</a:t>
            </a:r>
          </a:p>
          <a:p>
            <a:pPr eaLnBrk="1" hangingPunct="1"/>
            <a:r>
              <a:rPr lang="en-GB" altLang="en-US" b="1" dirty="0" smtClean="0"/>
              <a:t>As is Deontology</a:t>
            </a:r>
          </a:p>
          <a:p>
            <a:pPr eaLnBrk="1" hangingPunct="1"/>
            <a:r>
              <a:rPr lang="en-GB" altLang="en-US" b="1" dirty="0" smtClean="0"/>
              <a:t>As is Utilitarianism</a:t>
            </a:r>
          </a:p>
          <a:p>
            <a:pPr eaLnBrk="1" hangingPunct="1"/>
            <a:r>
              <a:rPr lang="en-GB" altLang="en-US" b="1" dirty="0" smtClean="0"/>
              <a:t>As is Virtue Ethics</a:t>
            </a:r>
          </a:p>
        </p:txBody>
      </p:sp>
    </p:spTree>
    <p:extLst>
      <p:ext uri="{BB962C8B-B14F-4D97-AF65-F5344CB8AC3E}">
        <p14:creationId xmlns:p14="http://schemas.microsoft.com/office/powerpoint/2010/main" val="41521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https://www.youtube.com/watch?v=3bsbw4FqjuQ</a:t>
            </a:r>
          </a:p>
        </p:txBody>
      </p:sp>
      <p:sp>
        <p:nvSpPr>
          <p:cNvPr id="3" name="Content Placeholder 2"/>
          <p:cNvSpPr>
            <a:spLocks noGrp="1"/>
          </p:cNvSpPr>
          <p:nvPr>
            <p:ph idx="1"/>
          </p:nvPr>
        </p:nvSpPr>
        <p:spPr/>
        <p:txBody>
          <a:bodyPr/>
          <a:lstStyle/>
          <a:p>
            <a:r>
              <a:rPr lang="en-GB" dirty="0" smtClean="0"/>
              <a:t>Short good explanation of Hume’s ethics </a:t>
            </a:r>
            <a:endParaRPr lang="en-GB" dirty="0"/>
          </a:p>
        </p:txBody>
      </p:sp>
    </p:spTree>
    <p:extLst>
      <p:ext uri="{BB962C8B-B14F-4D97-AF65-F5344CB8AC3E}">
        <p14:creationId xmlns:p14="http://schemas.microsoft.com/office/powerpoint/2010/main" val="32283545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1162051" y="4652964"/>
            <a:ext cx="9829800" cy="1584325"/>
          </a:xfrm>
        </p:spPr>
        <p:txBody>
          <a:bodyPr>
            <a:normAutofit/>
          </a:bodyPr>
          <a:lstStyle/>
          <a:p>
            <a:pPr marL="320040" indent="-320040" eaLnBrk="1" fontAlgn="auto" hangingPunct="1">
              <a:spcAft>
                <a:spcPts val="0"/>
              </a:spcAft>
              <a:buClr>
                <a:schemeClr val="accent6">
                  <a:lumMod val="75000"/>
                </a:schemeClr>
              </a:buClr>
              <a:defRPr/>
            </a:pPr>
            <a:r>
              <a:rPr lang="en-GB" u="sng" dirty="0" smtClean="0"/>
              <a:t>What is Emotivism?</a:t>
            </a:r>
          </a:p>
        </p:txBody>
      </p:sp>
      <p:sp>
        <p:nvSpPr>
          <p:cNvPr id="88067" name="Rectangle 3"/>
          <p:cNvSpPr>
            <a:spLocks noGrp="1" noChangeArrowheads="1"/>
          </p:cNvSpPr>
          <p:nvPr>
            <p:ph idx="1"/>
          </p:nvPr>
        </p:nvSpPr>
        <p:spPr/>
        <p:txBody>
          <a:bodyPr rtlCol="0">
            <a:normAutofit/>
          </a:bodyPr>
          <a:lstStyle/>
          <a:p>
            <a:pPr marL="274320" indent="-182880" eaLnBrk="1" fontAlgn="auto" hangingPunct="1">
              <a:spcAft>
                <a:spcPts val="0"/>
              </a:spcAft>
              <a:buClr>
                <a:schemeClr val="accent6">
                  <a:lumMod val="75000"/>
                </a:schemeClr>
              </a:buClr>
              <a:buFont typeface="Wingdings 2"/>
              <a:buChar char=""/>
              <a:defRPr/>
            </a:pPr>
            <a:r>
              <a:rPr lang="en-GB" sz="2400" dirty="0" smtClean="0">
                <a:solidFill>
                  <a:schemeClr val="tx1">
                    <a:lumMod val="75000"/>
                    <a:lumOff val="25000"/>
                  </a:schemeClr>
                </a:solidFill>
              </a:rPr>
              <a:t>Emotivism is a </a:t>
            </a:r>
            <a:r>
              <a:rPr lang="en-GB" sz="2400" u="sng" dirty="0" smtClean="0">
                <a:solidFill>
                  <a:srgbClr val="FF0000"/>
                </a:solidFill>
              </a:rPr>
              <a:t>non-cognitive</a:t>
            </a:r>
            <a:r>
              <a:rPr lang="en-GB" sz="2400" dirty="0" smtClean="0">
                <a:solidFill>
                  <a:schemeClr val="tx1">
                    <a:lumMod val="75000"/>
                    <a:lumOff val="25000"/>
                  </a:schemeClr>
                </a:solidFill>
              </a:rPr>
              <a:t> theory because it believes that there are no </a:t>
            </a:r>
            <a:r>
              <a:rPr lang="en-GB" sz="2400" u="sng" dirty="0" smtClean="0">
                <a:solidFill>
                  <a:srgbClr val="FF0000"/>
                </a:solidFill>
              </a:rPr>
              <a:t>moral facts.</a:t>
            </a:r>
          </a:p>
          <a:p>
            <a:pPr marL="274320" indent="-182880" eaLnBrk="1" fontAlgn="auto" hangingPunct="1">
              <a:spcAft>
                <a:spcPts val="0"/>
              </a:spcAft>
              <a:buClr>
                <a:schemeClr val="accent6">
                  <a:lumMod val="75000"/>
                </a:schemeClr>
              </a:buClr>
              <a:buFont typeface="Wingdings 2"/>
              <a:buChar char=""/>
              <a:defRPr/>
            </a:pPr>
            <a:r>
              <a:rPr lang="en-GB" sz="2400" dirty="0" smtClean="0">
                <a:solidFill>
                  <a:schemeClr val="tx1">
                    <a:lumMod val="75000"/>
                    <a:lumOff val="25000"/>
                  </a:schemeClr>
                </a:solidFill>
              </a:rPr>
              <a:t>Emotivism argues that a moral claim such a  </a:t>
            </a:r>
            <a:r>
              <a:rPr lang="en-GB" sz="2400" dirty="0" smtClean="0">
                <a:solidFill>
                  <a:schemeClr val="tx1">
                    <a:lumMod val="75000"/>
                    <a:lumOff val="25000"/>
                  </a:schemeClr>
                </a:solidFill>
                <a:latin typeface="Times New Roman" pitchFamily="18" charset="0"/>
              </a:rPr>
              <a:t>“</a:t>
            </a:r>
            <a:r>
              <a:rPr lang="en-GB" sz="2400" dirty="0" smtClean="0">
                <a:solidFill>
                  <a:schemeClr val="tx1">
                    <a:lumMod val="75000"/>
                    <a:lumOff val="25000"/>
                  </a:schemeClr>
                </a:solidFill>
              </a:rPr>
              <a:t> murder is wrong </a:t>
            </a:r>
            <a:r>
              <a:rPr lang="en-GB" sz="2400" dirty="0" smtClean="0">
                <a:solidFill>
                  <a:schemeClr val="tx1">
                    <a:lumMod val="75000"/>
                    <a:lumOff val="25000"/>
                  </a:schemeClr>
                </a:solidFill>
                <a:latin typeface="Times New Roman" pitchFamily="18" charset="0"/>
              </a:rPr>
              <a:t>”</a:t>
            </a:r>
            <a:r>
              <a:rPr lang="en-GB" sz="2400" dirty="0" smtClean="0">
                <a:solidFill>
                  <a:schemeClr val="tx1">
                    <a:lumMod val="75000"/>
                    <a:lumOff val="25000"/>
                  </a:schemeClr>
                </a:solidFill>
              </a:rPr>
              <a:t> is not really a moral statement : </a:t>
            </a:r>
            <a:r>
              <a:rPr lang="en-GB" sz="2400" dirty="0" smtClean="0">
                <a:solidFill>
                  <a:srgbClr val="FF0000"/>
                </a:solidFill>
              </a:rPr>
              <a:t>instead it is simply a raw expression of emotion, like a cry of joy or pain.</a:t>
            </a:r>
          </a:p>
          <a:p>
            <a:pPr marL="274320" indent="-182880" eaLnBrk="1" fontAlgn="auto" hangingPunct="1">
              <a:spcAft>
                <a:spcPts val="0"/>
              </a:spcAft>
              <a:buClr>
                <a:schemeClr val="accent6">
                  <a:lumMod val="75000"/>
                </a:schemeClr>
              </a:buClr>
              <a:buFont typeface="Wingdings 2"/>
              <a:buChar char=""/>
              <a:defRPr/>
            </a:pPr>
            <a:r>
              <a:rPr lang="en-GB" sz="2400" dirty="0" smtClean="0">
                <a:solidFill>
                  <a:schemeClr val="tx1">
                    <a:lumMod val="75000"/>
                    <a:lumOff val="25000"/>
                  </a:schemeClr>
                </a:solidFill>
              </a:rPr>
              <a:t>It cannot be characterised as either true or false any more than a laugh can be true or false.</a:t>
            </a:r>
          </a:p>
          <a:p>
            <a:pPr marL="274320" indent="-182880" eaLnBrk="1" fontAlgn="auto" hangingPunct="1">
              <a:spcAft>
                <a:spcPts val="0"/>
              </a:spcAft>
              <a:buClr>
                <a:schemeClr val="accent6">
                  <a:lumMod val="75000"/>
                </a:schemeClr>
              </a:buClr>
              <a:buFont typeface="Wingdings" pitchFamily="2" charset="2"/>
              <a:buNone/>
              <a:defRPr/>
            </a:pPr>
            <a:endParaRPr lang="en-GB" sz="2000" dirty="0" smtClean="0">
              <a:solidFill>
                <a:schemeClr val="tx1">
                  <a:lumMod val="75000"/>
                  <a:lumOff val="25000"/>
                </a:schemeClr>
              </a:solidFill>
            </a:endParaRPr>
          </a:p>
        </p:txBody>
      </p:sp>
    </p:spTree>
    <p:extLst>
      <p:ext uri="{BB962C8B-B14F-4D97-AF65-F5344CB8AC3E}">
        <p14:creationId xmlns:p14="http://schemas.microsoft.com/office/powerpoint/2010/main" val="18509339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8066"/>
                                        </p:tgtEl>
                                        <p:attrNameLst>
                                          <p:attrName>style.visibility</p:attrName>
                                        </p:attrNameLst>
                                      </p:cBhvr>
                                      <p:to>
                                        <p:strVal val="visible"/>
                                      </p:to>
                                    </p:set>
                                    <p:anim calcmode="lin" valueType="num">
                                      <p:cBhvr additive="base">
                                        <p:cTn id="7" dur="500" fill="hold"/>
                                        <p:tgtEl>
                                          <p:spTgt spid="88066"/>
                                        </p:tgtEl>
                                        <p:attrNameLst>
                                          <p:attrName>ppt_x</p:attrName>
                                        </p:attrNameLst>
                                      </p:cBhvr>
                                      <p:tavLst>
                                        <p:tav tm="0">
                                          <p:val>
                                            <p:strVal val="0-#ppt_w/2"/>
                                          </p:val>
                                        </p:tav>
                                        <p:tav tm="100000">
                                          <p:val>
                                            <p:strVal val="#ppt_x"/>
                                          </p:val>
                                        </p:tav>
                                      </p:tavLst>
                                    </p:anim>
                                    <p:anim calcmode="lin" valueType="num">
                                      <p:cBhvr additive="base">
                                        <p:cTn id="8" dur="500" fill="hold"/>
                                        <p:tgtEl>
                                          <p:spTgt spid="88066"/>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6" presetClass="entr" presetSubtype="26" fill="hold" grpId="0" nodeType="clickEffect">
                                  <p:stCondLst>
                                    <p:cond delay="0"/>
                                  </p:stCondLst>
                                  <p:childTnLst>
                                    <p:set>
                                      <p:cBhvr>
                                        <p:cTn id="12" dur="1" fill="hold">
                                          <p:stCondLst>
                                            <p:cond delay="0"/>
                                          </p:stCondLst>
                                        </p:cTn>
                                        <p:tgtEl>
                                          <p:spTgt spid="88067">
                                            <p:txEl>
                                              <p:pRg st="0" end="0"/>
                                            </p:txEl>
                                          </p:spTgt>
                                        </p:tgtEl>
                                        <p:attrNameLst>
                                          <p:attrName>style.visibility</p:attrName>
                                        </p:attrNameLst>
                                      </p:cBhvr>
                                      <p:to>
                                        <p:strVal val="visible"/>
                                      </p:to>
                                    </p:set>
                                    <p:animEffect transition="in" filter="barn(inHorizontal)">
                                      <p:cBhvr>
                                        <p:cTn id="13" dur="500"/>
                                        <p:tgtEl>
                                          <p:spTgt spid="88067">
                                            <p:txEl>
                                              <p:pRg st="0" end="0"/>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26" fill="hold" grpId="0" nodeType="clickEffect">
                                  <p:stCondLst>
                                    <p:cond delay="0"/>
                                  </p:stCondLst>
                                  <p:childTnLst>
                                    <p:set>
                                      <p:cBhvr>
                                        <p:cTn id="17" dur="1" fill="hold">
                                          <p:stCondLst>
                                            <p:cond delay="0"/>
                                          </p:stCondLst>
                                        </p:cTn>
                                        <p:tgtEl>
                                          <p:spTgt spid="88067">
                                            <p:txEl>
                                              <p:pRg st="1" end="1"/>
                                            </p:txEl>
                                          </p:spTgt>
                                        </p:tgtEl>
                                        <p:attrNameLst>
                                          <p:attrName>style.visibility</p:attrName>
                                        </p:attrNameLst>
                                      </p:cBhvr>
                                      <p:to>
                                        <p:strVal val="visible"/>
                                      </p:to>
                                    </p:set>
                                    <p:animEffect transition="in" filter="barn(inHorizontal)">
                                      <p:cBhvr>
                                        <p:cTn id="18" dur="500"/>
                                        <p:tgtEl>
                                          <p:spTgt spid="88067">
                                            <p:txEl>
                                              <p:pRg st="1" end="1"/>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6" fill="hold" grpId="0" nodeType="clickEffect">
                                  <p:stCondLst>
                                    <p:cond delay="0"/>
                                  </p:stCondLst>
                                  <p:childTnLst>
                                    <p:set>
                                      <p:cBhvr>
                                        <p:cTn id="22" dur="1" fill="hold">
                                          <p:stCondLst>
                                            <p:cond delay="0"/>
                                          </p:stCondLst>
                                        </p:cTn>
                                        <p:tgtEl>
                                          <p:spTgt spid="88067">
                                            <p:txEl>
                                              <p:pRg st="2" end="2"/>
                                            </p:txEl>
                                          </p:spTgt>
                                        </p:tgtEl>
                                        <p:attrNameLst>
                                          <p:attrName>style.visibility</p:attrName>
                                        </p:attrNameLst>
                                      </p:cBhvr>
                                      <p:to>
                                        <p:strVal val="visible"/>
                                      </p:to>
                                    </p:set>
                                    <p:animEffect transition="in" filter="barn(inHorizontal)">
                                      <p:cBhvr>
                                        <p:cTn id="23" dur="500"/>
                                        <p:tgtEl>
                                          <p:spTgt spid="880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Historical tracing: </a:t>
            </a:r>
            <a:r>
              <a:rPr lang="en-US" altLang="en-US" dirty="0"/>
              <a:t>Emotion</a:t>
            </a:r>
            <a:br>
              <a:rPr lang="en-US" altLang="en-US" dirty="0"/>
            </a:br>
            <a:endParaRPr lang="en-GB" dirty="0"/>
          </a:p>
        </p:txBody>
      </p:sp>
      <p:sp>
        <p:nvSpPr>
          <p:cNvPr id="3" name="Content Placeholder 2"/>
          <p:cNvSpPr>
            <a:spLocks noGrp="1"/>
          </p:cNvSpPr>
          <p:nvPr>
            <p:ph sz="half" idx="1"/>
          </p:nvPr>
        </p:nvSpPr>
        <p:spPr/>
        <p:txBody>
          <a:bodyPr>
            <a:normAutofit fontScale="92500" lnSpcReduction="20000"/>
          </a:bodyPr>
          <a:lstStyle/>
          <a:p>
            <a:pPr lvl="1">
              <a:buClrTx/>
              <a:buSzTx/>
              <a:buFontTx/>
              <a:buChar char="–"/>
            </a:pPr>
            <a:r>
              <a:rPr lang="en-US" altLang="en-US" sz="3200" dirty="0"/>
              <a:t>Plato </a:t>
            </a:r>
          </a:p>
          <a:p>
            <a:pPr lvl="2">
              <a:buClrTx/>
              <a:buSzTx/>
              <a:buFontTx/>
              <a:buChar char="•"/>
            </a:pPr>
            <a:r>
              <a:rPr lang="en-US" altLang="en-US" sz="3200" dirty="0"/>
              <a:t>emotions are dangerous for achieving true knowledge because they can overcome and subvert reason and the intellect</a:t>
            </a:r>
          </a:p>
          <a:p>
            <a:pPr lvl="2">
              <a:buClrTx/>
              <a:buSzTx/>
              <a:buFontTx/>
              <a:buChar char="•"/>
            </a:pPr>
            <a:r>
              <a:rPr lang="en-US" altLang="en-US" sz="3200" dirty="0"/>
              <a:t>Emotive and cognitive aspects of human understanding were seen as in opposition</a:t>
            </a:r>
          </a:p>
          <a:p>
            <a:pPr>
              <a:buClrTx/>
              <a:buSzTx/>
              <a:buFontTx/>
              <a:buChar char="•"/>
            </a:pPr>
            <a:endParaRPr lang="en-US" altLang="en-US" sz="3200" dirty="0"/>
          </a:p>
          <a:p>
            <a:endParaRPr lang="en-GB" dirty="0"/>
          </a:p>
        </p:txBody>
      </p:sp>
      <p:sp>
        <p:nvSpPr>
          <p:cNvPr id="4" name="Content Placeholder 3"/>
          <p:cNvSpPr>
            <a:spLocks noGrp="1"/>
          </p:cNvSpPr>
          <p:nvPr>
            <p:ph sz="half" idx="2"/>
          </p:nvPr>
        </p:nvSpPr>
        <p:spPr/>
        <p:txBody>
          <a:bodyPr>
            <a:noAutofit/>
          </a:bodyPr>
          <a:lstStyle/>
          <a:p>
            <a:pPr>
              <a:lnSpc>
                <a:spcPct val="90000"/>
              </a:lnSpc>
            </a:pPr>
            <a:r>
              <a:rPr lang="en-US" altLang="en-US" sz="2800" dirty="0"/>
              <a:t>Stoicism</a:t>
            </a:r>
          </a:p>
          <a:p>
            <a:pPr lvl="1">
              <a:lnSpc>
                <a:spcPct val="90000"/>
              </a:lnSpc>
            </a:pPr>
            <a:r>
              <a:rPr lang="en-US" altLang="en-US" sz="2800" dirty="0"/>
              <a:t>Emotion is a judgment that is wrong, untrustworthy and incorrect </a:t>
            </a:r>
          </a:p>
          <a:p>
            <a:pPr>
              <a:lnSpc>
                <a:spcPct val="90000"/>
              </a:lnSpc>
            </a:pPr>
            <a:r>
              <a:rPr lang="en-US" altLang="en-US" sz="2800" dirty="0"/>
              <a:t>Aristotle</a:t>
            </a:r>
          </a:p>
          <a:p>
            <a:pPr lvl="1">
              <a:lnSpc>
                <a:spcPct val="90000"/>
              </a:lnSpc>
            </a:pPr>
            <a:r>
              <a:rPr lang="en-US" altLang="en-US" sz="2800" dirty="0"/>
              <a:t>Emotion is part of moral/character only when in balance.</a:t>
            </a:r>
          </a:p>
          <a:p>
            <a:pPr marL="0" indent="0">
              <a:buNone/>
            </a:pPr>
            <a:endParaRPr lang="en-GB" sz="2800" dirty="0"/>
          </a:p>
        </p:txBody>
      </p:sp>
    </p:spTree>
    <p:extLst>
      <p:ext uri="{BB962C8B-B14F-4D97-AF65-F5344CB8AC3E}">
        <p14:creationId xmlns:p14="http://schemas.microsoft.com/office/powerpoint/2010/main" val="120533580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Historical tracing: </a:t>
            </a:r>
            <a:r>
              <a:rPr lang="en-US" altLang="en-US" dirty="0"/>
              <a:t>Emotion</a:t>
            </a:r>
            <a:br>
              <a:rPr lang="en-US" altLang="en-US" dirty="0"/>
            </a:br>
            <a:endParaRPr lang="en-GB" dirty="0"/>
          </a:p>
        </p:txBody>
      </p:sp>
      <p:sp>
        <p:nvSpPr>
          <p:cNvPr id="3" name="Content Placeholder 2"/>
          <p:cNvSpPr>
            <a:spLocks noGrp="1"/>
          </p:cNvSpPr>
          <p:nvPr>
            <p:ph sz="half" idx="1"/>
          </p:nvPr>
        </p:nvSpPr>
        <p:spPr/>
        <p:txBody>
          <a:bodyPr>
            <a:normAutofit lnSpcReduction="10000"/>
          </a:bodyPr>
          <a:lstStyle/>
          <a:p>
            <a:r>
              <a:rPr lang="en-GB" sz="4800" dirty="0" smtClean="0"/>
              <a:t>Descartes</a:t>
            </a:r>
          </a:p>
          <a:p>
            <a:r>
              <a:rPr lang="en-GB" sz="4800" dirty="0" smtClean="0"/>
              <a:t>Enlightenment</a:t>
            </a:r>
          </a:p>
          <a:p>
            <a:r>
              <a:rPr lang="en-GB" sz="4800" dirty="0" smtClean="0"/>
              <a:t>Kant</a:t>
            </a:r>
          </a:p>
        </p:txBody>
      </p:sp>
      <p:sp>
        <p:nvSpPr>
          <p:cNvPr id="4" name="Content Placeholder 3"/>
          <p:cNvSpPr>
            <a:spLocks noGrp="1"/>
          </p:cNvSpPr>
          <p:nvPr>
            <p:ph sz="half" idx="2"/>
          </p:nvPr>
        </p:nvSpPr>
        <p:spPr/>
        <p:txBody>
          <a:bodyPr>
            <a:normAutofit lnSpcReduction="10000"/>
          </a:bodyPr>
          <a:lstStyle/>
          <a:p>
            <a:r>
              <a:rPr lang="en-GB" dirty="0"/>
              <a:t>Darwin</a:t>
            </a:r>
          </a:p>
          <a:p>
            <a:r>
              <a:rPr lang="en-GB" dirty="0"/>
              <a:t>“with mankind some expression, such as the bristling of the hair under the influence of extreme terror, or the uncovering of the teeth under that of furious rage, can hardly be understood, except on the belief that man once existed in a much lower and animal-like condition (Darwin, 1904, p.13-14)</a:t>
            </a:r>
          </a:p>
          <a:p>
            <a:endParaRPr lang="en-GB" dirty="0"/>
          </a:p>
        </p:txBody>
      </p:sp>
    </p:spTree>
    <p:extLst>
      <p:ext uri="{BB962C8B-B14F-4D97-AF65-F5344CB8AC3E}">
        <p14:creationId xmlns:p14="http://schemas.microsoft.com/office/powerpoint/2010/main" val="10603824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Ahmed</a:t>
            </a:r>
            <a:endParaRPr lang="en-GB" dirty="0"/>
          </a:p>
        </p:txBody>
      </p:sp>
      <p:sp>
        <p:nvSpPr>
          <p:cNvPr id="3" name="Content Placeholder 2"/>
          <p:cNvSpPr>
            <a:spLocks noGrp="1"/>
          </p:cNvSpPr>
          <p:nvPr>
            <p:ph idx="1"/>
          </p:nvPr>
        </p:nvSpPr>
        <p:spPr>
          <a:xfrm>
            <a:off x="1367593" y="2556932"/>
            <a:ext cx="9601196" cy="3318936"/>
          </a:xfrm>
        </p:spPr>
        <p:txBody>
          <a:bodyPr>
            <a:normAutofit fontScale="85000" lnSpcReduction="20000"/>
          </a:bodyPr>
          <a:lstStyle/>
          <a:p>
            <a:r>
              <a:rPr lang="en-GB" dirty="0" smtClean="0"/>
              <a:t>“such an evolutionary model allows us to return to the ‘risk’ of emotions”</a:t>
            </a:r>
          </a:p>
          <a:p>
            <a:r>
              <a:rPr lang="en-GB" dirty="0" smtClean="0"/>
              <a:t>The fear that </a:t>
            </a:r>
            <a:r>
              <a:rPr lang="en-GB" dirty="0" smtClean="0"/>
              <a:t>emotions </a:t>
            </a:r>
            <a:r>
              <a:rPr lang="en-GB" dirty="0" smtClean="0"/>
              <a:t>will lead to primitive backwardness</a:t>
            </a:r>
          </a:p>
          <a:p>
            <a:r>
              <a:rPr lang="en-GB" dirty="0" smtClean="0"/>
              <a:t>Is this why Kant suggested that the rational human capacity will lead us to maturity?</a:t>
            </a:r>
          </a:p>
          <a:p>
            <a:r>
              <a:rPr lang="en-GB" dirty="0" smtClean="0"/>
              <a:t>“the story of evolution is narrated not only as the story of the triumph of reason, but the ability to control emotions, and to experience the ‘appropriate’ emotions at different times and places (Elias, 1978 in </a:t>
            </a:r>
            <a:r>
              <a:rPr lang="en-GB" dirty="0" smtClean="0"/>
              <a:t>Ahmed </a:t>
            </a:r>
            <a:r>
              <a:rPr lang="en-GB" dirty="0" smtClean="0"/>
              <a:t>l.121) </a:t>
            </a:r>
          </a:p>
          <a:p>
            <a:endParaRPr lang="en-GB" dirty="0"/>
          </a:p>
        </p:txBody>
      </p:sp>
    </p:spTree>
    <p:extLst>
      <p:ext uri="{BB962C8B-B14F-4D97-AF65-F5344CB8AC3E}">
        <p14:creationId xmlns:p14="http://schemas.microsoft.com/office/powerpoint/2010/main" val="11218639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992777" y="889000"/>
            <a:ext cx="9653451" cy="4986338"/>
          </a:xfrm>
        </p:spPr>
        <p:txBody>
          <a:bodyPr>
            <a:normAutofit/>
          </a:bodyPr>
          <a:lstStyle/>
          <a:p>
            <a:r>
              <a:rPr lang="en-GB" sz="4000" dirty="0" smtClean="0"/>
              <a:t>Usual question ‘what are emotions’</a:t>
            </a:r>
          </a:p>
          <a:p>
            <a:r>
              <a:rPr lang="en-GB" sz="4000" dirty="0" smtClean="0"/>
              <a:t>Ahmed asks ‘what do emotions do?</a:t>
            </a:r>
          </a:p>
        </p:txBody>
      </p:sp>
    </p:spTree>
    <p:extLst>
      <p:ext uri="{BB962C8B-B14F-4D97-AF65-F5344CB8AC3E}">
        <p14:creationId xmlns:p14="http://schemas.microsoft.com/office/powerpoint/2010/main" val="35717220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Split in understanding</a:t>
            </a:r>
            <a:endParaRPr lang="en-GB" dirty="0"/>
          </a:p>
        </p:txBody>
      </p:sp>
      <p:sp>
        <p:nvSpPr>
          <p:cNvPr id="5" name="Text Placeholder 4"/>
          <p:cNvSpPr>
            <a:spLocks noGrp="1"/>
          </p:cNvSpPr>
          <p:nvPr>
            <p:ph type="body" idx="1"/>
          </p:nvPr>
        </p:nvSpPr>
        <p:spPr/>
        <p:txBody>
          <a:bodyPr/>
          <a:lstStyle/>
          <a:p>
            <a:r>
              <a:rPr lang="en-GB" dirty="0" smtClean="0"/>
              <a:t>Bodily sensations</a:t>
            </a:r>
            <a:endParaRPr lang="en-GB" dirty="0"/>
          </a:p>
        </p:txBody>
      </p:sp>
      <p:sp>
        <p:nvSpPr>
          <p:cNvPr id="6" name="Content Placeholder 5"/>
          <p:cNvSpPr>
            <a:spLocks noGrp="1"/>
          </p:cNvSpPr>
          <p:nvPr>
            <p:ph sz="half" idx="2"/>
          </p:nvPr>
        </p:nvSpPr>
        <p:spPr/>
        <p:txBody>
          <a:bodyPr/>
          <a:lstStyle/>
          <a:p>
            <a:r>
              <a:rPr lang="en-GB" dirty="0" smtClean="0"/>
              <a:t>Descartes</a:t>
            </a:r>
          </a:p>
          <a:p>
            <a:endParaRPr lang="en-GB" dirty="0"/>
          </a:p>
          <a:p>
            <a:r>
              <a:rPr lang="en-GB" dirty="0" smtClean="0"/>
              <a:t>David Hume</a:t>
            </a:r>
          </a:p>
          <a:p>
            <a:endParaRPr lang="en-GB" dirty="0"/>
          </a:p>
          <a:p>
            <a:r>
              <a:rPr lang="en-GB" dirty="0" smtClean="0"/>
              <a:t>William James</a:t>
            </a:r>
            <a:endParaRPr lang="en-GB" dirty="0"/>
          </a:p>
        </p:txBody>
      </p:sp>
      <p:sp>
        <p:nvSpPr>
          <p:cNvPr id="7" name="Text Placeholder 6"/>
          <p:cNvSpPr>
            <a:spLocks noGrp="1"/>
          </p:cNvSpPr>
          <p:nvPr>
            <p:ph type="body" sz="quarter" idx="3"/>
          </p:nvPr>
        </p:nvSpPr>
        <p:spPr/>
        <p:txBody>
          <a:bodyPr/>
          <a:lstStyle/>
          <a:p>
            <a:endParaRPr lang="en-GB" dirty="0"/>
          </a:p>
        </p:txBody>
      </p:sp>
      <p:sp>
        <p:nvSpPr>
          <p:cNvPr id="8" name="Content Placeholder 7"/>
          <p:cNvSpPr>
            <a:spLocks noGrp="1"/>
          </p:cNvSpPr>
          <p:nvPr>
            <p:ph sz="quarter" idx="4"/>
          </p:nvPr>
        </p:nvSpPr>
        <p:spPr/>
        <p:txBody>
          <a:bodyPr>
            <a:normAutofit/>
          </a:bodyPr>
          <a:lstStyle/>
          <a:p>
            <a:r>
              <a:rPr lang="en-GB" sz="3200" dirty="0" smtClean="0"/>
              <a:t>Emotion is the feeling of bodily change. Emotions do not involve processes of thought, attribution or evaluation: we feel fear e.g. because our heart is racing, our skin is sweating </a:t>
            </a:r>
            <a:endParaRPr lang="en-GB" sz="3200" dirty="0"/>
          </a:p>
        </p:txBody>
      </p:sp>
    </p:spTree>
    <p:extLst>
      <p:ext uri="{BB962C8B-B14F-4D97-AF65-F5344CB8AC3E}">
        <p14:creationId xmlns:p14="http://schemas.microsoft.com/office/powerpoint/2010/main" val="24040387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r>
              <a:rPr lang="en-GB" dirty="0" smtClean="0"/>
              <a:t>Cognitivist view</a:t>
            </a:r>
            <a:endParaRPr lang="en-GB" dirty="0"/>
          </a:p>
        </p:txBody>
      </p:sp>
      <p:sp>
        <p:nvSpPr>
          <p:cNvPr id="4" name="Content Placeholder 3"/>
          <p:cNvSpPr>
            <a:spLocks noGrp="1"/>
          </p:cNvSpPr>
          <p:nvPr>
            <p:ph sz="half" idx="2"/>
          </p:nvPr>
        </p:nvSpPr>
        <p:spPr/>
        <p:txBody>
          <a:bodyPr/>
          <a:lstStyle/>
          <a:p>
            <a:r>
              <a:rPr lang="en-GB" dirty="0" smtClean="0"/>
              <a:t>Aristotle</a:t>
            </a:r>
          </a:p>
          <a:p>
            <a:endParaRPr lang="en-GB" dirty="0"/>
          </a:p>
          <a:p>
            <a:endParaRPr lang="en-GB" dirty="0" smtClean="0"/>
          </a:p>
          <a:p>
            <a:r>
              <a:rPr lang="en-GB" dirty="0"/>
              <a:t>Jean-Paul Sartre</a:t>
            </a:r>
          </a:p>
          <a:p>
            <a:endParaRPr lang="en-GB" dirty="0" smtClean="0"/>
          </a:p>
          <a:p>
            <a:endParaRPr lang="en-GB" dirty="0"/>
          </a:p>
          <a:p>
            <a:r>
              <a:rPr lang="en-GB" dirty="0" smtClean="0"/>
              <a:t>Martha Nussbaum </a:t>
            </a:r>
          </a:p>
          <a:p>
            <a:endParaRPr lang="en-GB" dirty="0"/>
          </a:p>
        </p:txBody>
      </p:sp>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r>
              <a:rPr lang="en-GB" sz="3200" dirty="0" smtClean="0"/>
              <a:t>“such theorists suggest that emotions involve appraisals, judgements, attitudes or a ‘specific manner of apprehending the world’ (Sartre, 1962, p.9 in Ahmed l. 160)</a:t>
            </a:r>
            <a:endParaRPr lang="en-GB" sz="3200" dirty="0"/>
          </a:p>
        </p:txBody>
      </p:sp>
    </p:spTree>
    <p:extLst>
      <p:ext uri="{BB962C8B-B14F-4D97-AF65-F5344CB8AC3E}">
        <p14:creationId xmlns:p14="http://schemas.microsoft.com/office/powerpoint/2010/main" val="28464355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
          <p:cNvSpPr>
            <a:spLocks noChangeArrowheads="1"/>
          </p:cNvSpPr>
          <p:nvPr/>
        </p:nvSpPr>
        <p:spPr bwMode="auto">
          <a:xfrm>
            <a:off x="870333" y="1631584"/>
            <a:ext cx="10311788" cy="32932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indent="228600" eaLnBrk="0" hangingPunct="0">
              <a:spcBef>
                <a:spcPct val="20000"/>
              </a:spcBef>
              <a:buClr>
                <a:srgbClr val="526DB0"/>
              </a:buClr>
              <a:buSzPct val="95000"/>
              <a:buFont typeface="Wingdings 2" pitchFamily="18" charset="2"/>
              <a:buChar char=""/>
              <a:defRPr sz="2600">
                <a:solidFill>
                  <a:schemeClr val="tx1"/>
                </a:solidFill>
                <a:latin typeface="Constantia" pitchFamily="18" charset="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defRPr>
            </a:lvl3pPr>
            <a:lvl4pPr marL="1600200" indent="-228600" eaLnBrk="0" hangingPunct="0">
              <a:spcBef>
                <a:spcPct val="20000"/>
              </a:spcBef>
              <a:buClr>
                <a:srgbClr val="526DB0"/>
              </a:buClr>
              <a:buSzPct val="65000"/>
              <a:buFont typeface="Wingdings 2" pitchFamily="18" charset="2"/>
              <a:buChar char=""/>
              <a:defRPr sz="2000">
                <a:solidFill>
                  <a:schemeClr val="tx1"/>
                </a:solidFill>
                <a:latin typeface="Constantia" pitchFamily="18" charset="0"/>
              </a:defRPr>
            </a:lvl4pPr>
            <a:lvl5pPr marL="2057400" indent="-228600" eaLnBrk="0" hangingPunct="0">
              <a:spcBef>
                <a:spcPct val="20000"/>
              </a:spcBef>
              <a:buClr>
                <a:srgbClr val="989AAC"/>
              </a:buClr>
              <a:buSzPct val="65000"/>
              <a:buFont typeface="Wingdings 2" pitchFamily="18" charset="2"/>
              <a:buChar char=""/>
              <a:defRPr sz="2000">
                <a:solidFill>
                  <a:schemeClr val="tx1"/>
                </a:solidFill>
                <a:latin typeface="Constantia" pitchFamily="18" charset="0"/>
              </a:defRPr>
            </a:lvl5pPr>
            <a:lvl6pPr marL="25146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6pPr>
            <a:lvl7pPr marL="29718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7pPr>
            <a:lvl8pPr marL="34290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8pPr>
            <a:lvl9pPr marL="38862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9pPr>
          </a:lstStyle>
          <a:p>
            <a:pPr eaLnBrk="1" hangingPunct="1">
              <a:spcBef>
                <a:spcPct val="0"/>
              </a:spcBef>
              <a:buClrTx/>
              <a:buSzTx/>
              <a:buFontTx/>
              <a:buNone/>
            </a:pPr>
            <a:r>
              <a:rPr lang="en-CA" altLang="en-US" sz="3600" dirty="0">
                <a:latin typeface="+mn-lt"/>
              </a:rPr>
              <a:t>                 </a:t>
            </a:r>
            <a:r>
              <a:rPr lang="en-CA" altLang="en-US" sz="3600" dirty="0">
                <a:solidFill>
                  <a:srgbClr val="FF0000"/>
                </a:solidFill>
                <a:latin typeface="+mn-lt"/>
              </a:rPr>
              <a:t>Shift in View of Emotion </a:t>
            </a:r>
            <a:r>
              <a:rPr lang="en-CA" altLang="en-US" sz="3600" dirty="0">
                <a:latin typeface="+mn-lt"/>
              </a:rPr>
              <a:t>                 </a:t>
            </a:r>
          </a:p>
          <a:p>
            <a:pPr eaLnBrk="1" hangingPunct="1">
              <a:spcBef>
                <a:spcPct val="0"/>
              </a:spcBef>
              <a:buClrTx/>
              <a:buSzTx/>
              <a:buFont typeface="Arial" pitchFamily="34" charset="0"/>
              <a:buChar char="•"/>
            </a:pPr>
            <a:r>
              <a:rPr lang="en-CA" altLang="en-US" sz="2800" dirty="0">
                <a:latin typeface="+mn-lt"/>
              </a:rPr>
              <a:t>Views of emotion have varied greatly over the history of emotion in psychology &amp; particularly in psychotherapy theory.</a:t>
            </a:r>
          </a:p>
          <a:p>
            <a:pPr eaLnBrk="1" hangingPunct="1">
              <a:spcBef>
                <a:spcPct val="0"/>
              </a:spcBef>
              <a:buClrTx/>
              <a:buSzTx/>
              <a:buFont typeface="Arial" pitchFamily="34" charset="0"/>
              <a:buChar char="•"/>
            </a:pPr>
            <a:endParaRPr lang="en-CA" altLang="en-US" sz="1600" dirty="0">
              <a:latin typeface="+mn-lt"/>
            </a:endParaRPr>
          </a:p>
          <a:p>
            <a:pPr eaLnBrk="1" hangingPunct="1">
              <a:spcBef>
                <a:spcPct val="0"/>
              </a:spcBef>
              <a:buClrTx/>
              <a:buSzTx/>
              <a:buFont typeface="Arial" pitchFamily="34" charset="0"/>
              <a:buChar char="•"/>
            </a:pPr>
            <a:r>
              <a:rPr lang="en-CA" altLang="en-US" sz="2800" dirty="0">
                <a:latin typeface="+mn-lt"/>
              </a:rPr>
              <a:t>Emotions initially were seen as discharge products of drives (Freud), as epiphenomena (Skinner), and then during the recent cognitive revolution as  post-cognitive phenomena (Beck)</a:t>
            </a:r>
          </a:p>
          <a:p>
            <a:pPr eaLnBrk="1" hangingPunct="1">
              <a:spcBef>
                <a:spcPct val="0"/>
              </a:spcBef>
              <a:buClrTx/>
              <a:buSzTx/>
              <a:buFontTx/>
              <a:buNone/>
            </a:pPr>
            <a:endParaRPr lang="en-CA" altLang="en-US" sz="1600" dirty="0">
              <a:latin typeface="Verdana" pitchFamily="34" charset="0"/>
            </a:endParaRPr>
          </a:p>
        </p:txBody>
      </p:sp>
    </p:spTree>
    <p:extLst>
      <p:ext uri="{BB962C8B-B14F-4D97-AF65-F5344CB8AC3E}">
        <p14:creationId xmlns:p14="http://schemas.microsoft.com/office/powerpoint/2010/main" val="404142908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
          <p:cNvSpPr>
            <a:spLocks noChangeArrowheads="1"/>
          </p:cNvSpPr>
          <p:nvPr/>
        </p:nvSpPr>
        <p:spPr bwMode="auto">
          <a:xfrm>
            <a:off x="539827" y="1720501"/>
            <a:ext cx="11082968"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indent="228600" eaLnBrk="0" hangingPunct="0">
              <a:spcBef>
                <a:spcPct val="20000"/>
              </a:spcBef>
              <a:buClr>
                <a:srgbClr val="526DB0"/>
              </a:buClr>
              <a:buSzPct val="95000"/>
              <a:buFont typeface="Wingdings 2" pitchFamily="18" charset="2"/>
              <a:buChar char=""/>
              <a:defRPr sz="2600">
                <a:solidFill>
                  <a:schemeClr val="tx1"/>
                </a:solidFill>
                <a:latin typeface="Constantia" pitchFamily="18" charset="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defRPr>
            </a:lvl3pPr>
            <a:lvl4pPr marL="1600200" indent="-228600" eaLnBrk="0" hangingPunct="0">
              <a:spcBef>
                <a:spcPct val="20000"/>
              </a:spcBef>
              <a:buClr>
                <a:srgbClr val="526DB0"/>
              </a:buClr>
              <a:buSzPct val="65000"/>
              <a:buFont typeface="Wingdings 2" pitchFamily="18" charset="2"/>
              <a:buChar char=""/>
              <a:defRPr sz="2000">
                <a:solidFill>
                  <a:schemeClr val="tx1"/>
                </a:solidFill>
                <a:latin typeface="Constantia" pitchFamily="18" charset="0"/>
              </a:defRPr>
            </a:lvl4pPr>
            <a:lvl5pPr marL="2057400" indent="-228600" eaLnBrk="0" hangingPunct="0">
              <a:spcBef>
                <a:spcPct val="20000"/>
              </a:spcBef>
              <a:buClr>
                <a:srgbClr val="989AAC"/>
              </a:buClr>
              <a:buSzPct val="65000"/>
              <a:buFont typeface="Wingdings 2" pitchFamily="18" charset="2"/>
              <a:buChar char=""/>
              <a:defRPr sz="2000">
                <a:solidFill>
                  <a:schemeClr val="tx1"/>
                </a:solidFill>
                <a:latin typeface="Constantia" pitchFamily="18" charset="0"/>
              </a:defRPr>
            </a:lvl5pPr>
            <a:lvl6pPr marL="25146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6pPr>
            <a:lvl7pPr marL="29718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7pPr>
            <a:lvl8pPr marL="34290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8pPr>
            <a:lvl9pPr marL="38862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9pPr>
          </a:lstStyle>
          <a:p>
            <a:pPr eaLnBrk="1" hangingPunct="1">
              <a:spcBef>
                <a:spcPct val="0"/>
              </a:spcBef>
              <a:buClrTx/>
              <a:buSzTx/>
              <a:buFont typeface="Arial" pitchFamily="34" charset="0"/>
              <a:buChar char="•"/>
            </a:pPr>
            <a:r>
              <a:rPr lang="en-CA" altLang="en-US" sz="2800" dirty="0">
                <a:latin typeface="+mn-lt"/>
              </a:rPr>
              <a:t>There however has been a marked shift in the last decades from a cognitive to an </a:t>
            </a:r>
            <a:r>
              <a:rPr lang="en-CA" altLang="en-US" sz="2800" i="1" dirty="0">
                <a:latin typeface="+mn-lt"/>
              </a:rPr>
              <a:t>adaptive view </a:t>
            </a:r>
            <a:r>
              <a:rPr lang="en-CA" altLang="en-US" sz="2800" dirty="0">
                <a:latin typeface="+mn-lt"/>
              </a:rPr>
              <a:t>of  emotional functioning.</a:t>
            </a:r>
          </a:p>
          <a:p>
            <a:pPr eaLnBrk="1" hangingPunct="1">
              <a:spcBef>
                <a:spcPct val="0"/>
              </a:spcBef>
              <a:buClrTx/>
              <a:buSzTx/>
              <a:buFontTx/>
              <a:buNone/>
            </a:pPr>
            <a:r>
              <a:rPr lang="en-CA" altLang="en-US" sz="2800" dirty="0">
                <a:latin typeface="+mn-lt"/>
              </a:rPr>
              <a:t> </a:t>
            </a:r>
          </a:p>
          <a:p>
            <a:pPr eaLnBrk="1" hangingPunct="1">
              <a:spcBef>
                <a:spcPct val="0"/>
              </a:spcBef>
              <a:buClrTx/>
              <a:buSzTx/>
              <a:buFont typeface="Arial" pitchFamily="34" charset="0"/>
              <a:buChar char="•"/>
            </a:pPr>
            <a:r>
              <a:rPr lang="en-CA" altLang="en-US" sz="2800" dirty="0">
                <a:solidFill>
                  <a:srgbClr val="000000"/>
                </a:solidFill>
                <a:latin typeface="+mn-lt"/>
                <a:ea typeface="TimesNewRoman"/>
                <a:cs typeface="TimesNewRoman"/>
              </a:rPr>
              <a:t>Due in large part to compelling findings in the affective and cognitive neurosciences in the past two decades (</a:t>
            </a:r>
            <a:r>
              <a:rPr lang="en-CA" altLang="en-US" sz="2800" dirty="0" err="1">
                <a:solidFill>
                  <a:srgbClr val="000000"/>
                </a:solidFill>
                <a:latin typeface="+mn-lt"/>
                <a:ea typeface="TimesNewRoman"/>
                <a:cs typeface="TimesNewRoman"/>
              </a:rPr>
              <a:t>Damasio</a:t>
            </a:r>
            <a:r>
              <a:rPr lang="en-CA" altLang="en-US" sz="2800" dirty="0">
                <a:solidFill>
                  <a:srgbClr val="000000"/>
                </a:solidFill>
                <a:latin typeface="+mn-lt"/>
                <a:ea typeface="TimesNewRoman"/>
                <a:cs typeface="TimesNewRoman"/>
              </a:rPr>
              <a:t>, 1994, 2003; </a:t>
            </a:r>
            <a:r>
              <a:rPr lang="en-CA" altLang="en-US" sz="2800" dirty="0" err="1">
                <a:solidFill>
                  <a:srgbClr val="000000"/>
                </a:solidFill>
                <a:latin typeface="+mn-lt"/>
                <a:ea typeface="TimesNewRoman"/>
                <a:cs typeface="TimesNewRoman"/>
              </a:rPr>
              <a:t>LeDoux</a:t>
            </a:r>
            <a:r>
              <a:rPr lang="en-CA" altLang="en-US" sz="2800" dirty="0">
                <a:solidFill>
                  <a:srgbClr val="000000"/>
                </a:solidFill>
                <a:latin typeface="+mn-lt"/>
                <a:ea typeface="TimesNewRoman"/>
                <a:cs typeface="TimesNewRoman"/>
              </a:rPr>
              <a:t>, 1996, 2002)  emotions have clearly been shown to be an independent and an adaptive  component of human functioning and not simply secondary to cognition</a:t>
            </a:r>
            <a:r>
              <a:rPr lang="en-CA" altLang="en-US" sz="2800" dirty="0">
                <a:solidFill>
                  <a:srgbClr val="000000"/>
                </a:solidFill>
                <a:latin typeface="Verdana" pitchFamily="34" charset="0"/>
                <a:ea typeface="TimesNewRoman"/>
                <a:cs typeface="TimesNewRoman"/>
              </a:rPr>
              <a:t>.</a:t>
            </a:r>
            <a:r>
              <a:rPr lang="en-CA" altLang="en-US" sz="2800" dirty="0">
                <a:latin typeface="Verdana" pitchFamily="34" charset="0"/>
              </a:rPr>
              <a:t> </a:t>
            </a:r>
          </a:p>
        </p:txBody>
      </p:sp>
    </p:spTree>
    <p:extLst>
      <p:ext uri="{BB962C8B-B14F-4D97-AF65-F5344CB8AC3E}">
        <p14:creationId xmlns:p14="http://schemas.microsoft.com/office/powerpoint/2010/main" val="8283696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3" name="Rectangle 1"/>
          <p:cNvSpPr>
            <a:spLocks noChangeArrowheads="1"/>
          </p:cNvSpPr>
          <p:nvPr/>
        </p:nvSpPr>
        <p:spPr bwMode="auto">
          <a:xfrm>
            <a:off x="1156770" y="800328"/>
            <a:ext cx="10036367" cy="5139869"/>
          </a:xfrm>
          <a:prstGeom prst="rect">
            <a:avLst/>
          </a:prstGeom>
          <a:noFill/>
          <a:ln w="9525" cmpd="sng">
            <a:noFill/>
            <a:miter lim="800000"/>
            <a:headEnd type="none" w="med" len="med"/>
            <a:tailEnd type="none" w="med" len="med"/>
          </a:ln>
          <a:effectLst/>
        </p:spPr>
        <p:txBody>
          <a:bodyPr wrap="square" anchor="ctr">
            <a:spAutoFit/>
          </a:bodyPr>
          <a:lstStyle/>
          <a:p>
            <a:pPr>
              <a:defRPr/>
            </a:pPr>
            <a:r>
              <a:rPr lang="en-CA" sz="3200" dirty="0">
                <a:latin typeface="+mn-lt"/>
                <a:ea typeface="Calibri" pitchFamily="34" charset="0"/>
              </a:rPr>
              <a:t>		Rapid and Automatic Response</a:t>
            </a:r>
          </a:p>
          <a:p>
            <a:pPr>
              <a:buFont typeface="Arial" pitchFamily="34" charset="0"/>
              <a:buChar char="•"/>
              <a:defRPr/>
            </a:pPr>
            <a:r>
              <a:rPr lang="en-CA" sz="3200" dirty="0">
                <a:latin typeface="+mn-lt"/>
                <a:ea typeface="Calibri" pitchFamily="34" charset="0"/>
              </a:rPr>
              <a:t>Emotional processing of simple sensory features occurs extremely early in the processing sequence</a:t>
            </a:r>
            <a:r>
              <a:rPr lang="en-CA" sz="3200" dirty="0">
                <a:ea typeface="Calibri" pitchFamily="34" charset="0"/>
              </a:rPr>
              <a:t> (Whalen et al 2001)</a:t>
            </a:r>
          </a:p>
          <a:p>
            <a:pPr>
              <a:defRPr/>
            </a:pPr>
            <a:r>
              <a:rPr lang="en-CA" sz="3200" dirty="0">
                <a:ea typeface="Calibri" pitchFamily="34" charset="0"/>
              </a:rPr>
              <a:t> </a:t>
            </a:r>
          </a:p>
          <a:p>
            <a:pPr>
              <a:buFont typeface="Arial" pitchFamily="34" charset="0"/>
              <a:buChar char="•"/>
              <a:defRPr/>
            </a:pPr>
            <a:r>
              <a:rPr lang="en-CA" sz="3200" dirty="0">
                <a:latin typeface="+mn-lt"/>
                <a:ea typeface="Calibri" pitchFamily="34" charset="0"/>
              </a:rPr>
              <a:t>This initial "pre-cognitive", perceptual, emotional processing of </a:t>
            </a:r>
            <a:r>
              <a:rPr lang="en-CA" sz="3200" dirty="0">
                <a:solidFill>
                  <a:srgbClr val="FF0000"/>
                </a:solidFill>
                <a:latin typeface="+mn-lt"/>
                <a:ea typeface="Calibri" pitchFamily="34" charset="0"/>
              </a:rPr>
              <a:t>the “low” road</a:t>
            </a:r>
            <a:r>
              <a:rPr lang="en-CA" sz="3200" dirty="0">
                <a:latin typeface="+mn-lt"/>
                <a:ea typeface="Calibri" pitchFamily="34" charset="0"/>
              </a:rPr>
              <a:t>, fundamentally, is highly adaptive because it allows people to respond quickly to important events before complex and time-consuming processing has taken place by the prefrontal </a:t>
            </a:r>
            <a:r>
              <a:rPr lang="en-CA" sz="3200" dirty="0">
                <a:solidFill>
                  <a:srgbClr val="FF0000"/>
                </a:solidFill>
                <a:latin typeface="+mn-lt"/>
                <a:ea typeface="Calibri" pitchFamily="34" charset="0"/>
              </a:rPr>
              <a:t>cortex “high” road </a:t>
            </a:r>
            <a:r>
              <a:rPr lang="en-CA" sz="3200" dirty="0">
                <a:latin typeface="+mn-lt"/>
                <a:ea typeface="Calibri" pitchFamily="34" charset="0"/>
              </a:rPr>
              <a:t>to emotion</a:t>
            </a:r>
            <a:r>
              <a:rPr lang="en-CA" sz="3200" dirty="0">
                <a:ea typeface="Calibri" pitchFamily="34" charset="0"/>
              </a:rPr>
              <a:t> (</a:t>
            </a:r>
            <a:r>
              <a:rPr lang="en-CA" sz="3200" dirty="0" err="1">
                <a:ea typeface="Calibri" pitchFamily="34" charset="0"/>
              </a:rPr>
              <a:t>LeDoux</a:t>
            </a:r>
            <a:r>
              <a:rPr lang="en-CA" sz="3200" dirty="0">
                <a:ea typeface="Calibri" pitchFamily="34" charset="0"/>
              </a:rPr>
              <a:t> 1996</a:t>
            </a:r>
            <a:r>
              <a:rPr lang="en-CA" sz="3200" dirty="0">
                <a:latin typeface="+mn-lt"/>
                <a:ea typeface="Calibri" pitchFamily="34" charset="0"/>
              </a:rPr>
              <a:t>)</a:t>
            </a:r>
          </a:p>
          <a:p>
            <a:pPr>
              <a:buFont typeface="Arial" pitchFamily="34" charset="0"/>
              <a:buChar char="•"/>
              <a:defRPr/>
            </a:pPr>
            <a:endParaRPr lang="en-CA" sz="1200" dirty="0">
              <a:latin typeface="+mn-lt"/>
              <a:ea typeface="Calibri" pitchFamily="34" charset="0"/>
            </a:endParaRPr>
          </a:p>
          <a:p>
            <a:pPr>
              <a:buFont typeface="Arial" pitchFamily="34" charset="0"/>
              <a:buChar char="•"/>
              <a:defRPr/>
            </a:pPr>
            <a:endParaRPr lang="en-CA" sz="2800" dirty="0">
              <a:latin typeface="+mn-lt"/>
            </a:endParaRPr>
          </a:p>
        </p:txBody>
      </p:sp>
    </p:spTree>
    <p:extLst>
      <p:ext uri="{BB962C8B-B14F-4D97-AF65-F5344CB8AC3E}">
        <p14:creationId xmlns:p14="http://schemas.microsoft.com/office/powerpoint/2010/main" val="19059180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
          <p:cNvSpPr>
            <a:spLocks noChangeArrowheads="1"/>
          </p:cNvSpPr>
          <p:nvPr/>
        </p:nvSpPr>
        <p:spPr bwMode="auto">
          <a:xfrm>
            <a:off x="624417" y="342901"/>
            <a:ext cx="10877193"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Clr>
                <a:srgbClr val="526DB0"/>
              </a:buClr>
              <a:buSzPct val="95000"/>
              <a:buFont typeface="Wingdings 2" pitchFamily="18" charset="2"/>
              <a:buChar char=""/>
              <a:defRPr sz="2600">
                <a:solidFill>
                  <a:schemeClr val="tx1"/>
                </a:solidFill>
                <a:latin typeface="Constantia" pitchFamily="18" charset="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defRPr>
            </a:lvl3pPr>
            <a:lvl4pPr marL="1600200" indent="-228600" eaLnBrk="0" hangingPunct="0">
              <a:spcBef>
                <a:spcPct val="20000"/>
              </a:spcBef>
              <a:buClr>
                <a:srgbClr val="526DB0"/>
              </a:buClr>
              <a:buSzPct val="65000"/>
              <a:buFont typeface="Wingdings 2" pitchFamily="18" charset="2"/>
              <a:buChar char=""/>
              <a:defRPr sz="2000">
                <a:solidFill>
                  <a:schemeClr val="tx1"/>
                </a:solidFill>
                <a:latin typeface="Constantia" pitchFamily="18" charset="0"/>
              </a:defRPr>
            </a:lvl4pPr>
            <a:lvl5pPr marL="2057400" indent="-228600" eaLnBrk="0" hangingPunct="0">
              <a:spcBef>
                <a:spcPct val="20000"/>
              </a:spcBef>
              <a:buClr>
                <a:srgbClr val="989AAC"/>
              </a:buClr>
              <a:buSzPct val="65000"/>
              <a:buFont typeface="Wingdings 2" pitchFamily="18" charset="2"/>
              <a:buChar char=""/>
              <a:defRPr sz="2000">
                <a:solidFill>
                  <a:schemeClr val="tx1"/>
                </a:solidFill>
                <a:latin typeface="Constantia" pitchFamily="18" charset="0"/>
              </a:defRPr>
            </a:lvl5pPr>
            <a:lvl6pPr marL="25146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6pPr>
            <a:lvl7pPr marL="29718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7pPr>
            <a:lvl8pPr marL="34290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8pPr>
            <a:lvl9pPr marL="3886200" indent="-228600" eaLnBrk="0" fontAlgn="base" hangingPunct="0">
              <a:spcBef>
                <a:spcPct val="20000"/>
              </a:spcBef>
              <a:spcAft>
                <a:spcPct val="0"/>
              </a:spcAft>
              <a:buClr>
                <a:srgbClr val="989AAC"/>
              </a:buClr>
              <a:buSzPct val="65000"/>
              <a:buFont typeface="Wingdings 2" pitchFamily="18" charset="2"/>
              <a:buChar char=""/>
              <a:defRPr sz="2000">
                <a:solidFill>
                  <a:schemeClr val="tx1"/>
                </a:solidFill>
                <a:latin typeface="Constantia" pitchFamily="18" charset="0"/>
              </a:defRPr>
            </a:lvl9pPr>
          </a:lstStyle>
          <a:p>
            <a:pPr eaLnBrk="1" hangingPunct="1">
              <a:spcBef>
                <a:spcPct val="0"/>
              </a:spcBef>
              <a:buClrTx/>
              <a:buSzTx/>
              <a:buFont typeface="Arial" pitchFamily="34" charset="0"/>
              <a:buChar char="•"/>
            </a:pPr>
            <a:endParaRPr lang="en-CA" altLang="en-US" sz="3200" dirty="0" smtClean="0">
              <a:latin typeface="+mn-lt"/>
            </a:endParaRPr>
          </a:p>
          <a:p>
            <a:pPr eaLnBrk="1" hangingPunct="1">
              <a:spcBef>
                <a:spcPct val="0"/>
              </a:spcBef>
              <a:buClrTx/>
              <a:buSzTx/>
              <a:buFont typeface="Arial" pitchFamily="34" charset="0"/>
              <a:buChar char="•"/>
            </a:pPr>
            <a:endParaRPr lang="en-CA" altLang="en-US" sz="3200" dirty="0">
              <a:latin typeface="+mn-lt"/>
            </a:endParaRPr>
          </a:p>
          <a:p>
            <a:pPr eaLnBrk="1" hangingPunct="1">
              <a:spcBef>
                <a:spcPct val="0"/>
              </a:spcBef>
              <a:buClrTx/>
              <a:buSzTx/>
              <a:buFont typeface="Arial" pitchFamily="34" charset="0"/>
              <a:buChar char="•"/>
            </a:pPr>
            <a:r>
              <a:rPr lang="en-CA" altLang="en-US" sz="3200" dirty="0" smtClean="0">
                <a:latin typeface="+mn-lt"/>
              </a:rPr>
              <a:t>Because </a:t>
            </a:r>
            <a:r>
              <a:rPr lang="en-CA" altLang="en-US" sz="3200" dirty="0">
                <a:latin typeface="+mn-lt"/>
              </a:rPr>
              <a:t>the shorter amygdala pathway transmits signals more than twice as fast as the neocortex route, the thinking brain often can’t intervene in time to stop emotional responses.</a:t>
            </a:r>
          </a:p>
          <a:p>
            <a:pPr eaLnBrk="1" hangingPunct="1">
              <a:spcBef>
                <a:spcPct val="0"/>
              </a:spcBef>
              <a:buClrTx/>
              <a:buSzTx/>
              <a:buFont typeface="Arial" pitchFamily="34" charset="0"/>
              <a:buChar char="•"/>
            </a:pPr>
            <a:endParaRPr lang="en-CA" altLang="en-US" sz="3200" dirty="0">
              <a:latin typeface="+mn-lt"/>
            </a:endParaRPr>
          </a:p>
          <a:p>
            <a:pPr eaLnBrk="1" hangingPunct="1">
              <a:spcBef>
                <a:spcPct val="0"/>
              </a:spcBef>
              <a:buClrTx/>
              <a:buSzTx/>
              <a:buFont typeface="Arial" pitchFamily="34" charset="0"/>
              <a:buChar char="•"/>
            </a:pPr>
            <a:r>
              <a:rPr lang="en-CA" altLang="en-US" sz="3200" dirty="0">
                <a:latin typeface="+mn-lt"/>
              </a:rPr>
              <a:t> Automatic emotional responses occur, before one can stop them, be it jumping back from a snake, snapping at a spouse, crying at a sad ending or feeling joy at a baby’s smile.</a:t>
            </a:r>
          </a:p>
        </p:txBody>
      </p:sp>
    </p:spTree>
    <p:extLst>
      <p:ext uri="{BB962C8B-B14F-4D97-AF65-F5344CB8AC3E}">
        <p14:creationId xmlns:p14="http://schemas.microsoft.com/office/powerpoint/2010/main" val="319419520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eaLnBrk="1" hangingPunct="1"/>
            <a:r>
              <a:rPr lang="en-GB" altLang="en-US" dirty="0" smtClean="0"/>
              <a:t>David Hume</a:t>
            </a:r>
          </a:p>
        </p:txBody>
      </p:sp>
      <p:sp>
        <p:nvSpPr>
          <p:cNvPr id="10243" name="Content Placeholder 2"/>
          <p:cNvSpPr>
            <a:spLocks noGrp="1"/>
          </p:cNvSpPr>
          <p:nvPr>
            <p:ph idx="1"/>
          </p:nvPr>
        </p:nvSpPr>
        <p:spPr>
          <a:xfrm>
            <a:off x="1583267" y="2060576"/>
            <a:ext cx="8475133" cy="3960813"/>
          </a:xfrm>
        </p:spPr>
        <p:txBody>
          <a:bodyPr/>
          <a:lstStyle/>
          <a:p>
            <a:pPr lvl="1" eaLnBrk="1" hangingPunct="1">
              <a:lnSpc>
                <a:spcPct val="90000"/>
              </a:lnSpc>
            </a:pPr>
            <a:endParaRPr lang="en-US" altLang="en-US" sz="2800" dirty="0" smtClean="0"/>
          </a:p>
          <a:p>
            <a:pPr lvl="1" eaLnBrk="1" hangingPunct="1">
              <a:lnSpc>
                <a:spcPct val="90000"/>
              </a:lnSpc>
            </a:pPr>
            <a:r>
              <a:rPr lang="en-US" altLang="en-US" sz="2800" dirty="0" smtClean="0"/>
              <a:t>Defines emotions as “impressions” which is his term for conscious feelings.</a:t>
            </a:r>
          </a:p>
          <a:p>
            <a:pPr lvl="1" eaLnBrk="1" hangingPunct="1">
              <a:lnSpc>
                <a:spcPct val="90000"/>
              </a:lnSpc>
            </a:pPr>
            <a:r>
              <a:rPr lang="en-US" altLang="en-US" sz="2800" dirty="0" smtClean="0"/>
              <a:t>‘Although reason can judge notions, ideas and matters of fact, the most noticeable results never persuade us to action as much as the slightest emotion or feeling can do’. </a:t>
            </a:r>
          </a:p>
          <a:p>
            <a:pPr eaLnBrk="1" hangingPunct="1"/>
            <a:endParaRPr lang="en-GB" altLang="en-US" dirty="0" smtClean="0"/>
          </a:p>
        </p:txBody>
      </p:sp>
    </p:spTree>
    <p:extLst>
      <p:ext uri="{BB962C8B-B14F-4D97-AF65-F5344CB8AC3E}">
        <p14:creationId xmlns:p14="http://schemas.microsoft.com/office/powerpoint/2010/main" val="6083846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smtClean="0"/>
              <a:t>Hume</a:t>
            </a:r>
          </a:p>
        </p:txBody>
      </p:sp>
      <p:sp>
        <p:nvSpPr>
          <p:cNvPr id="25603" name="Content Placeholder 2"/>
          <p:cNvSpPr>
            <a:spLocks noGrp="1"/>
          </p:cNvSpPr>
          <p:nvPr>
            <p:ph idx="1"/>
          </p:nvPr>
        </p:nvSpPr>
        <p:spPr/>
        <p:txBody>
          <a:bodyPr/>
          <a:lstStyle/>
          <a:p>
            <a:pPr eaLnBrk="1" hangingPunct="1"/>
            <a:r>
              <a:rPr lang="en-GB" altLang="en-US" sz="3600" smtClean="0"/>
              <a:t>Was Hume a man before his time?</a:t>
            </a:r>
          </a:p>
          <a:p>
            <a:pPr eaLnBrk="1" hangingPunct="1"/>
            <a:endParaRPr lang="en-GB" altLang="en-US" sz="3600" smtClean="0"/>
          </a:p>
          <a:p>
            <a:pPr eaLnBrk="1" hangingPunct="1"/>
            <a:r>
              <a:rPr lang="en-GB" altLang="en-US" sz="3600" smtClean="0"/>
              <a:t>What does this mean for Counselling ethics</a:t>
            </a:r>
          </a:p>
        </p:txBody>
      </p:sp>
    </p:spTree>
    <p:extLst>
      <p:ext uri="{BB962C8B-B14F-4D97-AF65-F5344CB8AC3E}">
        <p14:creationId xmlns:p14="http://schemas.microsoft.com/office/powerpoint/2010/main" val="337673852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GB" dirty="0" smtClean="0"/>
              <a:t>The ‘press’ in impression</a:t>
            </a:r>
            <a:endParaRPr lang="en-GB" dirty="0"/>
          </a:p>
        </p:txBody>
      </p:sp>
      <p:sp>
        <p:nvSpPr>
          <p:cNvPr id="14" name="Content Placeholder 13"/>
          <p:cNvSpPr>
            <a:spLocks noGrp="1"/>
          </p:cNvSpPr>
          <p:nvPr>
            <p:ph idx="1"/>
          </p:nvPr>
        </p:nvSpPr>
        <p:spPr/>
        <p:txBody>
          <a:bodyPr>
            <a:normAutofit fontScale="92500"/>
          </a:bodyPr>
          <a:lstStyle/>
          <a:p>
            <a:r>
              <a:rPr lang="en-GB" dirty="0" smtClean="0"/>
              <a:t>It allows us to associate the experience of having an emotion with the very affect of one surface </a:t>
            </a:r>
            <a:r>
              <a:rPr lang="en-GB" dirty="0"/>
              <a:t>u</a:t>
            </a:r>
            <a:r>
              <a:rPr lang="en-GB" dirty="0" smtClean="0"/>
              <a:t>pon another, an affect that leaves its mark or trace. </a:t>
            </a:r>
          </a:p>
          <a:p>
            <a:r>
              <a:rPr lang="en-GB" dirty="0" smtClean="0"/>
              <a:t>So not only do I have an impression of others, but they also leave me with an impression; they impress me, and impress upon me.</a:t>
            </a:r>
          </a:p>
          <a:p>
            <a:r>
              <a:rPr lang="en-GB" dirty="0" smtClean="0"/>
              <a:t>“I will use the idea of ‘impression’ as it allows me to avoid making analytical distinctions between bodily sensations, emotion and thought as if they could be ‘experienced’ as distinct realms of human ‘experience’.</a:t>
            </a:r>
            <a:endParaRPr lang="en-GB" dirty="0"/>
          </a:p>
        </p:txBody>
      </p:sp>
    </p:spTree>
    <p:extLst>
      <p:ext uri="{BB962C8B-B14F-4D97-AF65-F5344CB8AC3E}">
        <p14:creationId xmlns:p14="http://schemas.microsoft.com/office/powerpoint/2010/main" val="18640226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Emotions are relational</a:t>
            </a:r>
            <a:endParaRPr lang="en-GB" dirty="0"/>
          </a:p>
        </p:txBody>
      </p:sp>
      <p:sp>
        <p:nvSpPr>
          <p:cNvPr id="3" name="Content Placeholder 2"/>
          <p:cNvSpPr>
            <a:spLocks noGrp="1"/>
          </p:cNvSpPr>
          <p:nvPr>
            <p:ph idx="1"/>
          </p:nvPr>
        </p:nvSpPr>
        <p:spPr/>
        <p:txBody>
          <a:bodyPr>
            <a:normAutofit/>
          </a:bodyPr>
          <a:lstStyle/>
          <a:p>
            <a:r>
              <a:rPr lang="en-GB" sz="2800" dirty="0" smtClean="0"/>
              <a:t>They involve (re)actions or relations of ‘</a:t>
            </a:r>
            <a:r>
              <a:rPr lang="en-GB" sz="2800" dirty="0" err="1" smtClean="0"/>
              <a:t>towardness</a:t>
            </a:r>
            <a:r>
              <a:rPr lang="en-GB" sz="2800" dirty="0" smtClean="0"/>
              <a:t>’ or ‘</a:t>
            </a:r>
            <a:r>
              <a:rPr lang="en-GB" sz="2800" dirty="0" err="1" smtClean="0"/>
              <a:t>awayness</a:t>
            </a:r>
            <a:r>
              <a:rPr lang="en-GB" sz="2800" dirty="0" smtClean="0"/>
              <a:t>’ in relation to such objects. The bear becomes the object in both senses: we have a contact with an object, and an orientation towards that object.</a:t>
            </a:r>
          </a:p>
          <a:p>
            <a:r>
              <a:rPr lang="en-GB" sz="2800" dirty="0" smtClean="0"/>
              <a:t>To be more specific, the ‘aboutness’ of fear involves a reading of contact: the child reads the contact as dangerous, which involves apprehending the bear as fearsome.</a:t>
            </a:r>
          </a:p>
          <a:p>
            <a:r>
              <a:rPr lang="en-GB" sz="2800" dirty="0" smtClean="0"/>
              <a:t>Does this relate to applied ethics – always about something, rather than abstract reasoning. </a:t>
            </a:r>
            <a:endParaRPr lang="en-GB" sz="2800" dirty="0"/>
          </a:p>
        </p:txBody>
      </p:sp>
    </p:spTree>
    <p:extLst>
      <p:ext uri="{BB962C8B-B14F-4D97-AF65-F5344CB8AC3E}">
        <p14:creationId xmlns:p14="http://schemas.microsoft.com/office/powerpoint/2010/main" val="12375878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a:bodyPr>
          <a:lstStyle/>
          <a:p>
            <a:pPr marL="320040" indent="-320040" eaLnBrk="1" fontAlgn="auto" hangingPunct="1">
              <a:spcAft>
                <a:spcPts val="0"/>
              </a:spcAft>
              <a:buClr>
                <a:schemeClr val="accent6">
                  <a:lumMod val="75000"/>
                </a:schemeClr>
              </a:buClr>
              <a:defRPr/>
            </a:pPr>
            <a:r>
              <a:rPr lang="en-US" smtClean="0"/>
              <a:t>Advantages of emotivism</a:t>
            </a:r>
          </a:p>
        </p:txBody>
      </p:sp>
      <p:sp>
        <p:nvSpPr>
          <p:cNvPr id="11267" name="Rectangle 3"/>
          <p:cNvSpPr>
            <a:spLocks noGrp="1" noChangeArrowheads="1"/>
          </p:cNvSpPr>
          <p:nvPr>
            <p:ph idx="1"/>
          </p:nvPr>
        </p:nvSpPr>
        <p:spPr/>
        <p:txBody>
          <a:bodyPr/>
          <a:lstStyle/>
          <a:p>
            <a:pPr eaLnBrk="1" hangingPunct="1"/>
            <a:r>
              <a:rPr lang="en-US" altLang="en-US" sz="2800" smtClean="0"/>
              <a:t>Emotivism can explain moral disagreement: if you think abortion is morally OK and I think it is morally wrong, then:</a:t>
            </a:r>
          </a:p>
          <a:p>
            <a:pPr lvl="1" eaLnBrk="1" hangingPunct="1"/>
            <a:r>
              <a:rPr lang="en-US" altLang="en-US" sz="2800" smtClean="0"/>
              <a:t>It’s not that one of us has a false belief, but</a:t>
            </a:r>
          </a:p>
          <a:p>
            <a:pPr lvl="1" eaLnBrk="1" hangingPunct="1"/>
            <a:r>
              <a:rPr lang="en-US" altLang="en-US" sz="2800" smtClean="0"/>
              <a:t>our </a:t>
            </a:r>
            <a:r>
              <a:rPr lang="en-US" altLang="en-US" sz="2800" i="1" smtClean="0"/>
              <a:t>desires </a:t>
            </a:r>
            <a:r>
              <a:rPr lang="en-US" altLang="en-US" sz="2800" smtClean="0"/>
              <a:t>conflict with one another.</a:t>
            </a:r>
          </a:p>
        </p:txBody>
      </p:sp>
    </p:spTree>
    <p:extLst>
      <p:ext uri="{BB962C8B-B14F-4D97-AF65-F5344CB8AC3E}">
        <p14:creationId xmlns:p14="http://schemas.microsoft.com/office/powerpoint/2010/main" val="303991400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391834" y="4371975"/>
            <a:ext cx="8682567" cy="1720850"/>
          </a:xfrm>
        </p:spPr>
        <p:txBody>
          <a:bodyPr>
            <a:normAutofit/>
          </a:bodyPr>
          <a:lstStyle/>
          <a:p>
            <a:pPr marL="320040" indent="-320040" eaLnBrk="1" fontAlgn="auto" hangingPunct="1">
              <a:spcAft>
                <a:spcPts val="0"/>
              </a:spcAft>
              <a:buClr>
                <a:schemeClr val="accent6">
                  <a:lumMod val="75000"/>
                </a:schemeClr>
              </a:buClr>
              <a:defRPr/>
            </a:pPr>
            <a:r>
              <a:rPr lang="en-US" dirty="0" smtClean="0"/>
              <a:t>Disadvantages of Emotivism ?</a:t>
            </a:r>
          </a:p>
        </p:txBody>
      </p:sp>
      <p:sp>
        <p:nvSpPr>
          <p:cNvPr id="12291" name="Rectangle 3"/>
          <p:cNvSpPr>
            <a:spLocks noGrp="1" noChangeArrowheads="1"/>
          </p:cNvSpPr>
          <p:nvPr>
            <p:ph idx="1"/>
          </p:nvPr>
        </p:nvSpPr>
        <p:spPr/>
        <p:txBody>
          <a:bodyPr/>
          <a:lstStyle/>
          <a:p>
            <a:pPr eaLnBrk="1" hangingPunct="1"/>
            <a:r>
              <a:rPr lang="en-US" altLang="en-US" sz="2800" smtClean="0"/>
              <a:t>If Emotivism is correct, then morality is not objective, thus</a:t>
            </a:r>
          </a:p>
          <a:p>
            <a:pPr lvl="1" eaLnBrk="1" hangingPunct="1"/>
            <a:r>
              <a:rPr lang="en-US" altLang="en-US" sz="2800" smtClean="0"/>
              <a:t>it makes no sense to say that other people’s moral views are </a:t>
            </a:r>
            <a:r>
              <a:rPr lang="en-US" altLang="en-US" sz="2800" i="1" smtClean="0"/>
              <a:t>mistaken</a:t>
            </a:r>
          </a:p>
          <a:p>
            <a:pPr lvl="1" eaLnBrk="1" hangingPunct="1"/>
            <a:r>
              <a:rPr lang="en-US" altLang="en-US" sz="2800" smtClean="0"/>
              <a:t>MORAL SUBJECTVISM? - Moral relativism V. Moral absolutism, moral universalism </a:t>
            </a:r>
          </a:p>
          <a:p>
            <a:pPr lvl="1" eaLnBrk="1" hangingPunct="1">
              <a:buFont typeface="Wingdings" pitchFamily="2" charset="2"/>
              <a:buNone/>
            </a:pPr>
            <a:endParaRPr lang="en-US" altLang="en-US" sz="2800" smtClean="0"/>
          </a:p>
        </p:txBody>
      </p:sp>
    </p:spTree>
    <p:extLst>
      <p:ext uri="{BB962C8B-B14F-4D97-AF65-F5344CB8AC3E}">
        <p14:creationId xmlns:p14="http://schemas.microsoft.com/office/powerpoint/2010/main" val="159169658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pPr eaLnBrk="1" hangingPunct="1"/>
            <a:r>
              <a:rPr lang="en-US" altLang="en-US" smtClean="0"/>
              <a:t>Universal morality</a:t>
            </a:r>
          </a:p>
        </p:txBody>
      </p:sp>
      <p:sp>
        <p:nvSpPr>
          <p:cNvPr id="3" name="Content Placeholder 2"/>
          <p:cNvSpPr>
            <a:spLocks noGrp="1"/>
          </p:cNvSpPr>
          <p:nvPr>
            <p:ph idx="1"/>
          </p:nvPr>
        </p:nvSpPr>
        <p:spPr>
          <a:xfrm>
            <a:off x="914400" y="1981200"/>
            <a:ext cx="10363200" cy="4114800"/>
          </a:xfrm>
        </p:spPr>
        <p:txBody>
          <a:bodyPr/>
          <a:lstStyle/>
          <a:p>
            <a:pPr eaLnBrk="1" hangingPunct="1"/>
            <a:r>
              <a:rPr lang="en-US" altLang="en-US" dirty="0" smtClean="0"/>
              <a:t>Hume is not a subjectivist.</a:t>
            </a:r>
          </a:p>
          <a:p>
            <a:pPr eaLnBrk="1" hangingPunct="1"/>
            <a:r>
              <a:rPr lang="en-US" altLang="en-US" dirty="0" smtClean="0"/>
              <a:t>The feeling/attitude morality expresses is the same for all of us, because of human nature.</a:t>
            </a:r>
          </a:p>
          <a:p>
            <a:pPr eaLnBrk="1" hangingPunct="1"/>
            <a:r>
              <a:rPr lang="en-US" altLang="en-US" dirty="0" smtClean="0"/>
              <a:t>Morality rests on our responses of sympathy.</a:t>
            </a:r>
          </a:p>
          <a:p>
            <a:pPr lvl="1" eaLnBrk="1" hangingPunct="1"/>
            <a:r>
              <a:rPr lang="en-US" altLang="en-US" dirty="0" smtClean="0"/>
              <a:t>This can’t be ‘right’ or ‘wrong’, but we tend to react the same, and reasoning can clarify our feelings.</a:t>
            </a:r>
          </a:p>
          <a:p>
            <a:pPr lvl="1" eaLnBrk="1" hangingPunct="1"/>
            <a:r>
              <a:rPr lang="en-US" altLang="en-US" dirty="0" smtClean="0"/>
              <a:t>How does this speak to Counselling?</a:t>
            </a:r>
          </a:p>
        </p:txBody>
      </p:sp>
    </p:spTree>
    <p:extLst>
      <p:ext uri="{BB962C8B-B14F-4D97-AF65-F5344CB8AC3E}">
        <p14:creationId xmlns:p14="http://schemas.microsoft.com/office/powerpoint/2010/main" val="28068078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2"/>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C20 A.J. Ayer’s conclusions</a:t>
            </a:r>
            <a:endParaRPr lang="en-GB" dirty="0"/>
          </a:p>
        </p:txBody>
      </p:sp>
      <p:sp>
        <p:nvSpPr>
          <p:cNvPr id="6" name="Content Placeholder 5"/>
          <p:cNvSpPr>
            <a:spLocks noGrp="1"/>
          </p:cNvSpPr>
          <p:nvPr>
            <p:ph idx="1"/>
          </p:nvPr>
        </p:nvSpPr>
        <p:spPr/>
        <p:txBody>
          <a:bodyPr/>
          <a:lstStyle/>
          <a:p>
            <a:r>
              <a:rPr lang="en-GB" dirty="0" smtClean="0"/>
              <a:t>Moral arguments are just expressions of feeling.</a:t>
            </a:r>
          </a:p>
          <a:p>
            <a:r>
              <a:rPr lang="en-GB" dirty="0" smtClean="0"/>
              <a:t>Ethical </a:t>
            </a:r>
            <a:r>
              <a:rPr lang="en-GB" dirty="0" smtClean="0"/>
              <a:t>statements </a:t>
            </a:r>
            <a:r>
              <a:rPr lang="en-GB" dirty="0" smtClean="0"/>
              <a:t>and moral judgements are emotive responses: they seek to arouse feelings or express pain.</a:t>
            </a:r>
          </a:p>
          <a:p>
            <a:r>
              <a:rPr lang="en-GB" dirty="0" smtClean="0"/>
              <a:t>So moral judgements are persuasive, but they are not factual.</a:t>
            </a:r>
          </a:p>
          <a:p>
            <a:r>
              <a:rPr lang="en-GB" dirty="0" smtClean="0"/>
              <a:t>They might look like they assert truth-claims …</a:t>
            </a:r>
          </a:p>
          <a:p>
            <a:r>
              <a:rPr lang="en-GB" dirty="0" smtClean="0"/>
              <a:t>They assert an emotion</a:t>
            </a:r>
            <a:endParaRPr lang="en-GB" dirty="0"/>
          </a:p>
          <a:p>
            <a:r>
              <a:rPr lang="en-GB" dirty="0" smtClean="0"/>
              <a:t>A psychological claim – how does that square with ethical claim?</a:t>
            </a:r>
            <a:endParaRPr lang="en-GB" dirty="0"/>
          </a:p>
        </p:txBody>
      </p:sp>
    </p:spTree>
    <p:extLst>
      <p:ext uri="{BB962C8B-B14F-4D97-AF65-F5344CB8AC3E}">
        <p14:creationId xmlns:p14="http://schemas.microsoft.com/office/powerpoint/2010/main" val="168190087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Strengths of the idea</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Explains how people disagree about morality, and why they agree</a:t>
            </a:r>
          </a:p>
          <a:p>
            <a:r>
              <a:rPr lang="en-GB" dirty="0" smtClean="0"/>
              <a:t>Resonates with the view that we can’t reason about basic moral principles and makes space for emotion to play a prominent role</a:t>
            </a:r>
          </a:p>
          <a:p>
            <a:r>
              <a:rPr lang="en-GB" dirty="0" smtClean="0"/>
              <a:t>We can reason about morality if we assume a share system of values (global ethics)</a:t>
            </a:r>
          </a:p>
          <a:p>
            <a:r>
              <a:rPr lang="en-GB" dirty="0" smtClean="0"/>
              <a:t>We can’t establish the correctness of any system of values.</a:t>
            </a:r>
          </a:p>
          <a:p>
            <a:r>
              <a:rPr lang="en-GB" dirty="0" smtClean="0"/>
              <a:t>Stresses importance of persuasive language and emotion in the expression of moral sentiment.</a:t>
            </a:r>
          </a:p>
          <a:p>
            <a:r>
              <a:rPr lang="en-GB" dirty="0" smtClean="0"/>
              <a:t>People have challenged all of the above – but it is a move away from the centrality of rational fact based ethics.</a:t>
            </a:r>
            <a:endParaRPr lang="en-GB" dirty="0"/>
          </a:p>
        </p:txBody>
      </p:sp>
    </p:spTree>
    <p:extLst>
      <p:ext uri="{BB962C8B-B14F-4D97-AF65-F5344CB8AC3E}">
        <p14:creationId xmlns:p14="http://schemas.microsoft.com/office/powerpoint/2010/main" val="223278434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685</TotalTime>
  <Words>1615</Words>
  <Application>Microsoft Office PowerPoint</Application>
  <PresentationFormat>Widescreen</PresentationFormat>
  <Paragraphs>152</Paragraphs>
  <Slides>31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31</vt:i4>
      </vt:variant>
    </vt:vector>
  </HeadingPairs>
  <TitlesOfParts>
    <vt:vector size="39" baseType="lpstr">
      <vt:lpstr>Arial</vt:lpstr>
      <vt:lpstr>Calibri</vt:lpstr>
      <vt:lpstr>Times New Roman</vt:lpstr>
      <vt:lpstr>TimesNewRoman</vt:lpstr>
      <vt:lpstr>Verdana</vt:lpstr>
      <vt:lpstr>Wingdings</vt:lpstr>
      <vt:lpstr>Wingdings 2</vt:lpstr>
      <vt:lpstr>Office Theme</vt:lpstr>
      <vt:lpstr>Challenging traditional theories</vt:lpstr>
      <vt:lpstr>Resources</vt:lpstr>
      <vt:lpstr>Aim of the lecture</vt:lpstr>
      <vt:lpstr>Challenging traditional theories</vt:lpstr>
      <vt:lpstr>B&amp;C</vt:lpstr>
      <vt:lpstr>PowerPoint Presentation</vt:lpstr>
      <vt:lpstr>5 Virtues B&amp;C p.38</vt:lpstr>
      <vt:lpstr>p.39-40</vt:lpstr>
      <vt:lpstr>There are a growing number of other voices</vt:lpstr>
      <vt:lpstr>Emotivism/Sentimentalism</vt:lpstr>
      <vt:lpstr>https://www.youtube.com/watch?v=3bsbw4FqjuQ</vt:lpstr>
      <vt:lpstr>What is Emotivism?</vt:lpstr>
      <vt:lpstr>Historical tracing: Emotion </vt:lpstr>
      <vt:lpstr>Historical tracing: Emotion </vt:lpstr>
      <vt:lpstr>Ahmed</vt:lpstr>
      <vt:lpstr>PowerPoint Presentation</vt:lpstr>
      <vt:lpstr>Split in understanding</vt:lpstr>
      <vt:lpstr>PowerPoint Presentation</vt:lpstr>
      <vt:lpstr>PowerPoint Presentation</vt:lpstr>
      <vt:lpstr>PowerPoint Presentation</vt:lpstr>
      <vt:lpstr>PowerPoint Presentation</vt:lpstr>
      <vt:lpstr>PowerPoint Presentation</vt:lpstr>
      <vt:lpstr>David Hume</vt:lpstr>
      <vt:lpstr>Hume</vt:lpstr>
      <vt:lpstr>The ‘press’ in impression</vt:lpstr>
      <vt:lpstr>Emotions are relational</vt:lpstr>
      <vt:lpstr>Advantages of emotivism</vt:lpstr>
      <vt:lpstr>Disadvantages of Emotivism ?</vt:lpstr>
      <vt:lpstr>Universal morality</vt:lpstr>
      <vt:lpstr>C20 A.J. Ayer’s conclusions</vt:lpstr>
      <vt:lpstr>Strengths of the idea</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cultural politics of emotion</dc:title>
  <dc:creator>smu</dc:creator>
  <cp:lastModifiedBy>Carol U Hughes</cp:lastModifiedBy>
  <cp:revision>39</cp:revision>
  <dcterms:created xsi:type="dcterms:W3CDTF">2014-10-26T11:21:02Z</dcterms:created>
  <dcterms:modified xsi:type="dcterms:W3CDTF">2017-11-15T13:44:24Z</dcterms:modified>
</cp:coreProperties>
</file>