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8" r:id="rId4"/>
    <p:sldId id="266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446" y="3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e.nhs.uk/" TargetMode="External"/><Relationship Id="rId2" Type="http://schemas.openxmlformats.org/officeDocument/2006/relationships/hyperlink" Target="https://www.skillsforcare.org.uk/" TargetMode="External"/><Relationship Id="rId1" Type="http://schemas.openxmlformats.org/officeDocument/2006/relationships/hyperlink" Target="https://www.england.nhs.uk/" TargetMode="External"/><Relationship Id="rId6" Type="http://schemas.openxmlformats.org/officeDocument/2006/relationships/hyperlink" Target="https://www.rcn.org.uk/" TargetMode="External"/><Relationship Id="rId5" Type="http://schemas.openxmlformats.org/officeDocument/2006/relationships/hyperlink" Target="https://www.gov.uk/dhsc" TargetMode="External"/><Relationship Id="rId4" Type="http://schemas.openxmlformats.org/officeDocument/2006/relationships/hyperlink" Target="https://www.cqc.org.uk/" TargetMode="External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e.nhs.uk/" TargetMode="External"/><Relationship Id="rId2" Type="http://schemas.openxmlformats.org/officeDocument/2006/relationships/hyperlink" Target="https://www.skillsforcare.org.uk/" TargetMode="External"/><Relationship Id="rId1" Type="http://schemas.openxmlformats.org/officeDocument/2006/relationships/hyperlink" Target="https://www.england.nhs.uk/" TargetMode="External"/><Relationship Id="rId6" Type="http://schemas.openxmlformats.org/officeDocument/2006/relationships/hyperlink" Target="https://www.rcn.org.uk/" TargetMode="External"/><Relationship Id="rId5" Type="http://schemas.openxmlformats.org/officeDocument/2006/relationships/hyperlink" Target="https://www.gov.uk/dhsc" TargetMode="External"/><Relationship Id="rId4" Type="http://schemas.openxmlformats.org/officeDocument/2006/relationships/hyperlink" Target="https://www.cqc.org.uk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AEE04A-E224-41E8-8BD3-2994C4F77BCF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B359630-0FFA-4F14-B219-1C350EAC37F7}">
      <dgm:prSet/>
      <dgm:spPr/>
      <dgm:t>
        <a:bodyPr/>
        <a:lstStyle/>
        <a:p>
          <a:r>
            <a:rPr lang="en-US" b="1"/>
            <a:t>Aim:</a:t>
          </a:r>
          <a:br>
            <a:rPr lang="en-US"/>
          </a:br>
          <a:r>
            <a:rPr lang="en-US"/>
            <a:t>To identify my strengths, weaknesses, opportunities, and threats and plan how I can develop my skills and career in the UK Health and Social Care sector.</a:t>
          </a:r>
        </a:p>
      </dgm:t>
    </dgm:pt>
    <dgm:pt modelId="{50589FFE-808A-4677-B023-27F00EADEEFD}" type="parTrans" cxnId="{FCD7CC78-C7CF-4A12-8403-B28AC4A56516}">
      <dgm:prSet/>
      <dgm:spPr/>
      <dgm:t>
        <a:bodyPr/>
        <a:lstStyle/>
        <a:p>
          <a:endParaRPr lang="en-US"/>
        </a:p>
      </dgm:t>
    </dgm:pt>
    <dgm:pt modelId="{FB01BD2E-D6ED-4A39-B2DF-67731ED66C40}" type="sibTrans" cxnId="{FCD7CC78-C7CF-4A12-8403-B28AC4A56516}">
      <dgm:prSet/>
      <dgm:spPr/>
      <dgm:t>
        <a:bodyPr/>
        <a:lstStyle/>
        <a:p>
          <a:endParaRPr lang="en-US"/>
        </a:p>
      </dgm:t>
    </dgm:pt>
    <dgm:pt modelId="{81CC0CBE-DACA-4450-A2D0-4DDBC04EFCCA}">
      <dgm:prSet/>
      <dgm:spPr/>
      <dgm:t>
        <a:bodyPr/>
        <a:lstStyle/>
        <a:p>
          <a:r>
            <a:rPr lang="en-US" b="1"/>
            <a:t>References:</a:t>
          </a:r>
          <a:br>
            <a:rPr lang="en-US"/>
          </a:br>
          <a:r>
            <a:rPr lang="en-US"/>
            <a:t>NHS England (2024), Skills for Care (2024)</a:t>
          </a:r>
        </a:p>
      </dgm:t>
    </dgm:pt>
    <dgm:pt modelId="{8DEDC091-A9F3-43B3-8661-9A0AE851098F}" type="parTrans" cxnId="{41A3B34B-CC5A-4714-A028-F443C4BCE762}">
      <dgm:prSet/>
      <dgm:spPr/>
      <dgm:t>
        <a:bodyPr/>
        <a:lstStyle/>
        <a:p>
          <a:endParaRPr lang="en-US"/>
        </a:p>
      </dgm:t>
    </dgm:pt>
    <dgm:pt modelId="{CCECD62E-7CCD-4617-9623-7C051DC8D494}" type="sibTrans" cxnId="{41A3B34B-CC5A-4714-A028-F443C4BCE762}">
      <dgm:prSet/>
      <dgm:spPr/>
      <dgm:t>
        <a:bodyPr/>
        <a:lstStyle/>
        <a:p>
          <a:endParaRPr lang="en-US"/>
        </a:p>
      </dgm:t>
    </dgm:pt>
    <dgm:pt modelId="{EC0CDEBC-FCCB-4554-95CC-4971ACEE88CC}" type="pres">
      <dgm:prSet presAssocID="{24AEE04A-E224-41E8-8BD3-2994C4F77BCF}" presName="Name0" presStyleCnt="0">
        <dgm:presLayoutVars>
          <dgm:dir/>
          <dgm:animLvl val="lvl"/>
          <dgm:resizeHandles val="exact"/>
        </dgm:presLayoutVars>
      </dgm:prSet>
      <dgm:spPr/>
    </dgm:pt>
    <dgm:pt modelId="{21ED71EE-2DE5-4994-ACD2-C1901CCA9BD0}" type="pres">
      <dgm:prSet presAssocID="{81CC0CBE-DACA-4450-A2D0-4DDBC04EFCCA}" presName="boxAndChildren" presStyleCnt="0"/>
      <dgm:spPr/>
    </dgm:pt>
    <dgm:pt modelId="{6541CBC3-8CB4-45F1-9C8A-053927F0D9AF}" type="pres">
      <dgm:prSet presAssocID="{81CC0CBE-DACA-4450-A2D0-4DDBC04EFCCA}" presName="parentTextBox" presStyleLbl="node1" presStyleIdx="0" presStyleCnt="2"/>
      <dgm:spPr/>
    </dgm:pt>
    <dgm:pt modelId="{8C992E03-7CA8-401A-B7D5-92BDFC460D5E}" type="pres">
      <dgm:prSet presAssocID="{FB01BD2E-D6ED-4A39-B2DF-67731ED66C40}" presName="sp" presStyleCnt="0"/>
      <dgm:spPr/>
    </dgm:pt>
    <dgm:pt modelId="{3145581B-FE96-48E0-A79B-36CFD8A666B1}" type="pres">
      <dgm:prSet presAssocID="{DB359630-0FFA-4F14-B219-1C350EAC37F7}" presName="arrowAndChildren" presStyleCnt="0"/>
      <dgm:spPr/>
    </dgm:pt>
    <dgm:pt modelId="{B01C163D-1BB0-415E-A5F7-D65A68036072}" type="pres">
      <dgm:prSet presAssocID="{DB359630-0FFA-4F14-B219-1C350EAC37F7}" presName="parentTextArrow" presStyleLbl="node1" presStyleIdx="1" presStyleCnt="2"/>
      <dgm:spPr/>
    </dgm:pt>
  </dgm:ptLst>
  <dgm:cxnLst>
    <dgm:cxn modelId="{39030537-F671-4CC7-A113-61AE3F50E0B9}" type="presOf" srcId="{DB359630-0FFA-4F14-B219-1C350EAC37F7}" destId="{B01C163D-1BB0-415E-A5F7-D65A68036072}" srcOrd="0" destOrd="0" presId="urn:microsoft.com/office/officeart/2005/8/layout/process4"/>
    <dgm:cxn modelId="{41A3B34B-CC5A-4714-A028-F443C4BCE762}" srcId="{24AEE04A-E224-41E8-8BD3-2994C4F77BCF}" destId="{81CC0CBE-DACA-4450-A2D0-4DDBC04EFCCA}" srcOrd="1" destOrd="0" parTransId="{8DEDC091-A9F3-43B3-8661-9A0AE851098F}" sibTransId="{CCECD62E-7CCD-4617-9623-7C051DC8D494}"/>
    <dgm:cxn modelId="{FCD7CC78-C7CF-4A12-8403-B28AC4A56516}" srcId="{24AEE04A-E224-41E8-8BD3-2994C4F77BCF}" destId="{DB359630-0FFA-4F14-B219-1C350EAC37F7}" srcOrd="0" destOrd="0" parTransId="{50589FFE-808A-4677-B023-27F00EADEEFD}" sibTransId="{FB01BD2E-D6ED-4A39-B2DF-67731ED66C40}"/>
    <dgm:cxn modelId="{3B46788C-AD66-4E9C-BBEF-9C25A5BC1C8F}" type="presOf" srcId="{24AEE04A-E224-41E8-8BD3-2994C4F77BCF}" destId="{EC0CDEBC-FCCB-4554-95CC-4971ACEE88CC}" srcOrd="0" destOrd="0" presId="urn:microsoft.com/office/officeart/2005/8/layout/process4"/>
    <dgm:cxn modelId="{C00331B3-BB3D-4782-974C-6D22AD11D738}" type="presOf" srcId="{81CC0CBE-DACA-4450-A2D0-4DDBC04EFCCA}" destId="{6541CBC3-8CB4-45F1-9C8A-053927F0D9AF}" srcOrd="0" destOrd="0" presId="urn:microsoft.com/office/officeart/2005/8/layout/process4"/>
    <dgm:cxn modelId="{2C628D54-483F-4508-86DB-B1ACD230CD89}" type="presParOf" srcId="{EC0CDEBC-FCCB-4554-95CC-4971ACEE88CC}" destId="{21ED71EE-2DE5-4994-ACD2-C1901CCA9BD0}" srcOrd="0" destOrd="0" presId="urn:microsoft.com/office/officeart/2005/8/layout/process4"/>
    <dgm:cxn modelId="{CD4851FD-1AA9-4836-99DC-9949800AFC20}" type="presParOf" srcId="{21ED71EE-2DE5-4994-ACD2-C1901CCA9BD0}" destId="{6541CBC3-8CB4-45F1-9C8A-053927F0D9AF}" srcOrd="0" destOrd="0" presId="urn:microsoft.com/office/officeart/2005/8/layout/process4"/>
    <dgm:cxn modelId="{CBF462AF-C5F8-4C2C-AD6B-069FF2419CC7}" type="presParOf" srcId="{EC0CDEBC-FCCB-4554-95CC-4971ACEE88CC}" destId="{8C992E03-7CA8-401A-B7D5-92BDFC460D5E}" srcOrd="1" destOrd="0" presId="urn:microsoft.com/office/officeart/2005/8/layout/process4"/>
    <dgm:cxn modelId="{2F3C1693-BCC2-47ED-8267-8C2FA4984D50}" type="presParOf" srcId="{EC0CDEBC-FCCB-4554-95CC-4971ACEE88CC}" destId="{3145581B-FE96-48E0-A79B-36CFD8A666B1}" srcOrd="2" destOrd="0" presId="urn:microsoft.com/office/officeart/2005/8/layout/process4"/>
    <dgm:cxn modelId="{F1A4ABE3-D0E3-4F28-BF47-9A69C9486A32}" type="presParOf" srcId="{3145581B-FE96-48E0-A79B-36CFD8A666B1}" destId="{B01C163D-1BB0-415E-A5F7-D65A6803607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E73A842-C433-4D57-9038-B4A3FC9D8A1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0CEC426-2DB8-408C-98AB-2A4FD7618506}">
      <dgm:prSet/>
      <dgm:spPr/>
      <dgm:t>
        <a:bodyPr/>
        <a:lstStyle/>
        <a:p>
          <a:r>
            <a:rPr lang="en-US"/>
            <a:t>To identify my key personal and professional </a:t>
          </a:r>
          <a:r>
            <a:rPr lang="en-US" b="1"/>
            <a:t>strengths</a:t>
          </a:r>
          <a:r>
            <a:rPr lang="en-US"/>
            <a:t> that support effective practice in health and social care.</a:t>
          </a:r>
        </a:p>
      </dgm:t>
    </dgm:pt>
    <dgm:pt modelId="{70DED845-12FD-4624-A99A-AF73717C8440}" type="parTrans" cxnId="{B8A65CB6-B921-4DB9-AD07-3CC43B3E9E70}">
      <dgm:prSet/>
      <dgm:spPr/>
      <dgm:t>
        <a:bodyPr/>
        <a:lstStyle/>
        <a:p>
          <a:endParaRPr lang="en-US"/>
        </a:p>
      </dgm:t>
    </dgm:pt>
    <dgm:pt modelId="{9E9721F1-1BAD-45A0-A1B5-93216676DB10}" type="sibTrans" cxnId="{B8A65CB6-B921-4DB9-AD07-3CC43B3E9E70}">
      <dgm:prSet/>
      <dgm:spPr/>
      <dgm:t>
        <a:bodyPr/>
        <a:lstStyle/>
        <a:p>
          <a:endParaRPr lang="en-US"/>
        </a:p>
      </dgm:t>
    </dgm:pt>
    <dgm:pt modelId="{38EEA1C3-F09F-4B96-B46A-F258A7F89EC8}">
      <dgm:prSet/>
      <dgm:spPr/>
      <dgm:t>
        <a:bodyPr/>
        <a:lstStyle/>
        <a:p>
          <a:r>
            <a:rPr lang="en-US"/>
            <a:t>To recognise my </a:t>
          </a:r>
          <a:r>
            <a:rPr lang="en-US" b="1"/>
            <a:t>weaknesses</a:t>
          </a:r>
          <a:r>
            <a:rPr lang="en-US"/>
            <a:t> and areas for improvement that may limit my progress.</a:t>
          </a:r>
        </a:p>
      </dgm:t>
    </dgm:pt>
    <dgm:pt modelId="{6CD14AA1-BDA5-4BC2-BCBF-7AA59521B903}" type="parTrans" cxnId="{872DB65B-4538-4806-AAB8-CD93663E3B7E}">
      <dgm:prSet/>
      <dgm:spPr/>
      <dgm:t>
        <a:bodyPr/>
        <a:lstStyle/>
        <a:p>
          <a:endParaRPr lang="en-US"/>
        </a:p>
      </dgm:t>
    </dgm:pt>
    <dgm:pt modelId="{D5E24C5F-4782-45EE-B3AC-EAFFC77B22F0}" type="sibTrans" cxnId="{872DB65B-4538-4806-AAB8-CD93663E3B7E}">
      <dgm:prSet/>
      <dgm:spPr/>
      <dgm:t>
        <a:bodyPr/>
        <a:lstStyle/>
        <a:p>
          <a:endParaRPr lang="en-US"/>
        </a:p>
      </dgm:t>
    </dgm:pt>
    <dgm:pt modelId="{56261916-ECE4-4570-A939-A79F77D4EFE2}">
      <dgm:prSet/>
      <dgm:spPr/>
      <dgm:t>
        <a:bodyPr/>
        <a:lstStyle/>
        <a:p>
          <a:r>
            <a:rPr lang="en-US"/>
            <a:t>To explore current </a:t>
          </a:r>
          <a:r>
            <a:rPr lang="en-US" b="1"/>
            <a:t>opportunities</a:t>
          </a:r>
          <a:r>
            <a:rPr lang="en-US"/>
            <a:t> available within the UK Health and Social Care sector for professional growth and education</a:t>
          </a:r>
        </a:p>
      </dgm:t>
    </dgm:pt>
    <dgm:pt modelId="{16F7148F-72F5-44BC-BFB2-9DB69CCEFC3B}" type="parTrans" cxnId="{978C25F9-42D7-4C4A-A15C-D508A358DD2D}">
      <dgm:prSet/>
      <dgm:spPr/>
      <dgm:t>
        <a:bodyPr/>
        <a:lstStyle/>
        <a:p>
          <a:endParaRPr lang="en-US"/>
        </a:p>
      </dgm:t>
    </dgm:pt>
    <dgm:pt modelId="{35812D0C-8495-4CE3-937A-255CDBBDE7D4}" type="sibTrans" cxnId="{978C25F9-42D7-4C4A-A15C-D508A358DD2D}">
      <dgm:prSet/>
      <dgm:spPr/>
      <dgm:t>
        <a:bodyPr/>
        <a:lstStyle/>
        <a:p>
          <a:endParaRPr lang="en-US"/>
        </a:p>
      </dgm:t>
    </dgm:pt>
    <dgm:pt modelId="{09EFE666-D6D8-4F9D-94DD-7C8463FD06A8}">
      <dgm:prSet/>
      <dgm:spPr/>
      <dgm:t>
        <a:bodyPr/>
        <a:lstStyle/>
        <a:p>
          <a:r>
            <a:rPr lang="en-US"/>
            <a:t>To understand potential </a:t>
          </a:r>
          <a:r>
            <a:rPr lang="en-US" b="1"/>
            <a:t>threats</a:t>
          </a:r>
          <a:r>
            <a:rPr lang="en-US"/>
            <a:t> that could affect my career development and ways to reduce them</a:t>
          </a:r>
        </a:p>
      </dgm:t>
    </dgm:pt>
    <dgm:pt modelId="{CF3B5FCB-FED8-4C4C-9960-C4C4391C1E12}" type="parTrans" cxnId="{9AF0B714-D68A-411F-92B3-5AADF61A8D63}">
      <dgm:prSet/>
      <dgm:spPr/>
      <dgm:t>
        <a:bodyPr/>
        <a:lstStyle/>
        <a:p>
          <a:endParaRPr lang="en-US"/>
        </a:p>
      </dgm:t>
    </dgm:pt>
    <dgm:pt modelId="{91A87843-BE1D-4FC0-A305-1E6758E4F6AD}" type="sibTrans" cxnId="{9AF0B714-D68A-411F-92B3-5AADF61A8D63}">
      <dgm:prSet/>
      <dgm:spPr/>
      <dgm:t>
        <a:bodyPr/>
        <a:lstStyle/>
        <a:p>
          <a:endParaRPr lang="en-US"/>
        </a:p>
      </dgm:t>
    </dgm:pt>
    <dgm:pt modelId="{535E5837-E6D0-41FA-8762-76C75F516A95}">
      <dgm:prSet/>
      <dgm:spPr/>
      <dgm:t>
        <a:bodyPr/>
        <a:lstStyle/>
        <a:p>
          <a:r>
            <a:rPr lang="en-US"/>
            <a:t>To develop an </a:t>
          </a:r>
          <a:r>
            <a:rPr lang="en-US" b="1"/>
            <a:t>action plan</a:t>
          </a:r>
          <a:r>
            <a:rPr lang="en-US"/>
            <a:t> using my strengths to overcome weaknesses and minimise threats</a:t>
          </a:r>
        </a:p>
      </dgm:t>
    </dgm:pt>
    <dgm:pt modelId="{A9FAEDFC-191A-4E66-9338-88239014BDBD}" type="parTrans" cxnId="{6827B967-72D4-4755-AAD4-AFAD1FAFFF7D}">
      <dgm:prSet/>
      <dgm:spPr/>
      <dgm:t>
        <a:bodyPr/>
        <a:lstStyle/>
        <a:p>
          <a:endParaRPr lang="en-US"/>
        </a:p>
      </dgm:t>
    </dgm:pt>
    <dgm:pt modelId="{548B4E8F-B36F-4A6E-843E-B0E11AAA32D3}" type="sibTrans" cxnId="{6827B967-72D4-4755-AAD4-AFAD1FAFFF7D}">
      <dgm:prSet/>
      <dgm:spPr/>
      <dgm:t>
        <a:bodyPr/>
        <a:lstStyle/>
        <a:p>
          <a:endParaRPr lang="en-US"/>
        </a:p>
      </dgm:t>
    </dgm:pt>
    <dgm:pt modelId="{A86B39A6-595B-4BA2-8657-0C37D23EF782}" type="pres">
      <dgm:prSet presAssocID="{3E73A842-C433-4D57-9038-B4A3FC9D8A1E}" presName="diagram" presStyleCnt="0">
        <dgm:presLayoutVars>
          <dgm:dir/>
          <dgm:resizeHandles val="exact"/>
        </dgm:presLayoutVars>
      </dgm:prSet>
      <dgm:spPr/>
    </dgm:pt>
    <dgm:pt modelId="{FD7071E1-B9F2-4FCE-A38B-DF1FDAF4F218}" type="pres">
      <dgm:prSet presAssocID="{00CEC426-2DB8-408C-98AB-2A4FD7618506}" presName="node" presStyleLbl="node1" presStyleIdx="0" presStyleCnt="5">
        <dgm:presLayoutVars>
          <dgm:bulletEnabled val="1"/>
        </dgm:presLayoutVars>
      </dgm:prSet>
      <dgm:spPr/>
    </dgm:pt>
    <dgm:pt modelId="{EBFC8679-D2CC-48B4-809F-F3C3660E811B}" type="pres">
      <dgm:prSet presAssocID="{9E9721F1-1BAD-45A0-A1B5-93216676DB10}" presName="sibTrans" presStyleCnt="0"/>
      <dgm:spPr/>
    </dgm:pt>
    <dgm:pt modelId="{F556BF0D-3A3C-494F-8F1C-8581155B9068}" type="pres">
      <dgm:prSet presAssocID="{38EEA1C3-F09F-4B96-B46A-F258A7F89EC8}" presName="node" presStyleLbl="node1" presStyleIdx="1" presStyleCnt="5">
        <dgm:presLayoutVars>
          <dgm:bulletEnabled val="1"/>
        </dgm:presLayoutVars>
      </dgm:prSet>
      <dgm:spPr/>
    </dgm:pt>
    <dgm:pt modelId="{E79A2A76-BDC5-421A-AA7C-6A0AB0124FF5}" type="pres">
      <dgm:prSet presAssocID="{D5E24C5F-4782-45EE-B3AC-EAFFC77B22F0}" presName="sibTrans" presStyleCnt="0"/>
      <dgm:spPr/>
    </dgm:pt>
    <dgm:pt modelId="{75EEEB8A-5295-442F-8C7C-3EC988780AA0}" type="pres">
      <dgm:prSet presAssocID="{56261916-ECE4-4570-A939-A79F77D4EFE2}" presName="node" presStyleLbl="node1" presStyleIdx="2" presStyleCnt="5">
        <dgm:presLayoutVars>
          <dgm:bulletEnabled val="1"/>
        </dgm:presLayoutVars>
      </dgm:prSet>
      <dgm:spPr/>
    </dgm:pt>
    <dgm:pt modelId="{00D2FACF-F998-4A0A-AECF-3F4F505A0AB5}" type="pres">
      <dgm:prSet presAssocID="{35812D0C-8495-4CE3-937A-255CDBBDE7D4}" presName="sibTrans" presStyleCnt="0"/>
      <dgm:spPr/>
    </dgm:pt>
    <dgm:pt modelId="{147C54A1-3F20-410C-913F-1129D4AB4832}" type="pres">
      <dgm:prSet presAssocID="{09EFE666-D6D8-4F9D-94DD-7C8463FD06A8}" presName="node" presStyleLbl="node1" presStyleIdx="3" presStyleCnt="5">
        <dgm:presLayoutVars>
          <dgm:bulletEnabled val="1"/>
        </dgm:presLayoutVars>
      </dgm:prSet>
      <dgm:spPr/>
    </dgm:pt>
    <dgm:pt modelId="{0F4EB618-0CF7-47FE-AB9C-A9DBAA290D0B}" type="pres">
      <dgm:prSet presAssocID="{91A87843-BE1D-4FC0-A305-1E6758E4F6AD}" presName="sibTrans" presStyleCnt="0"/>
      <dgm:spPr/>
    </dgm:pt>
    <dgm:pt modelId="{F31F0DBF-8FC0-47C1-8955-B2A05EC451FE}" type="pres">
      <dgm:prSet presAssocID="{535E5837-E6D0-41FA-8762-76C75F516A95}" presName="node" presStyleLbl="node1" presStyleIdx="4" presStyleCnt="5">
        <dgm:presLayoutVars>
          <dgm:bulletEnabled val="1"/>
        </dgm:presLayoutVars>
      </dgm:prSet>
      <dgm:spPr/>
    </dgm:pt>
  </dgm:ptLst>
  <dgm:cxnLst>
    <dgm:cxn modelId="{303A3904-8BDF-4F03-9F69-0C1B73908180}" type="presOf" srcId="{00CEC426-2DB8-408C-98AB-2A4FD7618506}" destId="{FD7071E1-B9F2-4FCE-A38B-DF1FDAF4F218}" srcOrd="0" destOrd="0" presId="urn:microsoft.com/office/officeart/2005/8/layout/default"/>
    <dgm:cxn modelId="{9AF0B714-D68A-411F-92B3-5AADF61A8D63}" srcId="{3E73A842-C433-4D57-9038-B4A3FC9D8A1E}" destId="{09EFE666-D6D8-4F9D-94DD-7C8463FD06A8}" srcOrd="3" destOrd="0" parTransId="{CF3B5FCB-FED8-4C4C-9960-C4C4391C1E12}" sibTransId="{91A87843-BE1D-4FC0-A305-1E6758E4F6AD}"/>
    <dgm:cxn modelId="{F35D3A36-B9C3-414B-8987-454C4C0F262A}" type="presOf" srcId="{535E5837-E6D0-41FA-8762-76C75F516A95}" destId="{F31F0DBF-8FC0-47C1-8955-B2A05EC451FE}" srcOrd="0" destOrd="0" presId="urn:microsoft.com/office/officeart/2005/8/layout/default"/>
    <dgm:cxn modelId="{872DB65B-4538-4806-AAB8-CD93663E3B7E}" srcId="{3E73A842-C433-4D57-9038-B4A3FC9D8A1E}" destId="{38EEA1C3-F09F-4B96-B46A-F258A7F89EC8}" srcOrd="1" destOrd="0" parTransId="{6CD14AA1-BDA5-4BC2-BCBF-7AA59521B903}" sibTransId="{D5E24C5F-4782-45EE-B3AC-EAFFC77B22F0}"/>
    <dgm:cxn modelId="{6827B967-72D4-4755-AAD4-AFAD1FAFFF7D}" srcId="{3E73A842-C433-4D57-9038-B4A3FC9D8A1E}" destId="{535E5837-E6D0-41FA-8762-76C75F516A95}" srcOrd="4" destOrd="0" parTransId="{A9FAEDFC-191A-4E66-9338-88239014BDBD}" sibTransId="{548B4E8F-B36F-4A6E-843E-B0E11AAA32D3}"/>
    <dgm:cxn modelId="{C3AE5270-85F3-4468-BBB3-86D6B5D313FA}" type="presOf" srcId="{56261916-ECE4-4570-A939-A79F77D4EFE2}" destId="{75EEEB8A-5295-442F-8C7C-3EC988780AA0}" srcOrd="0" destOrd="0" presId="urn:microsoft.com/office/officeart/2005/8/layout/default"/>
    <dgm:cxn modelId="{6059D674-5D77-46C4-B08B-35F5F61DB260}" type="presOf" srcId="{3E73A842-C433-4D57-9038-B4A3FC9D8A1E}" destId="{A86B39A6-595B-4BA2-8657-0C37D23EF782}" srcOrd="0" destOrd="0" presId="urn:microsoft.com/office/officeart/2005/8/layout/default"/>
    <dgm:cxn modelId="{B22B8D5A-5147-454C-A63C-698B38DEE85D}" type="presOf" srcId="{38EEA1C3-F09F-4B96-B46A-F258A7F89EC8}" destId="{F556BF0D-3A3C-494F-8F1C-8581155B9068}" srcOrd="0" destOrd="0" presId="urn:microsoft.com/office/officeart/2005/8/layout/default"/>
    <dgm:cxn modelId="{B8A65CB6-B921-4DB9-AD07-3CC43B3E9E70}" srcId="{3E73A842-C433-4D57-9038-B4A3FC9D8A1E}" destId="{00CEC426-2DB8-408C-98AB-2A4FD7618506}" srcOrd="0" destOrd="0" parTransId="{70DED845-12FD-4624-A99A-AF73717C8440}" sibTransId="{9E9721F1-1BAD-45A0-A1B5-93216676DB10}"/>
    <dgm:cxn modelId="{78AC69D0-44D5-4AE7-97AD-FA7F57578B29}" type="presOf" srcId="{09EFE666-D6D8-4F9D-94DD-7C8463FD06A8}" destId="{147C54A1-3F20-410C-913F-1129D4AB4832}" srcOrd="0" destOrd="0" presId="urn:microsoft.com/office/officeart/2005/8/layout/default"/>
    <dgm:cxn modelId="{978C25F9-42D7-4C4A-A15C-D508A358DD2D}" srcId="{3E73A842-C433-4D57-9038-B4A3FC9D8A1E}" destId="{56261916-ECE4-4570-A939-A79F77D4EFE2}" srcOrd="2" destOrd="0" parTransId="{16F7148F-72F5-44BC-BFB2-9DB69CCEFC3B}" sibTransId="{35812D0C-8495-4CE3-937A-255CDBBDE7D4}"/>
    <dgm:cxn modelId="{8478B35C-373B-414F-B78F-D8C6760E1EB8}" type="presParOf" srcId="{A86B39A6-595B-4BA2-8657-0C37D23EF782}" destId="{FD7071E1-B9F2-4FCE-A38B-DF1FDAF4F218}" srcOrd="0" destOrd="0" presId="urn:microsoft.com/office/officeart/2005/8/layout/default"/>
    <dgm:cxn modelId="{A5743A2D-3ACE-4789-9C0C-A89B55A686DB}" type="presParOf" srcId="{A86B39A6-595B-4BA2-8657-0C37D23EF782}" destId="{EBFC8679-D2CC-48B4-809F-F3C3660E811B}" srcOrd="1" destOrd="0" presId="urn:microsoft.com/office/officeart/2005/8/layout/default"/>
    <dgm:cxn modelId="{B42CAA50-74B0-4DB3-9EE7-E53522D9A739}" type="presParOf" srcId="{A86B39A6-595B-4BA2-8657-0C37D23EF782}" destId="{F556BF0D-3A3C-494F-8F1C-8581155B9068}" srcOrd="2" destOrd="0" presId="urn:microsoft.com/office/officeart/2005/8/layout/default"/>
    <dgm:cxn modelId="{1E845C87-F88A-4B80-83D9-C9D237C9A1E1}" type="presParOf" srcId="{A86B39A6-595B-4BA2-8657-0C37D23EF782}" destId="{E79A2A76-BDC5-421A-AA7C-6A0AB0124FF5}" srcOrd="3" destOrd="0" presId="urn:microsoft.com/office/officeart/2005/8/layout/default"/>
    <dgm:cxn modelId="{BC8F384D-89A8-49FB-A7CB-590CD555276B}" type="presParOf" srcId="{A86B39A6-595B-4BA2-8657-0C37D23EF782}" destId="{75EEEB8A-5295-442F-8C7C-3EC988780AA0}" srcOrd="4" destOrd="0" presId="urn:microsoft.com/office/officeart/2005/8/layout/default"/>
    <dgm:cxn modelId="{C6F44184-704A-41E9-9C26-0BFBCCCB0551}" type="presParOf" srcId="{A86B39A6-595B-4BA2-8657-0C37D23EF782}" destId="{00D2FACF-F998-4A0A-AECF-3F4F505A0AB5}" srcOrd="5" destOrd="0" presId="urn:microsoft.com/office/officeart/2005/8/layout/default"/>
    <dgm:cxn modelId="{1AFD8041-E6C1-4642-A3DD-AC2E104C1F5F}" type="presParOf" srcId="{A86B39A6-595B-4BA2-8657-0C37D23EF782}" destId="{147C54A1-3F20-410C-913F-1129D4AB4832}" srcOrd="6" destOrd="0" presId="urn:microsoft.com/office/officeart/2005/8/layout/default"/>
    <dgm:cxn modelId="{242DB2C1-1231-4D25-A310-0F74084B30AA}" type="presParOf" srcId="{A86B39A6-595B-4BA2-8657-0C37D23EF782}" destId="{0F4EB618-0CF7-47FE-AB9C-A9DBAA290D0B}" srcOrd="7" destOrd="0" presId="urn:microsoft.com/office/officeart/2005/8/layout/default"/>
    <dgm:cxn modelId="{44E689B7-4B4C-40BB-8032-7E4AFAB745F0}" type="presParOf" srcId="{A86B39A6-595B-4BA2-8657-0C37D23EF782}" destId="{F31F0DBF-8FC0-47C1-8955-B2A05EC451F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1E2B22E-B086-4EDB-9483-EA85F20AEF63}" type="doc">
      <dgm:prSet loTypeId="urn:microsoft.com/office/officeart/2005/8/layout/process2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BA43DE5-72E3-4186-8766-F45897E38EAB}">
      <dgm:prSet/>
      <dgm:spPr/>
      <dgm:t>
        <a:bodyPr/>
        <a:lstStyle/>
        <a:p>
          <a:r>
            <a:rPr lang="en-US" b="1"/>
            <a:t>References (Harvard Style with Access Dates)</a:t>
          </a:r>
          <a:endParaRPr lang="en-US"/>
        </a:p>
      </dgm:t>
    </dgm:pt>
    <dgm:pt modelId="{E0D8C54B-CF6F-4084-9D1B-50CEAFBE1579}" type="parTrans" cxnId="{AE5C85E8-F05D-40D2-B581-C5023A4D6F2C}">
      <dgm:prSet/>
      <dgm:spPr/>
      <dgm:t>
        <a:bodyPr/>
        <a:lstStyle/>
        <a:p>
          <a:endParaRPr lang="en-US"/>
        </a:p>
      </dgm:t>
    </dgm:pt>
    <dgm:pt modelId="{5EA0885C-2B22-493E-8689-4512A0DB9AD1}" type="sibTrans" cxnId="{AE5C85E8-F05D-40D2-B581-C5023A4D6F2C}">
      <dgm:prSet/>
      <dgm:spPr/>
      <dgm:t>
        <a:bodyPr/>
        <a:lstStyle/>
        <a:p>
          <a:endParaRPr lang="en-US"/>
        </a:p>
      </dgm:t>
    </dgm:pt>
    <dgm:pt modelId="{08D1DD99-71C6-4977-B5EC-0FF93D723E9C}">
      <dgm:prSet/>
      <dgm:spPr/>
      <dgm:t>
        <a:bodyPr/>
        <a:lstStyle/>
        <a:p>
          <a:r>
            <a:rPr lang="en-US" b="1"/>
            <a:t>NHS England.</a:t>
          </a:r>
          <a:r>
            <a:rPr lang="en-US"/>
            <a:t> (2024) </a:t>
          </a:r>
          <a:r>
            <a:rPr lang="en-US" i="1"/>
            <a:t>NHS Long Term Workforce Plan.</a:t>
          </a:r>
          <a:r>
            <a:rPr lang="en-US"/>
            <a:t> Available at: </a:t>
          </a:r>
          <a:r>
            <a:rPr lang="en-US" u="sng">
              <a:hlinkClick xmlns:r="http://schemas.openxmlformats.org/officeDocument/2006/relationships" r:id="rId1"/>
            </a:rPr>
            <a:t>https://www.england.nhs.uk</a:t>
          </a:r>
          <a:r>
            <a:rPr lang="en-US"/>
            <a:t> (Accessed: 16 October 2025).</a:t>
          </a:r>
        </a:p>
      </dgm:t>
    </dgm:pt>
    <dgm:pt modelId="{B9D9A85D-136D-44AE-A953-7F68DD32B0A8}" type="parTrans" cxnId="{D0E84ED3-B71F-4DA2-A1C9-2E57C1CC8ACF}">
      <dgm:prSet/>
      <dgm:spPr/>
      <dgm:t>
        <a:bodyPr/>
        <a:lstStyle/>
        <a:p>
          <a:endParaRPr lang="en-US"/>
        </a:p>
      </dgm:t>
    </dgm:pt>
    <dgm:pt modelId="{6B22E200-A3F9-4C08-80E6-F3ACBD47E702}" type="sibTrans" cxnId="{D0E84ED3-B71F-4DA2-A1C9-2E57C1CC8ACF}">
      <dgm:prSet/>
      <dgm:spPr/>
      <dgm:t>
        <a:bodyPr/>
        <a:lstStyle/>
        <a:p>
          <a:endParaRPr lang="en-US"/>
        </a:p>
      </dgm:t>
    </dgm:pt>
    <dgm:pt modelId="{ABB6D459-B534-45B5-8114-376EAB09C623}">
      <dgm:prSet/>
      <dgm:spPr/>
      <dgm:t>
        <a:bodyPr/>
        <a:lstStyle/>
        <a:p>
          <a:r>
            <a:rPr lang="en-US" b="1"/>
            <a:t>Skills for Care.</a:t>
          </a:r>
          <a:r>
            <a:rPr lang="en-US"/>
            <a:t> (2024) </a:t>
          </a:r>
          <a:r>
            <a:rPr lang="en-US" i="1"/>
            <a:t>Developing your career in adult social care.</a:t>
          </a:r>
          <a:r>
            <a:rPr lang="en-US"/>
            <a:t> Available at: </a:t>
          </a:r>
          <a:r>
            <a:rPr lang="en-US" u="sng">
              <a:hlinkClick xmlns:r="http://schemas.openxmlformats.org/officeDocument/2006/relationships" r:id="rId2"/>
            </a:rPr>
            <a:t>https://www.skillsforcare.org.uk</a:t>
          </a:r>
          <a:r>
            <a:rPr lang="en-US"/>
            <a:t> (Accessed: 16 October 2025).</a:t>
          </a:r>
        </a:p>
      </dgm:t>
    </dgm:pt>
    <dgm:pt modelId="{62DA22EB-ABC7-4EF9-9FC2-1A60E05F819B}" type="parTrans" cxnId="{9FB9B282-07A2-44ED-A85B-0C424CF7EF7A}">
      <dgm:prSet/>
      <dgm:spPr/>
      <dgm:t>
        <a:bodyPr/>
        <a:lstStyle/>
        <a:p>
          <a:endParaRPr lang="en-US"/>
        </a:p>
      </dgm:t>
    </dgm:pt>
    <dgm:pt modelId="{6C965D59-35D2-401A-965B-62A4F09B70B9}" type="sibTrans" cxnId="{9FB9B282-07A2-44ED-A85B-0C424CF7EF7A}">
      <dgm:prSet/>
      <dgm:spPr/>
      <dgm:t>
        <a:bodyPr/>
        <a:lstStyle/>
        <a:p>
          <a:endParaRPr lang="en-US"/>
        </a:p>
      </dgm:t>
    </dgm:pt>
    <dgm:pt modelId="{C6920A7D-8026-477A-9F39-EC139AD614B2}">
      <dgm:prSet/>
      <dgm:spPr/>
      <dgm:t>
        <a:bodyPr/>
        <a:lstStyle/>
        <a:p>
          <a:r>
            <a:rPr lang="en-US" b="1"/>
            <a:t>Health Education England (HEE).</a:t>
          </a:r>
          <a:r>
            <a:rPr lang="en-US"/>
            <a:t> (2023) </a:t>
          </a:r>
          <a:r>
            <a:rPr lang="en-US" i="1"/>
            <a:t>Continuing Professional Development for health and care staff.</a:t>
          </a:r>
          <a:r>
            <a:rPr lang="en-US"/>
            <a:t> Available at: </a:t>
          </a:r>
          <a:r>
            <a:rPr lang="en-US" u="sng">
              <a:hlinkClick xmlns:r="http://schemas.openxmlformats.org/officeDocument/2006/relationships" r:id="rId3"/>
            </a:rPr>
            <a:t>https://www.hee.nhs.uk</a:t>
          </a:r>
          <a:r>
            <a:rPr lang="en-US"/>
            <a:t> (Accessed: 16 October 2025).</a:t>
          </a:r>
        </a:p>
      </dgm:t>
    </dgm:pt>
    <dgm:pt modelId="{E4FF894F-3F96-4AFD-B34C-8F857AD5D187}" type="parTrans" cxnId="{41EE3930-8907-4464-87FE-343830F9E9DE}">
      <dgm:prSet/>
      <dgm:spPr/>
      <dgm:t>
        <a:bodyPr/>
        <a:lstStyle/>
        <a:p>
          <a:endParaRPr lang="en-US"/>
        </a:p>
      </dgm:t>
    </dgm:pt>
    <dgm:pt modelId="{D5E87362-181A-4C78-A5E3-B79E2B901E8D}" type="sibTrans" cxnId="{41EE3930-8907-4464-87FE-343830F9E9DE}">
      <dgm:prSet/>
      <dgm:spPr/>
      <dgm:t>
        <a:bodyPr/>
        <a:lstStyle/>
        <a:p>
          <a:endParaRPr lang="en-US"/>
        </a:p>
      </dgm:t>
    </dgm:pt>
    <dgm:pt modelId="{4F3DE911-799E-4926-9B5B-A3E45D649B6F}">
      <dgm:prSet/>
      <dgm:spPr/>
      <dgm:t>
        <a:bodyPr/>
        <a:lstStyle/>
        <a:p>
          <a:r>
            <a:rPr lang="en-US" b="1"/>
            <a:t>Care Quality Commission (CQC).</a:t>
          </a:r>
          <a:r>
            <a:rPr lang="en-US"/>
            <a:t> (2023) </a:t>
          </a:r>
          <a:r>
            <a:rPr lang="en-US" i="1"/>
            <a:t>The state of health care and adult social care in England 2023.</a:t>
          </a:r>
          <a:r>
            <a:rPr lang="en-US"/>
            <a:t> Available at: </a:t>
          </a:r>
          <a:r>
            <a:rPr lang="en-US" u="sng">
              <a:hlinkClick xmlns:r="http://schemas.openxmlformats.org/officeDocument/2006/relationships" r:id="rId4"/>
            </a:rPr>
            <a:t>https://www.cqc.org.uk</a:t>
          </a:r>
          <a:r>
            <a:rPr lang="en-US"/>
            <a:t> (Accessed: 16 October 2025).</a:t>
          </a:r>
        </a:p>
      </dgm:t>
    </dgm:pt>
    <dgm:pt modelId="{E302F10F-67B8-4D19-A105-5EBBA73A8FFC}" type="parTrans" cxnId="{DD9BC0D1-32C0-4782-B42C-A8A16EF457E1}">
      <dgm:prSet/>
      <dgm:spPr/>
      <dgm:t>
        <a:bodyPr/>
        <a:lstStyle/>
        <a:p>
          <a:endParaRPr lang="en-US"/>
        </a:p>
      </dgm:t>
    </dgm:pt>
    <dgm:pt modelId="{6A3CB928-1C48-4496-8EFE-DAF195F452A6}" type="sibTrans" cxnId="{DD9BC0D1-32C0-4782-B42C-A8A16EF457E1}">
      <dgm:prSet/>
      <dgm:spPr/>
      <dgm:t>
        <a:bodyPr/>
        <a:lstStyle/>
        <a:p>
          <a:endParaRPr lang="en-US"/>
        </a:p>
      </dgm:t>
    </dgm:pt>
    <dgm:pt modelId="{A19FFBBA-4C72-4C64-8BCC-3281D4A584F8}">
      <dgm:prSet/>
      <dgm:spPr/>
      <dgm:t>
        <a:bodyPr/>
        <a:lstStyle/>
        <a:p>
          <a:r>
            <a:rPr lang="en-US" b="1"/>
            <a:t>Department of Health and Social Care (DHSC).</a:t>
          </a:r>
          <a:r>
            <a:rPr lang="en-US"/>
            <a:t> (2024) </a:t>
          </a:r>
          <a:r>
            <a:rPr lang="en-US" i="1"/>
            <a:t>People at the Heart of Care: Adult Social Care Reform.</a:t>
          </a:r>
          <a:r>
            <a:rPr lang="en-US"/>
            <a:t> Available at: </a:t>
          </a:r>
          <a:r>
            <a:rPr lang="en-US" u="sng">
              <a:hlinkClick xmlns:r="http://schemas.openxmlformats.org/officeDocument/2006/relationships" r:id="rId5"/>
            </a:rPr>
            <a:t>https://www.gov.uk/dhsc</a:t>
          </a:r>
          <a:r>
            <a:rPr lang="en-US"/>
            <a:t> (Accessed: 16 October 2025).</a:t>
          </a:r>
        </a:p>
      </dgm:t>
    </dgm:pt>
    <dgm:pt modelId="{5EBCF220-3B10-4534-ABC9-312CFF01BB50}" type="parTrans" cxnId="{6935D048-FDCB-4856-82AD-072CE18E0E88}">
      <dgm:prSet/>
      <dgm:spPr/>
      <dgm:t>
        <a:bodyPr/>
        <a:lstStyle/>
        <a:p>
          <a:endParaRPr lang="en-US"/>
        </a:p>
      </dgm:t>
    </dgm:pt>
    <dgm:pt modelId="{E989080E-2FAE-4843-97A1-2C011E9D3C98}" type="sibTrans" cxnId="{6935D048-FDCB-4856-82AD-072CE18E0E88}">
      <dgm:prSet/>
      <dgm:spPr/>
      <dgm:t>
        <a:bodyPr/>
        <a:lstStyle/>
        <a:p>
          <a:endParaRPr lang="en-US"/>
        </a:p>
      </dgm:t>
    </dgm:pt>
    <dgm:pt modelId="{44CB3C12-F396-48D6-ACAC-E862292C7A5A}">
      <dgm:prSet/>
      <dgm:spPr/>
      <dgm:t>
        <a:bodyPr/>
        <a:lstStyle/>
        <a:p>
          <a:r>
            <a:rPr lang="en-US" b="1"/>
            <a:t>Royal College of Nursing (RCN).</a:t>
          </a:r>
          <a:r>
            <a:rPr lang="en-US"/>
            <a:t> (2023) </a:t>
          </a:r>
          <a:r>
            <a:rPr lang="en-US" i="1"/>
            <a:t>Resilience and wellbeing in health and social care.</a:t>
          </a:r>
          <a:r>
            <a:rPr lang="en-US"/>
            <a:t> Available at: </a:t>
          </a:r>
          <a:r>
            <a:rPr lang="en-US" u="sng">
              <a:hlinkClick xmlns:r="http://schemas.openxmlformats.org/officeDocument/2006/relationships" r:id="rId6"/>
            </a:rPr>
            <a:t>https://www.rcn.org.uk</a:t>
          </a:r>
          <a:r>
            <a:rPr lang="en-US"/>
            <a:t> (Accessed: 16 October 2025).</a:t>
          </a:r>
        </a:p>
      </dgm:t>
    </dgm:pt>
    <dgm:pt modelId="{3AAAE8F7-1A8D-4686-8A92-7C3906516F27}" type="parTrans" cxnId="{4158D88D-7E89-4014-AB78-349B5C45E8F5}">
      <dgm:prSet/>
      <dgm:spPr/>
      <dgm:t>
        <a:bodyPr/>
        <a:lstStyle/>
        <a:p>
          <a:endParaRPr lang="en-US"/>
        </a:p>
      </dgm:t>
    </dgm:pt>
    <dgm:pt modelId="{7EBBB6FA-2ADA-477F-85DE-3D25361B267F}" type="sibTrans" cxnId="{4158D88D-7E89-4014-AB78-349B5C45E8F5}">
      <dgm:prSet/>
      <dgm:spPr/>
      <dgm:t>
        <a:bodyPr/>
        <a:lstStyle/>
        <a:p>
          <a:endParaRPr lang="en-US"/>
        </a:p>
      </dgm:t>
    </dgm:pt>
    <dgm:pt modelId="{7C32E529-0832-4003-A393-0463B0B15F89}" type="pres">
      <dgm:prSet presAssocID="{91E2B22E-B086-4EDB-9483-EA85F20AEF63}" presName="linearFlow" presStyleCnt="0">
        <dgm:presLayoutVars>
          <dgm:resizeHandles val="exact"/>
        </dgm:presLayoutVars>
      </dgm:prSet>
      <dgm:spPr/>
    </dgm:pt>
    <dgm:pt modelId="{0F6C6BC7-6E28-41E9-9457-F748016F4828}" type="pres">
      <dgm:prSet presAssocID="{ABA43DE5-72E3-4186-8766-F45897E38EAB}" presName="node" presStyleLbl="node1" presStyleIdx="0" presStyleCnt="1">
        <dgm:presLayoutVars>
          <dgm:bulletEnabled val="1"/>
        </dgm:presLayoutVars>
      </dgm:prSet>
      <dgm:spPr/>
    </dgm:pt>
  </dgm:ptLst>
  <dgm:cxnLst>
    <dgm:cxn modelId="{9F341305-2880-49DE-8B9B-51C577A3D101}" type="presOf" srcId="{4F3DE911-799E-4926-9B5B-A3E45D649B6F}" destId="{0F6C6BC7-6E28-41E9-9457-F748016F4828}" srcOrd="0" destOrd="4" presId="urn:microsoft.com/office/officeart/2005/8/layout/process2"/>
    <dgm:cxn modelId="{D023191E-4B6D-4202-BC79-A41E78B99141}" type="presOf" srcId="{91E2B22E-B086-4EDB-9483-EA85F20AEF63}" destId="{7C32E529-0832-4003-A393-0463B0B15F89}" srcOrd="0" destOrd="0" presId="urn:microsoft.com/office/officeart/2005/8/layout/process2"/>
    <dgm:cxn modelId="{41EE3930-8907-4464-87FE-343830F9E9DE}" srcId="{ABA43DE5-72E3-4186-8766-F45897E38EAB}" destId="{C6920A7D-8026-477A-9F39-EC139AD614B2}" srcOrd="2" destOrd="0" parTransId="{E4FF894F-3F96-4AFD-B34C-8F857AD5D187}" sibTransId="{D5E87362-181A-4C78-A5E3-B79E2B901E8D}"/>
    <dgm:cxn modelId="{2F8C0B32-C429-4B44-9B83-661E1FF6D8B8}" type="presOf" srcId="{ABB6D459-B534-45B5-8114-376EAB09C623}" destId="{0F6C6BC7-6E28-41E9-9457-F748016F4828}" srcOrd="0" destOrd="2" presId="urn:microsoft.com/office/officeart/2005/8/layout/process2"/>
    <dgm:cxn modelId="{9B78373A-AFF1-4BF2-BAB9-03A918F7B8F2}" type="presOf" srcId="{C6920A7D-8026-477A-9F39-EC139AD614B2}" destId="{0F6C6BC7-6E28-41E9-9457-F748016F4828}" srcOrd="0" destOrd="3" presId="urn:microsoft.com/office/officeart/2005/8/layout/process2"/>
    <dgm:cxn modelId="{6935D048-FDCB-4856-82AD-072CE18E0E88}" srcId="{ABA43DE5-72E3-4186-8766-F45897E38EAB}" destId="{A19FFBBA-4C72-4C64-8BCC-3281D4A584F8}" srcOrd="4" destOrd="0" parTransId="{5EBCF220-3B10-4534-ABC9-312CFF01BB50}" sibTransId="{E989080E-2FAE-4843-97A1-2C011E9D3C98}"/>
    <dgm:cxn modelId="{259DF14C-6EA4-4DCD-BDF7-B61283091A1F}" type="presOf" srcId="{08D1DD99-71C6-4977-B5EC-0FF93D723E9C}" destId="{0F6C6BC7-6E28-41E9-9457-F748016F4828}" srcOrd="0" destOrd="1" presId="urn:microsoft.com/office/officeart/2005/8/layout/process2"/>
    <dgm:cxn modelId="{9FB9B282-07A2-44ED-A85B-0C424CF7EF7A}" srcId="{ABA43DE5-72E3-4186-8766-F45897E38EAB}" destId="{ABB6D459-B534-45B5-8114-376EAB09C623}" srcOrd="1" destOrd="0" parTransId="{62DA22EB-ABC7-4EF9-9FC2-1A60E05F819B}" sibTransId="{6C965D59-35D2-401A-965B-62A4F09B70B9}"/>
    <dgm:cxn modelId="{4C30E889-8BE8-4E03-BFAF-253AE1377698}" type="presOf" srcId="{44CB3C12-F396-48D6-ACAC-E862292C7A5A}" destId="{0F6C6BC7-6E28-41E9-9457-F748016F4828}" srcOrd="0" destOrd="6" presId="urn:microsoft.com/office/officeart/2005/8/layout/process2"/>
    <dgm:cxn modelId="{4158D88D-7E89-4014-AB78-349B5C45E8F5}" srcId="{ABA43DE5-72E3-4186-8766-F45897E38EAB}" destId="{44CB3C12-F396-48D6-ACAC-E862292C7A5A}" srcOrd="5" destOrd="0" parTransId="{3AAAE8F7-1A8D-4686-8A92-7C3906516F27}" sibTransId="{7EBBB6FA-2ADA-477F-85DE-3D25361B267F}"/>
    <dgm:cxn modelId="{C471E4CB-E439-4AA7-BCDB-0EC84B682911}" type="presOf" srcId="{A19FFBBA-4C72-4C64-8BCC-3281D4A584F8}" destId="{0F6C6BC7-6E28-41E9-9457-F748016F4828}" srcOrd="0" destOrd="5" presId="urn:microsoft.com/office/officeart/2005/8/layout/process2"/>
    <dgm:cxn modelId="{DD9BC0D1-32C0-4782-B42C-A8A16EF457E1}" srcId="{ABA43DE5-72E3-4186-8766-F45897E38EAB}" destId="{4F3DE911-799E-4926-9B5B-A3E45D649B6F}" srcOrd="3" destOrd="0" parTransId="{E302F10F-67B8-4D19-A105-5EBBA73A8FFC}" sibTransId="{6A3CB928-1C48-4496-8EFE-DAF195F452A6}"/>
    <dgm:cxn modelId="{D0E84ED3-B71F-4DA2-A1C9-2E57C1CC8ACF}" srcId="{ABA43DE5-72E3-4186-8766-F45897E38EAB}" destId="{08D1DD99-71C6-4977-B5EC-0FF93D723E9C}" srcOrd="0" destOrd="0" parTransId="{B9D9A85D-136D-44AE-A953-7F68DD32B0A8}" sibTransId="{6B22E200-A3F9-4C08-80E6-F3ACBD47E702}"/>
    <dgm:cxn modelId="{911A49D5-21BE-4422-902D-0F020005C780}" type="presOf" srcId="{ABA43DE5-72E3-4186-8766-F45897E38EAB}" destId="{0F6C6BC7-6E28-41E9-9457-F748016F4828}" srcOrd="0" destOrd="0" presId="urn:microsoft.com/office/officeart/2005/8/layout/process2"/>
    <dgm:cxn modelId="{AE5C85E8-F05D-40D2-B581-C5023A4D6F2C}" srcId="{91E2B22E-B086-4EDB-9483-EA85F20AEF63}" destId="{ABA43DE5-72E3-4186-8766-F45897E38EAB}" srcOrd="0" destOrd="0" parTransId="{E0D8C54B-CF6F-4084-9D1B-50CEAFBE1579}" sibTransId="{5EA0885C-2B22-493E-8689-4512A0DB9AD1}"/>
    <dgm:cxn modelId="{2E2BD025-ABB5-449B-8289-E84294A1725C}" type="presParOf" srcId="{7C32E529-0832-4003-A393-0463B0B15F89}" destId="{0F6C6BC7-6E28-41E9-9457-F748016F4828}" srcOrd="0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41CBC3-8CB4-45F1-9C8A-053927F0D9AF}">
      <dsp:nvSpPr>
        <dsp:cNvPr id="0" name=""/>
        <dsp:cNvSpPr/>
      </dsp:nvSpPr>
      <dsp:spPr>
        <a:xfrm>
          <a:off x="0" y="3793509"/>
          <a:ext cx="7559504" cy="248895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/>
            <a:t>References:</a:t>
          </a:r>
          <a:br>
            <a:rPr lang="en-US" sz="2900" kern="1200"/>
          </a:br>
          <a:r>
            <a:rPr lang="en-US" sz="2900" kern="1200"/>
            <a:t>NHS England (2024), Skills for Care (2024)</a:t>
          </a:r>
        </a:p>
      </dsp:txBody>
      <dsp:txXfrm>
        <a:off x="0" y="3793509"/>
        <a:ext cx="7559504" cy="2488953"/>
      </dsp:txXfrm>
    </dsp:sp>
    <dsp:sp modelId="{B01C163D-1BB0-415E-A5F7-D65A68036072}">
      <dsp:nvSpPr>
        <dsp:cNvPr id="0" name=""/>
        <dsp:cNvSpPr/>
      </dsp:nvSpPr>
      <dsp:spPr>
        <a:xfrm rot="10800000">
          <a:off x="0" y="2834"/>
          <a:ext cx="7559504" cy="3828009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/>
            <a:t>Aim:</a:t>
          </a:r>
          <a:br>
            <a:rPr lang="en-US" sz="2900" kern="1200"/>
          </a:br>
          <a:r>
            <a:rPr lang="en-US" sz="2900" kern="1200"/>
            <a:t>To identify my strengths, weaknesses, opportunities, and threats and plan how I can develop my skills and career in the UK Health and Social Care sector.</a:t>
          </a:r>
        </a:p>
      </dsp:txBody>
      <dsp:txXfrm rot="10800000">
        <a:off x="0" y="2834"/>
        <a:ext cx="7559504" cy="24873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7071E1-B9F2-4FCE-A38B-DF1FDAF4F218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To identify my key personal and professional </a:t>
          </a:r>
          <a:r>
            <a:rPr lang="en-US" sz="2100" b="1" kern="1200"/>
            <a:t>strengths</a:t>
          </a:r>
          <a:r>
            <a:rPr lang="en-US" sz="2100" kern="1200"/>
            <a:t> that support effective practice in health and social care.</a:t>
          </a:r>
        </a:p>
      </dsp:txBody>
      <dsp:txXfrm>
        <a:off x="307345" y="1546"/>
        <a:ext cx="3222855" cy="1933713"/>
      </dsp:txXfrm>
    </dsp:sp>
    <dsp:sp modelId="{F556BF0D-3A3C-494F-8F1C-8581155B9068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To recognise my </a:t>
          </a:r>
          <a:r>
            <a:rPr lang="en-US" sz="2100" b="1" kern="1200"/>
            <a:t>weaknesses</a:t>
          </a:r>
          <a:r>
            <a:rPr lang="en-US" sz="2100" kern="1200"/>
            <a:t> and areas for improvement that may limit my progress.</a:t>
          </a:r>
        </a:p>
      </dsp:txBody>
      <dsp:txXfrm>
        <a:off x="3852486" y="1546"/>
        <a:ext cx="3222855" cy="1933713"/>
      </dsp:txXfrm>
    </dsp:sp>
    <dsp:sp modelId="{75EEEB8A-5295-442F-8C7C-3EC988780AA0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To explore current </a:t>
          </a:r>
          <a:r>
            <a:rPr lang="en-US" sz="2100" b="1" kern="1200"/>
            <a:t>opportunities</a:t>
          </a:r>
          <a:r>
            <a:rPr lang="en-US" sz="2100" kern="1200"/>
            <a:t> available within the UK Health and Social Care sector for professional growth and education</a:t>
          </a:r>
        </a:p>
      </dsp:txBody>
      <dsp:txXfrm>
        <a:off x="7397627" y="1546"/>
        <a:ext cx="3222855" cy="1933713"/>
      </dsp:txXfrm>
    </dsp:sp>
    <dsp:sp modelId="{147C54A1-3F20-410C-913F-1129D4AB4832}">
      <dsp:nvSpPr>
        <dsp:cNvPr id="0" name=""/>
        <dsp:cNvSpPr/>
      </dsp:nvSpPr>
      <dsp:spPr>
        <a:xfrm>
          <a:off x="2079915" y="2257545"/>
          <a:ext cx="3222855" cy="1933713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To understand potential </a:t>
          </a:r>
          <a:r>
            <a:rPr lang="en-US" sz="2100" b="1" kern="1200"/>
            <a:t>threats</a:t>
          </a:r>
          <a:r>
            <a:rPr lang="en-US" sz="2100" kern="1200"/>
            <a:t> that could affect my career development and ways to reduce them</a:t>
          </a:r>
        </a:p>
      </dsp:txBody>
      <dsp:txXfrm>
        <a:off x="2079915" y="2257545"/>
        <a:ext cx="3222855" cy="1933713"/>
      </dsp:txXfrm>
    </dsp:sp>
    <dsp:sp modelId="{F31F0DBF-8FC0-47C1-8955-B2A05EC451FE}">
      <dsp:nvSpPr>
        <dsp:cNvPr id="0" name=""/>
        <dsp:cNvSpPr/>
      </dsp:nvSpPr>
      <dsp:spPr>
        <a:xfrm>
          <a:off x="5625057" y="2257545"/>
          <a:ext cx="3222855" cy="1933713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To develop an </a:t>
          </a:r>
          <a:r>
            <a:rPr lang="en-US" sz="2100" b="1" kern="1200"/>
            <a:t>action plan</a:t>
          </a:r>
          <a:r>
            <a:rPr lang="en-US" sz="2100" kern="1200"/>
            <a:t> using my strengths to overcome weaknesses and minimise threats</a:t>
          </a:r>
        </a:p>
      </dsp:txBody>
      <dsp:txXfrm>
        <a:off x="5625057" y="2257545"/>
        <a:ext cx="3222855" cy="19337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6C6BC7-6E28-41E9-9457-F748016F4828}">
      <dsp:nvSpPr>
        <dsp:cNvPr id="0" name=""/>
        <dsp:cNvSpPr/>
      </dsp:nvSpPr>
      <dsp:spPr>
        <a:xfrm>
          <a:off x="0" y="2663"/>
          <a:ext cx="6666833" cy="544859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References (Harvard Style with Access Dates)</a:t>
          </a:r>
          <a:endParaRPr lang="en-US" sz="22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1" kern="1200"/>
            <a:t>NHS England.</a:t>
          </a:r>
          <a:r>
            <a:rPr lang="en-US" sz="1700" kern="1200"/>
            <a:t> (2024) </a:t>
          </a:r>
          <a:r>
            <a:rPr lang="en-US" sz="1700" i="1" kern="1200"/>
            <a:t>NHS Long Term Workforce Plan.</a:t>
          </a:r>
          <a:r>
            <a:rPr lang="en-US" sz="1700" kern="1200"/>
            <a:t> Available at: </a:t>
          </a:r>
          <a:r>
            <a:rPr lang="en-US" sz="1700" u="sng" kern="1200">
              <a:hlinkClick xmlns:r="http://schemas.openxmlformats.org/officeDocument/2006/relationships" r:id="rId1"/>
            </a:rPr>
            <a:t>https://www.england.nhs.uk</a:t>
          </a:r>
          <a:r>
            <a:rPr lang="en-US" sz="1700" kern="1200"/>
            <a:t> (Accessed: 16 October 2025).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1" kern="1200"/>
            <a:t>Skills for Care.</a:t>
          </a:r>
          <a:r>
            <a:rPr lang="en-US" sz="1700" kern="1200"/>
            <a:t> (2024) </a:t>
          </a:r>
          <a:r>
            <a:rPr lang="en-US" sz="1700" i="1" kern="1200"/>
            <a:t>Developing your career in adult social care.</a:t>
          </a:r>
          <a:r>
            <a:rPr lang="en-US" sz="1700" kern="1200"/>
            <a:t> Available at: </a:t>
          </a:r>
          <a:r>
            <a:rPr lang="en-US" sz="1700" u="sng" kern="1200">
              <a:hlinkClick xmlns:r="http://schemas.openxmlformats.org/officeDocument/2006/relationships" r:id="rId2"/>
            </a:rPr>
            <a:t>https://www.skillsforcare.org.uk</a:t>
          </a:r>
          <a:r>
            <a:rPr lang="en-US" sz="1700" kern="1200"/>
            <a:t> (Accessed: 16 October 2025).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1" kern="1200"/>
            <a:t>Health Education England (HEE).</a:t>
          </a:r>
          <a:r>
            <a:rPr lang="en-US" sz="1700" kern="1200"/>
            <a:t> (2023) </a:t>
          </a:r>
          <a:r>
            <a:rPr lang="en-US" sz="1700" i="1" kern="1200"/>
            <a:t>Continuing Professional Development for health and care staff.</a:t>
          </a:r>
          <a:r>
            <a:rPr lang="en-US" sz="1700" kern="1200"/>
            <a:t> Available at: </a:t>
          </a:r>
          <a:r>
            <a:rPr lang="en-US" sz="1700" u="sng" kern="1200">
              <a:hlinkClick xmlns:r="http://schemas.openxmlformats.org/officeDocument/2006/relationships" r:id="rId3"/>
            </a:rPr>
            <a:t>https://www.hee.nhs.uk</a:t>
          </a:r>
          <a:r>
            <a:rPr lang="en-US" sz="1700" kern="1200"/>
            <a:t> (Accessed: 16 October 2025).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1" kern="1200"/>
            <a:t>Care Quality Commission (CQC).</a:t>
          </a:r>
          <a:r>
            <a:rPr lang="en-US" sz="1700" kern="1200"/>
            <a:t> (2023) </a:t>
          </a:r>
          <a:r>
            <a:rPr lang="en-US" sz="1700" i="1" kern="1200"/>
            <a:t>The state of health care and adult social care in England 2023.</a:t>
          </a:r>
          <a:r>
            <a:rPr lang="en-US" sz="1700" kern="1200"/>
            <a:t> Available at: </a:t>
          </a:r>
          <a:r>
            <a:rPr lang="en-US" sz="1700" u="sng" kern="1200">
              <a:hlinkClick xmlns:r="http://schemas.openxmlformats.org/officeDocument/2006/relationships" r:id="rId4"/>
            </a:rPr>
            <a:t>https://www.cqc.org.uk</a:t>
          </a:r>
          <a:r>
            <a:rPr lang="en-US" sz="1700" kern="1200"/>
            <a:t> (Accessed: 16 October 2025).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1" kern="1200"/>
            <a:t>Department of Health and Social Care (DHSC).</a:t>
          </a:r>
          <a:r>
            <a:rPr lang="en-US" sz="1700" kern="1200"/>
            <a:t> (2024) </a:t>
          </a:r>
          <a:r>
            <a:rPr lang="en-US" sz="1700" i="1" kern="1200"/>
            <a:t>People at the Heart of Care: Adult Social Care Reform.</a:t>
          </a:r>
          <a:r>
            <a:rPr lang="en-US" sz="1700" kern="1200"/>
            <a:t> Available at: </a:t>
          </a:r>
          <a:r>
            <a:rPr lang="en-US" sz="1700" u="sng" kern="1200">
              <a:hlinkClick xmlns:r="http://schemas.openxmlformats.org/officeDocument/2006/relationships" r:id="rId5"/>
            </a:rPr>
            <a:t>https://www.gov.uk/dhsc</a:t>
          </a:r>
          <a:r>
            <a:rPr lang="en-US" sz="1700" kern="1200"/>
            <a:t> (Accessed: 16 October 2025).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1" kern="1200"/>
            <a:t>Royal College of Nursing (RCN).</a:t>
          </a:r>
          <a:r>
            <a:rPr lang="en-US" sz="1700" kern="1200"/>
            <a:t> (2023) </a:t>
          </a:r>
          <a:r>
            <a:rPr lang="en-US" sz="1700" i="1" kern="1200"/>
            <a:t>Resilience and wellbeing in health and social care.</a:t>
          </a:r>
          <a:r>
            <a:rPr lang="en-US" sz="1700" kern="1200"/>
            <a:t> Available at: </a:t>
          </a:r>
          <a:r>
            <a:rPr lang="en-US" sz="1700" u="sng" kern="1200">
              <a:hlinkClick xmlns:r="http://schemas.openxmlformats.org/officeDocument/2006/relationships" r:id="rId6"/>
            </a:rPr>
            <a:t>https://www.rcn.org.uk</a:t>
          </a:r>
          <a:r>
            <a:rPr lang="en-US" sz="1700" kern="1200"/>
            <a:t> (Accessed: 16 October 2025).</a:t>
          </a:r>
        </a:p>
      </dsp:txBody>
      <dsp:txXfrm>
        <a:off x="159584" y="162247"/>
        <a:ext cx="6347665" cy="51294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ECF81-172B-A6EE-6B34-35FC9C1F4D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366405-ABF9-1E1E-FD67-203A29777F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F97137-0875-23E3-C8DD-0BE7DF02D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17430-BD07-4332-98A9-E5E4A21A8CA0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EEF8AA-C5FC-011C-3018-ADBCD98475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2F8D17-494C-ABE7-C980-F3D1B2A1B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BFEB-118D-43A5-8996-E83848D73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802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47EB3-2655-262E-D17B-BC41F618E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6F8CB-D39A-5BC8-EE7C-25698508FF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F2760-9B17-BDFF-12D4-2EDFA5CC4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17430-BD07-4332-98A9-E5E4A21A8CA0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1CEA4-D249-5DCB-EDE4-2159CC600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158D5B-A792-7206-8145-F63DC0BE2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BFEB-118D-43A5-8996-E83848D73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297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B336C-6074-361E-8502-50326E59F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E045F6-DA4F-D11E-36F7-5C0A170DB7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FEA112-4181-DFE2-0C9E-DFD3BBA48A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17430-BD07-4332-98A9-E5E4A21A8CA0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D0F0D8-7C84-904B-363E-42CA9DEBA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E2DBA6-601B-30D4-ECCB-E0871C04E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BFEB-118D-43A5-8996-E83848D73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787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14358-A933-3E65-EF7A-61ED68DED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7EAB0E-B165-49EF-AF2D-42DD84DA09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548219-E92D-B2E3-8E07-B2F7EFD571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72F779-ED0A-82C0-A5B7-E123F6D54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17430-BD07-4332-98A9-E5E4A21A8CA0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8ED93B-5B57-402B-2557-D85A98CBAB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D7678C-9132-AA5A-C312-9FB0DAD30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BFEB-118D-43A5-8996-E83848D73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40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C3665-784E-AD3E-2F9C-3DF8ECF48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0ECF06-C409-495F-6E43-0EAAA681AE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49FEB8-A956-52EE-EBE3-D6E06397ED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EF77AE-806F-5B0E-F873-41E18A981E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242910-705C-1153-4B0D-740AC60F98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CF499F-3FCF-290D-3A07-C011C150B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17430-BD07-4332-98A9-E5E4A21A8CA0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BEAB71-7C55-7E35-600B-22A9D5A672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4AC08D-7099-DD02-8AD0-78F64FD9C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BFEB-118D-43A5-8996-E83848D73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623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1908A-D035-7D83-A071-442BA2ABA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506F58-5813-72A2-DDB9-6664D15B8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17430-BD07-4332-98A9-E5E4A21A8CA0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1FC33C-79C1-DF80-8954-76DDB4BF3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737718-11D8-A270-9C11-3A0A793F4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BFEB-118D-43A5-8996-E83848D73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272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4C1D3B-E57E-5556-3FD8-064BC9E5CC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17430-BD07-4332-98A9-E5E4A21A8CA0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4B96AB-3CF9-BD98-D96E-DFD566EDF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47F821-D81E-E2D6-481A-A98F85392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BFEB-118D-43A5-8996-E83848D73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414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8448B-4C80-7914-408F-83DB88C42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94347-A7D1-E015-0F26-9B74289BF1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649296-69C2-C649-13C4-117853C68A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8E77BA-5873-29A1-53FB-1325B697A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17430-BD07-4332-98A9-E5E4A21A8CA0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EFF8B5-8E93-DC78-D1D8-8AA61A5AE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717266-3DC2-9EBF-F2B2-9C5C6347B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BFEB-118D-43A5-8996-E83848D73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441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A4300-0B4E-E181-3E83-6E8F901BE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8D80CE-9C09-9EED-6DCB-EE74B18645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540147-0077-5E99-2DA3-7D048DEDE5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DE3485-61A9-D0AE-48F3-9F5AB93E47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17430-BD07-4332-98A9-E5E4A21A8CA0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AADBB4-4837-E444-E91B-E78A239E3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7B803B-01C0-FA7E-E02B-58B345CBE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BFEB-118D-43A5-8996-E83848D73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339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3841A-B90C-5F33-F3C8-AB8942B05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98E7B2-8C97-C965-1C88-DEA88A14D9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A606EC-2DF7-A4B9-0A34-65211C94C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17430-BD07-4332-98A9-E5E4A21A8CA0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F22FD6-B2C0-2DA8-2AF7-4C073A6C3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901A2-43C1-CB09-507D-530F91E75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BFEB-118D-43A5-8996-E83848D73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429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E0C5D1-E86F-A695-51A4-DE37064D8D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337D9E-C45C-766D-9B06-7E12E6F1F6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1FA159-741C-0F3F-3897-0BE0C0631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17430-BD07-4332-98A9-E5E4A21A8CA0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F41FFA-F258-847A-E80D-3309B15F4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BD0AA6-DF9B-5FBC-4881-23A17E746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FBFEB-118D-43A5-8996-E83848D73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217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AD7E3E-AC53-2B0A-4C02-3C93D0FCA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0A12C0-CC39-2EAD-7F65-7F657A78A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56AC0E-9712-47BF-C5F8-4C1A05C7CC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717430-BD07-4332-98A9-E5E4A21A8CA0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79AFB2-4969-B712-75B1-496ABA931F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495FBA-FC5C-7F2C-D247-3F38A30E3B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AFBFEB-118D-43A5-8996-E83848D73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742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A9E881A4-A468-403A-9941-F8FFD5C68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5F689E0D-D3D8-C387-1D37-FA4DD05325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5840" y="1867326"/>
            <a:ext cx="3220466" cy="3220466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6F168544-607B-491A-8601-3087D0FCE1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8703" y="1"/>
            <a:ext cx="7423298" cy="68580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4E01EE33-0EB4-0066-ABD6-C35CB66C24FA}"/>
              </a:ext>
            </a:extLst>
          </p:cNvPr>
          <p:cNvSpPr txBox="1"/>
          <p:nvPr/>
        </p:nvSpPr>
        <p:spPr>
          <a:xfrm>
            <a:off x="5653287" y="2447337"/>
            <a:ext cx="5667269" cy="35392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LCHS4009: PROFESSIONAL DEVELOPMENT WITHINHEALTH AND SOCIAL CAREASSESSMENT 1: SELF-AWARENESS PRESENTATIONLECTURER: ANIKA TAHSIN AHMAD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STUDENT NAME:SAJIDA FARAZ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STUDENT NUMBER:2423344</a:t>
            </a:r>
          </a:p>
        </p:txBody>
      </p:sp>
    </p:spTree>
    <p:extLst>
      <p:ext uri="{BB962C8B-B14F-4D97-AF65-F5344CB8AC3E}">
        <p14:creationId xmlns:p14="http://schemas.microsoft.com/office/powerpoint/2010/main" val="34232927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9" name="TextBox 2">
            <a:extLst>
              <a:ext uri="{FF2B5EF4-FFF2-40B4-BE49-F238E27FC236}">
                <a16:creationId xmlns:a16="http://schemas.microsoft.com/office/drawing/2014/main" id="{AD7CF65A-7717-51D7-4511-D708BDD0DD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65620249"/>
              </p:ext>
            </p:extLst>
          </p:nvPr>
        </p:nvGraphicFramePr>
        <p:xfrm>
          <a:off x="3794296" y="288758"/>
          <a:ext cx="7559504" cy="6285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4208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2C8339-3579-1C3C-EDDE-A068A4353AF7}"/>
              </a:ext>
            </a:extLst>
          </p:cNvPr>
          <p:cNvSpPr txBox="1"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Objectives: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7" name="TextBox 4">
            <a:extLst>
              <a:ext uri="{FF2B5EF4-FFF2-40B4-BE49-F238E27FC236}">
                <a16:creationId xmlns:a16="http://schemas.microsoft.com/office/drawing/2014/main" id="{ADC93EEE-EA4F-E24A-977E-E03D6282A6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5565657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4869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EA5B746C-4616-F4EF-B236-21407EE1FFAA}"/>
              </a:ext>
            </a:extLst>
          </p:cNvPr>
          <p:cNvSpPr txBox="1"/>
          <p:nvPr/>
        </p:nvSpPr>
        <p:spPr>
          <a:xfrm>
            <a:off x="897769" y="1909192"/>
            <a:ext cx="4586513" cy="36477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</a:rPr>
              <a:t>Hello everyone. In this presentation, I will share my personal SWOT analysis to help me plan my professional and educational development within the UK Health and Social Care sector.</a:t>
            </a:r>
            <a:br>
              <a:rPr lang="en-US" sz="1600">
                <a:solidFill>
                  <a:schemeClr val="bg1"/>
                </a:solidFill>
              </a:rPr>
            </a:br>
            <a:r>
              <a:rPr lang="en-US" sz="1600">
                <a:solidFill>
                  <a:schemeClr val="bg1"/>
                </a:solidFill>
              </a:rPr>
              <a:t>I will describe my strengths, weaknesses, opportunities, and threats, and explain how I can use my strengths to overcome challenges and grow in my career.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</a:rPr>
              <a:t>Developing a personal SWOT analysis is important because it helps identify areas where I am doing well and where I need to improve. It also supports reflective practice, which is encouraged in health and social care to provide high-quality, person-centred care.</a:t>
            </a:r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7C4EBD8A-F3A1-4958-4199-FDEEBA546D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408" r="22337" b="1199"/>
          <a:stretch>
            <a:fillRect/>
          </a:stretch>
        </p:blipFill>
        <p:spPr>
          <a:xfrm>
            <a:off x="6525453" y="1187726"/>
            <a:ext cx="5666547" cy="4482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2397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7A6498-237C-8BD7-8B40-D65D44EE58A2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effectLst/>
              </a:rPr>
              <a:t>My Strengths:</a:t>
            </a:r>
            <a:endParaRPr lang="en-US" sz="2000">
              <a:effectLst/>
            </a:endParaRPr>
          </a:p>
          <a:p>
            <a:pPr marL="342900" marR="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>
                <a:effectLst/>
              </a:rPr>
              <a:t>Good communication and listening skills</a:t>
            </a:r>
          </a:p>
          <a:p>
            <a:pPr marL="342900" marR="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>
                <a:effectLst/>
              </a:rPr>
              <a:t>Kind, caring, and respectful toward service users</a:t>
            </a:r>
          </a:p>
          <a:p>
            <a:pPr marL="342900" marR="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>
                <a:effectLst/>
              </a:rPr>
              <a:t>Reliable and well organised</a:t>
            </a:r>
          </a:p>
          <a:p>
            <a:pPr marL="342900" marR="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>
                <a:effectLst/>
              </a:rPr>
              <a:t>Able to stay calm and focused during busy times</a:t>
            </a:r>
          </a:p>
          <a:p>
            <a:pPr marL="0" marR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effectLst/>
              </a:rPr>
              <a:t>Example:</a:t>
            </a:r>
            <a:endParaRPr lang="en-US" sz="2000">
              <a:effectLst/>
            </a:endParaRPr>
          </a:p>
          <a:p>
            <a:pPr marL="0" marR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During my placement in a care home, I listened carefully to residents and helped meet their needs, which built trust and made them feel safe.</a:t>
            </a:r>
          </a:p>
          <a:p>
            <a:pPr marL="0" marR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effectLst/>
              </a:rPr>
              <a:t>References:</a:t>
            </a:r>
            <a:br>
              <a:rPr lang="en-US" sz="2000">
                <a:effectLst/>
              </a:rPr>
            </a:br>
            <a:r>
              <a:rPr lang="en-US" sz="2000">
                <a:effectLst/>
              </a:rPr>
              <a:t>NHS England (2024), Skills for Care (2024)</a:t>
            </a:r>
          </a:p>
        </p:txBody>
      </p:sp>
    </p:spTree>
    <p:extLst>
      <p:ext uri="{BB962C8B-B14F-4D97-AF65-F5344CB8AC3E}">
        <p14:creationId xmlns:p14="http://schemas.microsoft.com/office/powerpoint/2010/main" val="13996275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AE02BF-5D00-2804-AACF-BD6218B27FB8}"/>
              </a:ext>
            </a:extLst>
          </p:cNvPr>
          <p:cNvSpPr txBox="1"/>
          <p:nvPr/>
        </p:nvSpPr>
        <p:spPr>
          <a:xfrm>
            <a:off x="4581727" y="649480"/>
            <a:ext cx="3025303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effectLst/>
              </a:rPr>
              <a:t>My Weaknesses:</a:t>
            </a:r>
            <a:endParaRPr lang="en-US" sz="1700">
              <a:effectLst/>
            </a:endParaRPr>
          </a:p>
          <a:p>
            <a:pPr marL="342900" marR="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700">
                <a:effectLst/>
              </a:rPr>
              <a:t>Sometimes lack confidence when making quick decisions</a:t>
            </a:r>
          </a:p>
          <a:p>
            <a:pPr marL="342900" marR="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700">
                <a:effectLst/>
              </a:rPr>
              <a:t>Need to improve my report writing and care note skills</a:t>
            </a:r>
          </a:p>
          <a:p>
            <a:pPr marL="342900" marR="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700">
                <a:effectLst/>
              </a:rPr>
              <a:t>Find it difficult to ask for help when unsure</a:t>
            </a:r>
          </a:p>
          <a:p>
            <a:pPr marL="0" marR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effectLst/>
              </a:rPr>
              <a:t>Example:</a:t>
            </a:r>
            <a:endParaRPr lang="en-US" sz="1700">
              <a:effectLst/>
            </a:endParaRPr>
          </a:p>
          <a:p>
            <a:pPr marL="0" marR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Once I felt nervous about completing a care record and waited too long to ask for advice, which showed I need to build confidence and seek help earlier.</a:t>
            </a:r>
          </a:p>
          <a:p>
            <a:pPr marL="0" marR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effectLst/>
              </a:rPr>
              <a:t>References:</a:t>
            </a:r>
            <a:br>
              <a:rPr lang="en-US" sz="1700">
                <a:effectLst/>
              </a:rPr>
            </a:br>
            <a:r>
              <a:rPr lang="en-US" sz="1700">
                <a:effectLst/>
              </a:rPr>
              <a:t>Health Education England (2023), Skills for Care (2024)</a:t>
            </a:r>
          </a:p>
        </p:txBody>
      </p:sp>
      <p:pic>
        <p:nvPicPr>
          <p:cNvPr id="5" name="Picture 4" descr="Stack of magazines on table">
            <a:extLst>
              <a:ext uri="{FF2B5EF4-FFF2-40B4-BE49-F238E27FC236}">
                <a16:creationId xmlns:a16="http://schemas.microsoft.com/office/drawing/2014/main" id="{75987192-702B-9F12-2B43-E4707406FF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467" r="13796" b="-1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4577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0DF008C-61C4-71EB-A161-D4EDF15D3961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effectLst/>
              </a:rPr>
              <a:t>Opportunities in Health and Social Care:</a:t>
            </a:r>
            <a:endParaRPr lang="en-US" sz="2000">
              <a:effectLst/>
            </a:endParaRPr>
          </a:p>
          <a:p>
            <a:pPr marL="342900" marR="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>
                <a:effectLst/>
              </a:rPr>
              <a:t>NHS-funded training and Continuing Professional Development (CPD)</a:t>
            </a:r>
          </a:p>
          <a:p>
            <a:pPr marL="342900" marR="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>
                <a:effectLst/>
              </a:rPr>
              <a:t>Mentorship and supervision from experienced staff</a:t>
            </a:r>
          </a:p>
          <a:p>
            <a:pPr marL="342900" marR="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>
                <a:effectLst/>
              </a:rPr>
              <a:t>Growing demand for skilled care professionals in the UK</a:t>
            </a:r>
          </a:p>
          <a:p>
            <a:pPr marL="342900" marR="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>
                <a:effectLst/>
              </a:rPr>
              <a:t>Free online learning courses from Skills for Care</a:t>
            </a:r>
          </a:p>
          <a:p>
            <a:pPr marL="0" marR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effectLst/>
              </a:rPr>
              <a:t>Example:</a:t>
            </a:r>
            <a:endParaRPr lang="en-US" sz="2000">
              <a:effectLst/>
            </a:endParaRPr>
          </a:p>
          <a:p>
            <a:pPr marL="0" marR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I plan to complete a Skills for Care e-learning course on communication and leadership to improve my confidence and career skills.</a:t>
            </a:r>
          </a:p>
          <a:p>
            <a:pPr marL="0" marR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effectLst/>
              </a:rPr>
              <a:t>References:</a:t>
            </a:r>
            <a:br>
              <a:rPr lang="en-US" sz="2000">
                <a:effectLst/>
              </a:rPr>
            </a:br>
            <a:r>
              <a:rPr lang="en-US" sz="2000">
                <a:effectLst/>
              </a:rPr>
              <a:t>NHS England (2024), Department of Health and Social Care (2024)</a:t>
            </a:r>
          </a:p>
        </p:txBody>
      </p:sp>
    </p:spTree>
    <p:extLst>
      <p:ext uri="{BB962C8B-B14F-4D97-AF65-F5344CB8AC3E}">
        <p14:creationId xmlns:p14="http://schemas.microsoft.com/office/powerpoint/2010/main" val="20908789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EB30DC1-19E6-89B0-C55C-E1D203579469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effectLst/>
              </a:rPr>
              <a:t>Possible Threats:</a:t>
            </a:r>
            <a:endParaRPr lang="en-US" sz="2000">
              <a:effectLst/>
            </a:endParaRPr>
          </a:p>
          <a:p>
            <a:pPr marL="342900" marR="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>
                <a:effectLst/>
              </a:rPr>
              <a:t>Heavy workload and staff shortages</a:t>
            </a:r>
          </a:p>
          <a:p>
            <a:pPr marL="342900" marR="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>
                <a:effectLst/>
              </a:rPr>
              <a:t>Emotional stress and burnout</a:t>
            </a:r>
          </a:p>
          <a:p>
            <a:pPr marL="342900" marR="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>
                <a:effectLst/>
              </a:rPr>
              <a:t>Competition for advanced roles or training</a:t>
            </a:r>
          </a:p>
          <a:p>
            <a:pPr marL="342900" marR="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>
                <a:effectLst/>
              </a:rPr>
              <a:t>Policy or funding changes affecting services</a:t>
            </a:r>
          </a:p>
          <a:p>
            <a:pPr marL="0" marR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effectLst/>
              </a:rPr>
              <a:t>Example:</a:t>
            </a:r>
            <a:endParaRPr lang="en-US" sz="2000">
              <a:effectLst/>
            </a:endParaRPr>
          </a:p>
          <a:p>
            <a:pPr marL="0" marR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Working under pressure can be stressful, so I plan to use time management and self-care to stay healthy and motivated.</a:t>
            </a:r>
          </a:p>
          <a:p>
            <a:pPr marL="0" marR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effectLst/>
              </a:rPr>
              <a:t>References:</a:t>
            </a:r>
            <a:br>
              <a:rPr lang="en-US" sz="2000">
                <a:effectLst/>
              </a:rPr>
            </a:br>
            <a:r>
              <a:rPr lang="en-US" sz="2000">
                <a:effectLst/>
              </a:rPr>
              <a:t>Care Quality Commission (2023), Royal College of Nursing (2023)</a:t>
            </a:r>
          </a:p>
        </p:txBody>
      </p:sp>
    </p:spTree>
    <p:extLst>
      <p:ext uri="{BB962C8B-B14F-4D97-AF65-F5344CB8AC3E}">
        <p14:creationId xmlns:p14="http://schemas.microsoft.com/office/powerpoint/2010/main" val="1855410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E352F72-1B05-6050-D255-16752D9F3B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40256" y="3833199"/>
            <a:ext cx="8332826" cy="111998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</a:rPr>
              <a:t>References:</a:t>
            </a:r>
            <a:br>
              <a:rPr kumimoji="0" lang="en-US" altLang="en-US" sz="20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</a:rPr>
              <a:t>Health Education England (2023), Royal College of Nursing (2023)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E094C17-E59F-E421-C05F-A4E4BBB407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6580717"/>
              </p:ext>
            </p:extLst>
          </p:nvPr>
        </p:nvGraphicFramePr>
        <p:xfrm>
          <a:off x="1940256" y="719910"/>
          <a:ext cx="8311488" cy="2580595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2835244">
                  <a:extLst>
                    <a:ext uri="{9D8B030D-6E8A-4147-A177-3AD203B41FA5}">
                      <a16:colId xmlns:a16="http://schemas.microsoft.com/office/drawing/2014/main" val="3756948238"/>
                    </a:ext>
                  </a:extLst>
                </a:gridCol>
                <a:gridCol w="5476244">
                  <a:extLst>
                    <a:ext uri="{9D8B030D-6E8A-4147-A177-3AD203B41FA5}">
                      <a16:colId xmlns:a16="http://schemas.microsoft.com/office/drawing/2014/main" val="704274026"/>
                    </a:ext>
                  </a:extLst>
                </a:gridCol>
              </a:tblGrid>
              <a:tr h="645103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cap="none" spc="0">
                          <a:solidFill>
                            <a:schemeClr val="bg1"/>
                          </a:solidFill>
                          <a:effectLst/>
                        </a:rPr>
                        <a:t>Strength</a:t>
                      </a:r>
                      <a:endParaRPr lang="en-US" sz="20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529" marR="66807" marT="133614" marB="133614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cap="none" spc="0">
                          <a:solidFill>
                            <a:schemeClr val="bg1"/>
                          </a:solidFill>
                          <a:effectLst/>
                        </a:rPr>
                        <a:t>How I’ll Use It</a:t>
                      </a:r>
                      <a:endParaRPr lang="en-US" sz="20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529" marR="66807" marT="133614" marB="133614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7445746"/>
                  </a:ext>
                </a:extLst>
              </a:tr>
              <a:tr h="483873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 cap="none" spc="0">
                          <a:solidFill>
                            <a:schemeClr val="tx1"/>
                          </a:solidFill>
                          <a:effectLst/>
                        </a:rPr>
                        <a:t>Communication</a:t>
                      </a:r>
                      <a:endParaRPr lang="en-US" sz="1800" b="1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529" marR="66807" marT="13918" marB="13361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cap="none" spc="0">
                          <a:solidFill>
                            <a:schemeClr val="tx1"/>
                          </a:solidFill>
                          <a:effectLst/>
                        </a:rPr>
                        <a:t>Ask for help and share ideas with my team</a:t>
                      </a:r>
                      <a:endParaRPr lang="en-US" sz="1800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529" marR="66807" marT="13918" marB="13361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2558368"/>
                  </a:ext>
                </a:extLst>
              </a:tr>
              <a:tr h="483873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 cap="none" spc="0">
                          <a:solidFill>
                            <a:schemeClr val="tx1"/>
                          </a:solidFill>
                          <a:effectLst/>
                        </a:rPr>
                        <a:t>Empathy</a:t>
                      </a:r>
                      <a:endParaRPr lang="en-US" sz="1800" b="1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529" marR="66807" marT="13918" marB="13361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cap="none" spc="0">
                          <a:solidFill>
                            <a:schemeClr val="tx1"/>
                          </a:solidFill>
                          <a:effectLst/>
                        </a:rPr>
                        <a:t>Build trust and support service users’ wellbeing</a:t>
                      </a:r>
                      <a:endParaRPr lang="en-US" sz="1800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529" marR="66807" marT="13918" marB="13361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9485146"/>
                  </a:ext>
                </a:extLst>
              </a:tr>
              <a:tr h="483873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 cap="none" spc="0">
                          <a:solidFill>
                            <a:schemeClr val="tx1"/>
                          </a:solidFill>
                          <a:effectLst/>
                        </a:rPr>
                        <a:t>Organisation</a:t>
                      </a:r>
                      <a:endParaRPr lang="en-US" sz="1800" b="1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529" marR="66807" marT="13918" marB="13361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cap="none" spc="0">
                          <a:solidFill>
                            <a:schemeClr val="tx1"/>
                          </a:solidFill>
                          <a:effectLst/>
                        </a:rPr>
                        <a:t>Manage workload to reduce stress</a:t>
                      </a:r>
                      <a:endParaRPr lang="en-US" sz="1800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529" marR="66807" marT="13918" marB="13361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9563119"/>
                  </a:ext>
                </a:extLst>
              </a:tr>
              <a:tr h="483873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1" kern="100" cap="none" spc="0">
                          <a:solidFill>
                            <a:schemeClr val="tx1"/>
                          </a:solidFill>
                          <a:effectLst/>
                        </a:rPr>
                        <a:t>Teamwork</a:t>
                      </a:r>
                      <a:endParaRPr lang="en-US" sz="1800" b="1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529" marR="66807" marT="13918" marB="13361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cap="none" spc="0">
                          <a:solidFill>
                            <a:schemeClr val="tx1"/>
                          </a:solidFill>
                          <a:effectLst/>
                        </a:rPr>
                        <a:t>Learn from mentors and improve confidence</a:t>
                      </a:r>
                      <a:endParaRPr lang="en-US" sz="1800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529" marR="66807" marT="13918" marB="13361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01230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78379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71C82C5C-BCC0-383D-D83F-8E0D4043301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3931450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05283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840</Words>
  <Application>Microsoft Office PowerPoint</Application>
  <PresentationFormat>Widescreen</PresentationFormat>
  <Paragraphs>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nouman shahpal</dc:creator>
  <cp:lastModifiedBy>nouman shahpal</cp:lastModifiedBy>
  <cp:revision>1</cp:revision>
  <dcterms:created xsi:type="dcterms:W3CDTF">2025-10-19T20:15:04Z</dcterms:created>
  <dcterms:modified xsi:type="dcterms:W3CDTF">2025-10-19T20:52:24Z</dcterms:modified>
</cp:coreProperties>
</file>