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12192000" cy="6858000"/>
  <p:notesSz cx="6858000" cy="9144000"/>
  <p:embeddedFontLst>
    <p:embeddedFont>
      <p:font typeface="DM Sans" pitchFamily="2" charset="0"/>
      <p:regular r:id="rId11"/>
      <p:bold r:id="rId1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850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28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4318545"/>
            <a:ext cx="571500" cy="28575"/>
          </a:xfrm>
          <a:prstGeom prst="rect">
            <a:avLst/>
          </a:prstGeom>
          <a:solidFill>
            <a:srgbClr val="D9770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609600" y="1853654"/>
            <a:ext cx="3062287" cy="295275"/>
          </a:xfrm>
          <a:prstGeom prst="roundRect">
            <a:avLst>
              <a:gd name="adj" fmla="val 19354"/>
            </a:avLst>
          </a:prstGeom>
          <a:solidFill>
            <a:srgbClr val="3E381B"/>
          </a:solidFill>
          <a:ln w="9525">
            <a:solidFill>
              <a:srgbClr val="70571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2909" y="0"/>
            <a:ext cx="438909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9600" y="2377529"/>
            <a:ext cx="7012907" cy="95994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3779"/>
              </a:lnSpc>
            </a:pPr>
            <a:r>
              <a:rPr sz="3150" b="1" i="0" u="none" dirty="0">
                <a:solidFill>
                  <a:srgbClr val="F7F5EF"/>
                </a:solidFill>
                <a:latin typeface="+mj-lt"/>
              </a:rPr>
              <a:t>Vygotsky’s Sociocultural Theory: Supporting Shona’s Development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9600" y="3527970"/>
            <a:ext cx="6678959" cy="4857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sz="1400" b="0" i="0" u="none" dirty="0">
                <a:solidFill>
                  <a:srgbClr val="C2CBAF"/>
                </a:solidFill>
              </a:rPr>
              <a:t>A strategic case study applying ZPD, Scaffolding, and MKO guidance to support emotional regulation and social play.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2950" y="1910804"/>
            <a:ext cx="2890837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00" b="1" i="0" u="none" dirty="0">
                <a:solidFill>
                  <a:srgbClr val="F59E0B"/>
                </a:solidFill>
              </a:rPr>
              <a:t>LCHS4010: PSYCHOLOGY IN HEALTH &amp; CARE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9600" y="4613820"/>
            <a:ext cx="867225" cy="169277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00" b="0" i="0" u="none" dirty="0">
                <a:solidFill>
                  <a:srgbClr val="8E9985"/>
                </a:solidFill>
              </a:rPr>
              <a:t>Module Leader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9600" y="4813845"/>
            <a:ext cx="910506" cy="184666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200" b="1" i="0" u="none" dirty="0">
                <a:solidFill>
                  <a:srgbClr val="E2E8F0"/>
                </a:solidFill>
              </a:rPr>
              <a:t>Neale Haddon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43100" y="4613820"/>
            <a:ext cx="827150" cy="169277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00" b="0" i="0" u="none" dirty="0">
                <a:solidFill>
                  <a:srgbClr val="8E9985"/>
                </a:solidFill>
              </a:rPr>
              <a:t>Subject Profile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43100" y="4813845"/>
            <a:ext cx="1462323" cy="184666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200" b="1" i="0" u="none" dirty="0">
                <a:solidFill>
                  <a:srgbClr val="E2E8F0"/>
                </a:solidFill>
              </a:rPr>
              <a:t>Shona (Age 3, Nursery)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876675" y="4613820"/>
            <a:ext cx="399148" cy="169277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00" b="0" i="0" u="none" dirty="0">
                <a:solidFill>
                  <a:srgbClr val="8E9985"/>
                </a:solidFill>
              </a:rPr>
              <a:t>Setting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876675" y="4813845"/>
            <a:ext cx="1610954" cy="184666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200" b="1" i="0" u="none" dirty="0">
                <a:solidFill>
                  <a:srgbClr val="E2E8F0"/>
                </a:solidFill>
              </a:rPr>
              <a:t>London Children's Centre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1BD38AB-29F7-16F0-AEB2-0A02AB858B57}"/>
              </a:ext>
            </a:extLst>
          </p:cNvPr>
          <p:cNvSpPr txBox="1"/>
          <p:nvPr/>
        </p:nvSpPr>
        <p:spPr>
          <a:xfrm>
            <a:off x="604685" y="5179175"/>
            <a:ext cx="822341" cy="169277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lang="en-US" sz="1100" b="0" i="0" u="none" dirty="0">
                <a:solidFill>
                  <a:srgbClr val="8E9985"/>
                </a:solidFill>
              </a:rPr>
              <a:t>Student Name</a:t>
            </a:r>
            <a:endParaRPr sz="1100" b="0" i="0" u="none" dirty="0">
              <a:solidFill>
                <a:srgbClr val="8E9985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A0C816F-D681-55B1-E4AC-A957368972E5}"/>
              </a:ext>
            </a:extLst>
          </p:cNvPr>
          <p:cNvSpPr txBox="1"/>
          <p:nvPr/>
        </p:nvSpPr>
        <p:spPr>
          <a:xfrm>
            <a:off x="604685" y="5379200"/>
            <a:ext cx="368178" cy="184666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lang="en-US" sz="1200" b="1" i="0" u="none" dirty="0">
                <a:solidFill>
                  <a:srgbClr val="E2E8F0"/>
                </a:solidFill>
              </a:rPr>
              <a:t>Karan</a:t>
            </a:r>
            <a:endParaRPr sz="1200" b="1" i="0" u="none" dirty="0">
              <a:solidFill>
                <a:srgbClr val="E2E8F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D9C6ED4-26AC-9655-3FDE-F37082EDC997}"/>
              </a:ext>
            </a:extLst>
          </p:cNvPr>
          <p:cNvSpPr txBox="1"/>
          <p:nvPr/>
        </p:nvSpPr>
        <p:spPr>
          <a:xfrm>
            <a:off x="1938185" y="5179175"/>
            <a:ext cx="1235916" cy="169277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lang="en-US" sz="1100" b="0" i="0" u="none" dirty="0">
                <a:solidFill>
                  <a:srgbClr val="8E9985"/>
                </a:solidFill>
              </a:rPr>
              <a:t>Student ID</a:t>
            </a:r>
            <a:r>
              <a:rPr lang="en-US" sz="1100" dirty="0">
                <a:solidFill>
                  <a:srgbClr val="8E9985"/>
                </a:solidFill>
              </a:rPr>
              <a:t>    2525295</a:t>
            </a:r>
            <a:endParaRPr sz="1100" b="0" i="0" u="none" dirty="0">
              <a:solidFill>
                <a:srgbClr val="8E9985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B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67387" y="2205037"/>
            <a:ext cx="5815012" cy="857250"/>
          </a:xfrm>
          <a:prstGeom prst="rect">
            <a:avLst/>
          </a:prstGeom>
          <a:solidFill>
            <a:srgbClr val="F4EF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5767387" y="3214687"/>
            <a:ext cx="5815012" cy="1057275"/>
          </a:xfrm>
          <a:prstGeom prst="rect">
            <a:avLst/>
          </a:prstGeom>
          <a:solidFill>
            <a:srgbClr val="F4EF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5767387" y="4424362"/>
            <a:ext cx="5815012" cy="1057275"/>
          </a:xfrm>
          <a:prstGeom prst="rect">
            <a:avLst/>
          </a:prstGeom>
          <a:solidFill>
            <a:srgbClr val="F4EF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5767387" y="2205037"/>
            <a:ext cx="38100" cy="857250"/>
          </a:xfrm>
          <a:prstGeom prst="rect">
            <a:avLst/>
          </a:prstGeom>
          <a:solidFill>
            <a:srgbClr val="1728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5767387" y="3214687"/>
            <a:ext cx="38100" cy="1057275"/>
          </a:xfrm>
          <a:prstGeom prst="rect">
            <a:avLst/>
          </a:prstGeom>
          <a:solidFill>
            <a:srgbClr val="D9770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5767387" y="4424362"/>
            <a:ext cx="38100" cy="1057275"/>
          </a:xfrm>
          <a:prstGeom prst="rect">
            <a:avLst/>
          </a:prstGeom>
          <a:solidFill>
            <a:srgbClr val="25523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747837"/>
            <a:ext cx="4776787" cy="4191000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" y="1757362"/>
            <a:ext cx="4757737" cy="4171950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5987" y="2424112"/>
            <a:ext cx="104775" cy="171450"/>
          </a:xfrm>
          <a:prstGeom prst="rect">
            <a:avLst/>
          </a:prstGeom>
        </p:spPr>
      </p:pic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5987" y="3433762"/>
            <a:ext cx="190500" cy="171450"/>
          </a:xfrm>
          <a:prstGeom prst="rect">
            <a:avLst/>
          </a:prstGeom>
        </p:spPr>
      </p:pic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5987" y="4643437"/>
            <a:ext cx="219075" cy="17145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09600" y="457200"/>
            <a:ext cx="1098058" cy="169277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00" b="1" i="0" u="none" dirty="0">
                <a:solidFill>
                  <a:srgbClr val="D97706"/>
                </a:solidFill>
              </a:rPr>
              <a:t>SUBJECT ANALYSIS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9600" y="666750"/>
            <a:ext cx="3537250" cy="369332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2400" b="1" i="0" u="none" dirty="0">
                <a:solidFill>
                  <a:srgbClr val="172820"/>
                </a:solidFill>
                <a:latin typeface="+mj-lt"/>
              </a:rPr>
              <a:t>Case Profile: Who is Shona?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995987" y="2395537"/>
            <a:ext cx="1459182" cy="207749"/>
          </a:xfrm>
          <a:prstGeom prst="rect">
            <a:avLst/>
          </a:prstGeom>
          <a:noFill/>
        </p:spPr>
        <p:txBody>
          <a:bodyPr wrap="none" lIns="180975" tIns="0" rIns="0" bIns="0" anchor="t">
            <a:spAutoFit/>
          </a:bodyPr>
          <a:lstStyle/>
          <a:p>
            <a:pPr algn="l"/>
            <a:r>
              <a:rPr sz="1350" b="1" i="0" u="none" dirty="0">
                <a:solidFill>
                  <a:srgbClr val="172820"/>
                </a:solidFill>
                <a:latin typeface="+mj-lt"/>
              </a:rPr>
              <a:t>Early Years Profile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95987" y="2671762"/>
            <a:ext cx="5148262" cy="1945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575"/>
              </a:lnSpc>
            </a:pPr>
            <a:r>
              <a:rPr lang="en-US" sz="1200" b="0" i="0" u="none" dirty="0">
                <a:solidFill>
                  <a:srgbClr val="4A4E4B"/>
                </a:solidFill>
              </a:rPr>
              <a:t>Three-year-old child just started at nursery school </a:t>
            </a:r>
            <a:r>
              <a:rPr lang="en-US" sz="1200" b="1" i="0" u="none" dirty="0">
                <a:solidFill>
                  <a:srgbClr val="4A4E4B"/>
                </a:solidFill>
              </a:rPr>
              <a:t>(DfE, 2021).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95987" y="3405187"/>
            <a:ext cx="1628523" cy="207749"/>
          </a:xfrm>
          <a:prstGeom prst="rect">
            <a:avLst/>
          </a:prstGeom>
          <a:noFill/>
        </p:spPr>
        <p:txBody>
          <a:bodyPr wrap="none" lIns="266700" tIns="0" rIns="0" bIns="0" anchor="t">
            <a:spAutoFit/>
          </a:bodyPr>
          <a:lstStyle/>
          <a:p>
            <a:pPr algn="l"/>
            <a:r>
              <a:rPr sz="1350" b="1" i="0" u="none" dirty="0">
                <a:solidFill>
                  <a:srgbClr val="172820"/>
                </a:solidFill>
                <a:latin typeface="+mj-lt"/>
              </a:rPr>
              <a:t>Separation Anxiety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995987" y="3681412"/>
            <a:ext cx="5491162" cy="19710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575"/>
              </a:lnSpc>
            </a:pPr>
            <a:r>
              <a:rPr lang="en-US" sz="1200" dirty="0">
                <a:solidFill>
                  <a:srgbClr val="4A4E4B"/>
                </a:solidFill>
              </a:rPr>
              <a:t>Cries a lot in the morning and finds it difficult to console himself</a:t>
            </a:r>
            <a:r>
              <a:rPr sz="1200" b="0" i="0" u="none" dirty="0">
                <a:solidFill>
                  <a:srgbClr val="4A4E4B"/>
                </a:solidFill>
              </a:rPr>
              <a:t> </a:t>
            </a:r>
            <a:r>
              <a:rPr sz="1200" b="1" i="0" u="none" dirty="0">
                <a:solidFill>
                  <a:srgbClr val="0F172A"/>
                </a:solidFill>
              </a:rPr>
              <a:t>(</a:t>
            </a:r>
            <a:r>
              <a:rPr sz="1200" b="1" i="0" u="none" dirty="0" err="1">
                <a:solidFill>
                  <a:srgbClr val="0F172A"/>
                </a:solidFill>
              </a:rPr>
              <a:t>MacBlain</a:t>
            </a:r>
            <a:r>
              <a:rPr sz="1200" b="1" i="0" u="none" dirty="0">
                <a:solidFill>
                  <a:srgbClr val="0F172A"/>
                </a:solidFill>
              </a:rPr>
              <a:t>, 2018)</a:t>
            </a:r>
            <a:r>
              <a:rPr sz="1200" b="0" i="0" u="none" dirty="0">
                <a:solidFill>
                  <a:srgbClr val="4A4E4B"/>
                </a:solidFill>
              </a:rPr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995987" y="4614862"/>
            <a:ext cx="2390719" cy="207749"/>
          </a:xfrm>
          <a:prstGeom prst="rect">
            <a:avLst/>
          </a:prstGeom>
          <a:noFill/>
        </p:spPr>
        <p:txBody>
          <a:bodyPr wrap="none" lIns="295275" tIns="0" rIns="0" bIns="0" anchor="t">
            <a:spAutoFit/>
          </a:bodyPr>
          <a:lstStyle/>
          <a:p>
            <a:pPr algn="l"/>
            <a:r>
              <a:rPr sz="1350" b="1" i="0" u="none" dirty="0">
                <a:solidFill>
                  <a:srgbClr val="172820"/>
                </a:solidFill>
                <a:latin typeface="+mj-lt"/>
              </a:rPr>
              <a:t>Communication &amp; Social Play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995987" y="4891087"/>
            <a:ext cx="5491162" cy="19710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575"/>
              </a:lnSpc>
            </a:pPr>
            <a:r>
              <a:rPr lang="en-US" sz="1200" dirty="0">
                <a:solidFill>
                  <a:srgbClr val="4A4E4B"/>
                </a:solidFill>
              </a:rPr>
              <a:t>Non-verbal; likes to play on his own</a:t>
            </a:r>
            <a:r>
              <a:rPr sz="1200" b="0" i="0" u="none" dirty="0">
                <a:solidFill>
                  <a:srgbClr val="4A4E4B"/>
                </a:solidFill>
              </a:rPr>
              <a:t> </a:t>
            </a:r>
            <a:r>
              <a:rPr sz="1200" b="1" i="0" u="none" dirty="0">
                <a:solidFill>
                  <a:srgbClr val="25523B"/>
                </a:solidFill>
              </a:rPr>
              <a:t>(</a:t>
            </a:r>
            <a:r>
              <a:rPr sz="1200" b="1" i="0" u="none" dirty="0" err="1">
                <a:solidFill>
                  <a:srgbClr val="25523B"/>
                </a:solidFill>
              </a:rPr>
              <a:t>MacBlain</a:t>
            </a:r>
            <a:r>
              <a:rPr sz="1200" b="1" i="0" u="none" dirty="0">
                <a:solidFill>
                  <a:srgbClr val="25523B"/>
                </a:solidFill>
              </a:rPr>
              <a:t>, 2018)</a:t>
            </a:r>
            <a:r>
              <a:rPr sz="1200" b="0" i="0" u="none" dirty="0">
                <a:solidFill>
                  <a:srgbClr val="4A4E4B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B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2076450"/>
            <a:ext cx="6389340" cy="1076325"/>
          </a:xfrm>
          <a:prstGeom prst="roundRect">
            <a:avLst>
              <a:gd name="adj" fmla="val 10619"/>
            </a:avLst>
          </a:prstGeom>
          <a:solidFill>
            <a:srgbClr val="FFFFFF"/>
          </a:solidFill>
          <a:ln w="9525">
            <a:solidFill>
              <a:srgbClr val="E5DEC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609600" y="3305175"/>
            <a:ext cx="6389340" cy="1076325"/>
          </a:xfrm>
          <a:prstGeom prst="roundRect">
            <a:avLst>
              <a:gd name="adj" fmla="val 10619"/>
            </a:avLst>
          </a:prstGeom>
          <a:solidFill>
            <a:srgbClr val="FFFFFF"/>
          </a:solidFill>
          <a:ln w="9525">
            <a:solidFill>
              <a:srgbClr val="E5DEC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ounded Rectangle 3"/>
          <p:cNvSpPr/>
          <p:nvPr/>
        </p:nvSpPr>
        <p:spPr>
          <a:xfrm>
            <a:off x="609600" y="4533900"/>
            <a:ext cx="6389340" cy="1076325"/>
          </a:xfrm>
          <a:prstGeom prst="roundRect">
            <a:avLst>
              <a:gd name="adj" fmla="val 10619"/>
            </a:avLst>
          </a:prstGeom>
          <a:solidFill>
            <a:srgbClr val="FFFFFF"/>
          </a:solidFill>
          <a:ln w="9525">
            <a:solidFill>
              <a:srgbClr val="E5DEC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3740" y="1795462"/>
            <a:ext cx="4278659" cy="409575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3265" y="1804987"/>
            <a:ext cx="4259609" cy="407670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625" y="2305050"/>
            <a:ext cx="219075" cy="171450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625" y="3533775"/>
            <a:ext cx="171450" cy="171450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9625" y="4762500"/>
            <a:ext cx="152400" cy="17145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9600" y="457200"/>
            <a:ext cx="1647887" cy="169277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00" b="1" i="0" u="none" dirty="0">
                <a:solidFill>
                  <a:srgbClr val="D97706"/>
                </a:solidFill>
                <a:latin typeface="+mj-lt"/>
              </a:rPr>
              <a:t>THEORETICAL FOUNDATION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9600" y="666750"/>
            <a:ext cx="3908506" cy="369332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2400" b="1" i="0" u="none" dirty="0">
                <a:solidFill>
                  <a:srgbClr val="172820"/>
                </a:solidFill>
                <a:latin typeface="+mj-lt"/>
              </a:rPr>
              <a:t>Vygotsky’s Sociocultural Pillars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9625" y="2276475"/>
            <a:ext cx="1883144" cy="215444"/>
          </a:xfrm>
          <a:prstGeom prst="rect">
            <a:avLst/>
          </a:prstGeom>
          <a:noFill/>
        </p:spPr>
        <p:txBody>
          <a:bodyPr wrap="none" lIns="295275" tIns="0" rIns="0" bIns="0" anchor="t">
            <a:spAutoFit/>
          </a:bodyPr>
          <a:lstStyle/>
          <a:p>
            <a:pPr algn="l"/>
            <a:r>
              <a:rPr sz="1400" b="1" i="0" u="none" dirty="0">
                <a:solidFill>
                  <a:srgbClr val="172820"/>
                </a:solidFill>
                <a:latin typeface="+mj-lt"/>
              </a:rPr>
              <a:t>Social Constructivism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09625" y="2552700"/>
            <a:ext cx="6084540" cy="3997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575"/>
              </a:lnSpc>
            </a:pPr>
            <a:r>
              <a:rPr lang="en-US" sz="1200" dirty="0">
                <a:solidFill>
                  <a:srgbClr val="4A4E4B"/>
                </a:solidFill>
                <a:latin typeface="+mj-lt"/>
              </a:rPr>
              <a:t>Learning is the activity that occurs because of interaction within the society and then internalized as individual learning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sz="1200" b="1" i="0" u="none" dirty="0">
                <a:solidFill>
                  <a:srgbClr val="25523B"/>
                </a:solidFill>
                <a:latin typeface="+mj-lt"/>
              </a:rPr>
              <a:t>(Fleer, 2018)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09625" y="3505200"/>
            <a:ext cx="2999732" cy="215444"/>
          </a:xfrm>
          <a:prstGeom prst="rect">
            <a:avLst/>
          </a:prstGeom>
          <a:noFill/>
        </p:spPr>
        <p:txBody>
          <a:bodyPr wrap="none" lIns="247650" tIns="0" rIns="0" bIns="0" anchor="t">
            <a:spAutoFit/>
          </a:bodyPr>
          <a:lstStyle/>
          <a:p>
            <a:pPr algn="l"/>
            <a:r>
              <a:rPr sz="1400" b="1" i="0" u="none">
                <a:solidFill>
                  <a:srgbClr val="172820"/>
                </a:solidFill>
                <a:latin typeface="+mj-lt"/>
              </a:rPr>
              <a:t>Zone of Proximal Development (ZPD)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9625" y="3781425"/>
            <a:ext cx="6084540" cy="3997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575"/>
              </a:lnSpc>
            </a:pPr>
            <a:r>
              <a:rPr lang="en-US" sz="1200" dirty="0">
                <a:solidFill>
                  <a:srgbClr val="4A4E4B"/>
                </a:solidFill>
                <a:latin typeface="+mj-lt"/>
              </a:rPr>
              <a:t>Gap between actual independent problem solving and potential assisted problem solving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sz="1200" b="1" i="0" u="none" dirty="0">
                <a:solidFill>
                  <a:srgbClr val="D97706"/>
                </a:solidFill>
                <a:latin typeface="+mj-lt"/>
              </a:rPr>
              <a:t>(Schunk, 2020)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09625" y="4733925"/>
            <a:ext cx="2815258" cy="215444"/>
          </a:xfrm>
          <a:prstGeom prst="rect">
            <a:avLst/>
          </a:prstGeom>
          <a:noFill/>
        </p:spPr>
        <p:txBody>
          <a:bodyPr wrap="none" lIns="228600" tIns="0" rIns="0" bIns="0" anchor="t">
            <a:spAutoFit/>
          </a:bodyPr>
          <a:lstStyle/>
          <a:p>
            <a:pPr algn="l"/>
            <a:r>
              <a:rPr sz="1400" b="1" i="0" u="none">
                <a:solidFill>
                  <a:srgbClr val="172820"/>
                </a:solidFill>
                <a:latin typeface="+mj-lt"/>
              </a:rPr>
              <a:t>More Knowledgeable Other (MKO)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09625" y="5010150"/>
            <a:ext cx="6084540" cy="3997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575"/>
              </a:lnSpc>
            </a:pPr>
            <a:r>
              <a:rPr lang="en-US" sz="1200" dirty="0">
                <a:solidFill>
                  <a:srgbClr val="4A4E4B"/>
                </a:solidFill>
                <a:latin typeface="+mj-lt"/>
              </a:rPr>
              <a:t>A person who knows more than you and your peers, hence creating the need for help which would enhance your capacity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sz="1200" b="1" i="0" u="none" dirty="0">
                <a:solidFill>
                  <a:srgbClr val="25523B"/>
                </a:solidFill>
                <a:latin typeface="+mj-lt"/>
              </a:rPr>
              <a:t>(Fleer, 2018)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B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44356" y="2500522"/>
            <a:ext cx="457200" cy="381000"/>
          </a:xfrm>
          <a:prstGeom prst="roundRect">
            <a:avLst>
              <a:gd name="adj" fmla="val 20000"/>
            </a:avLst>
          </a:prstGeom>
          <a:solidFill>
            <a:srgbClr val="1728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6044356" y="3514725"/>
            <a:ext cx="485775" cy="381000"/>
          </a:xfrm>
          <a:prstGeom prst="roundRect">
            <a:avLst>
              <a:gd name="adj" fmla="val 20000"/>
            </a:avLst>
          </a:prstGeom>
          <a:solidFill>
            <a:srgbClr val="1728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ounded Rectangle 3"/>
          <p:cNvSpPr/>
          <p:nvPr/>
        </p:nvSpPr>
        <p:spPr>
          <a:xfrm>
            <a:off x="6044356" y="4343400"/>
            <a:ext cx="495300" cy="381000"/>
          </a:xfrm>
          <a:prstGeom prst="roundRect">
            <a:avLst>
              <a:gd name="adj" fmla="val 20000"/>
            </a:avLst>
          </a:prstGeom>
          <a:solidFill>
            <a:srgbClr val="1728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795462"/>
            <a:ext cx="5053756" cy="409575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" y="1804987"/>
            <a:ext cx="5034706" cy="40767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09600" y="457200"/>
            <a:ext cx="1101264" cy="169277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050" b="1" i="0" u="none" dirty="0">
                <a:solidFill>
                  <a:srgbClr val="D97706"/>
                </a:solidFill>
                <a:latin typeface="+mj-lt"/>
              </a:rPr>
              <a:t>CASE </a:t>
            </a:r>
            <a:r>
              <a:rPr sz="1100" b="1" i="0" u="none" dirty="0">
                <a:solidFill>
                  <a:srgbClr val="D97706"/>
                </a:solidFill>
                <a:latin typeface="+mj-lt"/>
              </a:rPr>
              <a:t>APPLICATION</a:t>
            </a:r>
            <a:endParaRPr sz="1050" b="1" i="0" u="none" dirty="0">
              <a:solidFill>
                <a:srgbClr val="D97706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9600" y="666750"/>
            <a:ext cx="4983993" cy="369332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2400" b="1" i="0" u="none" dirty="0">
                <a:solidFill>
                  <a:srgbClr val="172820"/>
                </a:solidFill>
                <a:latin typeface="+mj-lt"/>
              </a:rPr>
              <a:t>Applying Vygotsky’s Concepts to Shona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177706" y="2576722"/>
            <a:ext cx="285750" cy="228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350" b="1" i="0" u="none">
                <a:solidFill>
                  <a:srgbClr val="F59E0B"/>
                </a:solidFill>
                <a:latin typeface="DM Sans"/>
              </a:rPr>
              <a:t>01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77706" y="3590925"/>
            <a:ext cx="314325" cy="228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350" b="1" i="0" u="none">
                <a:solidFill>
                  <a:srgbClr val="F59E0B"/>
                </a:solidFill>
                <a:latin typeface="DM Sans"/>
              </a:rPr>
              <a:t>02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77706" y="4419600"/>
            <a:ext cx="323850" cy="228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350" b="1" i="0" u="none">
                <a:solidFill>
                  <a:srgbClr val="F59E0B"/>
                </a:solidFill>
                <a:latin typeface="DM Sans"/>
              </a:rPr>
              <a:t>03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653956" y="2500522"/>
            <a:ext cx="1295804" cy="215444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400" b="1" i="0" u="none" dirty="0">
                <a:solidFill>
                  <a:srgbClr val="172820"/>
                </a:solidFill>
                <a:latin typeface="+mj-lt"/>
              </a:rPr>
              <a:t>ZPD</a:t>
            </a:r>
            <a:r>
              <a:rPr sz="1350" b="1" i="0" u="none" dirty="0">
                <a:solidFill>
                  <a:srgbClr val="172820"/>
                </a:solidFill>
                <a:latin typeface="+mj-lt"/>
              </a:rPr>
              <a:t> Identification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653956" y="2757697"/>
            <a:ext cx="5023693" cy="60490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575"/>
              </a:lnSpc>
            </a:pPr>
            <a:r>
              <a:rPr lang="en-US" sz="1200" dirty="0">
                <a:solidFill>
                  <a:srgbClr val="4A4E4B"/>
                </a:solidFill>
                <a:latin typeface="+mj-lt"/>
              </a:rPr>
              <a:t>In this case, Shona is learning on her own while the concept of ZPD emphasizes the importance of collective tasks that concentrate on learning through cooperation facilitated by adults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sz="1200" b="1" i="0" u="none" dirty="0">
                <a:solidFill>
                  <a:srgbClr val="25523B"/>
                </a:solidFill>
                <a:latin typeface="+mj-lt"/>
              </a:rPr>
              <a:t>(Fleer, 2018)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682531" y="3514725"/>
            <a:ext cx="2046009" cy="215444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400" b="1" i="0" u="none" dirty="0">
                <a:solidFill>
                  <a:srgbClr val="172820"/>
                </a:solidFill>
                <a:latin typeface="+mj-lt"/>
              </a:rPr>
              <a:t>Private</a:t>
            </a:r>
            <a:r>
              <a:rPr sz="1350" b="1" i="0" u="none" dirty="0">
                <a:solidFill>
                  <a:srgbClr val="172820"/>
                </a:solidFill>
                <a:latin typeface="+mj-lt"/>
              </a:rPr>
              <a:t> Speech &amp; Regulation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82531" y="3771900"/>
            <a:ext cx="4995118" cy="4000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575"/>
              </a:lnSpc>
            </a:pPr>
            <a:r>
              <a:rPr lang="en-US" sz="1200" dirty="0">
                <a:solidFill>
                  <a:srgbClr val="4A4E4B"/>
                </a:solidFill>
                <a:latin typeface="+mj-lt"/>
              </a:rPr>
              <a:t>Inner speech helps to regulate children's emotions during drop-offs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sz="1200" b="1" i="0" u="none" dirty="0">
                <a:solidFill>
                  <a:srgbClr val="D97706"/>
                </a:solidFill>
                <a:latin typeface="+mj-lt"/>
              </a:rPr>
              <a:t>(</a:t>
            </a:r>
            <a:r>
              <a:rPr sz="1200" b="1" i="0" u="none" dirty="0" err="1">
                <a:solidFill>
                  <a:srgbClr val="D97706"/>
                </a:solidFill>
                <a:latin typeface="+mj-lt"/>
              </a:rPr>
              <a:t>Winsler</a:t>
            </a:r>
            <a:r>
              <a:rPr sz="1200" b="1" i="0" u="none" dirty="0">
                <a:solidFill>
                  <a:srgbClr val="D97706"/>
                </a:solidFill>
                <a:latin typeface="+mj-lt"/>
              </a:rPr>
              <a:t>, 2019)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92056" y="4343400"/>
            <a:ext cx="1611339" cy="215444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400" b="1" i="0" u="none" dirty="0">
                <a:solidFill>
                  <a:srgbClr val="172820"/>
                </a:solidFill>
                <a:latin typeface="+mj-lt"/>
              </a:rPr>
              <a:t>Cultural</a:t>
            </a:r>
            <a:r>
              <a:rPr sz="1350" b="1" i="0" u="none" dirty="0">
                <a:solidFill>
                  <a:srgbClr val="172820"/>
                </a:solidFill>
                <a:latin typeface="+mj-lt"/>
              </a:rPr>
              <a:t> &amp; Social Tools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692056" y="4600575"/>
            <a:ext cx="4985593" cy="4000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575"/>
              </a:lnSpc>
            </a:pPr>
            <a:r>
              <a:rPr lang="en-US" sz="1200" dirty="0">
                <a:solidFill>
                  <a:srgbClr val="4A4E4B"/>
                </a:solidFill>
                <a:latin typeface="+mj-lt"/>
              </a:rPr>
              <a:t>Visual story cards and objects act as mediators in the communication process of children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sz="1200" b="1" i="0" u="none" dirty="0">
                <a:solidFill>
                  <a:srgbClr val="25523B"/>
                </a:solidFill>
                <a:latin typeface="+mj-lt"/>
              </a:rPr>
              <a:t>(Oakley, 2019)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B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1843087"/>
            <a:ext cx="3760737" cy="4000500"/>
          </a:xfrm>
          <a:prstGeom prst="roundRect">
            <a:avLst>
              <a:gd name="adj" fmla="val 3545"/>
            </a:avLst>
          </a:prstGeom>
          <a:solidFill>
            <a:srgbClr val="FFFFFF"/>
          </a:solidFill>
          <a:ln w="9525">
            <a:solidFill>
              <a:srgbClr val="E5DEC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4598937" y="1843087"/>
            <a:ext cx="3779787" cy="4000500"/>
          </a:xfrm>
          <a:prstGeom prst="roundRect">
            <a:avLst>
              <a:gd name="adj" fmla="val 3527"/>
            </a:avLst>
          </a:prstGeom>
          <a:solidFill>
            <a:srgbClr val="FFFFFF"/>
          </a:solidFill>
          <a:ln w="19050">
            <a:solidFill>
              <a:srgbClr val="25523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7325" y="1843087"/>
            <a:ext cx="2975074" cy="400050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6850" y="1852612"/>
            <a:ext cx="2956024" cy="398145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725" y="2109787"/>
            <a:ext cx="161925" cy="180975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6587" y="2119312"/>
            <a:ext cx="161925" cy="1809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9600" y="457200"/>
            <a:ext cx="1532471" cy="169277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00" b="1" i="0" u="none">
                <a:solidFill>
                  <a:srgbClr val="D97706"/>
                </a:solidFill>
                <a:latin typeface="+mj-lt"/>
              </a:rPr>
              <a:t>DEVELOPMENTAL DEBATE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9600" y="666750"/>
            <a:ext cx="5781904" cy="430887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2800" b="1" i="0" u="none">
                <a:solidFill>
                  <a:srgbClr val="172820"/>
                </a:solidFill>
                <a:latin typeface="+mj-lt"/>
              </a:rPr>
              <a:t>Nature vs. Nurture: Interactionist View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7725" y="2081212"/>
            <a:ext cx="1823576" cy="246221"/>
          </a:xfrm>
          <a:prstGeom prst="rect">
            <a:avLst/>
          </a:prstGeom>
          <a:noFill/>
        </p:spPr>
        <p:txBody>
          <a:bodyPr wrap="none" lIns="238125" tIns="0" rIns="0" bIns="0" anchor="t">
            <a:spAutoFit/>
          </a:bodyPr>
          <a:lstStyle/>
          <a:p>
            <a:pPr algn="l"/>
            <a:r>
              <a:rPr sz="1600" b="1" i="0" u="none">
                <a:solidFill>
                  <a:srgbClr val="172820"/>
                </a:solidFill>
                <a:latin typeface="+mj-lt"/>
              </a:rPr>
              <a:t>Nature (Biological)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46587" y="2090737"/>
            <a:ext cx="2192523" cy="246221"/>
          </a:xfrm>
          <a:prstGeom prst="rect">
            <a:avLst/>
          </a:prstGeom>
          <a:noFill/>
        </p:spPr>
        <p:txBody>
          <a:bodyPr wrap="none" lIns="238125" tIns="0" rIns="0" bIns="0" anchor="t">
            <a:spAutoFit/>
          </a:bodyPr>
          <a:lstStyle/>
          <a:p>
            <a:pPr algn="l"/>
            <a:r>
              <a:rPr sz="1600" b="1" i="0" u="none">
                <a:solidFill>
                  <a:srgbClr val="25523B"/>
                </a:solidFill>
                <a:latin typeface="+mj-lt"/>
              </a:rPr>
              <a:t>Nurture (Sociocultural)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47725" y="2462212"/>
            <a:ext cx="3379737" cy="3732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470"/>
              </a:lnSpc>
            </a:pPr>
            <a:r>
              <a:rPr sz="1100" b="1" i="0" u="none" dirty="0">
                <a:solidFill>
                  <a:srgbClr val="4A4E4B"/>
                </a:solidFill>
                <a:latin typeface="+mj-lt"/>
              </a:rPr>
              <a:t>Language Readiness:</a:t>
            </a:r>
            <a:r>
              <a:rPr sz="11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lang="en-US" sz="1100" dirty="0">
                <a:solidFill>
                  <a:srgbClr val="4A4E4B"/>
                </a:solidFill>
                <a:latin typeface="+mj-lt"/>
              </a:rPr>
              <a:t>Biological potential for using language</a:t>
            </a:r>
            <a:r>
              <a:rPr sz="11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sz="1100" b="1" i="0" u="none" dirty="0">
                <a:solidFill>
                  <a:srgbClr val="D97706"/>
                </a:solidFill>
                <a:latin typeface="+mj-lt"/>
              </a:rPr>
              <a:t>(</a:t>
            </a:r>
            <a:r>
              <a:rPr sz="1100" b="1" i="0" u="none" dirty="0" err="1">
                <a:solidFill>
                  <a:srgbClr val="D97706"/>
                </a:solidFill>
                <a:latin typeface="+mj-lt"/>
              </a:rPr>
              <a:t>MacBlain</a:t>
            </a:r>
            <a:r>
              <a:rPr sz="1100" b="1" i="0" u="none" dirty="0">
                <a:solidFill>
                  <a:srgbClr val="D97706"/>
                </a:solidFill>
                <a:latin typeface="+mj-lt"/>
              </a:rPr>
              <a:t>, 2018)</a:t>
            </a:r>
            <a:r>
              <a:rPr sz="1100" b="0" i="0" u="none" dirty="0">
                <a:solidFill>
                  <a:srgbClr val="4A4E4B"/>
                </a:solidFill>
                <a:latin typeface="+mj-lt"/>
              </a:rPr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47725" y="2949773"/>
            <a:ext cx="3379737" cy="3732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470"/>
              </a:lnSpc>
            </a:pPr>
            <a:r>
              <a:rPr sz="1100" b="1" i="0" u="none" dirty="0">
                <a:solidFill>
                  <a:srgbClr val="4A4E4B"/>
                </a:solidFill>
                <a:latin typeface="+mj-lt"/>
              </a:rPr>
              <a:t>Temperament:</a:t>
            </a:r>
            <a:r>
              <a:rPr sz="11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lang="en-US" sz="1100" dirty="0">
                <a:solidFill>
                  <a:srgbClr val="4A4E4B"/>
                </a:solidFill>
                <a:latin typeface="+mj-lt"/>
              </a:rPr>
              <a:t>The emotional response to stressful situations</a:t>
            </a:r>
            <a:r>
              <a:rPr sz="11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sz="1100" b="1" i="0" u="none" dirty="0">
                <a:solidFill>
                  <a:srgbClr val="D97706"/>
                </a:solidFill>
                <a:latin typeface="+mj-lt"/>
              </a:rPr>
              <a:t>(Oakley, 2019)</a:t>
            </a:r>
            <a:r>
              <a:rPr sz="1100" b="0" i="0" u="none" dirty="0">
                <a:solidFill>
                  <a:srgbClr val="4A4E4B"/>
                </a:solidFill>
                <a:latin typeface="+mj-lt"/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47726" y="3437333"/>
            <a:ext cx="3207440" cy="37325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470"/>
              </a:lnSpc>
            </a:pPr>
            <a:r>
              <a:rPr sz="1100" b="1" i="0" u="none" dirty="0">
                <a:solidFill>
                  <a:srgbClr val="4A4E4B"/>
                </a:solidFill>
                <a:latin typeface="+mj-lt"/>
              </a:rPr>
              <a:t>Neurological Limits:</a:t>
            </a:r>
            <a:r>
              <a:rPr sz="11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lang="en-US" sz="1100" dirty="0">
                <a:solidFill>
                  <a:srgbClr val="4A4E4B"/>
                </a:solidFill>
                <a:latin typeface="+mj-lt"/>
              </a:rPr>
              <a:t>The initial development potential that is genetically provided.</a:t>
            </a:r>
            <a:endParaRPr sz="1100" b="0" i="0" u="none" dirty="0">
              <a:solidFill>
                <a:srgbClr val="4A4E4B"/>
              </a:solidFill>
              <a:latin typeface="+mj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46587" y="2471737"/>
            <a:ext cx="3379737" cy="3732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470"/>
              </a:lnSpc>
            </a:pPr>
            <a:r>
              <a:rPr sz="1100" b="1" i="0" u="none" dirty="0">
                <a:solidFill>
                  <a:srgbClr val="4A4E4B"/>
                </a:solidFill>
                <a:latin typeface="+mj-lt"/>
              </a:rPr>
              <a:t>Quality Scaffolding:</a:t>
            </a:r>
            <a:r>
              <a:rPr sz="11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lang="en-US" sz="1100" dirty="0">
                <a:solidFill>
                  <a:srgbClr val="4A4E4B"/>
                </a:solidFill>
                <a:latin typeface="+mj-lt"/>
              </a:rPr>
              <a:t>Help from the practitioner in the nursery environment</a:t>
            </a:r>
            <a:r>
              <a:rPr sz="11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sz="1100" b="1" i="0" u="none" dirty="0">
                <a:solidFill>
                  <a:srgbClr val="25523B"/>
                </a:solidFill>
                <a:latin typeface="+mj-lt"/>
              </a:rPr>
              <a:t>(Fleer, 2018)</a:t>
            </a:r>
            <a:r>
              <a:rPr sz="1100" b="0" i="0" u="none" dirty="0">
                <a:solidFill>
                  <a:srgbClr val="4A4E4B"/>
                </a:solidFill>
                <a:latin typeface="+mj-lt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46587" y="2959298"/>
            <a:ext cx="3379737" cy="18274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470"/>
              </a:lnSpc>
            </a:pPr>
            <a:r>
              <a:rPr sz="1100" b="1" i="0" u="none" dirty="0">
                <a:solidFill>
                  <a:srgbClr val="4A4E4B"/>
                </a:solidFill>
                <a:latin typeface="+mj-lt"/>
              </a:rPr>
              <a:t>Peer Environment:</a:t>
            </a:r>
            <a:r>
              <a:rPr sz="11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lang="en-US" sz="1100" dirty="0">
                <a:solidFill>
                  <a:srgbClr val="4A4E4B"/>
                </a:solidFill>
                <a:latin typeface="+mj-lt"/>
              </a:rPr>
              <a:t>The manner of play</a:t>
            </a:r>
            <a:r>
              <a:rPr sz="11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sz="1100" b="1" i="0" u="none" dirty="0">
                <a:solidFill>
                  <a:srgbClr val="25523B"/>
                </a:solidFill>
                <a:latin typeface="+mj-lt"/>
              </a:rPr>
              <a:t>(Rogoff, 2016)</a:t>
            </a:r>
            <a:r>
              <a:rPr sz="1100" b="0" i="0" u="none" dirty="0">
                <a:solidFill>
                  <a:srgbClr val="4A4E4B"/>
                </a:solidFill>
                <a:latin typeface="+mj-lt"/>
              </a:rPr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846587" y="3261331"/>
            <a:ext cx="2481449" cy="18152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>
              <a:lnSpc>
                <a:spcPts val="1470"/>
              </a:lnSpc>
            </a:pPr>
            <a:r>
              <a:rPr sz="1100" b="1" i="0" u="none" dirty="0">
                <a:solidFill>
                  <a:srgbClr val="4A4E4B"/>
                </a:solidFill>
                <a:latin typeface="+mj-lt"/>
              </a:rPr>
              <a:t>Social Catalyst:</a:t>
            </a:r>
            <a:r>
              <a:rPr sz="11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lang="en-US" sz="1100" dirty="0">
                <a:solidFill>
                  <a:srgbClr val="4A4E4B"/>
                </a:solidFill>
                <a:latin typeface="+mj-lt"/>
              </a:rPr>
              <a:t>Your experience allows you</a:t>
            </a:r>
            <a:endParaRPr sz="1100" b="0" i="0" u="none" dirty="0">
              <a:solidFill>
                <a:srgbClr val="4A4E4B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B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2515790"/>
            <a:ext cx="3118395" cy="1251346"/>
          </a:xfrm>
          <a:prstGeom prst="roundRect">
            <a:avLst>
              <a:gd name="adj" fmla="val 9134"/>
            </a:avLst>
          </a:prstGeom>
          <a:solidFill>
            <a:srgbClr val="FFFFFF"/>
          </a:solidFill>
          <a:ln w="9525">
            <a:solidFill>
              <a:srgbClr val="E5DEC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3880395" y="2515790"/>
            <a:ext cx="3118544" cy="1251346"/>
          </a:xfrm>
          <a:prstGeom prst="roundRect">
            <a:avLst>
              <a:gd name="adj" fmla="val 9134"/>
            </a:avLst>
          </a:prstGeom>
          <a:solidFill>
            <a:srgbClr val="FFFFFF"/>
          </a:solidFill>
          <a:ln w="9525">
            <a:solidFill>
              <a:srgbClr val="E5DEC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ounded Rectangle 3"/>
          <p:cNvSpPr/>
          <p:nvPr/>
        </p:nvSpPr>
        <p:spPr>
          <a:xfrm>
            <a:off x="609600" y="3919537"/>
            <a:ext cx="3118395" cy="1251346"/>
          </a:xfrm>
          <a:prstGeom prst="roundRect">
            <a:avLst>
              <a:gd name="adj" fmla="val 9134"/>
            </a:avLst>
          </a:prstGeom>
          <a:solidFill>
            <a:srgbClr val="FFFFFF"/>
          </a:solidFill>
          <a:ln w="9525">
            <a:solidFill>
              <a:srgbClr val="E5DEC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3880395" y="3919537"/>
            <a:ext cx="3118544" cy="1251346"/>
          </a:xfrm>
          <a:prstGeom prst="roundRect">
            <a:avLst>
              <a:gd name="adj" fmla="val 9134"/>
            </a:avLst>
          </a:prstGeom>
          <a:solidFill>
            <a:srgbClr val="FFFFFF"/>
          </a:solidFill>
          <a:ln w="9525">
            <a:solidFill>
              <a:srgbClr val="E5DEC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3740" y="1843087"/>
            <a:ext cx="4278659" cy="400050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3265" y="1852612"/>
            <a:ext cx="4259609" cy="39814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9600" y="457200"/>
            <a:ext cx="1377172" cy="184666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200" b="1" i="0" u="none" dirty="0">
                <a:solidFill>
                  <a:srgbClr val="D97706"/>
                </a:solidFill>
                <a:latin typeface="+mj-lt"/>
              </a:rPr>
              <a:t>PRACTICAL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9600" y="666750"/>
            <a:ext cx="6090257" cy="430887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2800" b="1" i="0" u="none" dirty="0">
                <a:solidFill>
                  <a:srgbClr val="172820"/>
                </a:solidFill>
                <a:latin typeface="+mj-lt"/>
              </a:rPr>
              <a:t>Action Plan: Scaffolding Shona’s Progress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00100" y="2600274"/>
            <a:ext cx="2832645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00" b="1" i="0" u="none" dirty="0">
                <a:solidFill>
                  <a:srgbClr val="D97706"/>
                </a:solidFill>
                <a:latin typeface="+mj-lt"/>
              </a:rPr>
              <a:t>PHASE 01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70895" y="2600274"/>
            <a:ext cx="2832794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00" b="1" i="0" u="none">
                <a:solidFill>
                  <a:srgbClr val="D97706"/>
                </a:solidFill>
                <a:latin typeface="+mj-lt"/>
              </a:rPr>
              <a:t>PHASE 02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0100" y="4110037"/>
            <a:ext cx="2832645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00" b="1" i="0" u="none">
                <a:solidFill>
                  <a:srgbClr val="D97706"/>
                </a:solidFill>
                <a:latin typeface="+mj-lt"/>
              </a:rPr>
              <a:t>PHASE 03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70895" y="4110037"/>
            <a:ext cx="2832794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00" b="1" i="0" u="none">
                <a:solidFill>
                  <a:srgbClr val="D97706"/>
                </a:solidFill>
                <a:latin typeface="+mj-lt"/>
              </a:rPr>
              <a:t>PHASE 04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09625" y="2774210"/>
            <a:ext cx="1777090" cy="215444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400" b="1" i="0" u="none" dirty="0">
                <a:solidFill>
                  <a:srgbClr val="172820"/>
                </a:solidFill>
                <a:latin typeface="+mj-lt"/>
              </a:rPr>
              <a:t>Key Worker Attachment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9625" y="3021860"/>
            <a:ext cx="2813595" cy="71814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364"/>
              </a:lnSpc>
            </a:pPr>
            <a:r>
              <a:rPr lang="en-US" sz="1200" dirty="0">
                <a:solidFill>
                  <a:srgbClr val="4A4E4B"/>
                </a:solidFill>
                <a:latin typeface="+mj-lt"/>
              </a:rPr>
              <a:t>Apply a transition from the morning session that will help to alleviate the fears of Shona by using a one-to-one approach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sz="1200" b="1" i="0" u="none" dirty="0">
                <a:solidFill>
                  <a:srgbClr val="25523B"/>
                </a:solidFill>
                <a:latin typeface="+mj-lt"/>
              </a:rPr>
              <a:t>(Elfer et al., 2022)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80420" y="2774210"/>
            <a:ext cx="1301767" cy="215444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400" b="1" i="0" u="none">
                <a:solidFill>
                  <a:srgbClr val="172820"/>
                </a:solidFill>
                <a:latin typeface="+mj-lt"/>
              </a:rPr>
              <a:t>Peer MKO Pairing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080420" y="3021860"/>
            <a:ext cx="2813744" cy="53860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364"/>
              </a:lnSpc>
            </a:pPr>
            <a:r>
              <a:rPr lang="en-US" sz="1200" dirty="0">
                <a:solidFill>
                  <a:srgbClr val="4A4E4B"/>
                </a:solidFill>
                <a:latin typeface="+mj-lt"/>
              </a:rPr>
              <a:t>Place Shona next to another child who is skilled at communicating in playtime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sz="1200" b="1" i="0" u="none" dirty="0">
                <a:solidFill>
                  <a:srgbClr val="25523B"/>
                </a:solidFill>
                <a:latin typeface="+mj-lt"/>
              </a:rPr>
              <a:t>(Fleer, 2018)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09625" y="4376737"/>
            <a:ext cx="1561133" cy="215444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400" b="1" i="0" u="none">
                <a:solidFill>
                  <a:srgbClr val="172820"/>
                </a:solidFill>
                <a:latin typeface="+mj-lt"/>
              </a:rPr>
              <a:t>Language Scaffolding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09625" y="4624387"/>
            <a:ext cx="2813595" cy="35907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364"/>
              </a:lnSpc>
            </a:pPr>
            <a:r>
              <a:rPr lang="en-US" sz="1200" dirty="0">
                <a:solidFill>
                  <a:srgbClr val="4A4E4B"/>
                </a:solidFill>
                <a:latin typeface="+mj-lt"/>
              </a:rPr>
              <a:t>Parallel talking and open-ended questions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sz="1200" b="1" i="0" u="none" dirty="0">
                <a:solidFill>
                  <a:srgbClr val="25523B"/>
                </a:solidFill>
                <a:latin typeface="+mj-lt"/>
              </a:rPr>
              <a:t>(Siraj &amp; Kingston, 2015)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080420" y="4376737"/>
            <a:ext cx="1237518" cy="215444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400" b="1" i="0" u="none">
                <a:solidFill>
                  <a:srgbClr val="172820"/>
                </a:solidFill>
                <a:latin typeface="+mj-lt"/>
              </a:rPr>
              <a:t>Visual Schedules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080420" y="4624387"/>
            <a:ext cx="2813744" cy="35907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364"/>
              </a:lnSpc>
            </a:pPr>
            <a:r>
              <a:rPr lang="en-US" sz="1200" dirty="0">
                <a:solidFill>
                  <a:srgbClr val="4A4E4B"/>
                </a:solidFill>
                <a:latin typeface="+mj-lt"/>
              </a:rPr>
              <a:t>Visuals for routines to create expectations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sz="1200" b="1" i="0" u="none" dirty="0">
                <a:solidFill>
                  <a:srgbClr val="25523B"/>
                </a:solidFill>
                <a:latin typeface="+mj-lt"/>
              </a:rPr>
              <a:t>(DfE, 2021)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B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15830" y="2633662"/>
            <a:ext cx="6366569" cy="11144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5215830" y="3938587"/>
            <a:ext cx="6366569" cy="11144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5215830" y="2633662"/>
            <a:ext cx="38100" cy="1114425"/>
          </a:xfrm>
          <a:prstGeom prst="rect">
            <a:avLst/>
          </a:prstGeom>
          <a:solidFill>
            <a:srgbClr val="25523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5215830" y="3938587"/>
            <a:ext cx="38100" cy="1114425"/>
          </a:xfrm>
          <a:prstGeom prst="rect">
            <a:avLst/>
          </a:prstGeom>
          <a:solidFill>
            <a:srgbClr val="B91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795462"/>
            <a:ext cx="4263330" cy="409575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" y="1804987"/>
            <a:ext cx="4244280" cy="4076700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4430" y="2852737"/>
            <a:ext cx="171450" cy="171450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44430" y="4127182"/>
            <a:ext cx="171450" cy="17145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9600" y="457200"/>
            <a:ext cx="1343125" cy="184666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200" b="1" i="0" u="none" dirty="0">
                <a:solidFill>
                  <a:srgbClr val="D97706"/>
                </a:solidFill>
                <a:latin typeface="+mj-lt"/>
              </a:rPr>
              <a:t>ACADEMIC CRITIQUE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9600" y="666750"/>
            <a:ext cx="5766835" cy="430887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2800" b="1" i="0" u="none" dirty="0">
                <a:solidFill>
                  <a:srgbClr val="172820"/>
                </a:solidFill>
                <a:latin typeface="+mj-lt"/>
              </a:rPr>
              <a:t>Critical Evaluation of Vygotsky’s Model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44430" y="2824162"/>
            <a:ext cx="1883593" cy="215444"/>
          </a:xfrm>
          <a:prstGeom prst="rect">
            <a:avLst/>
          </a:prstGeom>
          <a:noFill/>
        </p:spPr>
        <p:txBody>
          <a:bodyPr wrap="none" lIns="247650" tIns="0" rIns="0" bIns="0" anchor="t">
            <a:spAutoFit/>
          </a:bodyPr>
          <a:lstStyle/>
          <a:p>
            <a:pPr algn="l"/>
            <a:r>
              <a:rPr sz="1400" b="1" i="0" u="none" dirty="0">
                <a:solidFill>
                  <a:srgbClr val="25523B"/>
                </a:solidFill>
                <a:latin typeface="+mj-lt"/>
              </a:rPr>
              <a:t>Strengths &amp; Pedagogy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44430" y="4076079"/>
            <a:ext cx="1656415" cy="215444"/>
          </a:xfrm>
          <a:prstGeom prst="rect">
            <a:avLst/>
          </a:prstGeom>
          <a:noFill/>
        </p:spPr>
        <p:txBody>
          <a:bodyPr wrap="square" lIns="247650" tIns="0" rIns="0" bIns="0" anchor="t">
            <a:spAutoFit/>
          </a:bodyPr>
          <a:lstStyle/>
          <a:p>
            <a:pPr algn="l"/>
            <a:r>
              <a:rPr sz="1400" b="1" i="0" u="none" dirty="0">
                <a:solidFill>
                  <a:srgbClr val="B91C1C"/>
                </a:solidFill>
                <a:latin typeface="+mj-lt"/>
              </a:rPr>
              <a:t>Limitations &amp; Gaps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97438" y="3085479"/>
            <a:ext cx="5640903" cy="184666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r>
              <a:rPr sz="1200" b="1" i="0" u="none" dirty="0">
                <a:solidFill>
                  <a:srgbClr val="4A4E4B"/>
                </a:solidFill>
                <a:latin typeface="+mj-lt"/>
              </a:rPr>
              <a:t>EYFS Alignment: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lang="en-US" sz="1200" dirty="0">
                <a:solidFill>
                  <a:srgbClr val="4A4E4B"/>
                </a:solidFill>
                <a:latin typeface="+mj-lt"/>
              </a:rPr>
              <a:t>Perfectly compatible with EYFS regarding active scaffolding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sz="1200" b="1" i="0" u="none" dirty="0">
                <a:solidFill>
                  <a:srgbClr val="25523B"/>
                </a:solidFill>
                <a:latin typeface="+mj-lt"/>
              </a:rPr>
              <a:t>(DfE, 2021)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97438" y="3333129"/>
            <a:ext cx="5976045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1200" b="1" i="0" u="none" dirty="0">
                <a:solidFill>
                  <a:srgbClr val="4A4E4B"/>
                </a:solidFill>
                <a:latin typeface="+mj-lt"/>
              </a:rPr>
              <a:t>Social Practice: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lang="en-US" sz="1200" dirty="0">
                <a:solidFill>
                  <a:srgbClr val="4A4E4B"/>
                </a:solidFill>
                <a:latin typeface="+mj-lt"/>
              </a:rPr>
              <a:t>Promotes the role of practitioners and peers as key catalysts of learning process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sz="1200" b="1" i="0" u="none" dirty="0">
                <a:solidFill>
                  <a:srgbClr val="25523B"/>
                </a:solidFill>
                <a:latin typeface="+mj-lt"/>
              </a:rPr>
              <a:t>(Fleer, 2018)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444430" y="4390404"/>
            <a:ext cx="5341206" cy="184666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r>
              <a:rPr sz="1200" b="1" i="0" u="none" dirty="0">
                <a:solidFill>
                  <a:srgbClr val="4A4E4B"/>
                </a:solidFill>
                <a:latin typeface="+mj-lt"/>
              </a:rPr>
              <a:t>Biological Oversight: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lang="en-US" sz="1200" dirty="0">
                <a:solidFill>
                  <a:srgbClr val="4A4E4B"/>
                </a:solidFill>
                <a:latin typeface="+mj-lt"/>
              </a:rPr>
              <a:t>Takes no account of innate temperamental traits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sz="1200" b="1" i="0" u="none" dirty="0">
                <a:solidFill>
                  <a:srgbClr val="B91C1C"/>
                </a:solidFill>
                <a:latin typeface="+mj-lt"/>
              </a:rPr>
              <a:t>(Oakley, 2019)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44430" y="4638054"/>
            <a:ext cx="5808323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1200" b="1" i="0" u="none" dirty="0">
                <a:solidFill>
                  <a:srgbClr val="4A4E4B"/>
                </a:solidFill>
                <a:latin typeface="+mj-lt"/>
              </a:rPr>
              <a:t>Measurement Challenge: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lang="en-US" sz="1200" dirty="0">
                <a:solidFill>
                  <a:srgbClr val="4A4E4B"/>
                </a:solidFill>
                <a:latin typeface="+mj-lt"/>
              </a:rPr>
              <a:t>Measurement problems may arise in relation to the ZPD boundaries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sz="1200" b="1" i="0" u="none" dirty="0">
                <a:solidFill>
                  <a:srgbClr val="B91C1C"/>
                </a:solidFill>
                <a:latin typeface="+mj-lt"/>
              </a:rPr>
              <a:t>(Schunk, 2020)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B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2190750"/>
            <a:ext cx="5815012" cy="1000125"/>
          </a:xfrm>
          <a:prstGeom prst="roundRect">
            <a:avLst>
              <a:gd name="adj" fmla="val 11428"/>
            </a:avLst>
          </a:prstGeom>
          <a:solidFill>
            <a:srgbClr val="FFFFFF"/>
          </a:solidFill>
          <a:ln w="9525">
            <a:solidFill>
              <a:srgbClr val="E5DEC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609600" y="3343275"/>
            <a:ext cx="5815012" cy="1000125"/>
          </a:xfrm>
          <a:prstGeom prst="roundRect">
            <a:avLst>
              <a:gd name="adj" fmla="val 11428"/>
            </a:avLst>
          </a:prstGeom>
          <a:solidFill>
            <a:srgbClr val="FFFFFF"/>
          </a:solidFill>
          <a:ln w="9525">
            <a:solidFill>
              <a:srgbClr val="E5DEC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ounded Rectangle 3"/>
          <p:cNvSpPr/>
          <p:nvPr/>
        </p:nvSpPr>
        <p:spPr>
          <a:xfrm>
            <a:off x="609600" y="4495800"/>
            <a:ext cx="5815012" cy="1000125"/>
          </a:xfrm>
          <a:prstGeom prst="roundRect">
            <a:avLst>
              <a:gd name="adj" fmla="val 11428"/>
            </a:avLst>
          </a:prstGeom>
          <a:solidFill>
            <a:srgbClr val="F4EFE6"/>
          </a:solidFill>
          <a:ln w="9525">
            <a:solidFill>
              <a:srgbClr val="D9770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5612" y="1795462"/>
            <a:ext cx="4776787" cy="409575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5137" y="1804987"/>
            <a:ext cx="4757737" cy="407670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625" y="2419350"/>
            <a:ext cx="152400" cy="171450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625" y="3571875"/>
            <a:ext cx="190500" cy="171450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9625" y="4724400"/>
            <a:ext cx="171450" cy="17145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9600" y="457200"/>
            <a:ext cx="1233415" cy="184666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200" b="1" i="0" u="none" dirty="0">
                <a:solidFill>
                  <a:srgbClr val="D97706"/>
                </a:solidFill>
                <a:latin typeface="+mj-lt"/>
              </a:rPr>
              <a:t>HOLISTIC PRACTICE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9600" y="666750"/>
            <a:ext cx="6021777" cy="430887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2800" b="1" i="0" u="none" dirty="0">
                <a:solidFill>
                  <a:srgbClr val="172820"/>
                </a:solidFill>
                <a:latin typeface="+mj-lt"/>
              </a:rPr>
              <a:t>Multi-Agency Collaboration &amp; Outcomes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9625" y="2390775"/>
            <a:ext cx="2795445" cy="215444"/>
          </a:xfrm>
          <a:prstGeom prst="rect">
            <a:avLst/>
          </a:prstGeom>
          <a:noFill/>
        </p:spPr>
        <p:txBody>
          <a:bodyPr wrap="none" lIns="228600" tIns="0" rIns="0" bIns="0" anchor="t">
            <a:spAutoFit/>
          </a:bodyPr>
          <a:lstStyle/>
          <a:p>
            <a:pPr algn="l"/>
            <a:r>
              <a:rPr sz="1400" b="1" i="0" u="none" dirty="0">
                <a:solidFill>
                  <a:srgbClr val="172820"/>
                </a:solidFill>
                <a:latin typeface="+mj-lt"/>
              </a:rPr>
              <a:t>Speech &amp; Language Therapist (SLT)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09625" y="2647950"/>
            <a:ext cx="5510212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lang="en-US" sz="1200" dirty="0">
                <a:solidFill>
                  <a:srgbClr val="4A4E4B"/>
                </a:solidFill>
                <a:latin typeface="+mj-lt"/>
              </a:rPr>
              <a:t>Communication-based interventions and monitoring the development of communication stages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sz="1200" b="1" i="0" u="none" dirty="0">
                <a:solidFill>
                  <a:srgbClr val="25523B"/>
                </a:solidFill>
                <a:latin typeface="+mj-lt"/>
              </a:rPr>
              <a:t>(Siraj &amp; Kingston, 2015)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09625" y="3543300"/>
            <a:ext cx="2934008" cy="215444"/>
          </a:xfrm>
          <a:prstGeom prst="rect">
            <a:avLst/>
          </a:prstGeom>
          <a:noFill/>
        </p:spPr>
        <p:txBody>
          <a:bodyPr wrap="none" lIns="266700" tIns="0" rIns="0" bIns="0" anchor="t">
            <a:spAutoFit/>
          </a:bodyPr>
          <a:lstStyle/>
          <a:p>
            <a:pPr algn="l"/>
            <a:r>
              <a:rPr sz="1400" b="1" i="0" u="none">
                <a:solidFill>
                  <a:srgbClr val="172820"/>
                </a:solidFill>
                <a:latin typeface="+mj-lt"/>
              </a:rPr>
              <a:t>Health Visitor &amp; Parental Alignment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9625" y="3800475"/>
            <a:ext cx="5510212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lang="en-US" sz="1200" dirty="0">
                <a:solidFill>
                  <a:srgbClr val="4A4E4B"/>
                </a:solidFill>
                <a:latin typeface="+mj-lt"/>
              </a:rPr>
              <a:t>Ensuring that their activities are harmonized both within and outside the nursery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 </a:t>
            </a:r>
            <a:r>
              <a:rPr sz="1200" b="1" i="0" u="none" dirty="0">
                <a:solidFill>
                  <a:srgbClr val="D97706"/>
                </a:solidFill>
                <a:latin typeface="+mj-lt"/>
              </a:rPr>
              <a:t>(DfE, 2021)</a:t>
            </a:r>
            <a:r>
              <a:rPr sz="1200" b="0" i="0" u="none" dirty="0">
                <a:solidFill>
                  <a:srgbClr val="4A4E4B"/>
                </a:solidFill>
                <a:latin typeface="+mj-lt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09625" y="4695825"/>
            <a:ext cx="1617174" cy="215444"/>
          </a:xfrm>
          <a:prstGeom prst="rect">
            <a:avLst/>
          </a:prstGeom>
          <a:noFill/>
        </p:spPr>
        <p:txBody>
          <a:bodyPr wrap="none" lIns="247650" tIns="0" rIns="0" bIns="0" anchor="t">
            <a:spAutoFit/>
          </a:bodyPr>
          <a:lstStyle/>
          <a:p>
            <a:pPr algn="l"/>
            <a:r>
              <a:rPr sz="1400" b="1" i="0" u="none">
                <a:solidFill>
                  <a:srgbClr val="0F172A"/>
                </a:solidFill>
                <a:latin typeface="+mj-lt"/>
              </a:rPr>
              <a:t>Targeted Outcome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09625" y="4953000"/>
            <a:ext cx="5510212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lang="en-US" sz="1200" dirty="0">
                <a:solidFill>
                  <a:srgbClr val="172820"/>
                </a:solidFill>
                <a:latin typeface="+mj-lt"/>
              </a:rPr>
              <a:t>Minimizing the effects of separation anxiety, peer interactions, and language development.</a:t>
            </a:r>
            <a:endParaRPr sz="1200" b="0" i="0" u="none" dirty="0">
              <a:solidFill>
                <a:srgbClr val="172820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28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9600" y="1728787"/>
            <a:ext cx="5835997" cy="697110"/>
          </a:xfrm>
          <a:prstGeom prst="roundRect">
            <a:avLst>
              <a:gd name="adj" fmla="val 16396"/>
            </a:avLst>
          </a:prstGeom>
          <a:solidFill>
            <a:srgbClr val="25352D"/>
          </a:solidFill>
          <a:ln w="9525">
            <a:solidFill>
              <a:srgbClr val="33423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8497" y="1728787"/>
            <a:ext cx="4793902" cy="419100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8022" y="1738312"/>
            <a:ext cx="4774852" cy="41719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9600" y="457200"/>
            <a:ext cx="1408206" cy="184666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200" b="1" i="0" u="none" dirty="0">
                <a:solidFill>
                  <a:srgbClr val="F59E0B"/>
                </a:solidFill>
                <a:latin typeface="+mj-lt"/>
              </a:rPr>
              <a:t>ACADEMIC INTEGRITY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9600" y="666750"/>
            <a:ext cx="4703339" cy="492443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3200" b="1" i="0" u="none" dirty="0">
                <a:solidFill>
                  <a:srgbClr val="F7F5EF"/>
                </a:solidFill>
                <a:latin typeface="+mj-lt"/>
              </a:rPr>
              <a:t>Conclusion &amp; Reference List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1525" y="1890712"/>
            <a:ext cx="5607397" cy="3772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470"/>
              </a:lnSpc>
            </a:pPr>
            <a:r>
              <a:rPr sz="1200" b="1" i="0" u="none" dirty="0">
                <a:solidFill>
                  <a:srgbClr val="E2E8F0"/>
                </a:solidFill>
                <a:latin typeface="+mj-lt"/>
              </a:rPr>
              <a:t>Conclusion:</a:t>
            </a:r>
            <a:r>
              <a:rPr sz="1200" b="0" i="0" u="none" dirty="0">
                <a:solidFill>
                  <a:srgbClr val="E2E8F0"/>
                </a:solidFill>
                <a:latin typeface="+mj-lt"/>
              </a:rPr>
              <a:t> Vygotsky's theory offers a structured framework to help Shona transition from solitary distress to group play through tailored scaffolding and peer MKO pairing.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9600" y="3025018"/>
            <a:ext cx="5979201" cy="161583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050" b="0" i="0" u="none" dirty="0">
                <a:solidFill>
                  <a:srgbClr val="A3B099"/>
                </a:solidFill>
                <a:latin typeface="+mj-lt"/>
              </a:rPr>
              <a:t>• Department for Education (DfE) (2021) </a:t>
            </a:r>
            <a:r>
              <a:rPr sz="1050" b="0" i="1" u="none" dirty="0">
                <a:solidFill>
                  <a:srgbClr val="A3B099"/>
                </a:solidFill>
                <a:latin typeface="+mj-lt"/>
              </a:rPr>
              <a:t>Statutory Framework for Early Years Foundation Stage</a:t>
            </a:r>
            <a:r>
              <a:rPr sz="1050" b="0" i="0" u="none" dirty="0">
                <a:solidFill>
                  <a:srgbClr val="A3B099"/>
                </a:solidFill>
                <a:latin typeface="+mj-lt"/>
              </a:rPr>
              <a:t>. London: DfE.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9600" y="3215518"/>
            <a:ext cx="5823710" cy="161583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050" b="0" i="0" u="none">
                <a:solidFill>
                  <a:srgbClr val="A3B099"/>
                </a:solidFill>
                <a:latin typeface="+mj-lt"/>
              </a:rPr>
              <a:t>• Elfer, P., Goldschmied, E. &amp; Selleck, D. (2022) </a:t>
            </a:r>
            <a:r>
              <a:rPr sz="1050" b="0" i="1" u="none">
                <a:solidFill>
                  <a:srgbClr val="A3B099"/>
                </a:solidFill>
                <a:latin typeface="+mj-lt"/>
              </a:rPr>
              <a:t>Key Persons in the Early Years</a:t>
            </a:r>
            <a:r>
              <a:rPr sz="1050" b="0" i="0" u="none">
                <a:solidFill>
                  <a:srgbClr val="A3B099"/>
                </a:solidFill>
                <a:latin typeface="+mj-lt"/>
              </a:rPr>
              <a:t>. 3rd edn. London: Routledge.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9600" y="3406018"/>
            <a:ext cx="5543184" cy="161583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050" b="0" i="0" u="none">
                <a:solidFill>
                  <a:srgbClr val="A3B099"/>
                </a:solidFill>
                <a:latin typeface="+mj-lt"/>
              </a:rPr>
              <a:t>• Fleer, M. (2018) </a:t>
            </a:r>
            <a:r>
              <a:rPr sz="1050" b="0" i="1" u="none">
                <a:solidFill>
                  <a:srgbClr val="A3B099"/>
                </a:solidFill>
                <a:latin typeface="+mj-lt"/>
              </a:rPr>
              <a:t>Child Development in Educational Settings</a:t>
            </a:r>
            <a:r>
              <a:rPr sz="1050" b="0" i="0" u="none">
                <a:solidFill>
                  <a:srgbClr val="A3B099"/>
                </a:solidFill>
                <a:latin typeface="+mj-lt"/>
              </a:rPr>
              <a:t>. Cambridge: Cambridge University Press.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9600" y="3596518"/>
            <a:ext cx="4934043" cy="161583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050" b="0" i="0" u="none">
                <a:solidFill>
                  <a:srgbClr val="A3B099"/>
                </a:solidFill>
                <a:latin typeface="+mj-lt"/>
              </a:rPr>
              <a:t>• MacBlain, S. (2018) </a:t>
            </a:r>
            <a:r>
              <a:rPr sz="1050" b="0" i="1" u="none">
                <a:solidFill>
                  <a:srgbClr val="A3B099"/>
                </a:solidFill>
                <a:latin typeface="+mj-lt"/>
              </a:rPr>
              <a:t>How Children Learn: Educational Theories Made Easy</a:t>
            </a:r>
            <a:r>
              <a:rPr sz="1050" b="0" i="0" u="none">
                <a:solidFill>
                  <a:srgbClr val="A3B099"/>
                </a:solidFill>
                <a:latin typeface="+mj-lt"/>
              </a:rPr>
              <a:t>. London: SAGE.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9600" y="3787018"/>
            <a:ext cx="4441922" cy="161583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050" b="0" i="0" u="none">
                <a:solidFill>
                  <a:srgbClr val="A3B099"/>
                </a:solidFill>
                <a:latin typeface="+mj-lt"/>
              </a:rPr>
              <a:t>• Oakley, L. (2019) </a:t>
            </a:r>
            <a:r>
              <a:rPr sz="1050" b="0" i="1" u="none">
                <a:solidFill>
                  <a:srgbClr val="A3B099"/>
                </a:solidFill>
                <a:latin typeface="+mj-lt"/>
              </a:rPr>
              <a:t>Cognitive Development in Early Childhood</a:t>
            </a:r>
            <a:r>
              <a:rPr sz="1050" b="0" i="0" u="none">
                <a:solidFill>
                  <a:srgbClr val="A3B099"/>
                </a:solidFill>
                <a:latin typeface="+mj-lt"/>
              </a:rPr>
              <a:t>. London: Routledge.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9600" y="3977518"/>
            <a:ext cx="5403723" cy="161583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050" b="0" i="0" u="none">
                <a:solidFill>
                  <a:srgbClr val="A3B099"/>
                </a:solidFill>
                <a:latin typeface="+mj-lt"/>
              </a:rPr>
              <a:t>• Rogoff, B. (2016) </a:t>
            </a:r>
            <a:r>
              <a:rPr sz="1050" b="0" i="1" u="none">
                <a:solidFill>
                  <a:srgbClr val="A3B099"/>
                </a:solidFill>
                <a:latin typeface="+mj-lt"/>
              </a:rPr>
              <a:t>The Cultural Nature of Human Development</a:t>
            </a:r>
            <a:r>
              <a:rPr sz="1050" b="0" i="0" u="none">
                <a:solidFill>
                  <a:srgbClr val="A3B099"/>
                </a:solidFill>
                <a:latin typeface="+mj-lt"/>
              </a:rPr>
              <a:t>. New York: Oxford University Press.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9600" y="4168018"/>
            <a:ext cx="5321970" cy="161583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050" b="0" i="0" u="none">
                <a:solidFill>
                  <a:srgbClr val="A3B099"/>
                </a:solidFill>
                <a:latin typeface="+mj-lt"/>
              </a:rPr>
              <a:t>• Schunk, D.H. (2020) </a:t>
            </a:r>
            <a:r>
              <a:rPr sz="1050" b="0" i="1" u="none">
                <a:solidFill>
                  <a:srgbClr val="A3B099"/>
                </a:solidFill>
                <a:latin typeface="+mj-lt"/>
              </a:rPr>
              <a:t>Learning Theories: An Educational Perspective</a:t>
            </a:r>
            <a:r>
              <a:rPr sz="1050" b="0" i="0" u="none">
                <a:solidFill>
                  <a:srgbClr val="A3B099"/>
                </a:solidFill>
                <a:latin typeface="+mj-lt"/>
              </a:rPr>
              <a:t>. 8th edn. New York: Pearson.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9600" y="4358518"/>
            <a:ext cx="5487080" cy="161583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050" b="0" i="0" u="none">
                <a:solidFill>
                  <a:srgbClr val="A3B099"/>
                </a:solidFill>
                <a:latin typeface="+mj-lt"/>
              </a:rPr>
              <a:t>• Siraj, I. &amp; Kingston, D. (2015) </a:t>
            </a:r>
            <a:r>
              <a:rPr sz="1050" b="0" i="1" u="none">
                <a:solidFill>
                  <a:srgbClr val="A3B099"/>
                </a:solidFill>
                <a:latin typeface="+mj-lt"/>
              </a:rPr>
              <a:t>An Independent Review of the Early Years Foundation Phase in Wales</a:t>
            </a:r>
            <a:r>
              <a:rPr sz="1050" b="0" i="0" u="none">
                <a:solidFill>
                  <a:srgbClr val="A3B099"/>
                </a:solidFill>
                <a:latin typeface="+mj-lt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" y="4549018"/>
            <a:ext cx="5387693" cy="161583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050" b="0" i="0" u="none">
                <a:solidFill>
                  <a:srgbClr val="A3B099"/>
                </a:solidFill>
                <a:latin typeface="+mj-lt"/>
              </a:rPr>
              <a:t>• Vygotsky, L.S. (1978) </a:t>
            </a:r>
            <a:r>
              <a:rPr sz="1050" b="0" i="1" u="none">
                <a:solidFill>
                  <a:srgbClr val="A3B099"/>
                </a:solidFill>
                <a:latin typeface="+mj-lt"/>
              </a:rPr>
              <a:t>Mind in Society</a:t>
            </a:r>
            <a:r>
              <a:rPr sz="1050" b="0" i="0" u="none">
                <a:solidFill>
                  <a:srgbClr val="A3B099"/>
                </a:solidFill>
                <a:latin typeface="+mj-lt"/>
              </a:rPr>
              <a:t>. Cambridge, MA: Harvard University Press (Seminal Source).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9600" y="4739518"/>
            <a:ext cx="5501506" cy="161583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050" b="0" i="0" u="none">
                <a:solidFill>
                  <a:srgbClr val="A3B099"/>
                </a:solidFill>
                <a:latin typeface="+mj-lt"/>
              </a:rPr>
              <a:t>• Winsler, A. (2019) </a:t>
            </a:r>
            <a:r>
              <a:rPr sz="1050" b="0" i="1" u="none">
                <a:solidFill>
                  <a:srgbClr val="A3B099"/>
                </a:solidFill>
                <a:latin typeface="+mj-lt"/>
              </a:rPr>
              <a:t>Private Speech, Executive Function, and Emotion Regulation</a:t>
            </a:r>
            <a:r>
              <a:rPr sz="1050" b="0" i="0" u="none">
                <a:solidFill>
                  <a:srgbClr val="A3B099"/>
                </a:solidFill>
                <a:latin typeface="+mj-lt"/>
              </a:rPr>
              <a:t>. New York: Springer.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890</Words>
  <Application>Microsoft Office PowerPoint</Application>
  <PresentationFormat>Widescreen</PresentationFormat>
  <Paragraphs>92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DM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karen iqbal</dc:creator>
  <cp:keywords/>
  <dc:description>generated using python-pptx</dc:description>
  <cp:lastModifiedBy>Karen Louise Iqbal (2525295)</cp:lastModifiedBy>
  <cp:revision>3</cp:revision>
  <dcterms:created xsi:type="dcterms:W3CDTF">2013-01-27T09:14:16Z</dcterms:created>
  <dcterms:modified xsi:type="dcterms:W3CDTF">2026-10-05T11:04:31Z</dcterms:modified>
  <cp:category/>
</cp:coreProperties>
</file>