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9" r:id="rId4"/>
    <p:sldId id="263" r:id="rId5"/>
    <p:sldId id="276" r:id="rId6"/>
    <p:sldId id="277" r:id="rId7"/>
    <p:sldId id="278" r:id="rId8"/>
    <p:sldId id="275" r:id="rId9"/>
    <p:sldId id="273" r:id="rId10"/>
    <p:sldId id="27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6432" autoAdjust="0"/>
  </p:normalViewPr>
  <p:slideViewPr>
    <p:cSldViewPr snapToGrid="0">
      <p:cViewPr varScale="1">
        <p:scale>
          <a:sx n="63" d="100"/>
          <a:sy n="63" d="100"/>
        </p:scale>
        <p:origin x="102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52EC08-5C19-485E-9E14-423FBBB02A30}" type="datetimeFigureOut">
              <a:rPr lang="en-US" smtClean="0"/>
              <a:t>7/9/2023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5E7EEB-FEBB-4288-9831-C9076B5535EB}" type="slidenum">
              <a:rPr lang="en-US" smtClean="0"/>
              <a:t>‹#›</a:t>
            </a:fld>
            <a:endParaRPr lang="en-US"/>
          </a:p>
        </p:txBody>
      </p:sp>
    </p:spTree>
    <p:extLst>
      <p:ext uri="{BB962C8B-B14F-4D97-AF65-F5344CB8AC3E}">
        <p14:creationId xmlns:p14="http://schemas.microsoft.com/office/powerpoint/2010/main" val="1981194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dirty="0">
                <a:latin typeface="Arial" panose="020B0604020202020204" pitchFamily="34" charset="0"/>
                <a:cs typeface="Arial" panose="020B0604020202020204" pitchFamily="34" charset="0"/>
              </a:rPr>
              <a:t>Apple Inc., a multinational corporation headquartered in Cupertino, California, was established in 1976 and has subsequently emerged as a prominent global frontrunner in the technology sector. The company has achieved widespread recognition due to its extensive portfolio of successful products and services. The extensive recognition and extensive market reach of Apple position it as a prominent contender within the consumer electronics and technology sectors (</a:t>
            </a:r>
            <a:r>
              <a:rPr lang="en-US" sz="1100" dirty="0" err="1">
                <a:latin typeface="Arial" panose="020B0604020202020204" pitchFamily="34" charset="0"/>
                <a:cs typeface="Arial" panose="020B0604020202020204" pitchFamily="34" charset="0"/>
              </a:rPr>
              <a:t>Yoffie</a:t>
            </a:r>
            <a:r>
              <a:rPr lang="en-US" sz="1100" dirty="0">
                <a:latin typeface="Arial" panose="020B0604020202020204" pitchFamily="34" charset="0"/>
                <a:cs typeface="Arial" panose="020B0604020202020204" pitchFamily="34" charset="0"/>
              </a:rPr>
              <a:t> and </a:t>
            </a:r>
            <a:r>
              <a:rPr lang="en-US" sz="1100" dirty="0" err="1">
                <a:latin typeface="Arial" panose="020B0604020202020204" pitchFamily="34" charset="0"/>
                <a:cs typeface="Arial" panose="020B0604020202020204" pitchFamily="34" charset="0"/>
              </a:rPr>
              <a:t>Rossano</a:t>
            </a:r>
            <a:r>
              <a:rPr lang="en-US" sz="1100" dirty="0">
                <a:latin typeface="Arial" panose="020B0604020202020204" pitchFamily="34" charset="0"/>
                <a:cs typeface="Arial" panose="020B0604020202020204" pitchFamily="34" charset="0"/>
              </a:rPr>
              <a:t>, 2012, Tien, 2019).</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b="1" dirty="0">
                <a:latin typeface="Arial" panose="020B0604020202020204" pitchFamily="34" charset="0"/>
                <a:cs typeface="Arial" panose="020B0604020202020204" pitchFamily="34" charset="0"/>
              </a:rPr>
              <a:t>Rationale for Selection:</a:t>
            </a: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The selection of Apple Inc. for this analysis was based on its significant presence and impact within the global business environment, particularly in the period following the pandemic. Apple has encountered a multitude of obstacles while operating within a dynamic and fiercely competitive marketplace, rendering it a pertinent subject of analysis for this particular study. The response of the company to these challenges can offer valuable insights into effective strategies for conducting market analysis, allocating resources, gaining competitive advantage, and implementing sustainability initiatives (</a:t>
            </a:r>
            <a:r>
              <a:rPr lang="en-US" sz="1100" dirty="0" err="1">
                <a:latin typeface="Arial" panose="020B0604020202020204" pitchFamily="34" charset="0"/>
                <a:cs typeface="Arial" panose="020B0604020202020204" pitchFamily="34" charset="0"/>
              </a:rPr>
              <a:t>Alqahtani</a:t>
            </a:r>
            <a:r>
              <a:rPr lang="en-US" sz="1100" dirty="0">
                <a:latin typeface="Arial" panose="020B0604020202020204" pitchFamily="34" charset="0"/>
                <a:cs typeface="Arial" panose="020B0604020202020204" pitchFamily="34" charset="0"/>
              </a:rPr>
              <a:t> and </a:t>
            </a:r>
            <a:r>
              <a:rPr lang="en-US" sz="1100" dirty="0" err="1">
                <a:latin typeface="Arial" panose="020B0604020202020204" pitchFamily="34" charset="0"/>
                <a:cs typeface="Arial" panose="020B0604020202020204" pitchFamily="34" charset="0"/>
              </a:rPr>
              <a:t>Gazzaz</a:t>
            </a:r>
            <a:r>
              <a:rPr lang="en-US" sz="1100" dirty="0">
                <a:latin typeface="Arial" panose="020B0604020202020204" pitchFamily="34" charset="0"/>
                <a:cs typeface="Arial" panose="020B0604020202020204" pitchFamily="34" charset="0"/>
              </a:rPr>
              <a:t>).</a:t>
            </a:r>
          </a:p>
          <a:p>
            <a:pPr>
              <a:lnSpc>
                <a:spcPct val="150000"/>
              </a:lnSpc>
            </a:pPr>
            <a:r>
              <a:rPr lang="en-US" sz="1100" dirty="0">
                <a:latin typeface="Arial" panose="020B0604020202020204" pitchFamily="34" charset="0"/>
                <a:cs typeface="Arial" panose="020B0604020202020204" pitchFamily="34" charset="0"/>
              </a:rPr>
              <a:t>Apple Inc. is a great company to study in the wake of the COVID-19 outbreak because of its resilience and capacity to adapt. The company's ability to adapt to a dynamic market is demonstrated by its ability to deal with disruptions, streamline its supply chain, and keep customers satisfied. Moreover, Apple's dedication to innovation, sustainability, and customer-centric initiatives makes it an interesting case study and an important player in the technology market.</a:t>
            </a:r>
          </a:p>
          <a:p>
            <a:pPr>
              <a:lnSpc>
                <a:spcPct val="150000"/>
              </a:lnSpc>
            </a:pPr>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E5E7EEB-FEBB-4288-9831-C9076B5535EB}" type="slidenum">
              <a:rPr lang="en-US" smtClean="0"/>
              <a:t>3</a:t>
            </a:fld>
            <a:endParaRPr lang="en-US"/>
          </a:p>
        </p:txBody>
      </p:sp>
    </p:spTree>
    <p:extLst>
      <p:ext uri="{BB962C8B-B14F-4D97-AF65-F5344CB8AC3E}">
        <p14:creationId xmlns:p14="http://schemas.microsoft.com/office/powerpoint/2010/main" val="816926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100" b="1" dirty="0">
                <a:latin typeface="Arial" panose="020B0604020202020204" pitchFamily="34" charset="0"/>
                <a:cs typeface="Arial" panose="020B0604020202020204" pitchFamily="34" charset="0"/>
              </a:rPr>
              <a:t>Disruptions in the global supply chain:</a:t>
            </a:r>
          </a:p>
          <a:p>
            <a:pPr algn="just">
              <a:lnSpc>
                <a:spcPct val="150000"/>
              </a:lnSpc>
            </a:pPr>
            <a:r>
              <a:rPr lang="en-US" sz="1100" dirty="0">
                <a:latin typeface="Arial" panose="020B0604020202020204" pitchFamily="34" charset="0"/>
                <a:cs typeface="Arial" panose="020B0604020202020204" pitchFamily="34" charset="0"/>
              </a:rPr>
              <a:t>The COVID-19 pandemic revealed the frailties of global supply systems, leading to the closure of factories, the suspension of transportation, and the scarcity of necessary components (</a:t>
            </a:r>
            <a:r>
              <a:rPr lang="en-US" sz="1100" dirty="0" err="1">
                <a:latin typeface="Arial" panose="020B0604020202020204" pitchFamily="34" charset="0"/>
                <a:cs typeface="Arial" panose="020B0604020202020204" pitchFamily="34" charset="0"/>
              </a:rPr>
              <a:t>Hald</a:t>
            </a:r>
            <a:r>
              <a:rPr lang="en-US" sz="1100" dirty="0">
                <a:latin typeface="Arial" panose="020B0604020202020204" pitchFamily="34" charset="0"/>
                <a:cs typeface="Arial" panose="020B0604020202020204" pitchFamily="34" charset="0"/>
              </a:rPr>
              <a:t> and </a:t>
            </a:r>
            <a:r>
              <a:rPr lang="en-US" sz="1100" dirty="0" err="1">
                <a:latin typeface="Arial" panose="020B0604020202020204" pitchFamily="34" charset="0"/>
                <a:cs typeface="Arial" panose="020B0604020202020204" pitchFamily="34" charset="0"/>
              </a:rPr>
              <a:t>Coslugeanu</a:t>
            </a:r>
            <a:r>
              <a:rPr lang="en-US" sz="1100" dirty="0">
                <a:latin typeface="Arial" panose="020B0604020202020204" pitchFamily="34" charset="0"/>
                <a:cs typeface="Arial" panose="020B0604020202020204" pitchFamily="34" charset="0"/>
              </a:rPr>
              <a:t>, 2022). Apple can implement supply chain management concepts and theories to reduce their exposure to this risk. By using JIT inventory management, for instance, Apple may reduce its overhead while still meeting customer demand. Supply chain resilience can be improved by reducing reliance on a single supplier by employing supplier diversification tactics (Manoj, 2011).</a:t>
            </a:r>
          </a:p>
          <a:p>
            <a:pPr algn="just">
              <a:lnSpc>
                <a:spcPct val="150000"/>
              </a:lnSpc>
            </a:pPr>
            <a:r>
              <a:rPr lang="en-US" sz="1100" b="1" dirty="0">
                <a:latin typeface="Arial" panose="020B0604020202020204" pitchFamily="34" charset="0"/>
                <a:cs typeface="Arial" panose="020B0604020202020204" pitchFamily="34" charset="0"/>
              </a:rPr>
              <a:t>Technological advancements and innovation.</a:t>
            </a:r>
          </a:p>
          <a:p>
            <a:pPr algn="just">
              <a:lnSpc>
                <a:spcPct val="150000"/>
              </a:lnSpc>
            </a:pPr>
            <a:r>
              <a:rPr lang="en-US" sz="1100" dirty="0">
                <a:latin typeface="Arial" panose="020B0604020202020204" pitchFamily="34" charset="0"/>
                <a:cs typeface="Arial" panose="020B0604020202020204" pitchFamily="34" charset="0"/>
              </a:rPr>
              <a:t>Apple can't survive in the post-pandemic world without a steady stream of technological innovations. Apple can use several paradigms to fuel its creative process. For instance, the S-Curve model of technological development proposes that innovations typically go through infancy, middle age, and old age (</a:t>
            </a:r>
            <a:r>
              <a:rPr lang="en-US" sz="1100" dirty="0" err="1">
                <a:latin typeface="Arial" panose="020B0604020202020204" pitchFamily="34" charset="0"/>
                <a:cs typeface="Arial" panose="020B0604020202020204" pitchFamily="34" charset="0"/>
              </a:rPr>
              <a:t>Negrão</a:t>
            </a:r>
            <a:r>
              <a:rPr lang="en-US" sz="1100" dirty="0">
                <a:latin typeface="Arial" panose="020B0604020202020204" pitchFamily="34" charset="0"/>
                <a:cs typeface="Arial" panose="020B0604020202020204" pitchFamily="34" charset="0"/>
              </a:rPr>
              <a:t> et al., 2020). Apple's ability to make informed decisions about technology investments and market expansion hinges on knowing where its products fall on the S-Curve. In addition, Apple can use the Diffusion of Innovation theory as a blueprint for developing successful marketing campaigns in response to the varying rates of adoption of new technology among different demographic groups.</a:t>
            </a:r>
          </a:p>
          <a:p>
            <a:pPr algn="just">
              <a:lnSpc>
                <a:spcPct val="150000"/>
              </a:lnSpc>
            </a:pPr>
            <a:r>
              <a:rPr lang="en-US" sz="1100" b="1" dirty="0">
                <a:latin typeface="Arial" panose="020B0604020202020204" pitchFamily="34" charset="0"/>
                <a:cs typeface="Arial" panose="020B0604020202020204" pitchFamily="34" charset="0"/>
              </a:rPr>
              <a:t>Intense competition:</a:t>
            </a:r>
          </a:p>
          <a:p>
            <a:pPr algn="just">
              <a:lnSpc>
                <a:spcPct val="150000"/>
              </a:lnSpc>
            </a:pPr>
            <a:r>
              <a:rPr lang="en-US" sz="1100" dirty="0">
                <a:latin typeface="Arial" panose="020B0604020202020204" pitchFamily="34" charset="0"/>
                <a:cs typeface="Arial" panose="020B0604020202020204" pitchFamily="34" charset="0"/>
              </a:rPr>
              <a:t>Apple competes in a market where giants like Samsung, Google, and Microsoft all pose serious threats. Apple can use strategic frameworks like Porter's Five Forces analysis to ensure it continues to have an edge in the market (Porter, 1990). This research is useful for spotting the influence of suppliers and buyers in negotiations, the potential for new entrants, the prevalence of replacement products, and the level of competition in a given market. Apple can differentiate its products by focusing on design, user experience, and ecosystem integration by recognizing the impact of these factors.</a:t>
            </a:r>
          </a:p>
          <a:p>
            <a:pPr algn="just">
              <a:lnSpc>
                <a:spcPct val="150000"/>
              </a:lnSpc>
            </a:pPr>
            <a:r>
              <a:rPr lang="en-US" sz="1100" b="1" dirty="0">
                <a:latin typeface="Arial" panose="020B0604020202020204" pitchFamily="34" charset="0"/>
                <a:cs typeface="Arial" panose="020B0604020202020204" pitchFamily="34" charset="0"/>
              </a:rPr>
              <a:t>Changing consumer preferences and behaviors:</a:t>
            </a:r>
          </a:p>
          <a:p>
            <a:pPr algn="just">
              <a:lnSpc>
                <a:spcPct val="150000"/>
              </a:lnSpc>
            </a:pPr>
            <a:r>
              <a:rPr lang="en-US" sz="1100" dirty="0">
                <a:latin typeface="Arial" panose="020B0604020202020204" pitchFamily="34" charset="0"/>
                <a:cs typeface="Arial" panose="020B0604020202020204" pitchFamily="34" charset="0"/>
              </a:rPr>
              <a:t>Significant changes in consumer behavior and tastes have resulted from the COVID-19 pandemic. Apple can use ideas of customer behavior that are pertinent to the times in order to survive and thrive. For instance, according to the Theory of Planned Behavior, customers' intents and actions are shaped by their own subjective norms and their level of perceived behavioral control (Ajzen, 1991). Apple's ability to respond to customers' ever-changing wants and needs is greatly enhanced by its knowledge of these elements. Apple may use the Customer Decision Journey model to better interact and market to its customers by tracing the different touchpoints and stages they go through before making a purchase.</a:t>
            </a:r>
          </a:p>
          <a:p>
            <a:pPr>
              <a:lnSpc>
                <a:spcPct val="150000"/>
              </a:lnSpc>
            </a:pPr>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E5E7EEB-FEBB-4288-9831-C9076B5535EB}" type="slidenum">
              <a:rPr lang="en-US" smtClean="0"/>
              <a:t>4</a:t>
            </a:fld>
            <a:endParaRPr lang="en-US"/>
          </a:p>
        </p:txBody>
      </p:sp>
    </p:spTree>
    <p:extLst>
      <p:ext uri="{BB962C8B-B14F-4D97-AF65-F5344CB8AC3E}">
        <p14:creationId xmlns:p14="http://schemas.microsoft.com/office/powerpoint/2010/main" val="1623282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b="1" dirty="0">
                <a:latin typeface="Arial" panose="020B0604020202020204" pitchFamily="34" charset="0"/>
                <a:cs typeface="Arial" panose="020B0604020202020204" pitchFamily="34" charset="0"/>
              </a:rPr>
              <a:t>Research and development (R&amp;D):</a:t>
            </a:r>
          </a:p>
          <a:p>
            <a:pPr>
              <a:lnSpc>
                <a:spcPct val="150000"/>
              </a:lnSpc>
            </a:pPr>
            <a:r>
              <a:rPr lang="en-US" sz="1100" dirty="0">
                <a:latin typeface="Arial" panose="020B0604020202020204" pitchFamily="34" charset="0"/>
                <a:cs typeface="Arial" panose="020B0604020202020204" pitchFamily="34" charset="0"/>
              </a:rPr>
              <a:t>Apple invests heavily in research and development (R&amp;D) to fuel product innovation and keep the company ahead of the competition. Apple is able to create new products, services, and technology by utilizing the Open Innovation model and other innovation management theories in tandem with its external partners, customers, and suppliers. In addition, the R&amp;D process can benefit greatly from input from early adopters and innovators, according to the Lead User hypothesis and other similar principles..</a:t>
            </a:r>
          </a:p>
          <a:p>
            <a:pPr>
              <a:lnSpc>
                <a:spcPct val="150000"/>
              </a:lnSpc>
            </a:pPr>
            <a:r>
              <a:rPr lang="en-US" sz="1100" b="1" dirty="0">
                <a:latin typeface="Arial" panose="020B0604020202020204" pitchFamily="34" charset="0"/>
                <a:cs typeface="Arial" panose="020B0604020202020204" pitchFamily="34" charset="0"/>
              </a:rPr>
              <a:t>Supply chain management:</a:t>
            </a:r>
          </a:p>
          <a:p>
            <a:pPr>
              <a:lnSpc>
                <a:spcPct val="150000"/>
              </a:lnSpc>
            </a:pPr>
            <a:r>
              <a:rPr lang="en-US" sz="1100" dirty="0">
                <a:latin typeface="Arial" panose="020B0604020202020204" pitchFamily="34" charset="0"/>
                <a:cs typeface="Arial" panose="020B0604020202020204" pitchFamily="34" charset="0"/>
              </a:rPr>
              <a:t>The SCOR (Supply Chain Operations Reference) model and the Theory of Constraints are two examples of supply chain management frameworks that Apple could use to handle supply chain issues. Plan, source, make, deliver, and return are just few of the areas that can be improved with the help of the SCOR model (Huan et al., 2004). Apple may use this strategy to reduce inefficiencies, boost productivity, increase transparency, and lessen supply chain risks. In a similar vein, Apple can benefit from the Theory of Constraints to better manage its supply chain by decreasing delays and increasing responsiveness by locating and eliminating bottlenecks.</a:t>
            </a:r>
          </a:p>
          <a:p>
            <a:pPr>
              <a:lnSpc>
                <a:spcPct val="150000"/>
              </a:lnSpc>
            </a:pPr>
            <a:r>
              <a:rPr lang="en-US" sz="1100" b="1" dirty="0">
                <a:latin typeface="Arial" panose="020B0604020202020204" pitchFamily="34" charset="0"/>
                <a:cs typeface="Arial" panose="020B0604020202020204" pitchFamily="34" charset="0"/>
              </a:rPr>
              <a:t>Marketing and customer experience:</a:t>
            </a:r>
          </a:p>
          <a:p>
            <a:pPr>
              <a:lnSpc>
                <a:spcPct val="150000"/>
              </a:lnSpc>
            </a:pPr>
            <a:r>
              <a:rPr lang="en-US" sz="1100" dirty="0">
                <a:latin typeface="Arial" panose="020B0604020202020204" pitchFamily="34" charset="0"/>
                <a:cs typeface="Arial" panose="020B0604020202020204" pitchFamily="34" charset="0"/>
              </a:rPr>
              <a:t>Marketing and customer experience are Apple's priorities. Apple can effectively allocate resources using the Customer Value Hierarchy and Customer Journey Mapping. From basic advantages to augmented and projected benefits, the Customer Value Hierarchy emphasizes value delivery at various levels. Apple may use customer value perceptions to improve product features, customer support, and after-sales services for a better customer experience. client Journey Mapping helps Apple allocate resources to improve client touchpoints and create a seamless and pleasurable customer journey.</a:t>
            </a:r>
          </a:p>
        </p:txBody>
      </p:sp>
      <p:sp>
        <p:nvSpPr>
          <p:cNvPr id="4" name="Slide Number Placeholder 3"/>
          <p:cNvSpPr>
            <a:spLocks noGrp="1"/>
          </p:cNvSpPr>
          <p:nvPr>
            <p:ph type="sldNum" sz="quarter" idx="5"/>
          </p:nvPr>
        </p:nvSpPr>
        <p:spPr/>
        <p:txBody>
          <a:bodyPr/>
          <a:lstStyle/>
          <a:p>
            <a:fld id="{BE5E7EEB-FEBB-4288-9831-C9076B5535EB}" type="slidenum">
              <a:rPr lang="en-US" smtClean="0"/>
              <a:t>5</a:t>
            </a:fld>
            <a:endParaRPr lang="en-US"/>
          </a:p>
        </p:txBody>
      </p:sp>
    </p:spTree>
    <p:extLst>
      <p:ext uri="{BB962C8B-B14F-4D97-AF65-F5344CB8AC3E}">
        <p14:creationId xmlns:p14="http://schemas.microsoft.com/office/powerpoint/2010/main" val="2310428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b="1" dirty="0">
                <a:latin typeface="Arial" panose="020B0604020202020204" pitchFamily="34" charset="0"/>
                <a:cs typeface="Arial" panose="020B0604020202020204" pitchFamily="34" charset="0"/>
              </a:rPr>
              <a:t>Product Differentiation and Innovation:</a:t>
            </a:r>
          </a:p>
          <a:p>
            <a:pPr>
              <a:lnSpc>
                <a:spcPct val="150000"/>
              </a:lnSpc>
            </a:pPr>
            <a:r>
              <a:rPr lang="en-US" sz="1100" dirty="0">
                <a:latin typeface="Arial" panose="020B0604020202020204" pitchFamily="34" charset="0"/>
                <a:cs typeface="Arial" panose="020B0604020202020204" pitchFamily="34" charset="0"/>
              </a:rPr>
              <a:t>Apple has a leg up on the competition thanks to the originality and novelty of its wares. Apple can find new markets to enter or establish strategies to expand into existing ones with distinctive products and features by utilizing strategic frameworks like the Blue Ocean Strategy or the Ansoff Matrix (Strategy, 2015, Meldrum et al., 1995). This may involve penetrating untapped markets with specialized products or expanding into unexplored regions.</a:t>
            </a:r>
          </a:p>
          <a:p>
            <a:pPr>
              <a:lnSpc>
                <a:spcPct val="150000"/>
              </a:lnSpc>
            </a:pPr>
            <a:r>
              <a:rPr lang="en-US" sz="1100" b="1" dirty="0">
                <a:latin typeface="Arial" panose="020B0604020202020204" pitchFamily="34" charset="0"/>
                <a:cs typeface="Arial" panose="020B0604020202020204" pitchFamily="34" charset="0"/>
              </a:rPr>
              <a:t>Services Expansion:</a:t>
            </a:r>
          </a:p>
          <a:p>
            <a:pPr>
              <a:lnSpc>
                <a:spcPct val="150000"/>
              </a:lnSpc>
            </a:pPr>
            <a:r>
              <a:rPr lang="en-US" sz="1100" dirty="0">
                <a:latin typeface="Arial" panose="020B0604020202020204" pitchFamily="34" charset="0"/>
                <a:cs typeface="Arial" panose="020B0604020202020204" pitchFamily="34" charset="0"/>
              </a:rPr>
              <a:t>By entering the service industry, Apple can capitalize on its large user base and thriving ecosystem. By combining Apple Music, Apple TV+, Apple Arcade, and Apple Pay, Apple can increase customer loyalty and satisfaction via the Service Profit Chain and the Service-Dominant Logic. Apple can increase consumer loyalty and ecosystem health by diversifying its income streams through services.</a:t>
            </a:r>
          </a:p>
          <a:p>
            <a:pPr>
              <a:lnSpc>
                <a:spcPct val="150000"/>
              </a:lnSpc>
            </a:pPr>
            <a:r>
              <a:rPr lang="en-US" sz="1100" b="1" dirty="0">
                <a:latin typeface="Arial" panose="020B0604020202020204" pitchFamily="34" charset="0"/>
                <a:cs typeface="Arial" panose="020B0604020202020204" pitchFamily="34" charset="0"/>
              </a:rPr>
              <a:t>Embracing Digital Transformation:</a:t>
            </a:r>
          </a:p>
          <a:p>
            <a:pPr>
              <a:lnSpc>
                <a:spcPct val="150000"/>
              </a:lnSpc>
            </a:pPr>
            <a:r>
              <a:rPr lang="en-US" sz="1100" dirty="0">
                <a:latin typeface="Arial" panose="020B0604020202020204" pitchFamily="34" charset="0"/>
                <a:cs typeface="Arial" panose="020B0604020202020204" pitchFamily="34" charset="0"/>
              </a:rPr>
              <a:t>The post-pandemic period emphasizes the importance of digital transformation. Apple may develop its digital initiatives with the help of frameworks like the Digital Business Transformation model and the Technology Adoption Lifecycle. This includes utilizing data analytics to guide decision-making and propel business expansion via digital channel optimization and improved consumer engagement via individualized experiences. Apple can maintain its competitive edge in the digital sphere by fully embracing digital transformation so that it can continue to be flexible and responsive to shifting market conditions</a:t>
            </a:r>
          </a:p>
          <a:p>
            <a:pPr>
              <a:lnSpc>
                <a:spcPct val="150000"/>
              </a:lnSpc>
            </a:pPr>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E5E7EEB-FEBB-4288-9831-C9076B5535EB}" type="slidenum">
              <a:rPr lang="en-US" smtClean="0"/>
              <a:t>6</a:t>
            </a:fld>
            <a:endParaRPr lang="en-US"/>
          </a:p>
        </p:txBody>
      </p:sp>
    </p:spTree>
    <p:extLst>
      <p:ext uri="{BB962C8B-B14F-4D97-AF65-F5344CB8AC3E}">
        <p14:creationId xmlns:p14="http://schemas.microsoft.com/office/powerpoint/2010/main" val="1495339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b="1" dirty="0">
                <a:latin typeface="Arial" panose="020B0604020202020204" pitchFamily="34" charset="0"/>
                <a:cs typeface="Arial" panose="020B0604020202020204" pitchFamily="34" charset="0"/>
              </a:rPr>
              <a:t>Environmental Sustainability:</a:t>
            </a:r>
          </a:p>
          <a:p>
            <a:pPr>
              <a:lnSpc>
                <a:spcPct val="150000"/>
              </a:lnSpc>
            </a:pPr>
            <a:r>
              <a:rPr lang="en-US" sz="1100" dirty="0">
                <a:latin typeface="Arial" panose="020B0604020202020204" pitchFamily="34" charset="0"/>
                <a:cs typeface="Arial" panose="020B0604020202020204" pitchFamily="34" charset="0"/>
              </a:rPr>
              <a:t>Apple is very concerned about protecting the environment. Apple can successfully share its environmental initiatives using frameworks like the Triple Bottom Line method and the Ecological Footprint study (</a:t>
            </a:r>
            <a:r>
              <a:rPr lang="en-US" sz="1100" dirty="0" err="1">
                <a:latin typeface="Arial" panose="020B0604020202020204" pitchFamily="34" charset="0"/>
                <a:cs typeface="Arial" panose="020B0604020202020204" pitchFamily="34" charset="0"/>
              </a:rPr>
              <a:t>Alhaddi</a:t>
            </a:r>
            <a:r>
              <a:rPr lang="en-US" sz="1100" dirty="0">
                <a:latin typeface="Arial" panose="020B0604020202020204" pitchFamily="34" charset="0"/>
                <a:cs typeface="Arial" panose="020B0604020202020204" pitchFamily="34" charset="0"/>
              </a:rPr>
              <a:t>, 2015, </a:t>
            </a:r>
            <a:r>
              <a:rPr lang="en-US" sz="1100" dirty="0" err="1">
                <a:latin typeface="Arial" panose="020B0604020202020204" pitchFamily="34" charset="0"/>
                <a:cs typeface="Arial" panose="020B0604020202020204" pitchFamily="34" charset="0"/>
              </a:rPr>
              <a:t>Slaper</a:t>
            </a:r>
            <a:r>
              <a:rPr lang="en-US" sz="1100" dirty="0">
                <a:latin typeface="Arial" panose="020B0604020202020204" pitchFamily="34" charset="0"/>
                <a:cs typeface="Arial" panose="020B0604020202020204" pitchFamily="34" charset="0"/>
              </a:rPr>
              <a:t> and Hall, 2011). As part of these goals, the company is implementing measures to lessen its impact on the environment. Apple can boost its brand name and win over environmentally sensitive customers by emphasizing its dedication to sustainability.</a:t>
            </a:r>
          </a:p>
          <a:p>
            <a:pPr>
              <a:lnSpc>
                <a:spcPct val="150000"/>
              </a:lnSpc>
            </a:pPr>
            <a:r>
              <a:rPr lang="en-US" sz="1100" b="1" dirty="0">
                <a:latin typeface="Arial" panose="020B0604020202020204" pitchFamily="34" charset="0"/>
                <a:cs typeface="Arial" panose="020B0604020202020204" pitchFamily="34" charset="0"/>
              </a:rPr>
              <a:t>Supply Chain Responsibility:</a:t>
            </a:r>
          </a:p>
          <a:p>
            <a:pPr>
              <a:lnSpc>
                <a:spcPct val="150000"/>
              </a:lnSpc>
            </a:pPr>
            <a:r>
              <a:rPr lang="en-US" sz="1100" dirty="0">
                <a:latin typeface="Arial" panose="020B0604020202020204" pitchFamily="34" charset="0"/>
                <a:cs typeface="Arial" panose="020B0604020202020204" pitchFamily="34" charset="0"/>
              </a:rPr>
              <a:t>Apple is committed to encouraging ethical business practises throughout its supply chain. Apple monitors its suppliers' compliance with its own ethical standards, fair labor practises, and environmental rules through the use of frameworks like the Supplier Code of Conduct and the Responsible Business Alliance (RBA) Code of Conduct (</a:t>
            </a:r>
            <a:r>
              <a:rPr lang="en-US" sz="1100" dirty="0" err="1">
                <a:latin typeface="Arial" panose="020B0604020202020204" pitchFamily="34" charset="0"/>
                <a:cs typeface="Arial" panose="020B0604020202020204" pitchFamily="34" charset="0"/>
              </a:rPr>
              <a:t>Culpan</a:t>
            </a:r>
            <a:r>
              <a:rPr lang="en-US" sz="1100" dirty="0">
                <a:latin typeface="Arial" panose="020B0604020202020204" pitchFamily="34" charset="0"/>
                <a:cs typeface="Arial" panose="020B0604020202020204" pitchFamily="34" charset="0"/>
              </a:rPr>
              <a:t>, 2002). The brand's reputation can be protected against potential threats by conducting regular audits and working closely with suppliers.</a:t>
            </a:r>
          </a:p>
          <a:p>
            <a:pPr>
              <a:lnSpc>
                <a:spcPct val="150000"/>
              </a:lnSpc>
            </a:pPr>
            <a:r>
              <a:rPr lang="en-US" sz="1100" b="1" dirty="0">
                <a:latin typeface="Arial" panose="020B0604020202020204" pitchFamily="34" charset="0"/>
                <a:cs typeface="Arial" panose="020B0604020202020204" pitchFamily="34" charset="0"/>
              </a:rPr>
              <a:t>Privacy and Data Security:</a:t>
            </a:r>
          </a:p>
          <a:p>
            <a:pPr>
              <a:lnSpc>
                <a:spcPct val="150000"/>
              </a:lnSpc>
            </a:pPr>
            <a:r>
              <a:rPr lang="en-US" sz="1100" dirty="0">
                <a:latin typeface="Arial" panose="020B0604020202020204" pitchFamily="34" charset="0"/>
                <a:cs typeface="Arial" panose="020B0604020202020204" pitchFamily="34" charset="0"/>
              </a:rPr>
              <a:t>Apple can benefit from privacy frameworks such as Privacy by Design and the Fair Information Practises Principles as customers' interest in protecting their personal data grows (Cate, 2006). Apple can gain customers' trust and set itself apart from rivals by emphasizing its commitment to preserving user data, enacting stringent security measures, and providing openness in data practises</a:t>
            </a:r>
          </a:p>
          <a:p>
            <a:pPr>
              <a:lnSpc>
                <a:spcPct val="150000"/>
              </a:lnSpc>
            </a:pPr>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E5E7EEB-FEBB-4288-9831-C9076B5535EB}" type="slidenum">
              <a:rPr lang="en-US" smtClean="0"/>
              <a:t>7</a:t>
            </a:fld>
            <a:endParaRPr lang="en-US"/>
          </a:p>
        </p:txBody>
      </p:sp>
    </p:spTree>
    <p:extLst>
      <p:ext uri="{BB962C8B-B14F-4D97-AF65-F5344CB8AC3E}">
        <p14:creationId xmlns:p14="http://schemas.microsoft.com/office/powerpoint/2010/main" val="1602955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150000"/>
              </a:lnSpc>
              <a:buFont typeface="Wingdings" panose="05000000000000000000" pitchFamily="2" charset="2"/>
              <a:buChar char="Ø"/>
            </a:pPr>
            <a:r>
              <a:rPr lang="en-US" sz="1100" dirty="0">
                <a:latin typeface="Arial" panose="020B0604020202020204" pitchFamily="34" charset="0"/>
                <a:cs typeface="Arial" panose="020B0604020202020204" pitchFamily="34" charset="0"/>
              </a:rPr>
              <a:t>Enhance Supply Chain Resilience: Apple needs to fortify its supply chain even further by expanding its supplier base and enforcing strict risk management policies. To do so, businesses need to prepare for disruptions by creating diverse channels of supply, increasing supply chain visibility, and adopting agile practises. Apple can keep its customers happy and reduce disruptions in service by maintaining a steady supply chain (Tang, 2006).</a:t>
            </a:r>
          </a:p>
          <a:p>
            <a:pPr marL="171450" indent="-171450">
              <a:lnSpc>
                <a:spcPct val="150000"/>
              </a:lnSpc>
              <a:buFont typeface="Wingdings" panose="05000000000000000000" pitchFamily="2" charset="2"/>
              <a:buChar char="Ø"/>
            </a:pPr>
            <a:r>
              <a:rPr lang="en-US" sz="1100" dirty="0">
                <a:latin typeface="Arial" panose="020B0604020202020204" pitchFamily="34" charset="0"/>
                <a:cs typeface="Arial" panose="020B0604020202020204" pitchFamily="34" charset="0"/>
              </a:rPr>
              <a:t>Foster a Culture of Innovation: Apple needs to keep pouring money into R&amp;D if it wants to keep innovating its products. Creating innovative technologies and goods requires fostering teamwork and exchange of information as well as utilizing external partnerships. To encourage and facilitate employee-driven innovation, Apple may potentially set up innovation laboratories or programmes.</a:t>
            </a:r>
          </a:p>
          <a:p>
            <a:pPr marL="171450" indent="-171450">
              <a:lnSpc>
                <a:spcPct val="150000"/>
              </a:lnSpc>
              <a:buFont typeface="Wingdings" panose="05000000000000000000" pitchFamily="2" charset="2"/>
              <a:buChar char="Ø"/>
            </a:pPr>
            <a:r>
              <a:rPr lang="en-US" sz="1100" dirty="0">
                <a:latin typeface="Arial" panose="020B0604020202020204" pitchFamily="34" charset="0"/>
                <a:cs typeface="Arial" panose="020B0604020202020204" pitchFamily="34" charset="0"/>
              </a:rPr>
              <a:t>Focus on Customer-Centric Marketing: Apple needs to prioritise improving the customer service they provide and adapting their marketing to the changing tastes of their target demographic. One way to do this is by investing in after-sales support, improving digital channels for more smooth interactions with customers, and using customer data to craft more targeted marketing messages. By employing customer journey mapping methods, problems and opportunities to enhance the customer experience can be located and addressed (Bolton, 2004).</a:t>
            </a:r>
          </a:p>
          <a:p>
            <a:pPr marL="171450" indent="-171450">
              <a:lnSpc>
                <a:spcPct val="150000"/>
              </a:lnSpc>
              <a:buFont typeface="Wingdings" panose="05000000000000000000" pitchFamily="2" charset="2"/>
              <a:buChar char="Ø"/>
            </a:pPr>
            <a:r>
              <a:rPr lang="en-US" sz="1100" dirty="0">
                <a:latin typeface="Arial" panose="020B0604020202020204" pitchFamily="34" charset="0"/>
                <a:cs typeface="Arial" panose="020B0604020202020204" pitchFamily="34" charset="0"/>
              </a:rPr>
              <a:t>Strengthen Ecosystem Integration: Apple might improve the user experience by integrating its various products and services. This can be done by forming relationships with complementary companies and platforms, offering a wider variety of services, and improving the interoperability of Apple's own devices. Apple can increase customer loyalty by raising consumer switching costs through greater ecosystem integration.</a:t>
            </a:r>
          </a:p>
          <a:p>
            <a:pPr marL="171450" indent="-171450">
              <a:lnSpc>
                <a:spcPct val="150000"/>
              </a:lnSpc>
              <a:buFont typeface="Wingdings" panose="05000000000000000000" pitchFamily="2" charset="2"/>
              <a:buChar char="Ø"/>
            </a:pPr>
            <a:r>
              <a:rPr lang="en-US" sz="1100" dirty="0">
                <a:latin typeface="Arial" panose="020B0604020202020204" pitchFamily="34" charset="0"/>
                <a:cs typeface="Arial" panose="020B0604020202020204" pitchFamily="34" charset="0"/>
              </a:rPr>
              <a:t>Embrace Sustainability and CSR Initiatives: Apple must maintain its commitment to environmental preservation and responsible business practises. This includes adopting circular economy ideas to encourage recycling and reduce waste as well as further decreasing its carbon footprint and boosting the use of renewable energy sources. Apple can improve its brand name and appeal to environmentally sensitive consumers by being open and honest about its sustainability activities (Clarke and Boersma, 2017).</a:t>
            </a:r>
          </a:p>
          <a:p>
            <a:pPr marL="171450" indent="-171450">
              <a:lnSpc>
                <a:spcPct val="150000"/>
              </a:lnSpc>
              <a:buFont typeface="Wingdings" panose="05000000000000000000" pitchFamily="2" charset="2"/>
              <a:buChar char="Ø"/>
            </a:pPr>
            <a:r>
              <a:rPr lang="en-US" sz="1100" dirty="0">
                <a:latin typeface="Arial" panose="020B0604020202020204" pitchFamily="34" charset="0"/>
                <a:cs typeface="Arial" panose="020B0604020202020204" pitchFamily="34" charset="0"/>
              </a:rPr>
              <a:t>Invest in Data Security and Privacy: Apple needs to keep investing in strong security measures and making user privacy a top priority in light of rising worries over data security and privacy. Use of encryption tools, open privacy policies, and increased user agency are all part of this strategy. Apple can attract and retain customers by showing that it values their personal information and takes precautions to protect it from unauthorized access.</a:t>
            </a:r>
          </a:p>
          <a:p>
            <a:pPr marL="171450" indent="-171450">
              <a:lnSpc>
                <a:spcPct val="150000"/>
              </a:lnSpc>
              <a:buFont typeface="Wingdings" panose="05000000000000000000" pitchFamily="2" charset="2"/>
              <a:buChar char="Ø"/>
            </a:pPr>
            <a:r>
              <a:rPr lang="en-US" sz="1100" dirty="0">
                <a:latin typeface="Arial" panose="020B0604020202020204" pitchFamily="34" charset="0"/>
                <a:cs typeface="Arial" panose="020B0604020202020204" pitchFamily="34" charset="0"/>
              </a:rPr>
              <a:t>Foster Partnerships and Alliances: If it wants to increase its market share and obtain access to cutting-edge technologies, Apple should actively seek out strategic partnerships and alliances. Apple can reach more people and solve more problems by teaming up with businesses that produce related goods and services. Apple's competitive position can be bolstered by strategic collaborations thanks to the potential for collaborative advertising campaigns and the pooling of resources.</a:t>
            </a:r>
          </a:p>
          <a:p>
            <a:pPr>
              <a:lnSpc>
                <a:spcPct val="150000"/>
              </a:lnSpc>
            </a:pPr>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BE5E7EEB-FEBB-4288-9831-C9076B5535EB}" type="slidenum">
              <a:rPr lang="en-US" smtClean="0"/>
              <a:t>8</a:t>
            </a:fld>
            <a:endParaRPr lang="en-US"/>
          </a:p>
        </p:txBody>
      </p:sp>
    </p:spTree>
    <p:extLst>
      <p:ext uri="{BB962C8B-B14F-4D97-AF65-F5344CB8AC3E}">
        <p14:creationId xmlns:p14="http://schemas.microsoft.com/office/powerpoint/2010/main" val="2855779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5F54B-46C1-C47F-D352-A61908FA14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D70F1C-B350-0033-B688-A5458007CD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18EAA69-CCEA-0CE3-C8F8-DABD60D98FED}"/>
              </a:ext>
            </a:extLst>
          </p:cNvPr>
          <p:cNvSpPr>
            <a:spLocks noGrp="1"/>
          </p:cNvSpPr>
          <p:nvPr>
            <p:ph type="dt" sz="half" idx="10"/>
          </p:nvPr>
        </p:nvSpPr>
        <p:spPr/>
        <p:txBody>
          <a:bodyPr/>
          <a:lstStyle/>
          <a:p>
            <a:fld id="{857614E4-E384-4605-9A8D-8E5450C2CDA6}" type="datetimeFigureOut">
              <a:rPr lang="en-US" smtClean="0"/>
              <a:t>7/9/2023</a:t>
            </a:fld>
            <a:endParaRPr lang="en-US"/>
          </a:p>
        </p:txBody>
      </p:sp>
      <p:sp>
        <p:nvSpPr>
          <p:cNvPr id="5" name="Footer Placeholder 4">
            <a:extLst>
              <a:ext uri="{FF2B5EF4-FFF2-40B4-BE49-F238E27FC236}">
                <a16:creationId xmlns:a16="http://schemas.microsoft.com/office/drawing/2014/main" id="{4A1CE15B-D0C9-8315-3C67-9063AD63DF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C18149-6A68-6DD9-1A22-34B4002F40F1}"/>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4263631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1107A-134D-95F2-E57C-391E7C8A95C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9135DD4-8756-AB4C-6A0E-2432F78D2C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7F5387-C5C6-69D7-5AAE-9E3F2C39A396}"/>
              </a:ext>
            </a:extLst>
          </p:cNvPr>
          <p:cNvSpPr>
            <a:spLocks noGrp="1"/>
          </p:cNvSpPr>
          <p:nvPr>
            <p:ph type="dt" sz="half" idx="10"/>
          </p:nvPr>
        </p:nvSpPr>
        <p:spPr/>
        <p:txBody>
          <a:bodyPr/>
          <a:lstStyle/>
          <a:p>
            <a:fld id="{857614E4-E384-4605-9A8D-8E5450C2CDA6}" type="datetimeFigureOut">
              <a:rPr lang="en-US" smtClean="0"/>
              <a:t>7/9/2023</a:t>
            </a:fld>
            <a:endParaRPr lang="en-US"/>
          </a:p>
        </p:txBody>
      </p:sp>
      <p:sp>
        <p:nvSpPr>
          <p:cNvPr id="5" name="Footer Placeholder 4">
            <a:extLst>
              <a:ext uri="{FF2B5EF4-FFF2-40B4-BE49-F238E27FC236}">
                <a16:creationId xmlns:a16="http://schemas.microsoft.com/office/drawing/2014/main" id="{BAE5EEB3-7262-BABD-6289-8DA3C0FAB6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755177-5DDE-9269-5A13-72D42903AD78}"/>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4053573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3D15B-9B07-8CCB-B0A7-9E6F2DB41E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3AAE401-10AE-A7C5-C58D-BA3D45844A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535DFF-E29F-BC34-2592-3E2E9F599D07}"/>
              </a:ext>
            </a:extLst>
          </p:cNvPr>
          <p:cNvSpPr>
            <a:spLocks noGrp="1"/>
          </p:cNvSpPr>
          <p:nvPr>
            <p:ph type="dt" sz="half" idx="10"/>
          </p:nvPr>
        </p:nvSpPr>
        <p:spPr/>
        <p:txBody>
          <a:bodyPr/>
          <a:lstStyle/>
          <a:p>
            <a:fld id="{857614E4-E384-4605-9A8D-8E5450C2CDA6}" type="datetimeFigureOut">
              <a:rPr lang="en-US" smtClean="0"/>
              <a:t>7/9/2023</a:t>
            </a:fld>
            <a:endParaRPr lang="en-US"/>
          </a:p>
        </p:txBody>
      </p:sp>
      <p:sp>
        <p:nvSpPr>
          <p:cNvPr id="5" name="Footer Placeholder 4">
            <a:extLst>
              <a:ext uri="{FF2B5EF4-FFF2-40B4-BE49-F238E27FC236}">
                <a16:creationId xmlns:a16="http://schemas.microsoft.com/office/drawing/2014/main" id="{2B68FD93-579C-A7C7-27F0-2AC392F9AE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491D7A-BA7F-5409-F3A2-2A4BBDA1A8BE}"/>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745621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6C7A0-6A56-B817-1F55-9EADD76D73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BF89F3B-3617-BDFB-3268-EC7523EB89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316698A-A5D1-488E-210D-84B462AFA7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68A29DD-1B96-8D1A-0058-458B4AA6C13D}"/>
              </a:ext>
            </a:extLst>
          </p:cNvPr>
          <p:cNvSpPr>
            <a:spLocks noGrp="1"/>
          </p:cNvSpPr>
          <p:nvPr>
            <p:ph type="dt" sz="half" idx="10"/>
          </p:nvPr>
        </p:nvSpPr>
        <p:spPr/>
        <p:txBody>
          <a:bodyPr/>
          <a:lstStyle/>
          <a:p>
            <a:fld id="{857614E4-E384-4605-9A8D-8E5450C2CDA6}" type="datetimeFigureOut">
              <a:rPr lang="en-US" smtClean="0"/>
              <a:t>7/9/2023</a:t>
            </a:fld>
            <a:endParaRPr lang="en-US"/>
          </a:p>
        </p:txBody>
      </p:sp>
      <p:sp>
        <p:nvSpPr>
          <p:cNvPr id="6" name="Footer Placeholder 5">
            <a:extLst>
              <a:ext uri="{FF2B5EF4-FFF2-40B4-BE49-F238E27FC236}">
                <a16:creationId xmlns:a16="http://schemas.microsoft.com/office/drawing/2014/main" id="{E275BE4A-E17D-C16E-AAAE-4C92F486D5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DCB4F8-485E-3F27-EE23-0A788F0D909B}"/>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1864030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9B10E-2CED-739E-DA17-87540449112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FFA012E-28E8-A32A-3537-40D40D9F21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5CA114-234D-34CE-1075-82699E6C8C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A55387F-C408-FA5F-5C1F-A2D46AADCF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166B5F-176D-4ECA-2E2B-A8BC7C3089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4EEBE5-B27E-8839-318C-802BAA15D9BD}"/>
              </a:ext>
            </a:extLst>
          </p:cNvPr>
          <p:cNvSpPr>
            <a:spLocks noGrp="1"/>
          </p:cNvSpPr>
          <p:nvPr>
            <p:ph type="dt" sz="half" idx="10"/>
          </p:nvPr>
        </p:nvSpPr>
        <p:spPr/>
        <p:txBody>
          <a:bodyPr/>
          <a:lstStyle/>
          <a:p>
            <a:fld id="{857614E4-E384-4605-9A8D-8E5450C2CDA6}" type="datetimeFigureOut">
              <a:rPr lang="en-US" smtClean="0"/>
              <a:t>7/9/2023</a:t>
            </a:fld>
            <a:endParaRPr lang="en-US"/>
          </a:p>
        </p:txBody>
      </p:sp>
      <p:sp>
        <p:nvSpPr>
          <p:cNvPr id="8" name="Footer Placeholder 7">
            <a:extLst>
              <a:ext uri="{FF2B5EF4-FFF2-40B4-BE49-F238E27FC236}">
                <a16:creationId xmlns:a16="http://schemas.microsoft.com/office/drawing/2014/main" id="{42EB896C-9F11-91C7-157F-6ABAF138D0A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95D7249-4CE1-3131-BC10-034EE4678E04}"/>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3401431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6791C-648C-9944-FBFF-0ADA808A7A9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DFB8414-61EC-99EE-2B7E-F036BB70500B}"/>
              </a:ext>
            </a:extLst>
          </p:cNvPr>
          <p:cNvSpPr>
            <a:spLocks noGrp="1"/>
          </p:cNvSpPr>
          <p:nvPr>
            <p:ph type="dt" sz="half" idx="10"/>
          </p:nvPr>
        </p:nvSpPr>
        <p:spPr/>
        <p:txBody>
          <a:bodyPr/>
          <a:lstStyle/>
          <a:p>
            <a:fld id="{857614E4-E384-4605-9A8D-8E5450C2CDA6}" type="datetimeFigureOut">
              <a:rPr lang="en-US" smtClean="0"/>
              <a:t>7/9/2023</a:t>
            </a:fld>
            <a:endParaRPr lang="en-US"/>
          </a:p>
        </p:txBody>
      </p:sp>
      <p:sp>
        <p:nvSpPr>
          <p:cNvPr id="4" name="Footer Placeholder 3">
            <a:extLst>
              <a:ext uri="{FF2B5EF4-FFF2-40B4-BE49-F238E27FC236}">
                <a16:creationId xmlns:a16="http://schemas.microsoft.com/office/drawing/2014/main" id="{77D36D17-B60B-67CA-2A21-296A389122A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DEFEB64-4342-FDE0-50E0-B02B4DB1B7E7}"/>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1499186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ACB0B6-8839-6082-17B8-D9990D6499D5}"/>
              </a:ext>
            </a:extLst>
          </p:cNvPr>
          <p:cNvSpPr>
            <a:spLocks noGrp="1"/>
          </p:cNvSpPr>
          <p:nvPr>
            <p:ph type="dt" sz="half" idx="10"/>
          </p:nvPr>
        </p:nvSpPr>
        <p:spPr/>
        <p:txBody>
          <a:bodyPr/>
          <a:lstStyle/>
          <a:p>
            <a:fld id="{857614E4-E384-4605-9A8D-8E5450C2CDA6}" type="datetimeFigureOut">
              <a:rPr lang="en-US" smtClean="0"/>
              <a:t>7/9/2023</a:t>
            </a:fld>
            <a:endParaRPr lang="en-US"/>
          </a:p>
        </p:txBody>
      </p:sp>
      <p:sp>
        <p:nvSpPr>
          <p:cNvPr id="3" name="Footer Placeholder 2">
            <a:extLst>
              <a:ext uri="{FF2B5EF4-FFF2-40B4-BE49-F238E27FC236}">
                <a16:creationId xmlns:a16="http://schemas.microsoft.com/office/drawing/2014/main" id="{B34888DD-D01A-8EA9-9F20-A2D1867DB83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F50F4B2-9E98-7DBC-AABE-7ABD2CB4FCEB}"/>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3750090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2651C-83B1-5CC1-FBCE-C3E99C5E98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D930D2-DE66-CB01-F192-F59A5527C4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C43AA28-631E-392F-C1BB-985A551596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63BBC3-9B5E-329E-F65B-956A4B388B99}"/>
              </a:ext>
            </a:extLst>
          </p:cNvPr>
          <p:cNvSpPr>
            <a:spLocks noGrp="1"/>
          </p:cNvSpPr>
          <p:nvPr>
            <p:ph type="dt" sz="half" idx="10"/>
          </p:nvPr>
        </p:nvSpPr>
        <p:spPr/>
        <p:txBody>
          <a:bodyPr/>
          <a:lstStyle/>
          <a:p>
            <a:fld id="{857614E4-E384-4605-9A8D-8E5450C2CDA6}" type="datetimeFigureOut">
              <a:rPr lang="en-US" smtClean="0"/>
              <a:t>7/9/2023</a:t>
            </a:fld>
            <a:endParaRPr lang="en-US"/>
          </a:p>
        </p:txBody>
      </p:sp>
      <p:sp>
        <p:nvSpPr>
          <p:cNvPr id="6" name="Footer Placeholder 5">
            <a:extLst>
              <a:ext uri="{FF2B5EF4-FFF2-40B4-BE49-F238E27FC236}">
                <a16:creationId xmlns:a16="http://schemas.microsoft.com/office/drawing/2014/main" id="{FC16A4D7-43C7-4A75-2443-5EC343543F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8B7AC0-D44E-7947-A0D6-64A05D78BD38}"/>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934191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39ED7-6D2E-3EA2-5058-F707053873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11479AD-2706-D79B-2296-3DBD172889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C3CFE4-53D8-2CC3-E539-B280979815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FA87DD-DB2E-418B-07F1-849E31CDEEFA}"/>
              </a:ext>
            </a:extLst>
          </p:cNvPr>
          <p:cNvSpPr>
            <a:spLocks noGrp="1"/>
          </p:cNvSpPr>
          <p:nvPr>
            <p:ph type="dt" sz="half" idx="10"/>
          </p:nvPr>
        </p:nvSpPr>
        <p:spPr/>
        <p:txBody>
          <a:bodyPr/>
          <a:lstStyle/>
          <a:p>
            <a:fld id="{857614E4-E384-4605-9A8D-8E5450C2CDA6}" type="datetimeFigureOut">
              <a:rPr lang="en-US" smtClean="0"/>
              <a:t>7/9/2023</a:t>
            </a:fld>
            <a:endParaRPr lang="en-US"/>
          </a:p>
        </p:txBody>
      </p:sp>
      <p:sp>
        <p:nvSpPr>
          <p:cNvPr id="6" name="Footer Placeholder 5">
            <a:extLst>
              <a:ext uri="{FF2B5EF4-FFF2-40B4-BE49-F238E27FC236}">
                <a16:creationId xmlns:a16="http://schemas.microsoft.com/office/drawing/2014/main" id="{EB79E2E2-0A05-CA2B-1BE6-45AA9DA1CA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46F81C-496A-1AA7-E243-6D7A6A5DABBC}"/>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2396857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5321F-0DBA-40A8-F170-45E07B7630D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A0284D4-9A75-C311-BBD3-6FC89AE789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5C98B1-A04F-08D5-1101-CDE22D4285DC}"/>
              </a:ext>
            </a:extLst>
          </p:cNvPr>
          <p:cNvSpPr>
            <a:spLocks noGrp="1"/>
          </p:cNvSpPr>
          <p:nvPr>
            <p:ph type="dt" sz="half" idx="10"/>
          </p:nvPr>
        </p:nvSpPr>
        <p:spPr/>
        <p:txBody>
          <a:bodyPr/>
          <a:lstStyle/>
          <a:p>
            <a:fld id="{857614E4-E384-4605-9A8D-8E5450C2CDA6}" type="datetimeFigureOut">
              <a:rPr lang="en-US" smtClean="0"/>
              <a:t>7/9/2023</a:t>
            </a:fld>
            <a:endParaRPr lang="en-US"/>
          </a:p>
        </p:txBody>
      </p:sp>
      <p:sp>
        <p:nvSpPr>
          <p:cNvPr id="5" name="Footer Placeholder 4">
            <a:extLst>
              <a:ext uri="{FF2B5EF4-FFF2-40B4-BE49-F238E27FC236}">
                <a16:creationId xmlns:a16="http://schemas.microsoft.com/office/drawing/2014/main" id="{BCFA157B-E35A-1E0D-54D1-BD9592D01C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AEA94C-EAD2-0221-6E47-CBAEF84C2C6E}"/>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2410183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2982FF-DD6F-3DA4-DD30-E45E1D5DFBC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FE92F4C-BBD4-71A3-E474-A6EC73374F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1BFBE3-8F47-B7BB-61B5-15EFCBE5CF1A}"/>
              </a:ext>
            </a:extLst>
          </p:cNvPr>
          <p:cNvSpPr>
            <a:spLocks noGrp="1"/>
          </p:cNvSpPr>
          <p:nvPr>
            <p:ph type="dt" sz="half" idx="10"/>
          </p:nvPr>
        </p:nvSpPr>
        <p:spPr/>
        <p:txBody>
          <a:bodyPr/>
          <a:lstStyle/>
          <a:p>
            <a:fld id="{857614E4-E384-4605-9A8D-8E5450C2CDA6}" type="datetimeFigureOut">
              <a:rPr lang="en-US" smtClean="0"/>
              <a:t>7/9/2023</a:t>
            </a:fld>
            <a:endParaRPr lang="en-US"/>
          </a:p>
        </p:txBody>
      </p:sp>
      <p:sp>
        <p:nvSpPr>
          <p:cNvPr id="5" name="Footer Placeholder 4">
            <a:extLst>
              <a:ext uri="{FF2B5EF4-FFF2-40B4-BE49-F238E27FC236}">
                <a16:creationId xmlns:a16="http://schemas.microsoft.com/office/drawing/2014/main" id="{996A79E9-5549-A4CD-261D-91BD109460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619778-BEC1-23D3-0CEA-753B68A988B8}"/>
              </a:ext>
            </a:extLst>
          </p:cNvPr>
          <p:cNvSpPr>
            <a:spLocks noGrp="1"/>
          </p:cNvSpPr>
          <p:nvPr>
            <p:ph type="sldNum" sz="quarter" idx="12"/>
          </p:nvPr>
        </p:nvSpPr>
        <p:spPr/>
        <p:txBody>
          <a:bodyPr/>
          <a:lstStyle/>
          <a:p>
            <a:fld id="{B93E44F9-DBFC-4DD6-B9BE-FA30D7F119B0}" type="slidenum">
              <a:rPr lang="en-US" smtClean="0"/>
              <a:t>‹#›</a:t>
            </a:fld>
            <a:endParaRPr lang="en-US"/>
          </a:p>
        </p:txBody>
      </p:sp>
    </p:spTree>
    <p:extLst>
      <p:ext uri="{BB962C8B-B14F-4D97-AF65-F5344CB8AC3E}">
        <p14:creationId xmlns:p14="http://schemas.microsoft.com/office/powerpoint/2010/main" val="165392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944AA3-063D-38C4-0B55-646B7E9D15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F3437B-43E1-620B-4CA6-BD6C2E1C21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636FA8-CFB6-84CA-14A8-335E033687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7614E4-E384-4605-9A8D-8E5450C2CDA6}" type="datetimeFigureOut">
              <a:rPr lang="en-US" smtClean="0"/>
              <a:t>7/9/2023</a:t>
            </a:fld>
            <a:endParaRPr lang="en-US"/>
          </a:p>
        </p:txBody>
      </p:sp>
      <p:sp>
        <p:nvSpPr>
          <p:cNvPr id="5" name="Footer Placeholder 4">
            <a:extLst>
              <a:ext uri="{FF2B5EF4-FFF2-40B4-BE49-F238E27FC236}">
                <a16:creationId xmlns:a16="http://schemas.microsoft.com/office/drawing/2014/main" id="{709ED7C3-F7CB-664F-93D0-ADC7F21562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C8C5C63-E609-573B-3B26-8A3FE389E1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3E44F9-DBFC-4DD6-B9BE-FA30D7F119B0}" type="slidenum">
              <a:rPr lang="en-US" smtClean="0"/>
              <a:t>‹#›</a:t>
            </a:fld>
            <a:endParaRPr lang="en-US"/>
          </a:p>
        </p:txBody>
      </p:sp>
    </p:spTree>
    <p:extLst>
      <p:ext uri="{BB962C8B-B14F-4D97-AF65-F5344CB8AC3E}">
        <p14:creationId xmlns:p14="http://schemas.microsoft.com/office/powerpoint/2010/main" val="33337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D7543EA-D479-B88B-6EF6-884AD82C6C47}"/>
              </a:ext>
            </a:extLst>
          </p:cNvPr>
          <p:cNvPicPr>
            <a:picLocks noGrp="1" noRot="1" noChangeAspect="1" noMove="1" noResize="1" noEditPoints="1" noAdjustHandles="1" noChangeArrowheads="1" noChangeShapeType="1" noCrop="1"/>
          </p:cNvPicPr>
          <p:nvPr/>
        </p:nvPicPr>
        <p:blipFill rotWithShape="1">
          <a:blip r:embed="rId2">
            <a:alphaModFix amt="47000"/>
            <a:extLst>
              <a:ext uri="{28A0092B-C50C-407E-A947-70E740481C1C}">
                <a14:useLocalDpi xmlns:a14="http://schemas.microsoft.com/office/drawing/2010/main" val="0"/>
              </a:ext>
            </a:extLst>
          </a:blip>
          <a:srcRect l="5556" r="5556"/>
          <a:stretch/>
        </p:blipFill>
        <p:spPr>
          <a:xfrm>
            <a:off x="0" y="1"/>
            <a:ext cx="12191980" cy="6857999"/>
          </a:xfrm>
          <a:prstGeom prst="rect">
            <a:avLst/>
          </a:prstGeom>
        </p:spPr>
      </p:pic>
      <p:sp>
        <p:nvSpPr>
          <p:cNvPr id="2" name="Title 1">
            <a:extLst>
              <a:ext uri="{FF2B5EF4-FFF2-40B4-BE49-F238E27FC236}">
                <a16:creationId xmlns:a16="http://schemas.microsoft.com/office/drawing/2014/main" id="{5B25D9C0-CCDC-39DA-1A82-5F91AFBDCCE0}"/>
              </a:ext>
            </a:extLst>
          </p:cNvPr>
          <p:cNvSpPr>
            <a:spLocks noGrp="1"/>
          </p:cNvSpPr>
          <p:nvPr>
            <p:ph type="ctrTitle"/>
          </p:nvPr>
        </p:nvSpPr>
        <p:spPr>
          <a:xfrm>
            <a:off x="1143000" y="1220793"/>
            <a:ext cx="10809513" cy="1218138"/>
          </a:xfrm>
        </p:spPr>
        <p:txBody>
          <a:bodyPr>
            <a:noAutofit/>
          </a:bodyPr>
          <a:lstStyle/>
          <a:p>
            <a:pPr algn="l"/>
            <a:r>
              <a:rPr lang="en-US" sz="3200" b="1" dirty="0">
                <a:solidFill>
                  <a:srgbClr val="FFFFFF"/>
                </a:solidFill>
                <a:effectLst>
                  <a:outerShdw blurRad="38100" dist="38100" dir="2700000" algn="tl">
                    <a:srgbClr val="000000">
                      <a:alpha val="43137"/>
                    </a:srgbClr>
                  </a:outerShdw>
                </a:effectLst>
                <a:highlight>
                  <a:srgbClr val="008080"/>
                </a:highlight>
                <a:latin typeface="Arial" panose="020B0604020202020204" pitchFamily="34" charset="0"/>
                <a:cs typeface="Arial" panose="020B0604020202020204" pitchFamily="34" charset="0"/>
              </a:rPr>
              <a:t>Apple Inc.: Thriving in the Post-Pandemic Era with Sustainable Competitive Advantage</a:t>
            </a:r>
          </a:p>
        </p:txBody>
      </p:sp>
      <p:sp>
        <p:nvSpPr>
          <p:cNvPr id="3" name="Subtitle 2">
            <a:extLst>
              <a:ext uri="{FF2B5EF4-FFF2-40B4-BE49-F238E27FC236}">
                <a16:creationId xmlns:a16="http://schemas.microsoft.com/office/drawing/2014/main" id="{5FE8CF27-4CB5-4E48-992B-2D75FC1D86AC}"/>
              </a:ext>
            </a:extLst>
          </p:cNvPr>
          <p:cNvSpPr>
            <a:spLocks noGrp="1"/>
          </p:cNvSpPr>
          <p:nvPr>
            <p:ph type="subTitle" idx="1"/>
          </p:nvPr>
        </p:nvSpPr>
        <p:spPr>
          <a:xfrm>
            <a:off x="859971" y="2928257"/>
            <a:ext cx="10940143" cy="3047999"/>
          </a:xfrm>
        </p:spPr>
        <p:txBody>
          <a:bodyPr>
            <a:normAutofit/>
          </a:bodyPr>
          <a:lstStyle/>
          <a:p>
            <a:pPr marL="342900" indent="-342900" algn="l">
              <a:buFont typeface="Arial" panose="020B0604020202020204" pitchFamily="34" charset="0"/>
              <a:buChar char="•"/>
            </a:pPr>
            <a:r>
              <a:rPr lang="en-US" b="1" i="1"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Name                   </a:t>
            </a:r>
            <a:r>
              <a:rPr lang="en-US" b="1" i="1" dirty="0" err="1">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Hiralben</a:t>
            </a:r>
            <a:r>
              <a:rPr lang="en-US" b="1" i="1"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b="1" i="1" dirty="0" err="1">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Rahulkumar</a:t>
            </a:r>
            <a:r>
              <a:rPr lang="en-US" b="1" i="1"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Patel</a:t>
            </a:r>
          </a:p>
          <a:p>
            <a:pPr marL="342900" indent="-342900" algn="l">
              <a:buFont typeface="Arial" panose="020B0604020202020204" pitchFamily="34" charset="0"/>
              <a:buChar char="•"/>
            </a:pPr>
            <a:r>
              <a:rPr lang="en-US" b="1" i="1"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Number 2237225</a:t>
            </a:r>
          </a:p>
          <a:p>
            <a:pPr marL="342900" indent="-342900" algn="l">
              <a:buFont typeface="Arial" panose="020B0604020202020204" pitchFamily="34" charset="0"/>
              <a:buChar char="•"/>
            </a:pPr>
            <a:r>
              <a:rPr lang="en-US" b="1" i="1"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Code       LCMB7001</a:t>
            </a:r>
          </a:p>
          <a:p>
            <a:pPr marL="342900" indent="-342900" algn="l">
              <a:buFont typeface="Arial" panose="020B0604020202020204" pitchFamily="34" charset="0"/>
              <a:buChar char="•"/>
            </a:pPr>
            <a:r>
              <a:rPr lang="en-US" b="1" i="1"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Title         Marketing Management </a:t>
            </a:r>
          </a:p>
          <a:p>
            <a:pPr marL="342900" indent="-342900" algn="l">
              <a:buFont typeface="Arial" panose="020B0604020202020204" pitchFamily="34" charset="0"/>
              <a:buChar char="•"/>
            </a:pPr>
            <a:r>
              <a:rPr lang="en-US" b="1" i="1"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Lecturer’s Name  </a:t>
            </a:r>
            <a:r>
              <a:rPr lang="en-US" b="1" i="1" dirty="0" err="1">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Efua</a:t>
            </a:r>
            <a:r>
              <a:rPr lang="en-US" b="1" i="1"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Adams </a:t>
            </a:r>
          </a:p>
          <a:p>
            <a:pPr marL="342900" indent="-342900" algn="l">
              <a:buFont typeface="Arial" panose="020B0604020202020204" pitchFamily="34" charset="0"/>
              <a:buChar char="•"/>
            </a:pPr>
            <a:r>
              <a:rPr lang="en-US" b="1" i="1"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Assignment Title  </a:t>
            </a:r>
            <a:r>
              <a:rPr lang="en-US" sz="1400" b="1" i="1"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PRESENTATION - A Critical Analysis of the Global Business Environment - Post Pandemic </a:t>
            </a:r>
            <a:endParaRPr lang="en-US" b="1" i="1"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092806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AE6E3-2C24-1320-A15E-FBAF3CACBAE2}"/>
              </a:ext>
            </a:extLst>
          </p:cNvPr>
          <p:cNvSpPr>
            <a:spLocks noGrp="1"/>
          </p:cNvSpPr>
          <p:nvPr>
            <p:ph type="title"/>
          </p:nvPr>
        </p:nvSpPr>
        <p:spPr>
          <a:xfrm>
            <a:off x="6248400" y="365125"/>
            <a:ext cx="5105398" cy="1952744"/>
          </a:xfrm>
        </p:spPr>
        <p:txBody>
          <a:bodyPr>
            <a:normAutofit/>
          </a:bodyPr>
          <a:lstStyle/>
          <a:p>
            <a:r>
              <a:rPr lang="en-US"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Table of Contents</a:t>
            </a:r>
          </a:p>
        </p:txBody>
      </p:sp>
      <p:sp>
        <p:nvSpPr>
          <p:cNvPr id="20" name="Freeform: Shape 19">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13" name="Graphic 6" descr="Checkmark">
            <a:extLst>
              <a:ext uri="{FF2B5EF4-FFF2-40B4-BE49-F238E27FC236}">
                <a16:creationId xmlns:a16="http://schemas.microsoft.com/office/drawing/2014/main" id="{17FB4871-7C0E-CA19-9FEA-E496849FB36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134" y="1918107"/>
            <a:ext cx="3195204" cy="3195204"/>
          </a:xfrm>
          <a:prstGeom prst="rect">
            <a:avLst/>
          </a:prstGeom>
        </p:spPr>
      </p:pic>
      <p:sp>
        <p:nvSpPr>
          <p:cNvPr id="3" name="Content Placeholder 2">
            <a:extLst>
              <a:ext uri="{FF2B5EF4-FFF2-40B4-BE49-F238E27FC236}">
                <a16:creationId xmlns:a16="http://schemas.microsoft.com/office/drawing/2014/main" id="{135D3398-7C02-D1C4-4EEF-9E734D7CA35F}"/>
              </a:ext>
            </a:extLst>
          </p:cNvPr>
          <p:cNvSpPr>
            <a:spLocks noGrp="1"/>
          </p:cNvSpPr>
          <p:nvPr>
            <p:ph idx="1"/>
          </p:nvPr>
        </p:nvSpPr>
        <p:spPr>
          <a:xfrm>
            <a:off x="4158343" y="1918107"/>
            <a:ext cx="7750628" cy="4167007"/>
          </a:xfrm>
        </p:spPr>
        <p:txBody>
          <a:bodyPr>
            <a:normAutofit/>
          </a:bodyPr>
          <a:lstStyle/>
          <a:p>
            <a:pPr>
              <a:buFont typeface="Wingdings" panose="05000000000000000000" pitchFamily="2" charset="2"/>
              <a:buChar char="§"/>
            </a:pPr>
            <a:r>
              <a:rPr lang="en-US" sz="2000" b="1" dirty="0">
                <a:latin typeface="Arial" panose="020B0604020202020204" pitchFamily="34" charset="0"/>
                <a:cs typeface="Arial" panose="020B0604020202020204" pitchFamily="34" charset="0"/>
              </a:rPr>
              <a:t>Introduction</a:t>
            </a:r>
          </a:p>
          <a:p>
            <a:pPr>
              <a:buFont typeface="Wingdings" panose="05000000000000000000" pitchFamily="2" charset="2"/>
              <a:buChar char="§"/>
            </a:pPr>
            <a:r>
              <a:rPr lang="en-US" sz="2000" b="1" dirty="0">
                <a:latin typeface="Arial" panose="020B0604020202020204" pitchFamily="34" charset="0"/>
                <a:cs typeface="Arial" panose="020B0604020202020204" pitchFamily="34" charset="0"/>
              </a:rPr>
              <a:t>Market Analysis of Apple Inc. in the Post-Pandemic Era</a:t>
            </a:r>
          </a:p>
          <a:p>
            <a:pPr>
              <a:buFont typeface="Wingdings" panose="05000000000000000000" pitchFamily="2" charset="2"/>
              <a:buChar char="§"/>
            </a:pPr>
            <a:r>
              <a:rPr lang="en-US" sz="2000" b="1" dirty="0">
                <a:latin typeface="Arial" panose="020B0604020202020204" pitchFamily="34" charset="0"/>
                <a:cs typeface="Arial" panose="020B0604020202020204" pitchFamily="34" charset="0"/>
              </a:rPr>
              <a:t>Key Factors Contributing to Market Failure</a:t>
            </a:r>
          </a:p>
          <a:p>
            <a:pPr>
              <a:buFont typeface="Wingdings" panose="05000000000000000000" pitchFamily="2" charset="2"/>
              <a:buChar char="§"/>
            </a:pPr>
            <a:r>
              <a:rPr lang="en-US" sz="2000" b="1" dirty="0">
                <a:latin typeface="Arial" panose="020B0604020202020204" pitchFamily="34" charset="0"/>
                <a:cs typeface="Arial" panose="020B0604020202020204" pitchFamily="34" charset="0"/>
              </a:rPr>
              <a:t>Resource Allocation to Meet Current Challenges</a:t>
            </a:r>
          </a:p>
          <a:p>
            <a:pPr>
              <a:buFont typeface="Wingdings" panose="05000000000000000000" pitchFamily="2" charset="2"/>
              <a:buChar char="§"/>
            </a:pPr>
            <a:r>
              <a:rPr lang="en-US" sz="2000" b="1" dirty="0">
                <a:latin typeface="Arial" panose="020B0604020202020204" pitchFamily="34" charset="0"/>
                <a:cs typeface="Arial" panose="020B0604020202020204" pitchFamily="34" charset="0"/>
              </a:rPr>
              <a:t>Competitive Strategy for Gaining a Competitive Advantage</a:t>
            </a:r>
          </a:p>
          <a:p>
            <a:pPr>
              <a:buFont typeface="Wingdings" panose="05000000000000000000" pitchFamily="2" charset="2"/>
              <a:buChar char="§"/>
            </a:pPr>
            <a:r>
              <a:rPr lang="en-US" sz="2000" b="1" dirty="0">
                <a:latin typeface="Arial" panose="020B0604020202020204" pitchFamily="34" charset="0"/>
                <a:cs typeface="Arial" panose="020B0604020202020204" pitchFamily="34" charset="0"/>
              </a:rPr>
              <a:t>Green Marketing and Corporate Social Responsibility Strategies</a:t>
            </a:r>
          </a:p>
          <a:p>
            <a:pPr>
              <a:buFont typeface="Wingdings" panose="05000000000000000000" pitchFamily="2" charset="2"/>
              <a:buChar char="§"/>
            </a:pPr>
            <a:r>
              <a:rPr lang="en-US" sz="2000" b="1" dirty="0">
                <a:latin typeface="Arial" panose="020B0604020202020204" pitchFamily="34" charset="0"/>
                <a:cs typeface="Arial" panose="020B0604020202020204" pitchFamily="34" charset="0"/>
              </a:rPr>
              <a:t>Recommendations</a:t>
            </a:r>
          </a:p>
          <a:p>
            <a:pPr>
              <a:buFont typeface="Wingdings" panose="05000000000000000000" pitchFamily="2" charset="2"/>
              <a:buChar char="§"/>
            </a:pPr>
            <a:r>
              <a:rPr lang="en-US" sz="2000" b="1" dirty="0">
                <a:latin typeface="Arial" panose="020B0604020202020204" pitchFamily="34" charset="0"/>
                <a:cs typeface="Arial" panose="020B0604020202020204" pitchFamily="34" charset="0"/>
              </a:rPr>
              <a:t>Conclusion</a:t>
            </a:r>
          </a:p>
          <a:p>
            <a:pPr>
              <a:buFont typeface="Wingdings" panose="05000000000000000000" pitchFamily="2" charset="2"/>
              <a:buChar char="§"/>
            </a:pPr>
            <a:r>
              <a:rPr lang="en-US" sz="20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68830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429071-1A09-9039-ED7F-B252B5A782F3}"/>
              </a:ext>
            </a:extLst>
          </p:cNvPr>
          <p:cNvSpPr>
            <a:spLocks noGrp="1"/>
          </p:cNvSpPr>
          <p:nvPr>
            <p:ph type="title"/>
          </p:nvPr>
        </p:nvSpPr>
        <p:spPr>
          <a:xfrm>
            <a:off x="838200" y="609600"/>
            <a:ext cx="4815237" cy="1330839"/>
          </a:xfrm>
        </p:spPr>
        <p:txBody>
          <a:bodyPr>
            <a:normAutofit/>
          </a:bodyPr>
          <a:lstStyle/>
          <a:p>
            <a:r>
              <a:rPr lang="en-US"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 of Apple Inc. and Rationale for Selection</a:t>
            </a:r>
          </a:p>
        </p:txBody>
      </p:sp>
      <p:sp>
        <p:nvSpPr>
          <p:cNvPr id="4" name="Content Placeholder 3">
            <a:extLst>
              <a:ext uri="{FF2B5EF4-FFF2-40B4-BE49-F238E27FC236}">
                <a16:creationId xmlns:a16="http://schemas.microsoft.com/office/drawing/2014/main" id="{2D0E517B-F54C-9113-1C8B-E209C8FE4A3B}"/>
              </a:ext>
            </a:extLst>
          </p:cNvPr>
          <p:cNvSpPr>
            <a:spLocks noGrp="1"/>
          </p:cNvSpPr>
          <p:nvPr>
            <p:ph idx="1"/>
          </p:nvPr>
        </p:nvSpPr>
        <p:spPr>
          <a:xfrm>
            <a:off x="751114" y="2194102"/>
            <a:ext cx="4669972" cy="3908586"/>
          </a:xfrm>
        </p:spPr>
        <p:txBody>
          <a:bodyPr>
            <a:normAutofit/>
          </a:bodyPr>
          <a:lstStyle/>
          <a:p>
            <a:pPr algn="just"/>
            <a:r>
              <a:rPr lang="en-US"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Apple Inc. is a multinational corporation with its headquarters in Cupertino, California, and it was formed in 1976.</a:t>
            </a:r>
          </a:p>
          <a:p>
            <a:pPr algn="just"/>
            <a:endParaRPr lang="en-US"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gn="just">
              <a:buNone/>
            </a:pPr>
            <a:endParaRPr lang="en-US"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just"/>
            <a:r>
              <a:rPr lang="en-US"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Apple's influence in the consumer electronics and technology sector is substantial thanks to the company's global reach and reputable brand name.</a:t>
            </a:r>
          </a:p>
        </p:txBody>
      </p:sp>
      <p:pic>
        <p:nvPicPr>
          <p:cNvPr id="6" name="Picture 5">
            <a:extLst>
              <a:ext uri="{FF2B5EF4-FFF2-40B4-BE49-F238E27FC236}">
                <a16:creationId xmlns:a16="http://schemas.microsoft.com/office/drawing/2014/main" id="{78B99E4C-9C75-FC2F-5752-A90C01D9374D}"/>
              </a:ext>
            </a:extLst>
          </p:cNvPr>
          <p:cNvPicPr>
            <a:picLocks noChangeAspect="1"/>
          </p:cNvPicPr>
          <p:nvPr/>
        </p:nvPicPr>
        <p:blipFill>
          <a:blip r:embed="rId3"/>
          <a:stretch>
            <a:fillRect/>
          </a:stretch>
        </p:blipFill>
        <p:spPr>
          <a:xfrm>
            <a:off x="5845148" y="1004944"/>
            <a:ext cx="6155141" cy="4165771"/>
          </a:xfrm>
          <a:prstGeom prst="rect">
            <a:avLst/>
          </a:prstGeom>
        </p:spPr>
      </p:pic>
    </p:spTree>
    <p:extLst>
      <p:ext uri="{BB962C8B-B14F-4D97-AF65-F5344CB8AC3E}">
        <p14:creationId xmlns:p14="http://schemas.microsoft.com/office/powerpoint/2010/main" val="733551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29071-1A09-9039-ED7F-B252B5A782F3}"/>
              </a:ext>
            </a:extLst>
          </p:cNvPr>
          <p:cNvSpPr>
            <a:spLocks noGrp="1"/>
          </p:cNvSpPr>
          <p:nvPr>
            <p:ph type="title"/>
          </p:nvPr>
        </p:nvSpPr>
        <p:spPr>
          <a:xfrm>
            <a:off x="761840" y="1138266"/>
            <a:ext cx="7326246" cy="569668"/>
          </a:xfrm>
        </p:spPr>
        <p:txBody>
          <a:bodyPr anchor="t">
            <a:normAutofit/>
          </a:bodyPr>
          <a:lstStyle/>
          <a:p>
            <a:r>
              <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1. Market Analysis of Apple Inc.</a:t>
            </a:r>
          </a:p>
        </p:txBody>
      </p:sp>
      <p:cxnSp>
        <p:nvCxnSpPr>
          <p:cNvPr id="16" name="Straight Connector 1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D4C19A-78FC-A6E8-1BA1-096B68261974}"/>
              </a:ext>
            </a:extLst>
          </p:cNvPr>
          <p:cNvSpPr>
            <a:spLocks noGrp="1"/>
          </p:cNvSpPr>
          <p:nvPr>
            <p:ph idx="1"/>
          </p:nvPr>
        </p:nvSpPr>
        <p:spPr>
          <a:xfrm>
            <a:off x="468087" y="2551176"/>
            <a:ext cx="5442856" cy="3602935"/>
          </a:xfrm>
        </p:spPr>
        <p:txBody>
          <a:bodyPr>
            <a:normAutofit/>
          </a:bodyPr>
          <a:lstStyle/>
          <a:p>
            <a:pPr marL="0" indent="0" algn="just">
              <a:buNone/>
            </a:pPr>
            <a:r>
              <a:rPr lang="en-US" sz="17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1.1.</a:t>
            </a:r>
            <a:r>
              <a:rPr lang="en-US" sz="1700" b="1" i="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Key Factors Contributing to Market Failure</a:t>
            </a:r>
          </a:p>
          <a:p>
            <a:pPr marL="0" indent="0" algn="just">
              <a:buNone/>
            </a:pPr>
            <a:endParaRPr lang="en-US" sz="1700" b="1" dirty="0">
              <a:latin typeface="Arial" panose="020B0604020202020204" pitchFamily="34" charset="0"/>
              <a:cs typeface="Arial" panose="020B0604020202020204" pitchFamily="34" charset="0"/>
            </a:endParaRPr>
          </a:p>
          <a:p>
            <a:pPr marL="0" indent="0" algn="just">
              <a:buNone/>
            </a:pPr>
            <a:r>
              <a:rPr lang="en-US" sz="1700" dirty="0">
                <a:latin typeface="Arial" panose="020B0604020202020204" pitchFamily="34" charset="0"/>
                <a:cs typeface="Arial" panose="020B0604020202020204" pitchFamily="34" charset="0"/>
              </a:rPr>
              <a:t>The following variables contribute significantly to the collapse of several markets:</a:t>
            </a:r>
          </a:p>
          <a:p>
            <a:pPr marL="0" indent="0" algn="just">
              <a:buNone/>
            </a:pPr>
            <a:endParaRPr lang="en-US" sz="1700" dirty="0">
              <a:latin typeface="Arial" panose="020B0604020202020204" pitchFamily="34" charset="0"/>
              <a:cs typeface="Arial" panose="020B0604020202020204" pitchFamily="34" charset="0"/>
            </a:endParaRPr>
          </a:p>
          <a:p>
            <a:pPr algn="just">
              <a:buFont typeface="Wingdings" panose="05000000000000000000" pitchFamily="2" charset="2"/>
              <a:buChar char="q"/>
            </a:pPr>
            <a:r>
              <a:rPr lang="en-US" sz="1700" dirty="0">
                <a:latin typeface="Arial" panose="020B0604020202020204" pitchFamily="34" charset="0"/>
                <a:cs typeface="Arial" panose="020B0604020202020204" pitchFamily="34" charset="0"/>
              </a:rPr>
              <a:t>Disruptions in the global supply chain</a:t>
            </a:r>
          </a:p>
          <a:p>
            <a:pPr algn="just">
              <a:buFont typeface="Wingdings" panose="05000000000000000000" pitchFamily="2" charset="2"/>
              <a:buChar char="q"/>
            </a:pPr>
            <a:r>
              <a:rPr lang="en-US" sz="1700" dirty="0">
                <a:latin typeface="Arial" panose="020B0604020202020204" pitchFamily="34" charset="0"/>
                <a:cs typeface="Arial" panose="020B0604020202020204" pitchFamily="34" charset="0"/>
              </a:rPr>
              <a:t>Technological advancements and innovation</a:t>
            </a:r>
          </a:p>
          <a:p>
            <a:pPr algn="just">
              <a:buFont typeface="Wingdings" panose="05000000000000000000" pitchFamily="2" charset="2"/>
              <a:buChar char="q"/>
            </a:pPr>
            <a:r>
              <a:rPr lang="en-US" sz="1700" dirty="0">
                <a:latin typeface="Arial" panose="020B0604020202020204" pitchFamily="34" charset="0"/>
                <a:cs typeface="Arial" panose="020B0604020202020204" pitchFamily="34" charset="0"/>
              </a:rPr>
              <a:t>Intense competition</a:t>
            </a:r>
          </a:p>
          <a:p>
            <a:pPr algn="just">
              <a:buFont typeface="Wingdings" panose="05000000000000000000" pitchFamily="2" charset="2"/>
              <a:buChar char="q"/>
            </a:pPr>
            <a:r>
              <a:rPr lang="en-US" sz="1700" dirty="0">
                <a:latin typeface="Arial" panose="020B0604020202020204" pitchFamily="34" charset="0"/>
                <a:cs typeface="Arial" panose="020B0604020202020204" pitchFamily="34" charset="0"/>
              </a:rPr>
              <a:t>Changing consumer preferences and behaviors</a:t>
            </a:r>
          </a:p>
          <a:p>
            <a:pPr marL="0" indent="0">
              <a:buNone/>
            </a:pPr>
            <a:endParaRPr lang="en-US" sz="1700" dirty="0">
              <a:latin typeface="Arial" panose="020B0604020202020204" pitchFamily="34" charset="0"/>
              <a:cs typeface="Arial" panose="020B0604020202020204" pitchFamily="34" charset="0"/>
            </a:endParaRPr>
          </a:p>
        </p:txBody>
      </p:sp>
      <p:pic>
        <p:nvPicPr>
          <p:cNvPr id="5" name="Picture 4" descr="A graph with a red arrow and a gold coin&#10;&#10;Description automatically generated">
            <a:extLst>
              <a:ext uri="{FF2B5EF4-FFF2-40B4-BE49-F238E27FC236}">
                <a16:creationId xmlns:a16="http://schemas.microsoft.com/office/drawing/2014/main" id="{58E340A1-7BC0-A634-FFBE-CF900664422B}"/>
              </a:ext>
            </a:extLst>
          </p:cNvPr>
          <p:cNvPicPr>
            <a:picLocks noChangeAspect="1"/>
          </p:cNvPicPr>
          <p:nvPr/>
        </p:nvPicPr>
        <p:blipFill>
          <a:blip r:embed="rId3"/>
          <a:stretch>
            <a:fillRect/>
          </a:stretch>
        </p:blipFill>
        <p:spPr>
          <a:xfrm>
            <a:off x="6096000" y="3429000"/>
            <a:ext cx="6096000" cy="3440533"/>
          </a:xfrm>
          <a:prstGeom prst="rect">
            <a:avLst/>
          </a:prstGeom>
        </p:spPr>
      </p:pic>
    </p:spTree>
    <p:extLst>
      <p:ext uri="{BB962C8B-B14F-4D97-AF65-F5344CB8AC3E}">
        <p14:creationId xmlns:p14="http://schemas.microsoft.com/office/powerpoint/2010/main" val="2799206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29071-1A09-9039-ED7F-B252B5A782F3}"/>
              </a:ext>
            </a:extLst>
          </p:cNvPr>
          <p:cNvSpPr>
            <a:spLocks noGrp="1"/>
          </p:cNvSpPr>
          <p:nvPr>
            <p:ph type="title"/>
          </p:nvPr>
        </p:nvSpPr>
        <p:spPr>
          <a:xfrm>
            <a:off x="761839" y="1138266"/>
            <a:ext cx="6760189" cy="569668"/>
          </a:xfrm>
        </p:spPr>
        <p:txBody>
          <a:bodyPr anchor="t">
            <a:normAutofit/>
          </a:bodyPr>
          <a:lstStyle/>
          <a:p>
            <a:r>
              <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1. Market Analysis of Apple Inc.</a:t>
            </a:r>
          </a:p>
        </p:txBody>
      </p:sp>
      <p:cxnSp>
        <p:nvCxnSpPr>
          <p:cNvPr id="16" name="Straight Connector 1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D4C19A-78FC-A6E8-1BA1-096B68261974}"/>
              </a:ext>
            </a:extLst>
          </p:cNvPr>
          <p:cNvSpPr>
            <a:spLocks noGrp="1"/>
          </p:cNvSpPr>
          <p:nvPr>
            <p:ph idx="1"/>
          </p:nvPr>
        </p:nvSpPr>
        <p:spPr>
          <a:xfrm>
            <a:off x="511629" y="2116799"/>
            <a:ext cx="5279571" cy="3602935"/>
          </a:xfrm>
        </p:spPr>
        <p:txBody>
          <a:bodyPr>
            <a:normAutofit/>
          </a:bodyPr>
          <a:lstStyle/>
          <a:p>
            <a:pPr marL="0" indent="0">
              <a:buNone/>
            </a:pPr>
            <a:r>
              <a:rPr lang="en-US" sz="17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1.2.</a:t>
            </a:r>
            <a:r>
              <a:rPr lang="en-US" sz="1700" b="1" i="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Apple Resource Allocation to Meet Current Challenges</a:t>
            </a:r>
            <a:endParaRPr lang="en-US" sz="1700" b="1" dirty="0">
              <a:latin typeface="Arial" panose="020B0604020202020204" pitchFamily="34" charset="0"/>
              <a:cs typeface="Arial" panose="020B0604020202020204" pitchFamily="34" charset="0"/>
            </a:endParaRPr>
          </a:p>
          <a:p>
            <a:pPr marL="0" indent="0" algn="just">
              <a:buNone/>
            </a:pPr>
            <a:r>
              <a:rPr lang="en-US" sz="1600" dirty="0">
                <a:latin typeface="Arial" panose="020B0604020202020204" pitchFamily="34" charset="0"/>
                <a:cs typeface="Arial" panose="020B0604020202020204" pitchFamily="34" charset="0"/>
              </a:rPr>
              <a:t>This section will focus on how Apple distributes its resources in order to handle the problems of today and tomorrow:</a:t>
            </a:r>
          </a:p>
          <a:p>
            <a:pPr marL="0" indent="0" algn="just">
              <a:buNone/>
            </a:pPr>
            <a:endParaRPr lang="en-US" sz="1600" dirty="0">
              <a:latin typeface="Arial" panose="020B0604020202020204" pitchFamily="34" charset="0"/>
              <a:cs typeface="Arial" panose="020B0604020202020204" pitchFamily="34" charset="0"/>
            </a:endParaRPr>
          </a:p>
          <a:p>
            <a:pPr algn="just">
              <a:buFont typeface="Wingdings" panose="05000000000000000000" pitchFamily="2" charset="2"/>
              <a:buChar char="q"/>
            </a:pPr>
            <a:r>
              <a:rPr lang="en-US" sz="1600" dirty="0">
                <a:latin typeface="Arial" panose="020B0604020202020204" pitchFamily="34" charset="0"/>
                <a:cs typeface="Arial" panose="020B0604020202020204" pitchFamily="34" charset="0"/>
              </a:rPr>
              <a:t>Research and Development (R&amp;D)</a:t>
            </a:r>
          </a:p>
          <a:p>
            <a:pPr algn="just">
              <a:buFont typeface="Wingdings" panose="05000000000000000000" pitchFamily="2" charset="2"/>
              <a:buChar char="q"/>
            </a:pPr>
            <a:r>
              <a:rPr lang="en-US" sz="1600" dirty="0">
                <a:latin typeface="Arial" panose="020B0604020202020204" pitchFamily="34" charset="0"/>
                <a:cs typeface="Arial" panose="020B0604020202020204" pitchFamily="34" charset="0"/>
              </a:rPr>
              <a:t>Supply Chain Management</a:t>
            </a:r>
          </a:p>
          <a:p>
            <a:pPr algn="just">
              <a:buFont typeface="Wingdings" panose="05000000000000000000" pitchFamily="2" charset="2"/>
              <a:buChar char="q"/>
            </a:pPr>
            <a:r>
              <a:rPr lang="en-US" sz="1600" dirty="0">
                <a:latin typeface="Arial" panose="020B0604020202020204" pitchFamily="34" charset="0"/>
                <a:cs typeface="Arial" panose="020B0604020202020204" pitchFamily="34" charset="0"/>
              </a:rPr>
              <a:t>Marketing and Customer Experience</a:t>
            </a:r>
          </a:p>
          <a:p>
            <a:pPr marL="0" indent="0">
              <a:buNone/>
            </a:pPr>
            <a:endParaRPr lang="en-US" sz="17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50DC495D-6CA5-7FA1-9D20-25E35B5516A2}"/>
              </a:ext>
            </a:extLst>
          </p:cNvPr>
          <p:cNvPicPr>
            <a:picLocks noChangeAspect="1"/>
          </p:cNvPicPr>
          <p:nvPr/>
        </p:nvPicPr>
        <p:blipFill>
          <a:blip r:embed="rId3"/>
          <a:stretch>
            <a:fillRect/>
          </a:stretch>
        </p:blipFill>
        <p:spPr>
          <a:xfrm>
            <a:off x="6096000" y="3238500"/>
            <a:ext cx="6096000" cy="3619500"/>
          </a:xfrm>
          <a:prstGeom prst="rect">
            <a:avLst/>
          </a:prstGeom>
        </p:spPr>
      </p:pic>
    </p:spTree>
    <p:extLst>
      <p:ext uri="{BB962C8B-B14F-4D97-AF65-F5344CB8AC3E}">
        <p14:creationId xmlns:p14="http://schemas.microsoft.com/office/powerpoint/2010/main" val="1744797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29071-1A09-9039-ED7F-B252B5A782F3}"/>
              </a:ext>
            </a:extLst>
          </p:cNvPr>
          <p:cNvSpPr>
            <a:spLocks noGrp="1"/>
          </p:cNvSpPr>
          <p:nvPr>
            <p:ph type="title"/>
          </p:nvPr>
        </p:nvSpPr>
        <p:spPr>
          <a:xfrm>
            <a:off x="761839" y="1138266"/>
            <a:ext cx="6760189" cy="569668"/>
          </a:xfrm>
        </p:spPr>
        <p:txBody>
          <a:bodyPr anchor="t">
            <a:normAutofit/>
          </a:bodyPr>
          <a:lstStyle/>
          <a:p>
            <a:r>
              <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1. Market Analysis of Apple Inc.</a:t>
            </a:r>
          </a:p>
        </p:txBody>
      </p:sp>
      <p:cxnSp>
        <p:nvCxnSpPr>
          <p:cNvPr id="16" name="Straight Connector 1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D4C19A-78FC-A6E8-1BA1-096B68261974}"/>
              </a:ext>
            </a:extLst>
          </p:cNvPr>
          <p:cNvSpPr>
            <a:spLocks noGrp="1"/>
          </p:cNvSpPr>
          <p:nvPr>
            <p:ph idx="1"/>
          </p:nvPr>
        </p:nvSpPr>
        <p:spPr>
          <a:xfrm>
            <a:off x="457200" y="2116799"/>
            <a:ext cx="4746171" cy="3602935"/>
          </a:xfrm>
        </p:spPr>
        <p:txBody>
          <a:bodyPr>
            <a:normAutofit/>
          </a:bodyPr>
          <a:lstStyle/>
          <a:p>
            <a:pPr marL="0" indent="0">
              <a:buNone/>
            </a:pPr>
            <a:r>
              <a:rPr lang="en-US" sz="17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1.3. </a:t>
            </a:r>
            <a:r>
              <a:rPr lang="en-US" sz="1700" b="1" i="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Competitive Strategy of Apple</a:t>
            </a:r>
          </a:p>
          <a:p>
            <a:pPr marL="0" indent="0" algn="just">
              <a:buNone/>
            </a:pPr>
            <a:r>
              <a:rPr lang="en-US" sz="1600" dirty="0">
                <a:latin typeface="Arial" panose="020B0604020202020204" pitchFamily="34" charset="0"/>
                <a:cs typeface="Arial" panose="020B0604020202020204" pitchFamily="34" charset="0"/>
              </a:rPr>
              <a:t>In this section, we will outline the competitive methods that can be used to obtain an advantage over the competition:</a:t>
            </a:r>
          </a:p>
          <a:p>
            <a:pPr marL="0" indent="0" algn="just">
              <a:buNone/>
            </a:pPr>
            <a:endParaRPr lang="en-US" sz="1600" dirty="0">
              <a:latin typeface="Arial" panose="020B0604020202020204" pitchFamily="34" charset="0"/>
              <a:cs typeface="Arial" panose="020B0604020202020204" pitchFamily="34" charset="0"/>
            </a:endParaRPr>
          </a:p>
          <a:p>
            <a:pPr algn="just">
              <a:buFont typeface="Wingdings" panose="05000000000000000000" pitchFamily="2" charset="2"/>
              <a:buChar char="q"/>
            </a:pPr>
            <a:r>
              <a:rPr lang="en-US" sz="1600" dirty="0">
                <a:latin typeface="Arial" panose="020B0604020202020204" pitchFamily="34" charset="0"/>
                <a:cs typeface="Arial" panose="020B0604020202020204" pitchFamily="34" charset="0"/>
              </a:rPr>
              <a:t>Product Differentiation And Innovation</a:t>
            </a:r>
          </a:p>
          <a:p>
            <a:pPr algn="just">
              <a:buFont typeface="Wingdings" panose="05000000000000000000" pitchFamily="2" charset="2"/>
              <a:buChar char="q"/>
            </a:pPr>
            <a:r>
              <a:rPr lang="en-US" sz="1600" dirty="0">
                <a:latin typeface="Arial" panose="020B0604020202020204" pitchFamily="34" charset="0"/>
                <a:cs typeface="Arial" panose="020B0604020202020204" pitchFamily="34" charset="0"/>
              </a:rPr>
              <a:t>Services Expansion</a:t>
            </a:r>
          </a:p>
          <a:p>
            <a:pPr algn="just">
              <a:buFont typeface="Wingdings" panose="05000000000000000000" pitchFamily="2" charset="2"/>
              <a:buChar char="q"/>
            </a:pPr>
            <a:r>
              <a:rPr lang="en-US" sz="1600" dirty="0">
                <a:latin typeface="Arial" panose="020B0604020202020204" pitchFamily="34" charset="0"/>
                <a:cs typeface="Arial" panose="020B0604020202020204" pitchFamily="34" charset="0"/>
              </a:rPr>
              <a:t>Embracing Digital Transformation</a:t>
            </a:r>
          </a:p>
        </p:txBody>
      </p:sp>
      <p:pic>
        <p:nvPicPr>
          <p:cNvPr id="7" name="Picture 6">
            <a:extLst>
              <a:ext uri="{FF2B5EF4-FFF2-40B4-BE49-F238E27FC236}">
                <a16:creationId xmlns:a16="http://schemas.microsoft.com/office/drawing/2014/main" id="{898D9062-9D79-4B18-1355-9FDA5DA3B18A}"/>
              </a:ext>
            </a:extLst>
          </p:cNvPr>
          <p:cNvPicPr>
            <a:picLocks noChangeAspect="1"/>
          </p:cNvPicPr>
          <p:nvPr/>
        </p:nvPicPr>
        <p:blipFill>
          <a:blip r:embed="rId3"/>
          <a:stretch>
            <a:fillRect/>
          </a:stretch>
        </p:blipFill>
        <p:spPr>
          <a:xfrm>
            <a:off x="5353050" y="2010222"/>
            <a:ext cx="6838950" cy="4000500"/>
          </a:xfrm>
          <a:prstGeom prst="rect">
            <a:avLst/>
          </a:prstGeom>
          <a:ln>
            <a:solidFill>
              <a:schemeClr val="tx1"/>
            </a:solidFill>
            <a:prstDash val="sysDot"/>
          </a:ln>
        </p:spPr>
      </p:pic>
      <p:sp>
        <p:nvSpPr>
          <p:cNvPr id="8" name="TextBox 7">
            <a:extLst>
              <a:ext uri="{FF2B5EF4-FFF2-40B4-BE49-F238E27FC236}">
                <a16:creationId xmlns:a16="http://schemas.microsoft.com/office/drawing/2014/main" id="{8FED2F14-1C7E-85AE-99D8-75597CDC6CE7}"/>
              </a:ext>
            </a:extLst>
          </p:cNvPr>
          <p:cNvSpPr txBox="1"/>
          <p:nvPr/>
        </p:nvSpPr>
        <p:spPr>
          <a:xfrm>
            <a:off x="6836229" y="6313010"/>
            <a:ext cx="4912883" cy="338554"/>
          </a:xfrm>
          <a:prstGeom prst="rect">
            <a:avLst/>
          </a:prstGeom>
          <a:noFill/>
        </p:spPr>
        <p:txBody>
          <a:bodyPr wrap="none" rtlCol="0">
            <a:spAutoFit/>
          </a:bodyPr>
          <a:lstStyle/>
          <a:p>
            <a:r>
              <a:rPr lang="en-US" sz="1600"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Apple SWOT Analysis  Source:(</a:t>
            </a:r>
            <a:r>
              <a:rPr lang="en-US" sz="1600" dirty="0" err="1">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AmorGibson</a:t>
            </a:r>
            <a:r>
              <a:rPr lang="en-US" sz="1600"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2022) </a:t>
            </a:r>
          </a:p>
        </p:txBody>
      </p:sp>
    </p:spTree>
    <p:extLst>
      <p:ext uri="{BB962C8B-B14F-4D97-AF65-F5344CB8AC3E}">
        <p14:creationId xmlns:p14="http://schemas.microsoft.com/office/powerpoint/2010/main" val="4203440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29071-1A09-9039-ED7F-B252B5A782F3}"/>
              </a:ext>
            </a:extLst>
          </p:cNvPr>
          <p:cNvSpPr>
            <a:spLocks noGrp="1"/>
          </p:cNvSpPr>
          <p:nvPr>
            <p:ph type="title"/>
          </p:nvPr>
        </p:nvSpPr>
        <p:spPr>
          <a:xfrm>
            <a:off x="761839" y="1138266"/>
            <a:ext cx="6760189" cy="569668"/>
          </a:xfrm>
        </p:spPr>
        <p:txBody>
          <a:bodyPr anchor="t">
            <a:normAutofit/>
          </a:bodyPr>
          <a:lstStyle/>
          <a:p>
            <a:r>
              <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1. Market Analysis of Apple Inc.</a:t>
            </a:r>
          </a:p>
        </p:txBody>
      </p:sp>
      <p:cxnSp>
        <p:nvCxnSpPr>
          <p:cNvPr id="16" name="Straight Connector 1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D4C19A-78FC-A6E8-1BA1-096B68261974}"/>
              </a:ext>
            </a:extLst>
          </p:cNvPr>
          <p:cNvSpPr>
            <a:spLocks noGrp="1"/>
          </p:cNvSpPr>
          <p:nvPr>
            <p:ph idx="1"/>
          </p:nvPr>
        </p:nvSpPr>
        <p:spPr>
          <a:xfrm>
            <a:off x="402770" y="2116799"/>
            <a:ext cx="5910943" cy="3602935"/>
          </a:xfrm>
        </p:spPr>
        <p:txBody>
          <a:bodyPr>
            <a:normAutofit/>
          </a:bodyPr>
          <a:lstStyle/>
          <a:p>
            <a:pPr marL="0" indent="0" algn="just">
              <a:buNone/>
            </a:pPr>
            <a:r>
              <a:rPr lang="en-US" sz="1700"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1.4. </a:t>
            </a:r>
            <a:r>
              <a:rPr lang="en-US" sz="17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Green Marketing and Corporate Social Responsibility Strategies</a:t>
            </a:r>
          </a:p>
          <a:p>
            <a:pPr marL="0" indent="0" algn="just">
              <a:buNone/>
            </a:pPr>
            <a:r>
              <a:rPr lang="en-US" sz="1700" dirty="0">
                <a:latin typeface="Times New Roman" panose="02020603050405020304" pitchFamily="18" charset="0"/>
                <a:cs typeface="Times New Roman" panose="02020603050405020304" pitchFamily="18" charset="0"/>
              </a:rPr>
              <a:t>Discuss Apple's practises in terms of green marketing and CSR (corporate social responsibility):</a:t>
            </a:r>
          </a:p>
          <a:p>
            <a:pPr marL="0" indent="0" algn="just">
              <a:buNone/>
            </a:pPr>
            <a:endParaRPr lang="en-US" sz="17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US" sz="1700" dirty="0">
                <a:latin typeface="Times New Roman" panose="02020603050405020304" pitchFamily="18" charset="0"/>
                <a:cs typeface="Times New Roman" panose="02020603050405020304" pitchFamily="18" charset="0"/>
              </a:rPr>
              <a:t>Environmental Sustainability Initiatives</a:t>
            </a:r>
          </a:p>
          <a:p>
            <a:pPr algn="just">
              <a:buFont typeface="Wingdings" panose="05000000000000000000" pitchFamily="2" charset="2"/>
              <a:buChar char="q"/>
            </a:pPr>
            <a:r>
              <a:rPr lang="en-US" sz="1700" dirty="0">
                <a:latin typeface="Times New Roman" panose="02020603050405020304" pitchFamily="18" charset="0"/>
                <a:cs typeface="Times New Roman" panose="02020603050405020304" pitchFamily="18" charset="0"/>
              </a:rPr>
              <a:t>Supply Chain Responsibility</a:t>
            </a:r>
          </a:p>
          <a:p>
            <a:pPr algn="just">
              <a:buFont typeface="Wingdings" panose="05000000000000000000" pitchFamily="2" charset="2"/>
              <a:buChar char="q"/>
            </a:pPr>
            <a:r>
              <a:rPr lang="en-US" sz="1700" dirty="0">
                <a:latin typeface="Times New Roman" panose="02020603050405020304" pitchFamily="18" charset="0"/>
                <a:cs typeface="Times New Roman" panose="02020603050405020304" pitchFamily="18" charset="0"/>
              </a:rPr>
              <a:t>Privacy and Data Security</a:t>
            </a:r>
          </a:p>
        </p:txBody>
      </p:sp>
      <p:pic>
        <p:nvPicPr>
          <p:cNvPr id="5" name="Picture 4">
            <a:extLst>
              <a:ext uri="{FF2B5EF4-FFF2-40B4-BE49-F238E27FC236}">
                <a16:creationId xmlns:a16="http://schemas.microsoft.com/office/drawing/2014/main" id="{2B54E3DD-E058-5E7F-7C49-C6A4234BB477}"/>
              </a:ext>
            </a:extLst>
          </p:cNvPr>
          <p:cNvPicPr>
            <a:picLocks noChangeAspect="1"/>
          </p:cNvPicPr>
          <p:nvPr/>
        </p:nvPicPr>
        <p:blipFill>
          <a:blip r:embed="rId3"/>
          <a:stretch>
            <a:fillRect/>
          </a:stretch>
        </p:blipFill>
        <p:spPr>
          <a:xfrm>
            <a:off x="6498770" y="2655442"/>
            <a:ext cx="5693230" cy="3602934"/>
          </a:xfrm>
          <a:prstGeom prst="rect">
            <a:avLst/>
          </a:prstGeom>
        </p:spPr>
      </p:pic>
      <p:sp>
        <p:nvSpPr>
          <p:cNvPr id="6" name="TextBox 5">
            <a:extLst>
              <a:ext uri="{FF2B5EF4-FFF2-40B4-BE49-F238E27FC236}">
                <a16:creationId xmlns:a16="http://schemas.microsoft.com/office/drawing/2014/main" id="{35AE4C74-9519-FA66-3FA1-606D83CC474A}"/>
              </a:ext>
            </a:extLst>
          </p:cNvPr>
          <p:cNvSpPr txBox="1"/>
          <p:nvPr/>
        </p:nvSpPr>
        <p:spPr>
          <a:xfrm>
            <a:off x="7175490" y="6258376"/>
            <a:ext cx="4015843" cy="307777"/>
          </a:xfrm>
          <a:prstGeom prst="rect">
            <a:avLst/>
          </a:prstGeom>
          <a:noFill/>
        </p:spPr>
        <p:txBody>
          <a:bodyPr wrap="none" rtlCol="0">
            <a:spAutoFit/>
          </a:bodyPr>
          <a:lstStyle/>
          <a:p>
            <a:r>
              <a:rPr lang="en-US" sz="1400"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Apple Climate Goal 2030  Source: (Apple, 2022)</a:t>
            </a:r>
          </a:p>
        </p:txBody>
      </p:sp>
    </p:spTree>
    <p:extLst>
      <p:ext uri="{BB962C8B-B14F-4D97-AF65-F5344CB8AC3E}">
        <p14:creationId xmlns:p14="http://schemas.microsoft.com/office/powerpoint/2010/main" val="838975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29071-1A09-9039-ED7F-B252B5A782F3}"/>
              </a:ext>
            </a:extLst>
          </p:cNvPr>
          <p:cNvSpPr>
            <a:spLocks noGrp="1"/>
          </p:cNvSpPr>
          <p:nvPr>
            <p:ph type="title"/>
          </p:nvPr>
        </p:nvSpPr>
        <p:spPr>
          <a:xfrm>
            <a:off x="87086" y="723898"/>
            <a:ext cx="6751703" cy="1495425"/>
          </a:xfrm>
        </p:spPr>
        <p:txBody>
          <a:bodyPr>
            <a:normAutofit/>
          </a:bodyPr>
          <a:lstStyle/>
          <a:p>
            <a:r>
              <a:rPr lang="en-US" sz="3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2. Future Recommendations for Apple Inc.</a:t>
            </a:r>
          </a:p>
        </p:txBody>
      </p:sp>
      <p:sp>
        <p:nvSpPr>
          <p:cNvPr id="3" name="Content Placeholder 2">
            <a:extLst>
              <a:ext uri="{FF2B5EF4-FFF2-40B4-BE49-F238E27FC236}">
                <a16:creationId xmlns:a16="http://schemas.microsoft.com/office/drawing/2014/main" id="{EDD4C19A-78FC-A6E8-1BA1-096B68261974}"/>
              </a:ext>
            </a:extLst>
          </p:cNvPr>
          <p:cNvSpPr>
            <a:spLocks noGrp="1"/>
          </p:cNvSpPr>
          <p:nvPr>
            <p:ph idx="1"/>
          </p:nvPr>
        </p:nvSpPr>
        <p:spPr>
          <a:xfrm>
            <a:off x="217714" y="2405067"/>
            <a:ext cx="6621076" cy="3729034"/>
          </a:xfrm>
        </p:spPr>
        <p:txBody>
          <a:bodyPr>
            <a:normAutofit/>
          </a:bodyPr>
          <a:lstStyle/>
          <a:p>
            <a:pPr marL="0" indent="0">
              <a:buNone/>
            </a:pPr>
            <a:r>
              <a:rPr lang="en-US" sz="1700" dirty="0">
                <a:latin typeface="Arial" panose="020B0604020202020204" pitchFamily="34" charset="0"/>
                <a:cs typeface="Arial" panose="020B0604020202020204" pitchFamily="34" charset="0"/>
              </a:rPr>
              <a:t>Listed below are some suggestions that can help Apple Inc. obtain a competitive advantage in the business landscape that has emerged in the aftermath of the pandemic</a:t>
            </a:r>
          </a:p>
          <a:p>
            <a:pPr marL="0" indent="0">
              <a:buNone/>
            </a:pPr>
            <a:endParaRPr lang="en-US" sz="1700" dirty="0">
              <a:latin typeface="Arial" panose="020B0604020202020204" pitchFamily="34" charset="0"/>
              <a:cs typeface="Arial" panose="020B0604020202020204" pitchFamily="34" charset="0"/>
            </a:endParaRPr>
          </a:p>
          <a:p>
            <a:pPr>
              <a:buFont typeface="Wingdings" panose="05000000000000000000" pitchFamily="2" charset="2"/>
              <a:buChar char="ü"/>
            </a:pPr>
            <a:r>
              <a:rPr lang="en-US" sz="1700" dirty="0">
                <a:latin typeface="Arial" panose="020B0604020202020204" pitchFamily="34" charset="0"/>
                <a:cs typeface="Arial" panose="020B0604020202020204" pitchFamily="34" charset="0"/>
              </a:rPr>
              <a:t>Increase the stability of the supply chain.</a:t>
            </a:r>
          </a:p>
          <a:p>
            <a:pPr>
              <a:buFont typeface="Wingdings" panose="05000000000000000000" pitchFamily="2" charset="2"/>
              <a:buChar char="ü"/>
            </a:pPr>
            <a:r>
              <a:rPr lang="en-US" sz="1700" dirty="0">
                <a:latin typeface="Arial" panose="020B0604020202020204" pitchFamily="34" charset="0"/>
                <a:cs typeface="Arial" panose="020B0604020202020204" pitchFamily="34" charset="0"/>
              </a:rPr>
              <a:t>Promote a creative environment</a:t>
            </a:r>
          </a:p>
          <a:p>
            <a:pPr>
              <a:buFont typeface="Wingdings" panose="05000000000000000000" pitchFamily="2" charset="2"/>
              <a:buChar char="ü"/>
            </a:pPr>
            <a:r>
              <a:rPr lang="en-US" sz="1700" dirty="0">
                <a:latin typeface="Arial" panose="020B0604020202020204" pitchFamily="34" charset="0"/>
                <a:cs typeface="Arial" panose="020B0604020202020204" pitchFamily="34" charset="0"/>
              </a:rPr>
              <a:t>Marketing that revolves around the customer</a:t>
            </a:r>
          </a:p>
          <a:p>
            <a:pPr>
              <a:buFont typeface="Wingdings" panose="05000000000000000000" pitchFamily="2" charset="2"/>
              <a:buChar char="ü"/>
            </a:pPr>
            <a:r>
              <a:rPr lang="en-US" sz="1700" dirty="0">
                <a:latin typeface="Arial" panose="020B0604020202020204" pitchFamily="34" charset="0"/>
                <a:cs typeface="Arial" panose="020B0604020202020204" pitchFamily="34" charset="0"/>
              </a:rPr>
              <a:t>Improve the interconnection of ecosystems</a:t>
            </a:r>
          </a:p>
          <a:p>
            <a:pPr>
              <a:buFont typeface="Wingdings" panose="05000000000000000000" pitchFamily="2" charset="2"/>
              <a:buChar char="ü"/>
            </a:pPr>
            <a:r>
              <a:rPr lang="en-US" sz="1700" dirty="0">
                <a:latin typeface="Arial" panose="020B0604020202020204" pitchFamily="34" charset="0"/>
                <a:cs typeface="Arial" panose="020B0604020202020204" pitchFamily="34" charset="0"/>
              </a:rPr>
              <a:t>Participate in CSR and sustainability efforts</a:t>
            </a:r>
          </a:p>
          <a:p>
            <a:pPr>
              <a:buFont typeface="Wingdings" panose="05000000000000000000" pitchFamily="2" charset="2"/>
              <a:buChar char="ü"/>
            </a:pPr>
            <a:r>
              <a:rPr lang="en-US" sz="1700" dirty="0">
                <a:latin typeface="Arial" panose="020B0604020202020204" pitchFamily="34" charset="0"/>
                <a:cs typeface="Arial" panose="020B0604020202020204" pitchFamily="34" charset="0"/>
              </a:rPr>
              <a:t>Budget for privacy and data protection</a:t>
            </a:r>
          </a:p>
          <a:p>
            <a:pPr>
              <a:buFont typeface="Wingdings" panose="05000000000000000000" pitchFamily="2" charset="2"/>
              <a:buChar char="ü"/>
            </a:pPr>
            <a:r>
              <a:rPr lang="en-US" sz="1700" dirty="0">
                <a:latin typeface="Arial" panose="020B0604020202020204" pitchFamily="34" charset="0"/>
                <a:cs typeface="Arial" panose="020B0604020202020204" pitchFamily="34" charset="0"/>
              </a:rPr>
              <a:t>Encourage collaboration and teamwork</a:t>
            </a:r>
          </a:p>
        </p:txBody>
      </p:sp>
      <p:pic>
        <p:nvPicPr>
          <p:cNvPr id="4" name="Picture 3" descr="A stack of wooden blocks with arrows and a target&#10;&#10;Description automatically generated">
            <a:extLst>
              <a:ext uri="{FF2B5EF4-FFF2-40B4-BE49-F238E27FC236}">
                <a16:creationId xmlns:a16="http://schemas.microsoft.com/office/drawing/2014/main" id="{E8C25FE8-6F38-688E-3419-3334611CCB5A}"/>
              </a:ext>
            </a:extLst>
          </p:cNvPr>
          <p:cNvPicPr>
            <a:picLocks noChangeAspect="1"/>
          </p:cNvPicPr>
          <p:nvPr/>
        </p:nvPicPr>
        <p:blipFill rotWithShape="1">
          <a:blip r:embed="rId3"/>
          <a:srcRect l="43029" r="8377" b="-1"/>
          <a:stretch/>
        </p:blipFill>
        <p:spPr>
          <a:xfrm>
            <a:off x="7199440" y="10"/>
            <a:ext cx="4992560" cy="6857990"/>
          </a:xfrm>
          <a:prstGeom prst="rect">
            <a:avLst/>
          </a:prstGeom>
          <a:effectLst/>
        </p:spPr>
      </p:pic>
    </p:spTree>
    <p:extLst>
      <p:ext uri="{BB962C8B-B14F-4D97-AF65-F5344CB8AC3E}">
        <p14:creationId xmlns:p14="http://schemas.microsoft.com/office/powerpoint/2010/main" val="1485177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AD3FA1-6DCA-49E4-6B34-4C6B068BDDB9}"/>
              </a:ext>
            </a:extLst>
          </p:cNvPr>
          <p:cNvSpPr>
            <a:spLocks noGrp="1"/>
          </p:cNvSpPr>
          <p:nvPr>
            <p:ph type="title"/>
          </p:nvPr>
        </p:nvSpPr>
        <p:spPr>
          <a:xfrm>
            <a:off x="1371599" y="294538"/>
            <a:ext cx="9895951" cy="1033669"/>
          </a:xfrm>
        </p:spPr>
        <p:txBody>
          <a:bodyPr>
            <a:normAutofit/>
          </a:bodyPr>
          <a:lstStyle/>
          <a:p>
            <a:r>
              <a:rPr lang="en-US" sz="4000" b="1">
                <a:solidFill>
                  <a:srgbClr val="FFFFFF"/>
                </a:solidFill>
                <a:effectLst/>
                <a:latin typeface="Times New Roman" panose="02020603050405020304" pitchFamily="18" charset="0"/>
                <a:ea typeface="Calibri" panose="020F0502020204030204" pitchFamily="34" charset="0"/>
              </a:rPr>
              <a:t>Conclusion</a:t>
            </a:r>
            <a:endParaRPr lang="en-US" sz="4000" b="1">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CC4FF5-C75C-048D-3D1A-C8CE72576C90}"/>
              </a:ext>
            </a:extLst>
          </p:cNvPr>
          <p:cNvSpPr>
            <a:spLocks noGrp="1"/>
          </p:cNvSpPr>
          <p:nvPr>
            <p:ph idx="1"/>
          </p:nvPr>
        </p:nvSpPr>
        <p:spPr>
          <a:xfrm>
            <a:off x="459350" y="1622746"/>
            <a:ext cx="11514936" cy="5159054"/>
          </a:xfrm>
        </p:spPr>
        <p:txBody>
          <a:bodyPr anchor="ctr">
            <a:normAutofit/>
          </a:bodyPr>
          <a:lstStyle/>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Apple Inc. has grown into a global technological leader.</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 The company's perseverance and creativity throughout the COVID-19 epidemic are evident.</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 Market failure is caused by supply chain disruptions, technology advances, fierce competition, and shifting consumer tastes.</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 To handle contemporary difficulties, Apple strategically distributes resources through research and development, supply chain management, and marketing. Differentiating products, expanding services, and adopting digital transformation provide the organization a competitive edge.</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 Apple's green marketing and corporate social responsibility tactics emphasise environmental sustainability, supply chain accountability, and privacy and data security.</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 Apple should improve supply chain resilience, innovation, customer-centric marketing, ecosystem integration, sustainability and CSR, data security, and privacy.</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 Apple's success shows that dynamic, competitive markets require market analysis and smart decision-making.</a:t>
            </a:r>
          </a:p>
        </p:txBody>
      </p:sp>
    </p:spTree>
    <p:extLst>
      <p:ext uri="{BB962C8B-B14F-4D97-AF65-F5344CB8AC3E}">
        <p14:creationId xmlns:p14="http://schemas.microsoft.com/office/powerpoint/2010/main" val="1742496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B794A-48BD-9B2C-3355-863B97C52C1C}"/>
              </a:ext>
            </a:extLst>
          </p:cNvPr>
          <p:cNvSpPr>
            <a:spLocks noGrp="1"/>
          </p:cNvSpPr>
          <p:nvPr>
            <p:ph type="title"/>
          </p:nvPr>
        </p:nvSpPr>
        <p:spPr>
          <a:xfrm>
            <a:off x="171450" y="238580"/>
            <a:ext cx="2600325" cy="387349"/>
          </a:xfrm>
        </p:spPr>
        <p:txBody>
          <a:bodyPr>
            <a:normAutofit fontScale="90000"/>
          </a:bodyPr>
          <a:lstStyle/>
          <a:p>
            <a:r>
              <a:rPr lang="en-US" sz="2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r>
              <a:rPr lang="en-US" sz="3200"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57614400-3031-3BFF-6D50-2A24024F0C12}"/>
              </a:ext>
            </a:extLst>
          </p:cNvPr>
          <p:cNvSpPr>
            <a:spLocks noGrp="1"/>
          </p:cNvSpPr>
          <p:nvPr>
            <p:ph idx="1"/>
          </p:nvPr>
        </p:nvSpPr>
        <p:spPr>
          <a:xfrm>
            <a:off x="171450" y="781050"/>
            <a:ext cx="11868150" cy="5981700"/>
          </a:xfrm>
        </p:spPr>
        <p:txBody>
          <a:bodyPr>
            <a:normAutofit fontScale="92500"/>
          </a:bodyPr>
          <a:lstStyle/>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AJZEN, I. 1991. The theory of planned behavior. Organizational behavior and human decision processes, 50, 179-211.</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ALHADDI, H. 2015. Triple bottom line and sustainability: A literature review. Business and Management Studies, 1, 6-10.</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ALQAHTANI, N. &amp; GAZZAZ, H. Post-Pandemic Recovery of Big-Tech Stocks and Sustainability Predictions through Linear and Exponential Modeling.</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AMORGIBSON. 2022. Apple SWOT Analysis 2022: A Cutting Edge Report [Online]. Available: https://swothub.com/apple-swot-analysis/.</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APPLE. 2022. Apple calls on global supply chain to </a:t>
            </a:r>
            <a:r>
              <a:rPr lang="en-US" sz="1200" dirty="0" err="1">
                <a:latin typeface="Times New Roman" panose="02020603050405020304" pitchFamily="18" charset="0"/>
                <a:cs typeface="Times New Roman" panose="02020603050405020304" pitchFamily="18" charset="0"/>
              </a:rPr>
              <a:t>decarbonise</a:t>
            </a:r>
            <a:r>
              <a:rPr lang="en-US" sz="1200" dirty="0">
                <a:latin typeface="Times New Roman" panose="02020603050405020304" pitchFamily="18" charset="0"/>
                <a:cs typeface="Times New Roman" panose="02020603050405020304" pitchFamily="18" charset="0"/>
              </a:rPr>
              <a:t> by 2030 [Online]. Available: https://www.apple.com/in/newsroom/2022/10/apple-calls-on-global-supply-chain-to-decarbonize-by-2030/.</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BOLTON, M. 2004. Customer centric business processing. International Journal of Productivity and Performance Management, 53, 44-51.</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CATE, F. H. 2006. The failure of fair information practice principles. Consumer protection in the age of the information economy.</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CLARKE, T. &amp; BOERSMA, M. 2017. The governance of global value chains: Unresolved human rights, environmental and ethical dilemmas in the apple supply chain. Journal of business ethics, 143, 111-131.</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CULPAN, R. 2002. Global business alliances: Theory and practice, Greenwood Publishing Group.</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HALD, K. S. &amp; COSLUGEANU, P. 2022. The preliminary supply chain lessons of the COVID-19 disruption—What is the role of digital technologies? Operations Management Research, 15, 282-297.</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HUAN, S. H., SHEORAN, S. K. &amp; WANG, G. 2004. A review and analysis of supply chain operations reference (SCOR) model. Supply chain management: An international Journal, 9, 23-29.</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MANOJ, P. 2011. Just in time (JIT) inventory management for enhanced operational efficiency: an ‘</a:t>
            </a:r>
            <a:r>
              <a:rPr lang="en-US" sz="1200" dirty="0" err="1">
                <a:latin typeface="Times New Roman" panose="02020603050405020304" pitchFamily="18" charset="0"/>
                <a:cs typeface="Times New Roman" panose="02020603050405020304" pitchFamily="18" charset="0"/>
              </a:rPr>
              <a:t>Indianised</a:t>
            </a:r>
            <a:r>
              <a:rPr lang="en-US" sz="1200" dirty="0">
                <a:latin typeface="Times New Roman" panose="02020603050405020304" pitchFamily="18" charset="0"/>
                <a:cs typeface="Times New Roman" panose="02020603050405020304" pitchFamily="18" charset="0"/>
              </a:rPr>
              <a:t> </a:t>
            </a:r>
            <a:r>
              <a:rPr lang="en-US" sz="1200" dirty="0" err="1">
                <a:latin typeface="Times New Roman" panose="02020603050405020304" pitchFamily="18" charset="0"/>
                <a:cs typeface="Times New Roman" panose="02020603050405020304" pitchFamily="18" charset="0"/>
              </a:rPr>
              <a:t>JIT’strategy</a:t>
            </a:r>
            <a:r>
              <a:rPr lang="en-US" sz="1200" dirty="0">
                <a:latin typeface="Times New Roman" panose="02020603050405020304" pitchFamily="18" charset="0"/>
                <a:cs typeface="Times New Roman" panose="02020603050405020304" pitchFamily="18" charset="0"/>
              </a:rPr>
              <a:t> for an </a:t>
            </a:r>
            <a:r>
              <a:rPr lang="en-US" sz="1200" dirty="0" err="1">
                <a:latin typeface="Times New Roman" panose="02020603050405020304" pitchFamily="18" charset="0"/>
                <a:cs typeface="Times New Roman" panose="02020603050405020304" pitchFamily="18" charset="0"/>
              </a:rPr>
              <a:t>agro</a:t>
            </a:r>
            <a:r>
              <a:rPr lang="en-US" sz="1200" dirty="0">
                <a:latin typeface="Times New Roman" panose="02020603050405020304" pitchFamily="18" charset="0"/>
                <a:cs typeface="Times New Roman" panose="02020603050405020304" pitchFamily="18" charset="0"/>
              </a:rPr>
              <a:t> machinery manufacturing unit in Kerala. European Journal of Technology and Advanced Engineering Research, 2, 29-39.</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MELDRUM, M., MCDONALD, M., MELDRUM, M. &amp; MCDONALD, M. 1995. The </a:t>
            </a:r>
            <a:r>
              <a:rPr lang="en-US" sz="1200" dirty="0" err="1">
                <a:latin typeface="Times New Roman" panose="02020603050405020304" pitchFamily="18" charset="0"/>
                <a:cs typeface="Times New Roman" panose="02020603050405020304" pitchFamily="18" charset="0"/>
              </a:rPr>
              <a:t>ansoff</a:t>
            </a:r>
            <a:r>
              <a:rPr lang="en-US" sz="1200" dirty="0">
                <a:latin typeface="Times New Roman" panose="02020603050405020304" pitchFamily="18" charset="0"/>
                <a:cs typeface="Times New Roman" panose="02020603050405020304" pitchFamily="18" charset="0"/>
              </a:rPr>
              <a:t> matrix. Key marketing concepts, 121-126.</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NEGRÃO, L. L. L., LOPES DE SOUSA JABBOUR, A. B., LATAN, H., GODINHO FILHO, M., CHIAPPETTA JABBOUR, C. J. &amp; GANGA, G. M. D. 2020. Lean manufacturing and business performance: testing the S-curve theory. Production Planning &amp; Control, 31, 771-785.</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PORTER, M. E. 1990. New global strategies for competitive advantage. Planning Review.</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SLAPER, T. F. &amp; HALL, T. J. 2011. The triple bottom line: What is it and how does it work. Indiana business review, 86, 4-8.</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STRATEGY, B. O. 2015. Blue Ocean Strategy. Marketing, 1009, 4C.</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TANG, C. S. 2006. Robust strategies for mitigating supply chain disruptions. International Journal of Logistics: Research and Applications, 9, 33-45.</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TIEN, N. H. 2019. International distribution policy comparative analysis between </a:t>
            </a:r>
            <a:r>
              <a:rPr lang="en-US" sz="1200" dirty="0" err="1">
                <a:latin typeface="Times New Roman" panose="02020603050405020304" pitchFamily="18" charset="0"/>
                <a:cs typeface="Times New Roman" panose="02020603050405020304" pitchFamily="18" charset="0"/>
              </a:rPr>
              <a:t>samsung</a:t>
            </a:r>
            <a:r>
              <a:rPr lang="en-US" sz="1200" dirty="0">
                <a:latin typeface="Times New Roman" panose="02020603050405020304" pitchFamily="18" charset="0"/>
                <a:cs typeface="Times New Roman" panose="02020603050405020304" pitchFamily="18" charset="0"/>
              </a:rPr>
              <a:t> and apple. International journal of research in marketing management and sales, 2020, 2.</a:t>
            </a:r>
          </a:p>
          <a:p>
            <a:pPr algn="just">
              <a:buFont typeface="Wingdings" panose="05000000000000000000" pitchFamily="2" charset="2"/>
              <a:buChar char="§"/>
            </a:pPr>
            <a:r>
              <a:rPr lang="en-US" sz="1200" dirty="0">
                <a:latin typeface="Times New Roman" panose="02020603050405020304" pitchFamily="18" charset="0"/>
                <a:cs typeface="Times New Roman" panose="02020603050405020304" pitchFamily="18" charset="0"/>
              </a:rPr>
              <a:t>YOFFIE, D. B. &amp; ROSSANO, P. 2012. Apple Inc. in 2012, Harvard Business School.</a:t>
            </a:r>
          </a:p>
          <a:p>
            <a:pPr algn="just"/>
            <a:endParaRPr lang="en-US"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32986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323</TotalTime>
  <Words>3212</Words>
  <Application>Microsoft Office PowerPoint</Application>
  <PresentationFormat>Widescreen</PresentationFormat>
  <Paragraphs>137</Paragraphs>
  <Slides>10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Wingdings</vt:lpstr>
      <vt:lpstr>Office Theme</vt:lpstr>
      <vt:lpstr>Apple Inc.: Thriving in the Post-Pandemic Era with Sustainable Competitive Advantage</vt:lpstr>
      <vt:lpstr>Table of Contents</vt:lpstr>
      <vt:lpstr>Introduction of Apple Inc. and Rationale for Selection</vt:lpstr>
      <vt:lpstr>1. Market Analysis of Apple Inc.</vt:lpstr>
      <vt:lpstr>1. Market Analysis of Apple Inc.</vt:lpstr>
      <vt:lpstr>1. Market Analysis of Apple Inc.</vt:lpstr>
      <vt:lpstr>1. Market Analysis of Apple Inc.</vt:lpstr>
      <vt:lpstr>2. Future Recommendations for Apple Inc.</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Muhammad Rabah</dc:creator>
  <cp:lastModifiedBy>Lenovo</cp:lastModifiedBy>
  <cp:revision>33</cp:revision>
  <dcterms:created xsi:type="dcterms:W3CDTF">2023-07-04T10:57:42Z</dcterms:created>
  <dcterms:modified xsi:type="dcterms:W3CDTF">2023-07-09T14:27:46Z</dcterms:modified>
</cp:coreProperties>
</file>