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34"/>
  </p:notesMasterIdLst>
  <p:sldIdLst>
    <p:sldId id="256" r:id="rId2"/>
    <p:sldId id="257" r:id="rId3"/>
    <p:sldId id="258" r:id="rId4"/>
    <p:sldId id="260" r:id="rId5"/>
    <p:sldId id="259" r:id="rId6"/>
    <p:sldId id="261" r:id="rId7"/>
    <p:sldId id="262" r:id="rId8"/>
    <p:sldId id="263" r:id="rId9"/>
    <p:sldId id="264" r:id="rId10"/>
    <p:sldId id="265" r:id="rId11"/>
    <p:sldId id="266" r:id="rId12"/>
    <p:sldId id="267" r:id="rId13"/>
    <p:sldId id="268" r:id="rId14"/>
    <p:sldId id="269" r:id="rId15"/>
    <p:sldId id="270" r:id="rId16"/>
    <p:sldId id="271" r:id="rId17"/>
    <p:sldId id="274" r:id="rId18"/>
    <p:sldId id="286" r:id="rId19"/>
    <p:sldId id="276" r:id="rId20"/>
    <p:sldId id="284" r:id="rId21"/>
    <p:sldId id="278" r:id="rId22"/>
    <p:sldId id="287" r:id="rId23"/>
    <p:sldId id="288" r:id="rId24"/>
    <p:sldId id="272" r:id="rId25"/>
    <p:sldId id="273" r:id="rId26"/>
    <p:sldId id="279" r:id="rId27"/>
    <p:sldId id="283" r:id="rId28"/>
    <p:sldId id="277" r:id="rId29"/>
    <p:sldId id="281" r:id="rId30"/>
    <p:sldId id="280" r:id="rId31"/>
    <p:sldId id="282" r:id="rId32"/>
    <p:sldId id="285" r:id="rId3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85349" autoAdjust="0"/>
  </p:normalViewPr>
  <p:slideViewPr>
    <p:cSldViewPr snapToGrid="0">
      <p:cViewPr varScale="1">
        <p:scale>
          <a:sx n="98" d="100"/>
          <a:sy n="98" d="100"/>
        </p:scale>
        <p:origin x="1014"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1FE7068-F147-409B-95AC-7EC89560ADA1}" type="datetimeFigureOut">
              <a:rPr lang="en-GB" smtClean="0"/>
              <a:t>30/04/2018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D3CF14B-3A51-4CC9-8055-E3B032EED5C3}" type="slidenum">
              <a:rPr lang="en-GB" smtClean="0"/>
              <a:t>‹#›</a:t>
            </a:fld>
            <a:endParaRPr lang="en-GB"/>
          </a:p>
        </p:txBody>
      </p:sp>
    </p:spTree>
    <p:extLst>
      <p:ext uri="{BB962C8B-B14F-4D97-AF65-F5344CB8AC3E}">
        <p14:creationId xmlns:p14="http://schemas.microsoft.com/office/powerpoint/2010/main" val="13289178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Scandal exposed in 2015 , timeline of events ranging from 2002</a:t>
            </a:r>
          </a:p>
        </p:txBody>
      </p:sp>
      <p:sp>
        <p:nvSpPr>
          <p:cNvPr id="4" name="Slide Number Placeholder 3"/>
          <p:cNvSpPr>
            <a:spLocks noGrp="1"/>
          </p:cNvSpPr>
          <p:nvPr>
            <p:ph type="sldNum" sz="quarter" idx="10"/>
          </p:nvPr>
        </p:nvSpPr>
        <p:spPr/>
        <p:txBody>
          <a:bodyPr/>
          <a:lstStyle/>
          <a:p>
            <a:fld id="{5D3CF14B-3A51-4CC9-8055-E3B032EED5C3}" type="slidenum">
              <a:rPr lang="en-GB" smtClean="0"/>
              <a:t>1</a:t>
            </a:fld>
            <a:endParaRPr lang="en-GB"/>
          </a:p>
        </p:txBody>
      </p:sp>
    </p:spTree>
    <p:extLst>
      <p:ext uri="{BB962C8B-B14F-4D97-AF65-F5344CB8AC3E}">
        <p14:creationId xmlns:p14="http://schemas.microsoft.com/office/powerpoint/2010/main" val="20748812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FIFA represents a sport that can be followed as a religion with deep emotional connections. Football is extremely </a:t>
            </a:r>
            <a:r>
              <a:rPr lang="en-GB" dirty="0" err="1"/>
              <a:t>powerful.l</a:t>
            </a:r>
            <a:endParaRPr lang="en-GB" dirty="0"/>
          </a:p>
        </p:txBody>
      </p:sp>
      <p:sp>
        <p:nvSpPr>
          <p:cNvPr id="4" name="Slide Number Placeholder 3"/>
          <p:cNvSpPr>
            <a:spLocks noGrp="1"/>
          </p:cNvSpPr>
          <p:nvPr>
            <p:ph type="sldNum" sz="quarter" idx="10"/>
          </p:nvPr>
        </p:nvSpPr>
        <p:spPr/>
        <p:txBody>
          <a:bodyPr/>
          <a:lstStyle/>
          <a:p>
            <a:fld id="{5D3CF14B-3A51-4CC9-8055-E3B032EED5C3}" type="slidenum">
              <a:rPr lang="en-GB" smtClean="0"/>
              <a:t>3</a:t>
            </a:fld>
            <a:endParaRPr lang="en-GB"/>
          </a:p>
        </p:txBody>
      </p:sp>
    </p:spTree>
    <p:extLst>
      <p:ext uri="{BB962C8B-B14F-4D97-AF65-F5344CB8AC3E}">
        <p14:creationId xmlns:p14="http://schemas.microsoft.com/office/powerpoint/2010/main" val="18364244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D3CF14B-3A51-4CC9-8055-E3B032EED5C3}" type="slidenum">
              <a:rPr lang="en-GB" smtClean="0"/>
              <a:t>4</a:t>
            </a:fld>
            <a:endParaRPr lang="en-GB"/>
          </a:p>
        </p:txBody>
      </p:sp>
    </p:spTree>
    <p:extLst>
      <p:ext uri="{BB962C8B-B14F-4D97-AF65-F5344CB8AC3E}">
        <p14:creationId xmlns:p14="http://schemas.microsoft.com/office/powerpoint/2010/main" val="29757844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FIFA have a range of responsibilities that include the following :</a:t>
            </a:r>
          </a:p>
        </p:txBody>
      </p:sp>
      <p:sp>
        <p:nvSpPr>
          <p:cNvPr id="4" name="Slide Number Placeholder 3"/>
          <p:cNvSpPr>
            <a:spLocks noGrp="1"/>
          </p:cNvSpPr>
          <p:nvPr>
            <p:ph type="sldNum" sz="quarter" idx="10"/>
          </p:nvPr>
        </p:nvSpPr>
        <p:spPr/>
        <p:txBody>
          <a:bodyPr/>
          <a:lstStyle/>
          <a:p>
            <a:fld id="{5D3CF14B-3A51-4CC9-8055-E3B032EED5C3}" type="slidenum">
              <a:rPr lang="en-GB" smtClean="0"/>
              <a:t>5</a:t>
            </a:fld>
            <a:endParaRPr lang="en-GB"/>
          </a:p>
        </p:txBody>
      </p:sp>
    </p:spTree>
    <p:extLst>
      <p:ext uri="{BB962C8B-B14F-4D97-AF65-F5344CB8AC3E}">
        <p14:creationId xmlns:p14="http://schemas.microsoft.com/office/powerpoint/2010/main" val="173435651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Before analysing the FIFA ‘scandal’ it would be important to firstly gain a sound understanding of the term ‘scandal’ and what it means.</a:t>
            </a:r>
          </a:p>
        </p:txBody>
      </p:sp>
      <p:sp>
        <p:nvSpPr>
          <p:cNvPr id="4" name="Slide Number Placeholder 3"/>
          <p:cNvSpPr>
            <a:spLocks noGrp="1"/>
          </p:cNvSpPr>
          <p:nvPr>
            <p:ph type="sldNum" sz="quarter" idx="10"/>
          </p:nvPr>
        </p:nvSpPr>
        <p:spPr/>
        <p:txBody>
          <a:bodyPr/>
          <a:lstStyle/>
          <a:p>
            <a:fld id="{5D3CF14B-3A51-4CC9-8055-E3B032EED5C3}" type="slidenum">
              <a:rPr lang="en-GB" smtClean="0"/>
              <a:t>6</a:t>
            </a:fld>
            <a:endParaRPr lang="en-GB"/>
          </a:p>
        </p:txBody>
      </p:sp>
    </p:spTree>
    <p:extLst>
      <p:ext uri="{BB962C8B-B14F-4D97-AF65-F5344CB8AC3E}">
        <p14:creationId xmlns:p14="http://schemas.microsoft.com/office/powerpoint/2010/main" val="394314553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Bribery and money laundering exposed by a journalist and investigated by FBI due to US marketing companies being involved.</a:t>
            </a:r>
          </a:p>
        </p:txBody>
      </p:sp>
      <p:sp>
        <p:nvSpPr>
          <p:cNvPr id="4" name="Slide Number Placeholder 3"/>
          <p:cNvSpPr>
            <a:spLocks noGrp="1"/>
          </p:cNvSpPr>
          <p:nvPr>
            <p:ph type="sldNum" sz="quarter" idx="10"/>
          </p:nvPr>
        </p:nvSpPr>
        <p:spPr/>
        <p:txBody>
          <a:bodyPr/>
          <a:lstStyle/>
          <a:p>
            <a:fld id="{5D3CF14B-3A51-4CC9-8055-E3B032EED5C3}" type="slidenum">
              <a:rPr lang="en-GB" smtClean="0"/>
              <a:t>7</a:t>
            </a:fld>
            <a:endParaRPr lang="en-GB"/>
          </a:p>
        </p:txBody>
      </p:sp>
    </p:spTree>
    <p:extLst>
      <p:ext uri="{BB962C8B-B14F-4D97-AF65-F5344CB8AC3E}">
        <p14:creationId xmlns:p14="http://schemas.microsoft.com/office/powerpoint/2010/main" val="278418450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Where the FIFA scandalous behaviour was firstly investigated by journalists.</a:t>
            </a:r>
          </a:p>
          <a:p>
            <a:r>
              <a:rPr lang="en-GB" dirty="0"/>
              <a:t>Something just wasn’t right.</a:t>
            </a:r>
          </a:p>
        </p:txBody>
      </p:sp>
      <p:sp>
        <p:nvSpPr>
          <p:cNvPr id="4" name="Slide Number Placeholder 3"/>
          <p:cNvSpPr>
            <a:spLocks noGrp="1"/>
          </p:cNvSpPr>
          <p:nvPr>
            <p:ph type="sldNum" sz="quarter" idx="10"/>
          </p:nvPr>
        </p:nvSpPr>
        <p:spPr/>
        <p:txBody>
          <a:bodyPr/>
          <a:lstStyle/>
          <a:p>
            <a:fld id="{5D3CF14B-3A51-4CC9-8055-E3B032EED5C3}" type="slidenum">
              <a:rPr lang="en-GB" smtClean="0"/>
              <a:t>8</a:t>
            </a:fld>
            <a:endParaRPr lang="en-GB"/>
          </a:p>
        </p:txBody>
      </p:sp>
    </p:spTree>
    <p:extLst>
      <p:ext uri="{BB962C8B-B14F-4D97-AF65-F5344CB8AC3E}">
        <p14:creationId xmlns:p14="http://schemas.microsoft.com/office/powerpoint/2010/main" val="329065931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After the Qatar World cup bribe came to light</a:t>
            </a:r>
            <a:r>
              <a:rPr lang="en-GB" baseline="0" dirty="0"/>
              <a:t> an investigation into previous world cups and the results were shocking.</a:t>
            </a:r>
            <a:endParaRPr lang="en-GB" dirty="0"/>
          </a:p>
        </p:txBody>
      </p:sp>
      <p:sp>
        <p:nvSpPr>
          <p:cNvPr id="4" name="Slide Number Placeholder 3"/>
          <p:cNvSpPr>
            <a:spLocks noGrp="1"/>
          </p:cNvSpPr>
          <p:nvPr>
            <p:ph type="sldNum" sz="quarter" idx="10"/>
          </p:nvPr>
        </p:nvSpPr>
        <p:spPr/>
        <p:txBody>
          <a:bodyPr/>
          <a:lstStyle/>
          <a:p>
            <a:fld id="{5D3CF14B-3A51-4CC9-8055-E3B032EED5C3}" type="slidenum">
              <a:rPr lang="en-GB" smtClean="0"/>
              <a:t>9</a:t>
            </a:fld>
            <a:endParaRPr lang="en-GB"/>
          </a:p>
        </p:txBody>
      </p:sp>
    </p:spTree>
    <p:extLst>
      <p:ext uri="{BB962C8B-B14F-4D97-AF65-F5344CB8AC3E}">
        <p14:creationId xmlns:p14="http://schemas.microsoft.com/office/powerpoint/2010/main" val="137734504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Franz </a:t>
            </a:r>
            <a:r>
              <a:rPr lang="en-GB" dirty="0" err="1"/>
              <a:t>Beckenbaur</a:t>
            </a:r>
            <a:r>
              <a:rPr lang="en-GB" dirty="0"/>
              <a:t> was also a former player and role model to many.</a:t>
            </a:r>
          </a:p>
        </p:txBody>
      </p:sp>
      <p:sp>
        <p:nvSpPr>
          <p:cNvPr id="4" name="Slide Number Placeholder 3"/>
          <p:cNvSpPr>
            <a:spLocks noGrp="1"/>
          </p:cNvSpPr>
          <p:nvPr>
            <p:ph type="sldNum" sz="quarter" idx="10"/>
          </p:nvPr>
        </p:nvSpPr>
        <p:spPr/>
        <p:txBody>
          <a:bodyPr/>
          <a:lstStyle/>
          <a:p>
            <a:fld id="{5D3CF14B-3A51-4CC9-8055-E3B032EED5C3}" type="slidenum">
              <a:rPr lang="en-GB" smtClean="0"/>
              <a:t>10</a:t>
            </a:fld>
            <a:endParaRPr lang="en-GB"/>
          </a:p>
        </p:txBody>
      </p:sp>
    </p:spTree>
    <p:extLst>
      <p:ext uri="{BB962C8B-B14F-4D97-AF65-F5344CB8AC3E}">
        <p14:creationId xmlns:p14="http://schemas.microsoft.com/office/powerpoint/2010/main" val="362189037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South Africa are a country plagued with political corruption and unethical behaviour.</a:t>
            </a:r>
          </a:p>
        </p:txBody>
      </p:sp>
      <p:sp>
        <p:nvSpPr>
          <p:cNvPr id="4" name="Slide Number Placeholder 3"/>
          <p:cNvSpPr>
            <a:spLocks noGrp="1"/>
          </p:cNvSpPr>
          <p:nvPr>
            <p:ph type="sldNum" sz="quarter" idx="10"/>
          </p:nvPr>
        </p:nvSpPr>
        <p:spPr/>
        <p:txBody>
          <a:bodyPr/>
          <a:lstStyle/>
          <a:p>
            <a:fld id="{5D3CF14B-3A51-4CC9-8055-E3B032EED5C3}" type="slidenum">
              <a:rPr lang="en-GB" smtClean="0"/>
              <a:t>11</a:t>
            </a:fld>
            <a:endParaRPr lang="en-GB"/>
          </a:p>
        </p:txBody>
      </p:sp>
    </p:spTree>
    <p:extLst>
      <p:ext uri="{BB962C8B-B14F-4D97-AF65-F5344CB8AC3E}">
        <p14:creationId xmlns:p14="http://schemas.microsoft.com/office/powerpoint/2010/main" val="250179477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Allegedly Unethical behaviour and criminal activity going on at the Brazilian FA  since the 90s</a:t>
            </a:r>
          </a:p>
        </p:txBody>
      </p:sp>
      <p:sp>
        <p:nvSpPr>
          <p:cNvPr id="4" name="Slide Number Placeholder 3"/>
          <p:cNvSpPr>
            <a:spLocks noGrp="1"/>
          </p:cNvSpPr>
          <p:nvPr>
            <p:ph type="sldNum" sz="quarter" idx="10"/>
          </p:nvPr>
        </p:nvSpPr>
        <p:spPr/>
        <p:txBody>
          <a:bodyPr/>
          <a:lstStyle/>
          <a:p>
            <a:fld id="{5D3CF14B-3A51-4CC9-8055-E3B032EED5C3}" type="slidenum">
              <a:rPr lang="en-GB" smtClean="0"/>
              <a:t>12</a:t>
            </a:fld>
            <a:endParaRPr lang="en-GB"/>
          </a:p>
        </p:txBody>
      </p:sp>
    </p:spTree>
    <p:extLst>
      <p:ext uri="{BB962C8B-B14F-4D97-AF65-F5344CB8AC3E}">
        <p14:creationId xmlns:p14="http://schemas.microsoft.com/office/powerpoint/2010/main" val="188220547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Another country with controversial political and sporting behaviour </a:t>
            </a:r>
          </a:p>
        </p:txBody>
      </p:sp>
      <p:sp>
        <p:nvSpPr>
          <p:cNvPr id="4" name="Slide Number Placeholder 3"/>
          <p:cNvSpPr>
            <a:spLocks noGrp="1"/>
          </p:cNvSpPr>
          <p:nvPr>
            <p:ph type="sldNum" sz="quarter" idx="10"/>
          </p:nvPr>
        </p:nvSpPr>
        <p:spPr/>
        <p:txBody>
          <a:bodyPr/>
          <a:lstStyle/>
          <a:p>
            <a:fld id="{5D3CF14B-3A51-4CC9-8055-E3B032EED5C3}" type="slidenum">
              <a:rPr lang="en-GB" smtClean="0"/>
              <a:t>13</a:t>
            </a:fld>
            <a:endParaRPr lang="en-GB"/>
          </a:p>
        </p:txBody>
      </p:sp>
    </p:spTree>
    <p:extLst>
      <p:ext uri="{BB962C8B-B14F-4D97-AF65-F5344CB8AC3E}">
        <p14:creationId xmlns:p14="http://schemas.microsoft.com/office/powerpoint/2010/main" val="106284173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 was the Qatar World Cup bid that really influenced journalist to investigate FIFAs behaviour behind closed doors.</a:t>
            </a:r>
          </a:p>
        </p:txBody>
      </p:sp>
      <p:sp>
        <p:nvSpPr>
          <p:cNvPr id="4" name="Slide Number Placeholder 3"/>
          <p:cNvSpPr>
            <a:spLocks noGrp="1"/>
          </p:cNvSpPr>
          <p:nvPr>
            <p:ph type="sldNum" sz="quarter" idx="10"/>
          </p:nvPr>
        </p:nvSpPr>
        <p:spPr/>
        <p:txBody>
          <a:bodyPr/>
          <a:lstStyle/>
          <a:p>
            <a:fld id="{5D3CF14B-3A51-4CC9-8055-E3B032EED5C3}" type="slidenum">
              <a:rPr lang="en-GB" smtClean="0"/>
              <a:t>14</a:t>
            </a:fld>
            <a:endParaRPr lang="en-GB"/>
          </a:p>
        </p:txBody>
      </p:sp>
    </p:spTree>
    <p:extLst>
      <p:ext uri="{BB962C8B-B14F-4D97-AF65-F5344CB8AC3E}">
        <p14:creationId xmlns:p14="http://schemas.microsoft.com/office/powerpoint/2010/main" val="423640266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Prestiged</a:t>
            </a:r>
            <a:r>
              <a:rPr lang="en-GB" dirty="0"/>
              <a:t> event streamed globally with a variety of benefits for the sport and hosting nation including : financial, political and community development </a:t>
            </a:r>
          </a:p>
        </p:txBody>
      </p:sp>
      <p:sp>
        <p:nvSpPr>
          <p:cNvPr id="4" name="Slide Number Placeholder 3"/>
          <p:cNvSpPr>
            <a:spLocks noGrp="1"/>
          </p:cNvSpPr>
          <p:nvPr>
            <p:ph type="sldNum" sz="quarter" idx="10"/>
          </p:nvPr>
        </p:nvSpPr>
        <p:spPr/>
        <p:txBody>
          <a:bodyPr/>
          <a:lstStyle/>
          <a:p>
            <a:fld id="{5D3CF14B-3A51-4CC9-8055-E3B032EED5C3}" type="slidenum">
              <a:rPr lang="en-GB" smtClean="0"/>
              <a:t>15</a:t>
            </a:fld>
            <a:endParaRPr lang="en-GB"/>
          </a:p>
        </p:txBody>
      </p:sp>
    </p:spTree>
    <p:extLst>
      <p:ext uri="{BB962C8B-B14F-4D97-AF65-F5344CB8AC3E}">
        <p14:creationId xmlns:p14="http://schemas.microsoft.com/office/powerpoint/2010/main" val="9120250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What's</a:t>
            </a:r>
            <a:r>
              <a:rPr lang="en-GB" baseline="0" dirty="0"/>
              <a:t> ethically the norm somewhere in the world can be immoral and wrong elsewhere.</a:t>
            </a:r>
          </a:p>
          <a:p>
            <a:r>
              <a:rPr lang="en-GB" baseline="0" dirty="0"/>
              <a:t>Autocratic leadership –Blatter appeared to hold high levels of control and power </a:t>
            </a:r>
          </a:p>
          <a:p>
            <a:endParaRPr lang="en-GB" dirty="0"/>
          </a:p>
        </p:txBody>
      </p:sp>
      <p:sp>
        <p:nvSpPr>
          <p:cNvPr id="4" name="Slide Number Placeholder 3"/>
          <p:cNvSpPr>
            <a:spLocks noGrp="1"/>
          </p:cNvSpPr>
          <p:nvPr>
            <p:ph type="sldNum" sz="quarter" idx="10"/>
          </p:nvPr>
        </p:nvSpPr>
        <p:spPr/>
        <p:txBody>
          <a:bodyPr/>
          <a:lstStyle/>
          <a:p>
            <a:fld id="{5D3CF14B-3A51-4CC9-8055-E3B032EED5C3}" type="slidenum">
              <a:rPr lang="en-GB" smtClean="0"/>
              <a:t>16</a:t>
            </a:fld>
            <a:endParaRPr lang="en-GB"/>
          </a:p>
        </p:txBody>
      </p:sp>
    </p:spTree>
    <p:extLst>
      <p:ext uri="{BB962C8B-B14F-4D97-AF65-F5344CB8AC3E}">
        <p14:creationId xmlns:p14="http://schemas.microsoft.com/office/powerpoint/2010/main" val="131379565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Poor leadership from Fifa</a:t>
            </a:r>
            <a:r>
              <a:rPr lang="en-GB" baseline="0" dirty="0"/>
              <a:t> president </a:t>
            </a:r>
            <a:r>
              <a:rPr lang="en-GB" dirty="0"/>
              <a:t> Sepp Blatter</a:t>
            </a:r>
          </a:p>
          <a:p>
            <a:r>
              <a:rPr lang="en-GB" dirty="0"/>
              <a:t>Lack of oversight from Fifa</a:t>
            </a:r>
          </a:p>
          <a:p>
            <a:r>
              <a:rPr lang="en-GB" dirty="0"/>
              <a:t>Autocratic leadership style – appeared</a:t>
            </a:r>
            <a:r>
              <a:rPr lang="en-GB" baseline="0" dirty="0"/>
              <a:t> to dictate unethical behaviour </a:t>
            </a:r>
            <a:endParaRPr lang="en-GB" dirty="0"/>
          </a:p>
        </p:txBody>
      </p:sp>
      <p:sp>
        <p:nvSpPr>
          <p:cNvPr id="4" name="Slide Number Placeholder 3"/>
          <p:cNvSpPr>
            <a:spLocks noGrp="1"/>
          </p:cNvSpPr>
          <p:nvPr>
            <p:ph type="sldNum" sz="quarter" idx="10"/>
          </p:nvPr>
        </p:nvSpPr>
        <p:spPr/>
        <p:txBody>
          <a:bodyPr/>
          <a:lstStyle/>
          <a:p>
            <a:fld id="{5D3CF14B-3A51-4CC9-8055-E3B032EED5C3}" type="slidenum">
              <a:rPr lang="en-GB" smtClean="0"/>
              <a:t>17</a:t>
            </a:fld>
            <a:endParaRPr lang="en-GB"/>
          </a:p>
        </p:txBody>
      </p:sp>
    </p:spTree>
    <p:extLst>
      <p:ext uri="{BB962C8B-B14F-4D97-AF65-F5344CB8AC3E}">
        <p14:creationId xmlns:p14="http://schemas.microsoft.com/office/powerpoint/2010/main" val="389672564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FBI involvement came from the Sports marketing companies based in the US who were involved</a:t>
            </a:r>
            <a:r>
              <a:rPr lang="en-GB" baseline="0" dirty="0"/>
              <a:t> resulting in action being taken by US Authorities.</a:t>
            </a:r>
            <a:endParaRPr lang="en-GB" dirty="0"/>
          </a:p>
        </p:txBody>
      </p:sp>
      <p:sp>
        <p:nvSpPr>
          <p:cNvPr id="4" name="Slide Number Placeholder 3"/>
          <p:cNvSpPr>
            <a:spLocks noGrp="1"/>
          </p:cNvSpPr>
          <p:nvPr>
            <p:ph type="sldNum" sz="quarter" idx="10"/>
          </p:nvPr>
        </p:nvSpPr>
        <p:spPr/>
        <p:txBody>
          <a:bodyPr/>
          <a:lstStyle/>
          <a:p>
            <a:fld id="{5D3CF14B-3A51-4CC9-8055-E3B032EED5C3}" type="slidenum">
              <a:rPr lang="en-GB" smtClean="0"/>
              <a:t>18</a:t>
            </a:fld>
            <a:endParaRPr lang="en-GB"/>
          </a:p>
        </p:txBody>
      </p:sp>
    </p:spTree>
    <p:extLst>
      <p:ext uri="{BB962C8B-B14F-4D97-AF65-F5344CB8AC3E}">
        <p14:creationId xmlns:p14="http://schemas.microsoft.com/office/powerpoint/2010/main" val="232103332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With football being so powerful should FIFA demonstrate greater accountability</a:t>
            </a:r>
          </a:p>
        </p:txBody>
      </p:sp>
      <p:sp>
        <p:nvSpPr>
          <p:cNvPr id="4" name="Slide Number Placeholder 3"/>
          <p:cNvSpPr>
            <a:spLocks noGrp="1"/>
          </p:cNvSpPr>
          <p:nvPr>
            <p:ph type="sldNum" sz="quarter" idx="10"/>
          </p:nvPr>
        </p:nvSpPr>
        <p:spPr/>
        <p:txBody>
          <a:bodyPr/>
          <a:lstStyle/>
          <a:p>
            <a:fld id="{5D3CF14B-3A51-4CC9-8055-E3B032EED5C3}" type="slidenum">
              <a:rPr lang="en-GB" smtClean="0"/>
              <a:t>19</a:t>
            </a:fld>
            <a:endParaRPr lang="en-GB"/>
          </a:p>
        </p:txBody>
      </p:sp>
    </p:spTree>
    <p:extLst>
      <p:ext uri="{BB962C8B-B14F-4D97-AF65-F5344CB8AC3E}">
        <p14:creationId xmlns:p14="http://schemas.microsoft.com/office/powerpoint/2010/main" val="21671550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Not as straight forward as this however.</a:t>
            </a:r>
            <a:r>
              <a:rPr lang="en-GB" baseline="0" dirty="0"/>
              <a:t> </a:t>
            </a:r>
          </a:p>
          <a:p>
            <a:r>
              <a:rPr lang="en-GB" baseline="0" dirty="0"/>
              <a:t>Sometimes people make bad decisions but with genuine and thoughtful intentions</a:t>
            </a:r>
          </a:p>
          <a:p>
            <a:r>
              <a:rPr lang="en-GB" baseline="0" dirty="0"/>
              <a:t>Cultural relativism </a:t>
            </a:r>
            <a:endParaRPr lang="en-GB" dirty="0"/>
          </a:p>
        </p:txBody>
      </p:sp>
      <p:sp>
        <p:nvSpPr>
          <p:cNvPr id="4" name="Slide Number Placeholder 3"/>
          <p:cNvSpPr>
            <a:spLocks noGrp="1"/>
          </p:cNvSpPr>
          <p:nvPr>
            <p:ph type="sldNum" sz="quarter" idx="10"/>
          </p:nvPr>
        </p:nvSpPr>
        <p:spPr/>
        <p:txBody>
          <a:bodyPr/>
          <a:lstStyle/>
          <a:p>
            <a:fld id="{5D3CF14B-3A51-4CC9-8055-E3B032EED5C3}" type="slidenum">
              <a:rPr lang="en-GB" smtClean="0"/>
              <a:t>20</a:t>
            </a:fld>
            <a:endParaRPr lang="en-GB"/>
          </a:p>
        </p:txBody>
      </p:sp>
    </p:spTree>
    <p:extLst>
      <p:ext uri="{BB962C8B-B14F-4D97-AF65-F5344CB8AC3E}">
        <p14:creationId xmlns:p14="http://schemas.microsoft.com/office/powerpoint/2010/main" val="305738231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Taking from the pot but giving nothing in return ?</a:t>
            </a:r>
          </a:p>
          <a:p>
            <a:r>
              <a:rPr lang="en-GB" dirty="0"/>
              <a:t>Unfair</a:t>
            </a:r>
          </a:p>
        </p:txBody>
      </p:sp>
      <p:sp>
        <p:nvSpPr>
          <p:cNvPr id="4" name="Slide Number Placeholder 3"/>
          <p:cNvSpPr>
            <a:spLocks noGrp="1"/>
          </p:cNvSpPr>
          <p:nvPr>
            <p:ph type="sldNum" sz="quarter" idx="10"/>
          </p:nvPr>
        </p:nvSpPr>
        <p:spPr/>
        <p:txBody>
          <a:bodyPr/>
          <a:lstStyle/>
          <a:p>
            <a:fld id="{5D3CF14B-3A51-4CC9-8055-E3B032EED5C3}" type="slidenum">
              <a:rPr lang="en-GB" smtClean="0"/>
              <a:t>21</a:t>
            </a:fld>
            <a:endParaRPr lang="en-GB"/>
          </a:p>
        </p:txBody>
      </p:sp>
    </p:spTree>
    <p:extLst>
      <p:ext uri="{BB962C8B-B14F-4D97-AF65-F5344CB8AC3E}">
        <p14:creationId xmlns:p14="http://schemas.microsoft.com/office/powerpoint/2010/main" val="33850841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Evidence of CSR but scandal</a:t>
            </a:r>
            <a:r>
              <a:rPr lang="en-GB" baseline="0" dirty="0"/>
              <a:t> undermines other initiatives </a:t>
            </a:r>
          </a:p>
          <a:p>
            <a:r>
              <a:rPr lang="en-GB" baseline="0" dirty="0"/>
              <a:t>Football affects enviro, economical and social wellbeing of countries around the world </a:t>
            </a:r>
            <a:endParaRPr lang="en-GB" dirty="0"/>
          </a:p>
        </p:txBody>
      </p:sp>
      <p:sp>
        <p:nvSpPr>
          <p:cNvPr id="4" name="Slide Number Placeholder 3"/>
          <p:cNvSpPr>
            <a:spLocks noGrp="1"/>
          </p:cNvSpPr>
          <p:nvPr>
            <p:ph type="sldNum" sz="quarter" idx="10"/>
          </p:nvPr>
        </p:nvSpPr>
        <p:spPr/>
        <p:txBody>
          <a:bodyPr/>
          <a:lstStyle/>
          <a:p>
            <a:fld id="{5D3CF14B-3A51-4CC9-8055-E3B032EED5C3}" type="slidenum">
              <a:rPr lang="en-GB" smtClean="0"/>
              <a:t>22</a:t>
            </a:fld>
            <a:endParaRPr lang="en-GB"/>
          </a:p>
        </p:txBody>
      </p:sp>
    </p:spTree>
    <p:extLst>
      <p:ext uri="{BB962C8B-B14F-4D97-AF65-F5344CB8AC3E}">
        <p14:creationId xmlns:p14="http://schemas.microsoft.com/office/powerpoint/2010/main" val="335939029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Governance – Having ruling or control</a:t>
            </a:r>
          </a:p>
          <a:p>
            <a:endParaRPr lang="en-GB" dirty="0"/>
          </a:p>
          <a:p>
            <a:r>
              <a:rPr lang="en-GB" dirty="0"/>
              <a:t>Difficult to understand who governs the FIFA executives – Should the government intervene or what that create more bureaucracy.</a:t>
            </a:r>
          </a:p>
        </p:txBody>
      </p:sp>
      <p:sp>
        <p:nvSpPr>
          <p:cNvPr id="4" name="Slide Number Placeholder 3"/>
          <p:cNvSpPr>
            <a:spLocks noGrp="1"/>
          </p:cNvSpPr>
          <p:nvPr>
            <p:ph type="sldNum" sz="quarter" idx="10"/>
          </p:nvPr>
        </p:nvSpPr>
        <p:spPr/>
        <p:txBody>
          <a:bodyPr/>
          <a:lstStyle/>
          <a:p>
            <a:fld id="{5D3CF14B-3A51-4CC9-8055-E3B032EED5C3}" type="slidenum">
              <a:rPr lang="en-GB" smtClean="0"/>
              <a:t>23</a:t>
            </a:fld>
            <a:endParaRPr lang="en-GB"/>
          </a:p>
        </p:txBody>
      </p:sp>
    </p:spTree>
    <p:extLst>
      <p:ext uri="{BB962C8B-B14F-4D97-AF65-F5344CB8AC3E}">
        <p14:creationId xmlns:p14="http://schemas.microsoft.com/office/powerpoint/2010/main" val="388592498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Bidding nations who had</a:t>
            </a:r>
            <a:r>
              <a:rPr lang="en-GB" baseline="0" dirty="0"/>
              <a:t> their honest bids discarded.</a:t>
            </a:r>
            <a:endParaRPr lang="en-GB" dirty="0"/>
          </a:p>
        </p:txBody>
      </p:sp>
      <p:sp>
        <p:nvSpPr>
          <p:cNvPr id="4" name="Slide Number Placeholder 3"/>
          <p:cNvSpPr>
            <a:spLocks noGrp="1"/>
          </p:cNvSpPr>
          <p:nvPr>
            <p:ph type="sldNum" sz="quarter" idx="10"/>
          </p:nvPr>
        </p:nvSpPr>
        <p:spPr/>
        <p:txBody>
          <a:bodyPr/>
          <a:lstStyle/>
          <a:p>
            <a:fld id="{5D3CF14B-3A51-4CC9-8055-E3B032EED5C3}" type="slidenum">
              <a:rPr lang="en-GB" smtClean="0"/>
              <a:t>24</a:t>
            </a:fld>
            <a:endParaRPr lang="en-GB"/>
          </a:p>
        </p:txBody>
      </p:sp>
    </p:spTree>
    <p:extLst>
      <p:ext uri="{BB962C8B-B14F-4D97-AF65-F5344CB8AC3E}">
        <p14:creationId xmlns:p14="http://schemas.microsoft.com/office/powerpoint/2010/main" val="355713699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 individual or company can display their true character when facing consequences of their behaviour </a:t>
            </a:r>
          </a:p>
          <a:p>
            <a:r>
              <a:rPr lang="en-GB" dirty="0"/>
              <a:t>Blatter who was president</a:t>
            </a:r>
            <a:r>
              <a:rPr lang="en-GB" baseline="0" dirty="0"/>
              <a:t> from 1998 – 2015 was dismissed</a:t>
            </a:r>
          </a:p>
          <a:p>
            <a:r>
              <a:rPr lang="en-GB" baseline="0" dirty="0"/>
              <a:t>The only way to  move  forward appeared to be without Sepp Blatter and a new president was elected to deal with the consequences of his predecessor.</a:t>
            </a:r>
            <a:endParaRPr lang="en-GB" dirty="0"/>
          </a:p>
        </p:txBody>
      </p:sp>
      <p:sp>
        <p:nvSpPr>
          <p:cNvPr id="4" name="Slide Number Placeholder 3"/>
          <p:cNvSpPr>
            <a:spLocks noGrp="1"/>
          </p:cNvSpPr>
          <p:nvPr>
            <p:ph type="sldNum" sz="quarter" idx="10"/>
          </p:nvPr>
        </p:nvSpPr>
        <p:spPr/>
        <p:txBody>
          <a:bodyPr/>
          <a:lstStyle/>
          <a:p>
            <a:fld id="{5D3CF14B-3A51-4CC9-8055-E3B032EED5C3}" type="slidenum">
              <a:rPr lang="en-GB" smtClean="0"/>
              <a:t>26</a:t>
            </a:fld>
            <a:endParaRPr lang="en-GB"/>
          </a:p>
        </p:txBody>
      </p:sp>
    </p:spTree>
    <p:extLst>
      <p:ext uri="{BB962C8B-B14F-4D97-AF65-F5344CB8AC3E}">
        <p14:creationId xmlns:p14="http://schemas.microsoft.com/office/powerpoint/2010/main" val="99484750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Worked for Uefa legal affairs department </a:t>
            </a:r>
          </a:p>
          <a:p>
            <a:r>
              <a:rPr lang="en-GB" dirty="0"/>
              <a:t>Brought in to help rebuild</a:t>
            </a:r>
            <a:r>
              <a:rPr lang="en-GB" baseline="0" dirty="0"/>
              <a:t> Fifa and their corporate image</a:t>
            </a:r>
          </a:p>
          <a:p>
            <a:r>
              <a:rPr lang="en-GB" baseline="0" dirty="0"/>
              <a:t>Released 2.0 Manifesto </a:t>
            </a:r>
          </a:p>
          <a:p>
            <a:r>
              <a:rPr lang="en-GB" baseline="0" dirty="0"/>
              <a:t>Integrity at FIFA had to be rebuilt </a:t>
            </a:r>
            <a:endParaRPr lang="en-GB" dirty="0"/>
          </a:p>
        </p:txBody>
      </p:sp>
      <p:sp>
        <p:nvSpPr>
          <p:cNvPr id="4" name="Slide Number Placeholder 3"/>
          <p:cNvSpPr>
            <a:spLocks noGrp="1"/>
          </p:cNvSpPr>
          <p:nvPr>
            <p:ph type="sldNum" sz="quarter" idx="10"/>
          </p:nvPr>
        </p:nvSpPr>
        <p:spPr/>
        <p:txBody>
          <a:bodyPr/>
          <a:lstStyle/>
          <a:p>
            <a:fld id="{5D3CF14B-3A51-4CC9-8055-E3B032EED5C3}" type="slidenum">
              <a:rPr lang="en-GB" smtClean="0"/>
              <a:t>27</a:t>
            </a:fld>
            <a:endParaRPr lang="en-GB"/>
          </a:p>
        </p:txBody>
      </p:sp>
    </p:spTree>
    <p:extLst>
      <p:ext uri="{BB962C8B-B14F-4D97-AF65-F5344CB8AC3E}">
        <p14:creationId xmlns:p14="http://schemas.microsoft.com/office/powerpoint/2010/main" val="215482828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Football brings importance and happiness to peoples</a:t>
            </a:r>
            <a:r>
              <a:rPr lang="en-GB" baseline="0" dirty="0"/>
              <a:t> </a:t>
            </a:r>
            <a:r>
              <a:rPr lang="en-GB" baseline="0" dirty="0" err="1"/>
              <a:t>lifes</a:t>
            </a:r>
            <a:r>
              <a:rPr lang="en-GB" baseline="0" dirty="0"/>
              <a:t>.</a:t>
            </a:r>
          </a:p>
          <a:p>
            <a:r>
              <a:rPr lang="en-GB" baseline="0" dirty="0"/>
              <a:t>More than just a game</a:t>
            </a:r>
            <a:endParaRPr lang="en-GB" dirty="0"/>
          </a:p>
        </p:txBody>
      </p:sp>
      <p:sp>
        <p:nvSpPr>
          <p:cNvPr id="4" name="Slide Number Placeholder 3"/>
          <p:cNvSpPr>
            <a:spLocks noGrp="1"/>
          </p:cNvSpPr>
          <p:nvPr>
            <p:ph type="sldNum" sz="quarter" idx="10"/>
          </p:nvPr>
        </p:nvSpPr>
        <p:spPr/>
        <p:txBody>
          <a:bodyPr/>
          <a:lstStyle/>
          <a:p>
            <a:fld id="{5D3CF14B-3A51-4CC9-8055-E3B032EED5C3}" type="slidenum">
              <a:rPr lang="en-GB" smtClean="0"/>
              <a:t>28</a:t>
            </a:fld>
            <a:endParaRPr lang="en-GB"/>
          </a:p>
        </p:txBody>
      </p:sp>
    </p:spTree>
    <p:extLst>
      <p:ext uri="{BB962C8B-B14F-4D97-AF65-F5344CB8AC3E}">
        <p14:creationId xmlns:p14="http://schemas.microsoft.com/office/powerpoint/2010/main" val="26782618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 Greater Transparency</a:t>
            </a:r>
            <a:r>
              <a:rPr lang="en-GB" baseline="0" dirty="0"/>
              <a:t> – information should be made available to all involved including stakeholders especially during world cup bidding procedures.</a:t>
            </a:r>
          </a:p>
          <a:p>
            <a:r>
              <a:rPr lang="en-GB" baseline="0" dirty="0"/>
              <a:t>2) Adopt a more democratic leadership style approach – can develop a  culture of openness  </a:t>
            </a:r>
          </a:p>
          <a:p>
            <a:r>
              <a:rPr lang="en-GB" baseline="0" dirty="0"/>
              <a:t>3) Geographical representation of leadership -  FIFA responsible for 209 countries. Can help monitor cultural relativism  </a:t>
            </a:r>
            <a:endParaRPr lang="en-GB" dirty="0"/>
          </a:p>
        </p:txBody>
      </p:sp>
      <p:sp>
        <p:nvSpPr>
          <p:cNvPr id="4" name="Slide Number Placeholder 3"/>
          <p:cNvSpPr>
            <a:spLocks noGrp="1"/>
          </p:cNvSpPr>
          <p:nvPr>
            <p:ph type="sldNum" sz="quarter" idx="10"/>
          </p:nvPr>
        </p:nvSpPr>
        <p:spPr/>
        <p:txBody>
          <a:bodyPr/>
          <a:lstStyle/>
          <a:p>
            <a:fld id="{5D3CF14B-3A51-4CC9-8055-E3B032EED5C3}" type="slidenum">
              <a:rPr lang="en-GB" smtClean="0"/>
              <a:t>29</a:t>
            </a:fld>
            <a:endParaRPr lang="en-GB"/>
          </a:p>
        </p:txBody>
      </p:sp>
    </p:spTree>
    <p:extLst>
      <p:ext uri="{BB962C8B-B14F-4D97-AF65-F5344CB8AC3E}">
        <p14:creationId xmlns:p14="http://schemas.microsoft.com/office/powerpoint/2010/main" val="12698895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D3CF14B-3A51-4CC9-8055-E3B032EED5C3}" type="slidenum">
              <a:rPr lang="en-GB" smtClean="0"/>
              <a:t>30</a:t>
            </a:fld>
            <a:endParaRPr lang="en-GB"/>
          </a:p>
        </p:txBody>
      </p:sp>
    </p:spTree>
    <p:extLst>
      <p:ext uri="{BB962C8B-B14F-4D97-AF65-F5344CB8AC3E}">
        <p14:creationId xmlns:p14="http://schemas.microsoft.com/office/powerpoint/2010/main" val="2290691673"/>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D3CF14B-3A51-4CC9-8055-E3B032EED5C3}" type="slidenum">
              <a:rPr lang="en-GB" smtClean="0"/>
              <a:t>31</a:t>
            </a:fld>
            <a:endParaRPr lang="en-GB"/>
          </a:p>
        </p:txBody>
      </p:sp>
    </p:spTree>
    <p:extLst>
      <p:ext uri="{BB962C8B-B14F-4D97-AF65-F5344CB8AC3E}">
        <p14:creationId xmlns:p14="http://schemas.microsoft.com/office/powerpoint/2010/main" val="344821169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5B17895-FE75-4471-B344-2B6429961D38}" type="datetimeFigureOut">
              <a:rPr lang="en-GB" smtClean="0"/>
              <a:t>30/04/2018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815F78-0BCE-4DEA-9A7C-CDD61616B1A6}" type="slidenum">
              <a:rPr lang="en-GB" smtClean="0"/>
              <a:t>‹#›</a:t>
            </a:fld>
            <a:endParaRPr lang="en-GB"/>
          </a:p>
        </p:txBody>
      </p:sp>
    </p:spTree>
    <p:extLst>
      <p:ext uri="{BB962C8B-B14F-4D97-AF65-F5344CB8AC3E}">
        <p14:creationId xmlns:p14="http://schemas.microsoft.com/office/powerpoint/2010/main" val="25286632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5B17895-FE75-4471-B344-2B6429961D38}" type="datetimeFigureOut">
              <a:rPr lang="en-GB" smtClean="0"/>
              <a:t>30/04/2018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815F78-0BCE-4DEA-9A7C-CDD61616B1A6}" type="slidenum">
              <a:rPr lang="en-GB" smtClean="0"/>
              <a:t>‹#›</a:t>
            </a:fld>
            <a:endParaRPr lang="en-GB"/>
          </a:p>
        </p:txBody>
      </p:sp>
    </p:spTree>
    <p:extLst>
      <p:ext uri="{BB962C8B-B14F-4D97-AF65-F5344CB8AC3E}">
        <p14:creationId xmlns:p14="http://schemas.microsoft.com/office/powerpoint/2010/main" val="1992918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5B17895-FE75-4471-B344-2B6429961D38}" type="datetimeFigureOut">
              <a:rPr lang="en-GB" smtClean="0"/>
              <a:t>30/04/2018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815F78-0BCE-4DEA-9A7C-CDD61616B1A6}" type="slidenum">
              <a:rPr lang="en-GB" smtClean="0"/>
              <a:t>‹#›</a:t>
            </a:fld>
            <a:endParaRPr lang="en-GB"/>
          </a:p>
        </p:txBody>
      </p:sp>
    </p:spTree>
    <p:extLst>
      <p:ext uri="{BB962C8B-B14F-4D97-AF65-F5344CB8AC3E}">
        <p14:creationId xmlns:p14="http://schemas.microsoft.com/office/powerpoint/2010/main" val="23591500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5B17895-FE75-4471-B344-2B6429961D38}" type="datetimeFigureOut">
              <a:rPr lang="en-GB" smtClean="0"/>
              <a:t>30/04/2018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815F78-0BCE-4DEA-9A7C-CDD61616B1A6}" type="slidenum">
              <a:rPr lang="en-GB" smtClean="0"/>
              <a:t>‹#›</a:t>
            </a:fld>
            <a:endParaRPr lang="en-GB"/>
          </a:p>
        </p:txBody>
      </p:sp>
    </p:spTree>
    <p:extLst>
      <p:ext uri="{BB962C8B-B14F-4D97-AF65-F5344CB8AC3E}">
        <p14:creationId xmlns:p14="http://schemas.microsoft.com/office/powerpoint/2010/main" val="35866513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5B17895-FE75-4471-B344-2B6429961D38}" type="datetimeFigureOut">
              <a:rPr lang="en-GB" smtClean="0"/>
              <a:t>30/04/2018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815F78-0BCE-4DEA-9A7C-CDD61616B1A6}" type="slidenum">
              <a:rPr lang="en-GB" smtClean="0"/>
              <a:t>‹#›</a:t>
            </a:fld>
            <a:endParaRPr lang="en-GB"/>
          </a:p>
        </p:txBody>
      </p:sp>
    </p:spTree>
    <p:extLst>
      <p:ext uri="{BB962C8B-B14F-4D97-AF65-F5344CB8AC3E}">
        <p14:creationId xmlns:p14="http://schemas.microsoft.com/office/powerpoint/2010/main" val="171328850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5B17895-FE75-4471-B344-2B6429961D38}" type="datetimeFigureOut">
              <a:rPr lang="en-GB" smtClean="0"/>
              <a:t>30/04/2018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815F78-0BCE-4DEA-9A7C-CDD61616B1A6}" type="slidenum">
              <a:rPr lang="en-GB" smtClean="0"/>
              <a:t>‹#›</a:t>
            </a:fld>
            <a:endParaRPr lang="en-GB"/>
          </a:p>
        </p:txBody>
      </p:sp>
    </p:spTree>
    <p:extLst>
      <p:ext uri="{BB962C8B-B14F-4D97-AF65-F5344CB8AC3E}">
        <p14:creationId xmlns:p14="http://schemas.microsoft.com/office/powerpoint/2010/main" val="18882005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5B17895-FE75-4471-B344-2B6429961D38}" type="datetimeFigureOut">
              <a:rPr lang="en-GB" smtClean="0"/>
              <a:t>30/04/2018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815F78-0BCE-4DEA-9A7C-CDD61616B1A6}" type="slidenum">
              <a:rPr lang="en-GB" smtClean="0"/>
              <a:t>‹#›</a:t>
            </a:fld>
            <a:endParaRPr lang="en-GB"/>
          </a:p>
        </p:txBody>
      </p:sp>
    </p:spTree>
    <p:extLst>
      <p:ext uri="{BB962C8B-B14F-4D97-AF65-F5344CB8AC3E}">
        <p14:creationId xmlns:p14="http://schemas.microsoft.com/office/powerpoint/2010/main" val="591565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35B17895-FE75-4471-B344-2B6429961D38}" type="datetimeFigureOut">
              <a:rPr lang="en-GB" smtClean="0"/>
              <a:t>30/04/2018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815F78-0BCE-4DEA-9A7C-CDD61616B1A6}" type="slidenum">
              <a:rPr lang="en-GB" smtClean="0"/>
              <a:t>‹#›</a:t>
            </a:fld>
            <a:endParaRPr lang="en-GB"/>
          </a:p>
        </p:txBody>
      </p:sp>
    </p:spTree>
    <p:extLst>
      <p:ext uri="{BB962C8B-B14F-4D97-AF65-F5344CB8AC3E}">
        <p14:creationId xmlns:p14="http://schemas.microsoft.com/office/powerpoint/2010/main" val="5273725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815F78-0BCE-4DEA-9A7C-CDD61616B1A6}" type="slidenum">
              <a:rPr lang="en-GB" smtClean="0"/>
              <a:t>‹#›</a:t>
            </a:fld>
            <a:endParaRPr lang="en-GB"/>
          </a:p>
        </p:txBody>
      </p:sp>
      <p:sp>
        <p:nvSpPr>
          <p:cNvPr id="5" name="Date Placeholder 4"/>
          <p:cNvSpPr>
            <a:spLocks noGrp="1"/>
          </p:cNvSpPr>
          <p:nvPr>
            <p:ph type="dt" sz="half" idx="10"/>
          </p:nvPr>
        </p:nvSpPr>
        <p:spPr/>
        <p:txBody>
          <a:bodyPr/>
          <a:lstStyle/>
          <a:p>
            <a:fld id="{35B17895-FE75-4471-B344-2B6429961D38}" type="datetimeFigureOut">
              <a:rPr lang="en-GB" smtClean="0"/>
              <a:t>30/04/2018</a:t>
            </a:fld>
            <a:endParaRPr lang="en-GB"/>
          </a:p>
        </p:txBody>
      </p:sp>
    </p:spTree>
    <p:extLst>
      <p:ext uri="{BB962C8B-B14F-4D97-AF65-F5344CB8AC3E}">
        <p14:creationId xmlns:p14="http://schemas.microsoft.com/office/powerpoint/2010/main" val="36286086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5B17895-FE75-4471-B344-2B6429961D38}" type="datetimeFigureOut">
              <a:rPr lang="en-GB" smtClean="0"/>
              <a:t>30/04/2018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815F78-0BCE-4DEA-9A7C-CDD61616B1A6}" type="slidenum">
              <a:rPr lang="en-GB" smtClean="0"/>
              <a:t>‹#›</a:t>
            </a:fld>
            <a:endParaRPr lang="en-GB"/>
          </a:p>
        </p:txBody>
      </p:sp>
    </p:spTree>
    <p:extLst>
      <p:ext uri="{BB962C8B-B14F-4D97-AF65-F5344CB8AC3E}">
        <p14:creationId xmlns:p14="http://schemas.microsoft.com/office/powerpoint/2010/main" val="29326146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5B17895-FE75-4471-B344-2B6429961D38}" type="datetimeFigureOut">
              <a:rPr lang="en-GB" smtClean="0"/>
              <a:t>30/04/2018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815F78-0BCE-4DEA-9A7C-CDD61616B1A6}"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21658796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5B17895-FE75-4471-B344-2B6429961D38}" type="datetimeFigureOut">
              <a:rPr lang="en-GB" smtClean="0"/>
              <a:t>30/04/2018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815F78-0BCE-4DEA-9A7C-CDD61616B1A6}" type="slidenum">
              <a:rPr lang="en-GB" smtClean="0"/>
              <a:t>‹#›</a:t>
            </a:fld>
            <a:endParaRPr lang="en-GB"/>
          </a:p>
        </p:txBody>
      </p:sp>
    </p:spTree>
    <p:extLst>
      <p:ext uri="{BB962C8B-B14F-4D97-AF65-F5344CB8AC3E}">
        <p14:creationId xmlns:p14="http://schemas.microsoft.com/office/powerpoint/2010/main" val="319035241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5B17895-FE75-4471-B344-2B6429961D38}" type="datetimeFigureOut">
              <a:rPr lang="en-GB" smtClean="0"/>
              <a:t>30/04/2018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815F78-0BCE-4DEA-9A7C-CDD61616B1A6}"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23030377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5B17895-FE75-4471-B344-2B6429961D38}" type="datetimeFigureOut">
              <a:rPr lang="en-GB" smtClean="0"/>
              <a:t>30/04/2018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815F78-0BCE-4DEA-9A7C-CDD61616B1A6}" type="slidenum">
              <a:rPr lang="en-GB" smtClean="0"/>
              <a:t>‹#›</a:t>
            </a:fld>
            <a:endParaRPr lang="en-GB"/>
          </a:p>
        </p:txBody>
      </p:sp>
    </p:spTree>
    <p:extLst>
      <p:ext uri="{BB962C8B-B14F-4D97-AF65-F5344CB8AC3E}">
        <p14:creationId xmlns:p14="http://schemas.microsoft.com/office/powerpoint/2010/main" val="35099923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5B17895-FE75-4471-B344-2B6429961D38}" type="datetimeFigureOut">
              <a:rPr lang="en-GB" smtClean="0"/>
              <a:t>30/04/2018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815F78-0BCE-4DEA-9A7C-CDD61616B1A6}" type="slidenum">
              <a:rPr lang="en-GB" smtClean="0"/>
              <a:t>‹#›</a:t>
            </a:fld>
            <a:endParaRPr lang="en-GB"/>
          </a:p>
        </p:txBody>
      </p:sp>
    </p:spTree>
    <p:extLst>
      <p:ext uri="{BB962C8B-B14F-4D97-AF65-F5344CB8AC3E}">
        <p14:creationId xmlns:p14="http://schemas.microsoft.com/office/powerpoint/2010/main" val="6198246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5B17895-FE75-4471-B344-2B6429961D38}" type="datetimeFigureOut">
              <a:rPr lang="en-GB" smtClean="0"/>
              <a:t>30/04/2018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815F78-0BCE-4DEA-9A7C-CDD61616B1A6}" type="slidenum">
              <a:rPr lang="en-GB" smtClean="0"/>
              <a:t>‹#›</a:t>
            </a:fld>
            <a:endParaRPr lang="en-GB"/>
          </a:p>
        </p:txBody>
      </p:sp>
    </p:spTree>
    <p:extLst>
      <p:ext uri="{BB962C8B-B14F-4D97-AF65-F5344CB8AC3E}">
        <p14:creationId xmlns:p14="http://schemas.microsoft.com/office/powerpoint/2010/main" val="19659565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35B17895-FE75-4471-B344-2B6429961D38}" type="datetimeFigureOut">
              <a:rPr lang="en-GB" smtClean="0"/>
              <a:t>30/04/2018</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33815F78-0BCE-4DEA-9A7C-CDD61616B1A6}" type="slidenum">
              <a:rPr lang="en-GB" smtClean="0"/>
              <a:t>‹#›</a:t>
            </a:fld>
            <a:endParaRPr lang="en-GB"/>
          </a:p>
        </p:txBody>
      </p:sp>
    </p:spTree>
    <p:extLst>
      <p:ext uri="{BB962C8B-B14F-4D97-AF65-F5344CB8AC3E}">
        <p14:creationId xmlns:p14="http://schemas.microsoft.com/office/powerpoint/2010/main" val="4043796992"/>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1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hyperlink" Target="http://www.bbc.co.uk/news/world-africa-32985032" TargetMode="External"/><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flipH="1">
            <a:off x="463820" y="5195455"/>
            <a:ext cx="1753986" cy="814647"/>
          </a:xfrm>
        </p:spPr>
        <p:txBody>
          <a:bodyPr>
            <a:normAutofit/>
          </a:bodyPr>
          <a:lstStyle/>
          <a:p>
            <a:pPr algn="l"/>
            <a:r>
              <a:rPr lang="en-GB" sz="1000" b="1" dirty="0"/>
              <a:t>By Josh Lewis – P134269 MBA – Managerial Ethics</a:t>
            </a:r>
          </a:p>
        </p:txBody>
      </p:sp>
      <p:sp>
        <p:nvSpPr>
          <p:cNvPr id="2" name="Title 1"/>
          <p:cNvSpPr>
            <a:spLocks noGrp="1"/>
          </p:cNvSpPr>
          <p:nvPr>
            <p:ph type="ctrTitle"/>
          </p:nvPr>
        </p:nvSpPr>
        <p:spPr>
          <a:xfrm>
            <a:off x="1340813" y="284789"/>
            <a:ext cx="7766936" cy="1646302"/>
          </a:xfrm>
        </p:spPr>
        <p:txBody>
          <a:bodyPr/>
          <a:lstStyle/>
          <a:p>
            <a:r>
              <a:rPr lang="en-GB" dirty="0"/>
              <a:t>Fifa Corruption Scandal</a:t>
            </a:r>
          </a:p>
        </p:txBody>
      </p:sp>
      <p:pic>
        <p:nvPicPr>
          <p:cNvPr id="4" name="Picture 3"/>
          <p:cNvPicPr>
            <a:picLocks noChangeAspect="1"/>
          </p:cNvPicPr>
          <p:nvPr/>
        </p:nvPicPr>
        <p:blipFill>
          <a:blip r:embed="rId3"/>
          <a:stretch>
            <a:fillRect/>
          </a:stretch>
        </p:blipFill>
        <p:spPr>
          <a:xfrm>
            <a:off x="2979152" y="2225732"/>
            <a:ext cx="4073929" cy="3505328"/>
          </a:xfrm>
          <a:prstGeom prst="rect">
            <a:avLst/>
          </a:prstGeom>
        </p:spPr>
      </p:pic>
    </p:spTree>
    <p:extLst>
      <p:ext uri="{BB962C8B-B14F-4D97-AF65-F5344CB8AC3E}">
        <p14:creationId xmlns:p14="http://schemas.microsoft.com/office/powerpoint/2010/main" val="310591580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02025" y="534785"/>
            <a:ext cx="8596668" cy="1320800"/>
          </a:xfrm>
        </p:spPr>
        <p:txBody>
          <a:bodyPr>
            <a:normAutofit/>
          </a:bodyPr>
          <a:lstStyle/>
          <a:p>
            <a:r>
              <a:rPr lang="en-GB" sz="5400" dirty="0"/>
              <a:t>Aim Of This Presentation</a:t>
            </a:r>
          </a:p>
        </p:txBody>
      </p:sp>
      <p:sp>
        <p:nvSpPr>
          <p:cNvPr id="3" name="Content Placeholder 2"/>
          <p:cNvSpPr>
            <a:spLocks noGrp="1"/>
          </p:cNvSpPr>
          <p:nvPr>
            <p:ph idx="1"/>
          </p:nvPr>
        </p:nvSpPr>
        <p:spPr/>
        <p:txBody>
          <a:bodyPr/>
          <a:lstStyle/>
          <a:p>
            <a:r>
              <a:rPr lang="en-GB" sz="2800" dirty="0"/>
              <a:t>Conduct an analysis on the Fifa scandal</a:t>
            </a:r>
          </a:p>
          <a:p>
            <a:r>
              <a:rPr lang="en-GB" sz="2800" dirty="0"/>
              <a:t>Identify those responsible and those affected </a:t>
            </a:r>
          </a:p>
          <a:p>
            <a:r>
              <a:rPr lang="en-GB" sz="2800" dirty="0"/>
              <a:t>Identify Fifa's response to the scandal</a:t>
            </a:r>
          </a:p>
          <a:p>
            <a:r>
              <a:rPr lang="en-GB" sz="2800" dirty="0"/>
              <a:t>Has anything changed at Fifa following this scandal that was exposed in 2015 ?</a:t>
            </a:r>
          </a:p>
          <a:p>
            <a:endParaRPr lang="en-GB" dirty="0"/>
          </a:p>
          <a:p>
            <a:endParaRPr lang="en-GB" dirty="0"/>
          </a:p>
        </p:txBody>
      </p:sp>
    </p:spTree>
    <p:extLst>
      <p:ext uri="{BB962C8B-B14F-4D97-AF65-F5344CB8AC3E}">
        <p14:creationId xmlns:p14="http://schemas.microsoft.com/office/powerpoint/2010/main" val="41491167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99058" y="559724"/>
            <a:ext cx="8596668" cy="1320800"/>
          </a:xfrm>
        </p:spPr>
        <p:txBody>
          <a:bodyPr>
            <a:normAutofit/>
          </a:bodyPr>
          <a:lstStyle/>
          <a:p>
            <a:r>
              <a:rPr lang="en-GB" sz="5400" dirty="0"/>
              <a:t>Who Are Fifa ?</a:t>
            </a:r>
          </a:p>
        </p:txBody>
      </p:sp>
      <p:sp>
        <p:nvSpPr>
          <p:cNvPr id="3" name="Content Placeholder 2"/>
          <p:cNvSpPr>
            <a:spLocks noGrp="1"/>
          </p:cNvSpPr>
          <p:nvPr>
            <p:ph idx="1"/>
          </p:nvPr>
        </p:nvSpPr>
        <p:spPr/>
        <p:txBody>
          <a:bodyPr>
            <a:normAutofit/>
          </a:bodyPr>
          <a:lstStyle/>
          <a:p>
            <a:r>
              <a:rPr lang="en-GB" sz="2800" dirty="0"/>
              <a:t>International Governing body for the sport of football (Fifa, 2018).</a:t>
            </a:r>
          </a:p>
          <a:p>
            <a:r>
              <a:rPr lang="en-GB" sz="2800" dirty="0"/>
              <a:t>Represent the worlds most popular sport with close to 4 billion fans around the world and growing (McGowan, 2018).</a:t>
            </a:r>
          </a:p>
          <a:p>
            <a:r>
              <a:rPr lang="en-GB" sz="2800" dirty="0"/>
              <a:t>Founded in Paris, France 1904 and currently headquartered in Zurich, Switzerland.</a:t>
            </a:r>
          </a:p>
        </p:txBody>
      </p:sp>
    </p:spTree>
    <p:extLst>
      <p:ext uri="{BB962C8B-B14F-4D97-AF65-F5344CB8AC3E}">
        <p14:creationId xmlns:p14="http://schemas.microsoft.com/office/powerpoint/2010/main" val="17680254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76592" y="518160"/>
            <a:ext cx="8596668" cy="1320800"/>
          </a:xfrm>
        </p:spPr>
        <p:txBody>
          <a:bodyPr>
            <a:normAutofit/>
          </a:bodyPr>
          <a:lstStyle/>
          <a:p>
            <a:r>
              <a:rPr lang="en-GB" sz="4800" dirty="0"/>
              <a:t>What is a Governing Body ?</a:t>
            </a:r>
          </a:p>
        </p:txBody>
      </p:sp>
      <p:sp>
        <p:nvSpPr>
          <p:cNvPr id="3" name="Content Placeholder 2"/>
          <p:cNvSpPr>
            <a:spLocks noGrp="1"/>
          </p:cNvSpPr>
          <p:nvPr>
            <p:ph idx="1"/>
          </p:nvPr>
        </p:nvSpPr>
        <p:spPr>
          <a:xfrm>
            <a:off x="735523" y="1838960"/>
            <a:ext cx="8596668" cy="3880773"/>
          </a:xfrm>
        </p:spPr>
        <p:txBody>
          <a:bodyPr/>
          <a:lstStyle/>
          <a:p>
            <a:r>
              <a:rPr lang="en-GB" dirty="0"/>
              <a:t>A governing body is a group of individuals who’s aim is to steer the direction of the organisation (Wicker, 2013).</a:t>
            </a:r>
          </a:p>
          <a:p>
            <a:r>
              <a:rPr lang="en-GB" dirty="0"/>
              <a:t>Governing bodies such as Fifa have a hierarchy of leadership where individuals can be selected via an election process. </a:t>
            </a:r>
          </a:p>
          <a:p>
            <a:r>
              <a:rPr lang="en-GB" dirty="0"/>
              <a:t>Fifa president in 2015 when the scandal occurred was Sepp Blatter.</a:t>
            </a:r>
          </a:p>
          <a:p>
            <a:pPr marL="0" indent="0">
              <a:buNone/>
            </a:pPr>
            <a:endParaRPr lang="en-GB" dirty="0"/>
          </a:p>
          <a:p>
            <a:pPr marL="0" indent="0">
              <a:buNone/>
            </a:pPr>
            <a:r>
              <a:rPr lang="en-GB" dirty="0"/>
              <a:t> </a:t>
            </a:r>
          </a:p>
        </p:txBody>
      </p:sp>
      <p:pic>
        <p:nvPicPr>
          <p:cNvPr id="4" name="Picture 3"/>
          <p:cNvPicPr>
            <a:picLocks noChangeAspect="1"/>
          </p:cNvPicPr>
          <p:nvPr/>
        </p:nvPicPr>
        <p:blipFill>
          <a:blip r:embed="rId3"/>
          <a:stretch>
            <a:fillRect/>
          </a:stretch>
        </p:blipFill>
        <p:spPr>
          <a:xfrm>
            <a:off x="2582035" y="4006733"/>
            <a:ext cx="3456405" cy="2485505"/>
          </a:xfrm>
          <a:prstGeom prst="rect">
            <a:avLst/>
          </a:prstGeom>
        </p:spPr>
      </p:pic>
    </p:spTree>
    <p:extLst>
      <p:ext uri="{BB962C8B-B14F-4D97-AF65-F5344CB8AC3E}">
        <p14:creationId xmlns:p14="http://schemas.microsoft.com/office/powerpoint/2010/main" val="11511644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76592" y="568036"/>
            <a:ext cx="8596668" cy="1320800"/>
          </a:xfrm>
        </p:spPr>
        <p:txBody>
          <a:bodyPr>
            <a:normAutofit/>
          </a:bodyPr>
          <a:lstStyle/>
          <a:p>
            <a:r>
              <a:rPr lang="en-GB" sz="4800" dirty="0"/>
              <a:t>Fifa's Roles &amp; Responsibilities</a:t>
            </a:r>
          </a:p>
        </p:txBody>
      </p:sp>
      <p:sp>
        <p:nvSpPr>
          <p:cNvPr id="3" name="Content Placeholder 2"/>
          <p:cNvSpPr>
            <a:spLocks noGrp="1"/>
          </p:cNvSpPr>
          <p:nvPr>
            <p:ph idx="1"/>
          </p:nvPr>
        </p:nvSpPr>
        <p:spPr/>
        <p:txBody>
          <a:bodyPr>
            <a:normAutofit/>
          </a:bodyPr>
          <a:lstStyle/>
          <a:p>
            <a:r>
              <a:rPr lang="en-GB" sz="2800" dirty="0"/>
              <a:t>Oversee the sport of football</a:t>
            </a:r>
          </a:p>
          <a:p>
            <a:r>
              <a:rPr lang="en-GB" sz="2800" dirty="0"/>
              <a:t>Custodians of Culture</a:t>
            </a:r>
          </a:p>
          <a:p>
            <a:r>
              <a:rPr lang="en-GB" sz="2800" dirty="0"/>
              <a:t>Uphold Values </a:t>
            </a:r>
          </a:p>
          <a:p>
            <a:r>
              <a:rPr lang="en-GB" sz="2800" dirty="0"/>
              <a:t>Provide Strategic leadership with a clear vision </a:t>
            </a:r>
          </a:p>
          <a:p>
            <a:r>
              <a:rPr lang="en-GB" sz="2800" dirty="0"/>
              <a:t>Ensuring clarity of ethos</a:t>
            </a:r>
          </a:p>
          <a:p>
            <a:pPr marL="0" indent="0">
              <a:buNone/>
            </a:pPr>
            <a:endParaRPr lang="en-GB" sz="2800" dirty="0"/>
          </a:p>
          <a:p>
            <a:pPr marL="0" indent="0">
              <a:buNone/>
            </a:pPr>
            <a:r>
              <a:rPr lang="en-GB" sz="2000" dirty="0"/>
              <a:t>(Houlihan, 2002)</a:t>
            </a:r>
          </a:p>
        </p:txBody>
      </p:sp>
    </p:spTree>
    <p:extLst>
      <p:ext uri="{BB962C8B-B14F-4D97-AF65-F5344CB8AC3E}">
        <p14:creationId xmlns:p14="http://schemas.microsoft.com/office/powerpoint/2010/main" val="432666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75356" y="626225"/>
            <a:ext cx="8596668" cy="1320800"/>
          </a:xfrm>
        </p:spPr>
        <p:txBody>
          <a:bodyPr>
            <a:normAutofit/>
          </a:bodyPr>
          <a:lstStyle/>
          <a:p>
            <a:r>
              <a:rPr lang="en-GB" sz="5400" dirty="0"/>
              <a:t>What is a Scandal ?</a:t>
            </a:r>
          </a:p>
        </p:txBody>
      </p:sp>
      <p:sp>
        <p:nvSpPr>
          <p:cNvPr id="3" name="Content Placeholder 2"/>
          <p:cNvSpPr>
            <a:spLocks noGrp="1"/>
          </p:cNvSpPr>
          <p:nvPr>
            <p:ph idx="1"/>
          </p:nvPr>
        </p:nvSpPr>
        <p:spPr/>
        <p:txBody>
          <a:bodyPr>
            <a:normAutofit/>
          </a:bodyPr>
          <a:lstStyle/>
          <a:p>
            <a:r>
              <a:rPr lang="en-GB" sz="3200" dirty="0"/>
              <a:t>The term ‘Scandal’ comes from the Greek word for ‘offence’</a:t>
            </a:r>
          </a:p>
          <a:p>
            <a:r>
              <a:rPr lang="en-GB" sz="3200" dirty="0"/>
              <a:t>Modern definition of a scandal refers to an event that is morally or legally wrong.</a:t>
            </a:r>
          </a:p>
          <a:p>
            <a:pPr marL="0" indent="0">
              <a:buNone/>
            </a:pPr>
            <a:endParaRPr lang="en-GB" sz="3200" dirty="0"/>
          </a:p>
          <a:p>
            <a:pPr marL="0" indent="0">
              <a:buNone/>
            </a:pPr>
            <a:r>
              <a:rPr lang="en-GB" sz="2400" dirty="0"/>
              <a:t>(Sikorski,2016)</a:t>
            </a:r>
            <a:r>
              <a:rPr lang="en-GB" sz="3200" dirty="0"/>
              <a:t> </a:t>
            </a:r>
          </a:p>
        </p:txBody>
      </p:sp>
    </p:spTree>
    <p:extLst>
      <p:ext uri="{BB962C8B-B14F-4D97-AF65-F5344CB8AC3E}">
        <p14:creationId xmlns:p14="http://schemas.microsoft.com/office/powerpoint/2010/main" val="33419783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75110" y="401062"/>
            <a:ext cx="8596668" cy="1320800"/>
          </a:xfrm>
        </p:spPr>
        <p:txBody>
          <a:bodyPr>
            <a:normAutofit/>
          </a:bodyPr>
          <a:lstStyle/>
          <a:p>
            <a:r>
              <a:rPr lang="en-GB" sz="4800" dirty="0"/>
              <a:t>What happened at Fifa ?</a:t>
            </a:r>
          </a:p>
        </p:txBody>
      </p:sp>
      <p:sp>
        <p:nvSpPr>
          <p:cNvPr id="3" name="Content Placeholder 2"/>
          <p:cNvSpPr>
            <a:spLocks noGrp="1"/>
          </p:cNvSpPr>
          <p:nvPr>
            <p:ph idx="1"/>
          </p:nvPr>
        </p:nvSpPr>
        <p:spPr>
          <a:xfrm>
            <a:off x="594207" y="1854866"/>
            <a:ext cx="3844789" cy="3880773"/>
          </a:xfrm>
        </p:spPr>
        <p:txBody>
          <a:bodyPr/>
          <a:lstStyle/>
          <a:p>
            <a:r>
              <a:rPr lang="en-GB" dirty="0"/>
              <a:t>In 2015 14 Fifa members were arrested and their properties raided by Swiss police and the FBI after an investigation in to money laundering, bribery and wire fraud.</a:t>
            </a:r>
          </a:p>
          <a:p>
            <a:endParaRPr lang="en-GB" dirty="0"/>
          </a:p>
          <a:p>
            <a:r>
              <a:rPr lang="en-GB" dirty="0"/>
              <a:t>US Government brought the case to light in 2015 after allegations of criminal activity over a timeframe of 24 years. </a:t>
            </a:r>
          </a:p>
          <a:p>
            <a:pPr marL="0" indent="0">
              <a:buNone/>
            </a:pPr>
            <a:r>
              <a:rPr lang="en-GB" dirty="0"/>
              <a:t>(Siciliano, 2016)</a:t>
            </a:r>
          </a:p>
        </p:txBody>
      </p:sp>
      <p:pic>
        <p:nvPicPr>
          <p:cNvPr id="4" name="Picture 3"/>
          <p:cNvPicPr>
            <a:picLocks noChangeAspect="1"/>
          </p:cNvPicPr>
          <p:nvPr/>
        </p:nvPicPr>
        <p:blipFill>
          <a:blip r:embed="rId3"/>
          <a:stretch>
            <a:fillRect/>
          </a:stretch>
        </p:blipFill>
        <p:spPr>
          <a:xfrm>
            <a:off x="4851130" y="1721862"/>
            <a:ext cx="4028681" cy="3629198"/>
          </a:xfrm>
          <a:prstGeom prst="rect">
            <a:avLst/>
          </a:prstGeom>
        </p:spPr>
      </p:pic>
    </p:spTree>
    <p:extLst>
      <p:ext uri="{BB962C8B-B14F-4D97-AF65-F5344CB8AC3E}">
        <p14:creationId xmlns:p14="http://schemas.microsoft.com/office/powerpoint/2010/main" val="28623683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08607" y="493222"/>
            <a:ext cx="8596668" cy="1320800"/>
          </a:xfrm>
        </p:spPr>
        <p:txBody>
          <a:bodyPr>
            <a:normAutofit/>
          </a:bodyPr>
          <a:lstStyle/>
          <a:p>
            <a:r>
              <a:rPr lang="en-GB" sz="4800" dirty="0"/>
              <a:t>Qatar 2022 World Cup</a:t>
            </a:r>
          </a:p>
        </p:txBody>
      </p:sp>
      <p:sp>
        <p:nvSpPr>
          <p:cNvPr id="3" name="Content Placeholder 2"/>
          <p:cNvSpPr>
            <a:spLocks noGrp="1"/>
          </p:cNvSpPr>
          <p:nvPr>
            <p:ph idx="1"/>
          </p:nvPr>
        </p:nvSpPr>
        <p:spPr>
          <a:xfrm>
            <a:off x="594207" y="1814022"/>
            <a:ext cx="8596668" cy="4586778"/>
          </a:xfrm>
        </p:spPr>
        <p:txBody>
          <a:bodyPr>
            <a:normAutofit/>
          </a:bodyPr>
          <a:lstStyle/>
          <a:p>
            <a:r>
              <a:rPr lang="en-GB" sz="2400" dirty="0"/>
              <a:t>Accusations of bribery</a:t>
            </a:r>
          </a:p>
          <a:p>
            <a:r>
              <a:rPr lang="en-GB" sz="2400" dirty="0"/>
              <a:t>Alleged that Sepp Blatter in 2015 accepted a bribe in the region of $1 million to vote for Qatar to win the 2022 world cup bid. </a:t>
            </a:r>
          </a:p>
          <a:p>
            <a:r>
              <a:rPr lang="en-GB" sz="2400" dirty="0"/>
              <a:t>Sepp Blatter's then assistant Julio Grondona denied the bribery accusations and confronted Qatar officials demanding $80 million or a statement denying the payment.</a:t>
            </a:r>
          </a:p>
          <a:p>
            <a:endParaRPr lang="en-GB" sz="2400" dirty="0"/>
          </a:p>
          <a:p>
            <a:pPr marL="0" indent="0">
              <a:buNone/>
            </a:pPr>
            <a:r>
              <a:rPr lang="en-GB" sz="2000" dirty="0"/>
              <a:t>(Rumsby,2017)</a:t>
            </a:r>
          </a:p>
          <a:p>
            <a:pPr marL="0" indent="0">
              <a:buNone/>
            </a:pPr>
            <a:endParaRPr lang="en-GB" sz="2400" dirty="0"/>
          </a:p>
        </p:txBody>
      </p:sp>
    </p:spTree>
    <p:extLst>
      <p:ext uri="{BB962C8B-B14F-4D97-AF65-F5344CB8AC3E}">
        <p14:creationId xmlns:p14="http://schemas.microsoft.com/office/powerpoint/2010/main" val="30681922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93712" y="543099"/>
            <a:ext cx="8596668" cy="1069571"/>
          </a:xfrm>
        </p:spPr>
        <p:txBody>
          <a:bodyPr>
            <a:normAutofit/>
          </a:bodyPr>
          <a:lstStyle/>
          <a:p>
            <a:r>
              <a:rPr lang="en-GB" sz="4000" dirty="0"/>
              <a:t>What About Previous World Cups ?</a:t>
            </a:r>
          </a:p>
        </p:txBody>
      </p:sp>
      <p:sp>
        <p:nvSpPr>
          <p:cNvPr id="3" name="Content Placeholder 2"/>
          <p:cNvSpPr>
            <a:spLocks noGrp="1"/>
          </p:cNvSpPr>
          <p:nvPr>
            <p:ph idx="1"/>
          </p:nvPr>
        </p:nvSpPr>
        <p:spPr>
          <a:xfrm>
            <a:off x="710584" y="1853018"/>
            <a:ext cx="8596668" cy="3880773"/>
          </a:xfrm>
        </p:spPr>
        <p:txBody>
          <a:bodyPr/>
          <a:lstStyle/>
          <a:p>
            <a:r>
              <a:rPr lang="en-GB" sz="2400" dirty="0"/>
              <a:t>After the Qatar world cup bid ‘Scandal’ previous World Cups where then investigated and the findings brought even more shame and embarrassment on Fifa. </a:t>
            </a:r>
          </a:p>
          <a:p>
            <a:r>
              <a:rPr lang="en-GB" dirty="0"/>
              <a:t>Germany 2006</a:t>
            </a:r>
          </a:p>
          <a:p>
            <a:r>
              <a:rPr lang="en-GB" dirty="0"/>
              <a:t>South Africa 2010</a:t>
            </a:r>
          </a:p>
          <a:p>
            <a:r>
              <a:rPr lang="en-GB" dirty="0"/>
              <a:t>Brazil 2014</a:t>
            </a:r>
          </a:p>
          <a:p>
            <a:r>
              <a:rPr lang="en-GB" dirty="0"/>
              <a:t>Russia 2018</a:t>
            </a:r>
          </a:p>
        </p:txBody>
      </p:sp>
    </p:spTree>
    <p:extLst>
      <p:ext uri="{BB962C8B-B14F-4D97-AF65-F5344CB8AC3E}">
        <p14:creationId xmlns:p14="http://schemas.microsoft.com/office/powerpoint/2010/main" val="104044953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88619" y="541506"/>
            <a:ext cx="8596668" cy="1320800"/>
          </a:xfrm>
        </p:spPr>
        <p:txBody>
          <a:bodyPr>
            <a:normAutofit/>
          </a:bodyPr>
          <a:lstStyle/>
          <a:p>
            <a:r>
              <a:rPr lang="en-GB" sz="4800" dirty="0"/>
              <a:t>Germany 2006 World Cup</a:t>
            </a:r>
          </a:p>
        </p:txBody>
      </p:sp>
      <p:sp>
        <p:nvSpPr>
          <p:cNvPr id="3" name="Content Placeholder 2"/>
          <p:cNvSpPr>
            <a:spLocks noGrp="1"/>
          </p:cNvSpPr>
          <p:nvPr>
            <p:ph idx="1"/>
          </p:nvPr>
        </p:nvSpPr>
        <p:spPr>
          <a:xfrm>
            <a:off x="677333" y="1575881"/>
            <a:ext cx="4390777" cy="4465481"/>
          </a:xfrm>
        </p:spPr>
        <p:txBody>
          <a:bodyPr/>
          <a:lstStyle/>
          <a:p>
            <a:r>
              <a:rPr lang="en-GB" dirty="0"/>
              <a:t>Germany Accused of ‘buying’ the 2006 world cup.</a:t>
            </a:r>
          </a:p>
          <a:p>
            <a:r>
              <a:rPr lang="en-GB" dirty="0"/>
              <a:t>3 German world cup organising  committee members were arrested and questioned on a £5.6 million pound payment made to Fifa in 2005.</a:t>
            </a:r>
          </a:p>
          <a:p>
            <a:r>
              <a:rPr lang="en-GB" dirty="0"/>
              <a:t>Franz Beckenbaur who led the committee admitted making the payment but called it a ‘mistake’ and denied any form of criminal activity.</a:t>
            </a:r>
          </a:p>
          <a:p>
            <a:endParaRPr lang="en-GB" dirty="0"/>
          </a:p>
          <a:p>
            <a:pPr marL="0" indent="0">
              <a:buNone/>
            </a:pPr>
            <a:r>
              <a:rPr lang="en-GB" dirty="0"/>
              <a:t>(Fahey,2015)</a:t>
            </a:r>
          </a:p>
        </p:txBody>
      </p:sp>
      <p:pic>
        <p:nvPicPr>
          <p:cNvPr id="4" name="Picture 3"/>
          <p:cNvPicPr>
            <a:picLocks noChangeAspect="1"/>
          </p:cNvPicPr>
          <p:nvPr/>
        </p:nvPicPr>
        <p:blipFill>
          <a:blip r:embed="rId3"/>
          <a:stretch>
            <a:fillRect/>
          </a:stretch>
        </p:blipFill>
        <p:spPr>
          <a:xfrm>
            <a:off x="5706589" y="2277994"/>
            <a:ext cx="4086225" cy="2905125"/>
          </a:xfrm>
          <a:prstGeom prst="rect">
            <a:avLst/>
          </a:prstGeom>
        </p:spPr>
      </p:pic>
    </p:spTree>
    <p:extLst>
      <p:ext uri="{BB962C8B-B14F-4D97-AF65-F5344CB8AC3E}">
        <p14:creationId xmlns:p14="http://schemas.microsoft.com/office/powerpoint/2010/main" val="258384713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10024" y="541507"/>
            <a:ext cx="8596668" cy="1320800"/>
          </a:xfrm>
        </p:spPr>
        <p:txBody>
          <a:bodyPr>
            <a:normAutofit/>
          </a:bodyPr>
          <a:lstStyle/>
          <a:p>
            <a:r>
              <a:rPr lang="en-GB" sz="4800" dirty="0"/>
              <a:t>South Africa 2010</a:t>
            </a:r>
          </a:p>
        </p:txBody>
      </p:sp>
      <p:sp>
        <p:nvSpPr>
          <p:cNvPr id="3" name="Content Placeholder 2"/>
          <p:cNvSpPr>
            <a:spLocks noGrp="1"/>
          </p:cNvSpPr>
          <p:nvPr>
            <p:ph idx="1"/>
          </p:nvPr>
        </p:nvSpPr>
        <p:spPr>
          <a:xfrm>
            <a:off x="677334" y="2160589"/>
            <a:ext cx="3785483" cy="3880773"/>
          </a:xfrm>
        </p:spPr>
        <p:txBody>
          <a:bodyPr>
            <a:normAutofit lnSpcReduction="10000"/>
          </a:bodyPr>
          <a:lstStyle/>
          <a:p>
            <a:r>
              <a:rPr lang="en-GB" dirty="0"/>
              <a:t>South African FA president Danny Jordaan confirmed a $10 million payment to Fifa.</a:t>
            </a:r>
          </a:p>
          <a:p>
            <a:r>
              <a:rPr lang="en-GB" dirty="0"/>
              <a:t>Claimed it wasn’t a bribe but a payment of generosity made to confederation of North, central  American and the Caribbean FA in 2008 to fund community projects (Smyth, 2016).</a:t>
            </a:r>
          </a:p>
          <a:p>
            <a:r>
              <a:rPr lang="en-GB" dirty="0"/>
              <a:t>FBI believes the payment was made from a suitcase in a Paris hotel room to avoid paper trail (Harding,2015).</a:t>
            </a:r>
          </a:p>
        </p:txBody>
      </p:sp>
      <p:pic>
        <p:nvPicPr>
          <p:cNvPr id="4" name="Picture 3"/>
          <p:cNvPicPr>
            <a:picLocks noChangeAspect="1"/>
          </p:cNvPicPr>
          <p:nvPr/>
        </p:nvPicPr>
        <p:blipFill>
          <a:blip r:embed="rId3"/>
          <a:stretch>
            <a:fillRect/>
          </a:stretch>
        </p:blipFill>
        <p:spPr>
          <a:xfrm>
            <a:off x="4778435" y="3973826"/>
            <a:ext cx="4025098" cy="2067536"/>
          </a:xfrm>
          <a:prstGeom prst="rect">
            <a:avLst/>
          </a:prstGeom>
        </p:spPr>
      </p:pic>
      <p:pic>
        <p:nvPicPr>
          <p:cNvPr id="5" name="Picture 4"/>
          <p:cNvPicPr>
            <a:picLocks noChangeAspect="1"/>
          </p:cNvPicPr>
          <p:nvPr/>
        </p:nvPicPr>
        <p:blipFill>
          <a:blip r:embed="rId4"/>
          <a:stretch>
            <a:fillRect/>
          </a:stretch>
        </p:blipFill>
        <p:spPr>
          <a:xfrm>
            <a:off x="5857414" y="1449422"/>
            <a:ext cx="3354681" cy="2178996"/>
          </a:xfrm>
          <a:prstGeom prst="rect">
            <a:avLst/>
          </a:prstGeom>
        </p:spPr>
      </p:pic>
    </p:spTree>
    <p:extLst>
      <p:ext uri="{BB962C8B-B14F-4D97-AF65-F5344CB8AC3E}">
        <p14:creationId xmlns:p14="http://schemas.microsoft.com/office/powerpoint/2010/main" val="408929274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80065" y="366408"/>
            <a:ext cx="8596668" cy="1320800"/>
          </a:xfrm>
        </p:spPr>
        <p:txBody>
          <a:bodyPr>
            <a:normAutofit/>
          </a:bodyPr>
          <a:lstStyle/>
          <a:p>
            <a:r>
              <a:rPr lang="en-GB" sz="5400" dirty="0"/>
              <a:t>Brazil 2014</a:t>
            </a:r>
          </a:p>
        </p:txBody>
      </p:sp>
      <p:sp>
        <p:nvSpPr>
          <p:cNvPr id="3" name="Content Placeholder 2"/>
          <p:cNvSpPr>
            <a:spLocks noGrp="1"/>
          </p:cNvSpPr>
          <p:nvPr>
            <p:ph idx="1"/>
          </p:nvPr>
        </p:nvSpPr>
        <p:spPr>
          <a:xfrm>
            <a:off x="677334" y="1546698"/>
            <a:ext cx="3962760" cy="4786007"/>
          </a:xfrm>
        </p:spPr>
        <p:txBody>
          <a:bodyPr/>
          <a:lstStyle/>
          <a:p>
            <a:r>
              <a:rPr lang="en-GB" dirty="0"/>
              <a:t>An FBI investigation recovered a Payment of $9.5 million from head of the Brazillian FA, Ricardo Teixeira.</a:t>
            </a:r>
          </a:p>
          <a:p>
            <a:r>
              <a:rPr lang="en-GB" dirty="0"/>
              <a:t>Teixera was also accused receiving bribes throughout the 1990’s to award contracts for the sale of television rights during the World cups.</a:t>
            </a:r>
          </a:p>
          <a:p>
            <a:r>
              <a:rPr lang="en-GB" dirty="0"/>
              <a:t>Teixera stepped down from his position whilst being investigated for alleged bribery and embezzlement.</a:t>
            </a:r>
          </a:p>
          <a:p>
            <a:r>
              <a:rPr lang="en-GB" dirty="0"/>
              <a:t>Fifa deny any responsibility.</a:t>
            </a:r>
          </a:p>
          <a:p>
            <a:pPr marL="0" indent="0">
              <a:buNone/>
            </a:pPr>
            <a:r>
              <a:rPr lang="en-GB" dirty="0"/>
              <a:t> (Menezes, 2015)</a:t>
            </a:r>
          </a:p>
        </p:txBody>
      </p:sp>
      <p:pic>
        <p:nvPicPr>
          <p:cNvPr id="4" name="Picture 3"/>
          <p:cNvPicPr>
            <a:picLocks noChangeAspect="1"/>
          </p:cNvPicPr>
          <p:nvPr/>
        </p:nvPicPr>
        <p:blipFill>
          <a:blip r:embed="rId3"/>
          <a:stretch>
            <a:fillRect/>
          </a:stretch>
        </p:blipFill>
        <p:spPr>
          <a:xfrm>
            <a:off x="6021422" y="1784923"/>
            <a:ext cx="2561890" cy="4364326"/>
          </a:xfrm>
          <a:prstGeom prst="rect">
            <a:avLst/>
          </a:prstGeom>
        </p:spPr>
      </p:pic>
    </p:spTree>
    <p:extLst>
      <p:ext uri="{BB962C8B-B14F-4D97-AF65-F5344CB8AC3E}">
        <p14:creationId xmlns:p14="http://schemas.microsoft.com/office/powerpoint/2010/main" val="415125254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97041" y="376136"/>
            <a:ext cx="8596668" cy="1320800"/>
          </a:xfrm>
        </p:spPr>
        <p:txBody>
          <a:bodyPr>
            <a:normAutofit/>
          </a:bodyPr>
          <a:lstStyle/>
          <a:p>
            <a:r>
              <a:rPr lang="en-GB" sz="5400" dirty="0"/>
              <a:t>Russia 2018</a:t>
            </a:r>
          </a:p>
        </p:txBody>
      </p:sp>
      <p:sp>
        <p:nvSpPr>
          <p:cNvPr id="3" name="Content Placeholder 2"/>
          <p:cNvSpPr>
            <a:spLocks noGrp="1"/>
          </p:cNvSpPr>
          <p:nvPr>
            <p:ph idx="1"/>
          </p:nvPr>
        </p:nvSpPr>
        <p:spPr>
          <a:xfrm>
            <a:off x="677334" y="1566153"/>
            <a:ext cx="4439415" cy="4873558"/>
          </a:xfrm>
        </p:spPr>
        <p:txBody>
          <a:bodyPr/>
          <a:lstStyle/>
          <a:p>
            <a:r>
              <a:rPr lang="en-GB" dirty="0"/>
              <a:t>Allegations that Russian heavily influenced the bidding result to hold the prestigious event.</a:t>
            </a:r>
          </a:p>
          <a:p>
            <a:r>
              <a:rPr lang="en-GB" dirty="0"/>
              <a:t>Putin admits to meeting 6 of the 22 voters before the 2010 elections.</a:t>
            </a:r>
          </a:p>
          <a:p>
            <a:r>
              <a:rPr lang="en-GB" dirty="0"/>
              <a:t>Russia blames Western Media for the ‘unfair allegations’.</a:t>
            </a:r>
          </a:p>
          <a:p>
            <a:r>
              <a:rPr lang="en-GB" dirty="0"/>
              <a:t>Fifa officials apparently sought ‘personal favours or benefits’ during their meeting with Putin .</a:t>
            </a:r>
          </a:p>
          <a:p>
            <a:r>
              <a:rPr lang="en-GB" dirty="0"/>
              <a:t>Fifa and Putin both deny allegations.</a:t>
            </a:r>
          </a:p>
          <a:p>
            <a:endParaRPr lang="en-GB" dirty="0"/>
          </a:p>
          <a:p>
            <a:pPr marL="0" indent="0">
              <a:buNone/>
            </a:pPr>
            <a:r>
              <a:rPr lang="en-GB" dirty="0"/>
              <a:t>(Asia News Monitor, 2017)</a:t>
            </a:r>
          </a:p>
          <a:p>
            <a:pPr marL="0" indent="0">
              <a:buNone/>
            </a:pPr>
            <a:endParaRPr lang="en-GB" dirty="0"/>
          </a:p>
          <a:p>
            <a:endParaRPr lang="en-GB" dirty="0"/>
          </a:p>
        </p:txBody>
      </p:sp>
      <p:pic>
        <p:nvPicPr>
          <p:cNvPr id="4" name="Picture 3"/>
          <p:cNvPicPr>
            <a:picLocks noChangeAspect="1"/>
          </p:cNvPicPr>
          <p:nvPr/>
        </p:nvPicPr>
        <p:blipFill>
          <a:blip r:embed="rId3"/>
          <a:stretch>
            <a:fillRect/>
          </a:stretch>
        </p:blipFill>
        <p:spPr>
          <a:xfrm>
            <a:off x="5116749" y="2033081"/>
            <a:ext cx="4421048" cy="3161490"/>
          </a:xfrm>
          <a:prstGeom prst="rect">
            <a:avLst/>
          </a:prstGeom>
        </p:spPr>
      </p:pic>
    </p:spTree>
    <p:extLst>
      <p:ext uri="{BB962C8B-B14F-4D97-AF65-F5344CB8AC3E}">
        <p14:creationId xmlns:p14="http://schemas.microsoft.com/office/powerpoint/2010/main" val="190312267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04186" y="609600"/>
            <a:ext cx="8596668" cy="1320800"/>
          </a:xfrm>
        </p:spPr>
        <p:txBody>
          <a:bodyPr>
            <a:normAutofit/>
          </a:bodyPr>
          <a:lstStyle/>
          <a:p>
            <a:r>
              <a:rPr lang="en-GB" sz="4400" dirty="0"/>
              <a:t>Fifa’s Downfall – Qatar 2022</a:t>
            </a:r>
          </a:p>
        </p:txBody>
      </p:sp>
      <p:sp>
        <p:nvSpPr>
          <p:cNvPr id="3" name="Content Placeholder 2"/>
          <p:cNvSpPr>
            <a:spLocks noGrp="1"/>
          </p:cNvSpPr>
          <p:nvPr>
            <p:ph idx="1"/>
          </p:nvPr>
        </p:nvSpPr>
        <p:spPr>
          <a:xfrm>
            <a:off x="677334" y="1643975"/>
            <a:ext cx="3933577" cy="4397388"/>
          </a:xfrm>
        </p:spPr>
        <p:txBody>
          <a:bodyPr>
            <a:normAutofit fontScale="62500" lnSpcReduction="20000"/>
          </a:bodyPr>
          <a:lstStyle/>
          <a:p>
            <a:r>
              <a:rPr lang="en-GB" sz="3200" dirty="0"/>
              <a:t>Bribery allegations surrounding the 2022 world cup instigated the FBI involvement and the Fifa investigation.</a:t>
            </a:r>
          </a:p>
          <a:p>
            <a:r>
              <a:rPr lang="en-GB" sz="3200" dirty="0"/>
              <a:t>Russia 2018 and Qatar 2022 sparked an FBI investigation in to Fifa dealing over the last 24 years and included 6 world cups.</a:t>
            </a:r>
          </a:p>
          <a:p>
            <a:r>
              <a:rPr lang="en-GB" sz="3200" dirty="0"/>
              <a:t>Unethical and criminal behaviour evident throughout the investigation.</a:t>
            </a:r>
          </a:p>
          <a:p>
            <a:pPr marL="0" indent="0">
              <a:buNone/>
            </a:pPr>
            <a:endParaRPr lang="en-GB" dirty="0"/>
          </a:p>
          <a:p>
            <a:pPr marL="0" indent="0">
              <a:buNone/>
            </a:pPr>
            <a:r>
              <a:rPr lang="en-GB" sz="2900" dirty="0"/>
              <a:t>(BBC, 2015)  </a:t>
            </a:r>
          </a:p>
        </p:txBody>
      </p:sp>
      <p:pic>
        <p:nvPicPr>
          <p:cNvPr id="4" name="Picture 3"/>
          <p:cNvPicPr>
            <a:picLocks noChangeAspect="1"/>
          </p:cNvPicPr>
          <p:nvPr/>
        </p:nvPicPr>
        <p:blipFill>
          <a:blip r:embed="rId3"/>
          <a:stretch>
            <a:fillRect/>
          </a:stretch>
        </p:blipFill>
        <p:spPr>
          <a:xfrm>
            <a:off x="4941295" y="2366253"/>
            <a:ext cx="4829175" cy="2964504"/>
          </a:xfrm>
          <a:prstGeom prst="rect">
            <a:avLst/>
          </a:prstGeom>
        </p:spPr>
      </p:pic>
    </p:spTree>
    <p:extLst>
      <p:ext uri="{BB962C8B-B14F-4D97-AF65-F5344CB8AC3E}">
        <p14:creationId xmlns:p14="http://schemas.microsoft.com/office/powerpoint/2010/main" val="33703890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43487" y="346953"/>
            <a:ext cx="8596668" cy="1320800"/>
          </a:xfrm>
        </p:spPr>
        <p:txBody>
          <a:bodyPr>
            <a:normAutofit/>
          </a:bodyPr>
          <a:lstStyle/>
          <a:p>
            <a:r>
              <a:rPr lang="en-GB" sz="4800" dirty="0"/>
              <a:t>Why the World Cup?</a:t>
            </a:r>
          </a:p>
        </p:txBody>
      </p:sp>
      <p:sp>
        <p:nvSpPr>
          <p:cNvPr id="3" name="Content Placeholder 2"/>
          <p:cNvSpPr>
            <a:spLocks noGrp="1"/>
          </p:cNvSpPr>
          <p:nvPr>
            <p:ph idx="1"/>
          </p:nvPr>
        </p:nvSpPr>
        <p:spPr>
          <a:xfrm>
            <a:off x="677334" y="1838529"/>
            <a:ext cx="4322683" cy="4202834"/>
          </a:xfrm>
        </p:spPr>
        <p:txBody>
          <a:bodyPr>
            <a:normAutofit/>
          </a:bodyPr>
          <a:lstStyle/>
          <a:p>
            <a:r>
              <a:rPr lang="en-GB" sz="2400" dirty="0"/>
              <a:t>Most watched sporting event in the world.</a:t>
            </a:r>
          </a:p>
          <a:p>
            <a:r>
              <a:rPr lang="en-GB" sz="2400" dirty="0"/>
              <a:t>Greater commercial and investment opportunities.</a:t>
            </a:r>
          </a:p>
          <a:p>
            <a:r>
              <a:rPr lang="en-GB" sz="2400" dirty="0"/>
              <a:t>Political Statement.</a:t>
            </a:r>
          </a:p>
          <a:p>
            <a:r>
              <a:rPr lang="en-GB" sz="2400" dirty="0"/>
              <a:t>Other financial benefits including, tourism, TV rights and marketing opportunities.</a:t>
            </a:r>
          </a:p>
        </p:txBody>
      </p:sp>
      <p:pic>
        <p:nvPicPr>
          <p:cNvPr id="4" name="Picture 3"/>
          <p:cNvPicPr>
            <a:picLocks noChangeAspect="1"/>
          </p:cNvPicPr>
          <p:nvPr/>
        </p:nvPicPr>
        <p:blipFill>
          <a:blip r:embed="rId3"/>
          <a:stretch>
            <a:fillRect/>
          </a:stretch>
        </p:blipFill>
        <p:spPr>
          <a:xfrm>
            <a:off x="5000017" y="1838529"/>
            <a:ext cx="4495800" cy="3848100"/>
          </a:xfrm>
          <a:prstGeom prst="rect">
            <a:avLst/>
          </a:prstGeom>
        </p:spPr>
      </p:pic>
    </p:spTree>
    <p:extLst>
      <p:ext uri="{BB962C8B-B14F-4D97-AF65-F5344CB8AC3E}">
        <p14:creationId xmlns:p14="http://schemas.microsoft.com/office/powerpoint/2010/main" val="351222412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82006" y="444230"/>
            <a:ext cx="8596668" cy="1320800"/>
          </a:xfrm>
        </p:spPr>
        <p:txBody>
          <a:bodyPr>
            <a:normAutofit/>
          </a:bodyPr>
          <a:lstStyle/>
          <a:p>
            <a:r>
              <a:rPr lang="en-GB" sz="5400" dirty="0"/>
              <a:t>Cultural Relativism</a:t>
            </a:r>
          </a:p>
        </p:txBody>
      </p:sp>
      <p:sp>
        <p:nvSpPr>
          <p:cNvPr id="3" name="Content Placeholder 2"/>
          <p:cNvSpPr>
            <a:spLocks noGrp="1"/>
          </p:cNvSpPr>
          <p:nvPr>
            <p:ph idx="1"/>
          </p:nvPr>
        </p:nvSpPr>
        <p:spPr>
          <a:xfrm>
            <a:off x="657878" y="1765030"/>
            <a:ext cx="8596668" cy="4154196"/>
          </a:xfrm>
        </p:spPr>
        <p:txBody>
          <a:bodyPr/>
          <a:lstStyle/>
          <a:p>
            <a:r>
              <a:rPr lang="en-GB" sz="2000" dirty="0"/>
              <a:t>Mayer (2017) argues that Cultural relativism may have made it easier for Fifa leadership to rationalise their unethical behaviour driven by power and greed.</a:t>
            </a:r>
          </a:p>
          <a:p>
            <a:r>
              <a:rPr lang="en-GB" sz="2000" dirty="0"/>
              <a:t>A persons beliefs and values should be understood based on an individuals personal culture. </a:t>
            </a:r>
          </a:p>
          <a:p>
            <a:r>
              <a:rPr lang="en-GB" sz="2000" dirty="0"/>
              <a:t>Bribery accepted in certain countries across the world justified their own behaviour. </a:t>
            </a:r>
          </a:p>
          <a:p>
            <a:r>
              <a:rPr lang="en-GB" sz="2000" dirty="0"/>
              <a:t>Ultimately lack of oversight and unethical, autocratic leadership style tared the beautiful game.</a:t>
            </a:r>
          </a:p>
          <a:p>
            <a:pPr marL="0" indent="0">
              <a:buNone/>
            </a:pPr>
            <a:endParaRPr lang="en-GB" sz="2000" dirty="0"/>
          </a:p>
          <a:p>
            <a:pPr marL="0" indent="0">
              <a:buNone/>
            </a:pPr>
            <a:r>
              <a:rPr lang="en-GB" dirty="0"/>
              <a:t>(Mayer, 2017)</a:t>
            </a:r>
          </a:p>
        </p:txBody>
      </p:sp>
    </p:spTree>
    <p:extLst>
      <p:ext uri="{BB962C8B-B14F-4D97-AF65-F5344CB8AC3E}">
        <p14:creationId xmlns:p14="http://schemas.microsoft.com/office/powerpoint/2010/main" val="80588538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31811" y="356682"/>
            <a:ext cx="8596668" cy="1320800"/>
          </a:xfrm>
        </p:spPr>
        <p:txBody>
          <a:bodyPr>
            <a:normAutofit/>
          </a:bodyPr>
          <a:lstStyle/>
          <a:p>
            <a:r>
              <a:rPr lang="en-GB" sz="5400" dirty="0"/>
              <a:t>Who's Responsible ?</a:t>
            </a:r>
          </a:p>
        </p:txBody>
      </p:sp>
      <p:pic>
        <p:nvPicPr>
          <p:cNvPr id="4" name="Picture 3"/>
          <p:cNvPicPr>
            <a:picLocks noChangeAspect="1"/>
          </p:cNvPicPr>
          <p:nvPr/>
        </p:nvPicPr>
        <p:blipFill>
          <a:blip r:embed="rId3"/>
          <a:stretch>
            <a:fillRect/>
          </a:stretch>
        </p:blipFill>
        <p:spPr>
          <a:xfrm>
            <a:off x="5632315" y="1677482"/>
            <a:ext cx="3642723" cy="3725712"/>
          </a:xfrm>
          <a:prstGeom prst="rect">
            <a:avLst/>
          </a:prstGeom>
        </p:spPr>
      </p:pic>
      <p:sp>
        <p:nvSpPr>
          <p:cNvPr id="6" name="TextBox 5"/>
          <p:cNvSpPr txBox="1"/>
          <p:nvPr/>
        </p:nvSpPr>
        <p:spPr>
          <a:xfrm>
            <a:off x="544749" y="1828800"/>
            <a:ext cx="4435813" cy="2585323"/>
          </a:xfrm>
          <a:prstGeom prst="rect">
            <a:avLst/>
          </a:prstGeom>
          <a:noFill/>
        </p:spPr>
        <p:txBody>
          <a:bodyPr wrap="square" rtlCol="0">
            <a:spAutoFit/>
          </a:bodyPr>
          <a:lstStyle/>
          <a:p>
            <a:pPr marL="285750" indent="-285750">
              <a:buClr>
                <a:schemeClr val="accent1"/>
              </a:buClr>
              <a:buFont typeface="Wingdings" panose="05000000000000000000" pitchFamily="2" charset="2"/>
              <a:buChar char="Ø"/>
            </a:pPr>
            <a:r>
              <a:rPr lang="en-GB" dirty="0"/>
              <a:t>Unethical behaviour appeared to have been instigated via poor leadership from Sepp Blatter.</a:t>
            </a:r>
          </a:p>
          <a:p>
            <a:pPr>
              <a:buClr>
                <a:schemeClr val="accent1"/>
              </a:buClr>
            </a:pPr>
            <a:endParaRPr lang="en-GB" dirty="0"/>
          </a:p>
          <a:p>
            <a:pPr marL="285750" indent="-285750">
              <a:buClr>
                <a:schemeClr val="accent1"/>
              </a:buClr>
              <a:buFont typeface="Wingdings" panose="05000000000000000000" pitchFamily="2" charset="2"/>
              <a:buChar char="Ø"/>
            </a:pPr>
            <a:r>
              <a:rPr lang="en-GB" dirty="0"/>
              <a:t>The tone appeared to be set from the hierarchy at FIFA.</a:t>
            </a:r>
          </a:p>
          <a:p>
            <a:pPr marL="285750" indent="-285750">
              <a:buClr>
                <a:schemeClr val="accent1"/>
              </a:buClr>
              <a:buFont typeface="Wingdings" panose="05000000000000000000" pitchFamily="2" charset="2"/>
              <a:buChar char="Ø"/>
            </a:pPr>
            <a:endParaRPr lang="en-GB" dirty="0"/>
          </a:p>
          <a:p>
            <a:pPr marL="285750" indent="-285750">
              <a:buClr>
                <a:schemeClr val="accent1"/>
              </a:buClr>
              <a:buFont typeface="Wingdings" panose="05000000000000000000" pitchFamily="2" charset="2"/>
              <a:buChar char="Ø"/>
            </a:pPr>
            <a:r>
              <a:rPr lang="en-GB" dirty="0"/>
              <a:t>Blatter appeared to abuse his position of power for personal gains.</a:t>
            </a:r>
          </a:p>
        </p:txBody>
      </p:sp>
    </p:spTree>
    <p:extLst>
      <p:ext uri="{BB962C8B-B14F-4D97-AF65-F5344CB8AC3E}">
        <p14:creationId xmlns:p14="http://schemas.microsoft.com/office/powerpoint/2010/main" val="273777973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05351" y="230221"/>
            <a:ext cx="8596668" cy="1320800"/>
          </a:xfrm>
        </p:spPr>
        <p:txBody>
          <a:bodyPr/>
          <a:lstStyle/>
          <a:p>
            <a:r>
              <a:rPr lang="en-GB" sz="5400" dirty="0"/>
              <a:t>How The Scandal Broke</a:t>
            </a:r>
          </a:p>
        </p:txBody>
      </p:sp>
      <p:sp>
        <p:nvSpPr>
          <p:cNvPr id="3" name="Content Placeholder 2"/>
          <p:cNvSpPr>
            <a:spLocks noGrp="1"/>
          </p:cNvSpPr>
          <p:nvPr>
            <p:ph idx="1"/>
          </p:nvPr>
        </p:nvSpPr>
        <p:spPr>
          <a:xfrm>
            <a:off x="677334" y="1468877"/>
            <a:ext cx="4478326" cy="4572485"/>
          </a:xfrm>
        </p:spPr>
        <p:txBody>
          <a:bodyPr>
            <a:normAutofit lnSpcReduction="10000"/>
          </a:bodyPr>
          <a:lstStyle/>
          <a:p>
            <a:r>
              <a:rPr lang="en-GB" sz="2000" dirty="0"/>
              <a:t>Scottish Journalist Andrew Jennings initiated his own personal investigation.</a:t>
            </a:r>
          </a:p>
          <a:p>
            <a:r>
              <a:rPr lang="en-GB" sz="2000" dirty="0"/>
              <a:t>Wrote 2 books</a:t>
            </a:r>
          </a:p>
          <a:p>
            <a:pPr marL="0" indent="0">
              <a:buNone/>
            </a:pPr>
            <a:r>
              <a:rPr lang="en-GB" sz="2000" dirty="0"/>
              <a:t>1. 2006: Secret world of FIFA</a:t>
            </a:r>
          </a:p>
          <a:p>
            <a:pPr marL="0" indent="0">
              <a:buNone/>
            </a:pPr>
            <a:r>
              <a:rPr lang="en-GB" sz="2000" dirty="0"/>
              <a:t>- Panorama documentary in 2010</a:t>
            </a:r>
          </a:p>
          <a:p>
            <a:pPr marL="0" indent="0">
              <a:buNone/>
            </a:pPr>
            <a:r>
              <a:rPr lang="en-GB" sz="2000" dirty="0"/>
              <a:t>2. 2015: The Dirty Game</a:t>
            </a:r>
          </a:p>
          <a:p>
            <a:r>
              <a:rPr lang="en-GB" sz="2000" dirty="0"/>
              <a:t>Jennings then provided the findings and evidence to the FBI who formally investigated the allegations.</a:t>
            </a:r>
          </a:p>
          <a:p>
            <a:endParaRPr lang="en-GB" sz="2000" dirty="0"/>
          </a:p>
          <a:p>
            <a:pPr marL="0" indent="0">
              <a:buNone/>
            </a:pPr>
            <a:r>
              <a:rPr lang="en-GB" sz="2000" dirty="0"/>
              <a:t>(Miller, 2015)</a:t>
            </a:r>
          </a:p>
        </p:txBody>
      </p:sp>
      <p:pic>
        <p:nvPicPr>
          <p:cNvPr id="4" name="Picture 3"/>
          <p:cNvPicPr>
            <a:picLocks noChangeAspect="1"/>
          </p:cNvPicPr>
          <p:nvPr/>
        </p:nvPicPr>
        <p:blipFill>
          <a:blip r:embed="rId3"/>
          <a:stretch>
            <a:fillRect/>
          </a:stretch>
        </p:blipFill>
        <p:spPr>
          <a:xfrm>
            <a:off x="5300439" y="1770435"/>
            <a:ext cx="4256800" cy="3476928"/>
          </a:xfrm>
          <a:prstGeom prst="rect">
            <a:avLst/>
          </a:prstGeom>
        </p:spPr>
      </p:pic>
    </p:spTree>
    <p:extLst>
      <p:ext uri="{BB962C8B-B14F-4D97-AF65-F5344CB8AC3E}">
        <p14:creationId xmlns:p14="http://schemas.microsoft.com/office/powerpoint/2010/main" val="164114692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03018" y="324223"/>
            <a:ext cx="8596668" cy="1320800"/>
          </a:xfrm>
        </p:spPr>
        <p:txBody>
          <a:bodyPr>
            <a:normAutofit/>
          </a:bodyPr>
          <a:lstStyle/>
          <a:p>
            <a:r>
              <a:rPr lang="en-GB" sz="4800" dirty="0"/>
              <a:t>Are Fifa Accountable ?</a:t>
            </a:r>
          </a:p>
        </p:txBody>
      </p:sp>
      <p:sp>
        <p:nvSpPr>
          <p:cNvPr id="3" name="Content Placeholder 2"/>
          <p:cNvSpPr>
            <a:spLocks noGrp="1"/>
          </p:cNvSpPr>
          <p:nvPr>
            <p:ph idx="1"/>
          </p:nvPr>
        </p:nvSpPr>
        <p:spPr>
          <a:xfrm>
            <a:off x="667606" y="1645023"/>
            <a:ext cx="8596668" cy="3880773"/>
          </a:xfrm>
        </p:spPr>
        <p:txBody>
          <a:bodyPr/>
          <a:lstStyle/>
          <a:p>
            <a:r>
              <a:rPr lang="en-GB" sz="2800" dirty="0"/>
              <a:t>Fifa denied allegations throughout the investigation with nobody taking responsibility for their actions.</a:t>
            </a:r>
          </a:p>
          <a:p>
            <a:r>
              <a:rPr lang="en-GB" sz="2800" dirty="0"/>
              <a:t>Lack of leadership and poor management.</a:t>
            </a:r>
          </a:p>
          <a:p>
            <a:r>
              <a:rPr lang="en-GB" sz="2800" dirty="0"/>
              <a:t>No Transparency.</a:t>
            </a:r>
          </a:p>
          <a:p>
            <a:r>
              <a:rPr lang="en-GB" sz="2800" dirty="0"/>
              <a:t>Sepp Blatter eventually stepped down.</a:t>
            </a:r>
          </a:p>
          <a:p>
            <a:endParaRPr lang="en-GB" dirty="0"/>
          </a:p>
        </p:txBody>
      </p:sp>
    </p:spTree>
    <p:extLst>
      <p:ext uri="{BB962C8B-B14F-4D97-AF65-F5344CB8AC3E}">
        <p14:creationId xmlns:p14="http://schemas.microsoft.com/office/powerpoint/2010/main" val="104089872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99129" y="178308"/>
            <a:ext cx="8596668" cy="1320800"/>
          </a:xfrm>
        </p:spPr>
        <p:txBody>
          <a:bodyPr>
            <a:normAutofit/>
          </a:bodyPr>
          <a:lstStyle/>
          <a:p>
            <a:r>
              <a:rPr lang="en-GB" sz="5400" dirty="0"/>
              <a:t>Ethical Behaviour</a:t>
            </a:r>
          </a:p>
        </p:txBody>
      </p:sp>
      <p:sp>
        <p:nvSpPr>
          <p:cNvPr id="3" name="Content Placeholder 2"/>
          <p:cNvSpPr>
            <a:spLocks noGrp="1"/>
          </p:cNvSpPr>
          <p:nvPr>
            <p:ph idx="1"/>
          </p:nvPr>
        </p:nvSpPr>
        <p:spPr>
          <a:xfrm>
            <a:off x="725973" y="1499108"/>
            <a:ext cx="8596668" cy="3880773"/>
          </a:xfrm>
        </p:spPr>
        <p:txBody>
          <a:bodyPr>
            <a:normAutofit/>
          </a:bodyPr>
          <a:lstStyle/>
          <a:p>
            <a:r>
              <a:rPr lang="en-GB" sz="2000" dirty="0"/>
              <a:t>Ethical behaviour appears to be the idea of doing the right thing, involves the displaying of moral principles such as honesty, equality and fairness.</a:t>
            </a:r>
          </a:p>
          <a:p>
            <a:r>
              <a:rPr lang="en-GB" sz="2000" dirty="0"/>
              <a:t>Unethical behaviour appears to be wrong and does not meet societal expectations in regards to honesty, equality and fairness. </a:t>
            </a:r>
          </a:p>
          <a:p>
            <a:r>
              <a:rPr lang="en-GB" sz="2000" dirty="0"/>
              <a:t> Judgment of an individuals behaviour can be based on their personal moral philosophy.</a:t>
            </a:r>
          </a:p>
          <a:p>
            <a:r>
              <a:rPr lang="en-GB" sz="2000" dirty="0"/>
              <a:t>Subjectively Ethical Behaviour  – An individual believes they acted ethically or unethically based on their personal ethical philosophy.</a:t>
            </a:r>
          </a:p>
          <a:p>
            <a:r>
              <a:rPr lang="en-GB" sz="2000" dirty="0"/>
              <a:t>Objectively Ethical Behaviour – behaviour based on rules and laws   </a:t>
            </a:r>
          </a:p>
        </p:txBody>
      </p:sp>
    </p:spTree>
    <p:extLst>
      <p:ext uri="{BB962C8B-B14F-4D97-AF65-F5344CB8AC3E}">
        <p14:creationId xmlns:p14="http://schemas.microsoft.com/office/powerpoint/2010/main" val="204300213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04577" y="382589"/>
            <a:ext cx="8596668" cy="1320800"/>
          </a:xfrm>
        </p:spPr>
        <p:txBody>
          <a:bodyPr>
            <a:normAutofit/>
          </a:bodyPr>
          <a:lstStyle/>
          <a:p>
            <a:r>
              <a:rPr lang="en-GB" sz="4400" dirty="0"/>
              <a:t>Social Responsibility ?</a:t>
            </a:r>
          </a:p>
        </p:txBody>
      </p:sp>
      <p:sp>
        <p:nvSpPr>
          <p:cNvPr id="3" name="Content Placeholder 2"/>
          <p:cNvSpPr>
            <a:spLocks noGrp="1"/>
          </p:cNvSpPr>
          <p:nvPr>
            <p:ph idx="1"/>
          </p:nvPr>
        </p:nvSpPr>
        <p:spPr>
          <a:xfrm>
            <a:off x="677334" y="1391055"/>
            <a:ext cx="8596668" cy="4883285"/>
          </a:xfrm>
        </p:spPr>
        <p:txBody>
          <a:bodyPr>
            <a:normAutofit/>
          </a:bodyPr>
          <a:lstStyle/>
          <a:p>
            <a:r>
              <a:rPr lang="en-GB" sz="2400" dirty="0"/>
              <a:t>Should Fifa embrace CSR ?</a:t>
            </a:r>
          </a:p>
          <a:p>
            <a:r>
              <a:rPr lang="en-GB" sz="2400" dirty="0"/>
              <a:t>Friedman (1970) argues that the social responsibility for business is to increase its profits. This viewpoint can be supported by using the Stockholder theory which identifies the importance of profit maximisation.</a:t>
            </a:r>
          </a:p>
          <a:p>
            <a:r>
              <a:rPr lang="en-GB" sz="2400" dirty="0"/>
              <a:t>Stakeholder theory opposes the stockholder theory and argues that there are more stakeholders than stockholders and they must be take into account.</a:t>
            </a:r>
          </a:p>
          <a:p>
            <a:r>
              <a:rPr lang="en-GB" sz="2400" dirty="0"/>
              <a:t>Stockholder theory suggests that there is a ‘Hypothetical Contract’ between organisations and society. </a:t>
            </a:r>
          </a:p>
        </p:txBody>
      </p:sp>
    </p:spTree>
    <p:extLst>
      <p:ext uri="{BB962C8B-B14F-4D97-AF65-F5344CB8AC3E}">
        <p14:creationId xmlns:p14="http://schemas.microsoft.com/office/powerpoint/2010/main" val="3492372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52432" y="385864"/>
            <a:ext cx="8596668" cy="1320800"/>
          </a:xfrm>
        </p:spPr>
        <p:txBody>
          <a:bodyPr>
            <a:noAutofit/>
          </a:bodyPr>
          <a:lstStyle/>
          <a:p>
            <a:r>
              <a:rPr lang="en-GB" sz="4400" dirty="0"/>
              <a:t>Corporate Social Responsibility</a:t>
            </a:r>
          </a:p>
        </p:txBody>
      </p:sp>
      <p:sp>
        <p:nvSpPr>
          <p:cNvPr id="3" name="Content Placeholder 2"/>
          <p:cNvSpPr>
            <a:spLocks noGrp="1"/>
          </p:cNvSpPr>
          <p:nvPr>
            <p:ph idx="1"/>
          </p:nvPr>
        </p:nvSpPr>
        <p:spPr>
          <a:xfrm>
            <a:off x="677334" y="1605065"/>
            <a:ext cx="3982215" cy="4436298"/>
          </a:xfrm>
        </p:spPr>
        <p:txBody>
          <a:bodyPr>
            <a:normAutofit/>
          </a:bodyPr>
          <a:lstStyle/>
          <a:p>
            <a:r>
              <a:rPr lang="en-GB" sz="2000" dirty="0"/>
              <a:t>Operating a business in an ethical manner taking in to consideration their responsibility for the businesses impact on environmental, economical and social wellbeing.</a:t>
            </a:r>
          </a:p>
          <a:p>
            <a:r>
              <a:rPr lang="en-GB" sz="2000" dirty="0"/>
              <a:t>All major organisations must be accountable for their actions.</a:t>
            </a:r>
          </a:p>
          <a:p>
            <a:pPr marL="0" indent="0">
              <a:buNone/>
            </a:pPr>
            <a:endParaRPr lang="en-GB" sz="2000" dirty="0"/>
          </a:p>
          <a:p>
            <a:pPr marL="0" indent="0">
              <a:buNone/>
            </a:pPr>
            <a:r>
              <a:rPr lang="en-GB" sz="1400" dirty="0"/>
              <a:t>(University of Edinburgh, 2018)</a:t>
            </a:r>
          </a:p>
          <a:p>
            <a:endParaRPr lang="en-GB" sz="2000" dirty="0"/>
          </a:p>
        </p:txBody>
      </p:sp>
      <p:pic>
        <p:nvPicPr>
          <p:cNvPr id="4" name="Picture 3"/>
          <p:cNvPicPr>
            <a:picLocks noChangeAspect="1"/>
          </p:cNvPicPr>
          <p:nvPr/>
        </p:nvPicPr>
        <p:blipFill>
          <a:blip r:embed="rId3"/>
          <a:stretch>
            <a:fillRect/>
          </a:stretch>
        </p:blipFill>
        <p:spPr>
          <a:xfrm>
            <a:off x="5583676" y="1706664"/>
            <a:ext cx="3560325" cy="2994697"/>
          </a:xfrm>
          <a:prstGeom prst="rect">
            <a:avLst/>
          </a:prstGeom>
        </p:spPr>
      </p:pic>
    </p:spTree>
    <p:extLst>
      <p:ext uri="{BB962C8B-B14F-4D97-AF65-F5344CB8AC3E}">
        <p14:creationId xmlns:p14="http://schemas.microsoft.com/office/powerpoint/2010/main" val="240612432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35317" y="395592"/>
            <a:ext cx="8596668" cy="1320800"/>
          </a:xfrm>
        </p:spPr>
        <p:txBody>
          <a:bodyPr>
            <a:normAutofit/>
          </a:bodyPr>
          <a:lstStyle/>
          <a:p>
            <a:r>
              <a:rPr lang="en-GB" sz="5400" dirty="0"/>
              <a:t>Governance</a:t>
            </a:r>
          </a:p>
        </p:txBody>
      </p:sp>
      <p:sp>
        <p:nvSpPr>
          <p:cNvPr id="3" name="Content Placeholder 2"/>
          <p:cNvSpPr>
            <a:spLocks noGrp="1"/>
          </p:cNvSpPr>
          <p:nvPr>
            <p:ph idx="1"/>
          </p:nvPr>
        </p:nvSpPr>
        <p:spPr>
          <a:xfrm>
            <a:off x="677334" y="1716393"/>
            <a:ext cx="5061985" cy="4324970"/>
          </a:xfrm>
        </p:spPr>
        <p:txBody>
          <a:bodyPr/>
          <a:lstStyle/>
          <a:p>
            <a:r>
              <a:rPr lang="en-GB" dirty="0"/>
              <a:t>Global governance –how global affairs are managed</a:t>
            </a:r>
          </a:p>
          <a:p>
            <a:r>
              <a:rPr lang="en-GB" dirty="0"/>
              <a:t>An international process of forming guidelines and regulations and can involve politics.</a:t>
            </a:r>
          </a:p>
          <a:p>
            <a:r>
              <a:rPr lang="en-GB" dirty="0"/>
              <a:t>FIFA displayed unethical governance that was a result of poor leadership.</a:t>
            </a:r>
          </a:p>
          <a:p>
            <a:r>
              <a:rPr lang="en-GB" dirty="0"/>
              <a:t>Global Governance could prevent future behaviour of FIFA’s officials and leaders. </a:t>
            </a:r>
          </a:p>
          <a:p>
            <a:endParaRPr lang="en-GB" dirty="0"/>
          </a:p>
        </p:txBody>
      </p:sp>
      <p:pic>
        <p:nvPicPr>
          <p:cNvPr id="4" name="Picture 3"/>
          <p:cNvPicPr>
            <a:picLocks noChangeAspect="1"/>
          </p:cNvPicPr>
          <p:nvPr/>
        </p:nvPicPr>
        <p:blipFill>
          <a:blip r:embed="rId3"/>
          <a:stretch>
            <a:fillRect/>
          </a:stretch>
        </p:blipFill>
        <p:spPr>
          <a:xfrm>
            <a:off x="6527260" y="2025977"/>
            <a:ext cx="2842450" cy="2857410"/>
          </a:xfrm>
          <a:prstGeom prst="rect">
            <a:avLst/>
          </a:prstGeom>
        </p:spPr>
      </p:pic>
    </p:spTree>
    <p:extLst>
      <p:ext uri="{BB962C8B-B14F-4D97-AF65-F5344CB8AC3E}">
        <p14:creationId xmlns:p14="http://schemas.microsoft.com/office/powerpoint/2010/main" val="349348878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80449" y="337226"/>
            <a:ext cx="8596668" cy="1320800"/>
          </a:xfrm>
        </p:spPr>
        <p:txBody>
          <a:bodyPr>
            <a:normAutofit/>
          </a:bodyPr>
          <a:lstStyle/>
          <a:p>
            <a:r>
              <a:rPr lang="en-GB" sz="4800" dirty="0"/>
              <a:t>Who The Scandal Affected</a:t>
            </a:r>
          </a:p>
        </p:txBody>
      </p:sp>
      <p:sp>
        <p:nvSpPr>
          <p:cNvPr id="3" name="Content Placeholder 2"/>
          <p:cNvSpPr>
            <a:spLocks noGrp="1"/>
          </p:cNvSpPr>
          <p:nvPr>
            <p:ph idx="1"/>
          </p:nvPr>
        </p:nvSpPr>
        <p:spPr>
          <a:xfrm>
            <a:off x="638423" y="1761755"/>
            <a:ext cx="4458871" cy="3880773"/>
          </a:xfrm>
        </p:spPr>
        <p:txBody>
          <a:bodyPr/>
          <a:lstStyle/>
          <a:p>
            <a:r>
              <a:rPr lang="en-GB" sz="2000" dirty="0"/>
              <a:t>The sport of football</a:t>
            </a:r>
          </a:p>
          <a:p>
            <a:r>
              <a:rPr lang="en-GB" sz="2000" dirty="0"/>
              <a:t>Fans</a:t>
            </a:r>
          </a:p>
          <a:p>
            <a:r>
              <a:rPr lang="en-GB" sz="2000" dirty="0"/>
              <a:t>Bidding nations and their economy</a:t>
            </a:r>
          </a:p>
          <a:p>
            <a:r>
              <a:rPr lang="en-GB" sz="2000" dirty="0"/>
              <a:t>Sponsors and commercial relationships </a:t>
            </a:r>
          </a:p>
          <a:p>
            <a:r>
              <a:rPr lang="en-GB" sz="2000" dirty="0"/>
              <a:t>Professional football leagues across the world</a:t>
            </a:r>
          </a:p>
          <a:p>
            <a:endParaRPr lang="en-GB" dirty="0"/>
          </a:p>
          <a:p>
            <a:endParaRPr lang="en-GB" dirty="0"/>
          </a:p>
          <a:p>
            <a:endParaRPr lang="en-GB" dirty="0"/>
          </a:p>
        </p:txBody>
      </p:sp>
      <p:pic>
        <p:nvPicPr>
          <p:cNvPr id="4" name="Picture 3"/>
          <p:cNvPicPr>
            <a:picLocks noChangeAspect="1"/>
          </p:cNvPicPr>
          <p:nvPr/>
        </p:nvPicPr>
        <p:blipFill>
          <a:blip r:embed="rId3"/>
          <a:stretch>
            <a:fillRect/>
          </a:stretch>
        </p:blipFill>
        <p:spPr>
          <a:xfrm>
            <a:off x="5443942" y="2436982"/>
            <a:ext cx="4086225" cy="2762250"/>
          </a:xfrm>
          <a:prstGeom prst="rect">
            <a:avLst/>
          </a:prstGeom>
        </p:spPr>
      </p:pic>
    </p:spTree>
    <p:extLst>
      <p:ext uri="{BB962C8B-B14F-4D97-AF65-F5344CB8AC3E}">
        <p14:creationId xmlns:p14="http://schemas.microsoft.com/office/powerpoint/2010/main" val="3274881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81922" y="288047"/>
            <a:ext cx="8596668" cy="1320800"/>
          </a:xfrm>
        </p:spPr>
        <p:txBody>
          <a:bodyPr>
            <a:normAutofit/>
          </a:bodyPr>
          <a:lstStyle/>
          <a:p>
            <a:r>
              <a:rPr lang="en-GB" sz="5400" dirty="0"/>
              <a:t>Stakeholder Map</a:t>
            </a:r>
          </a:p>
        </p:txBody>
      </p:sp>
      <p:sp>
        <p:nvSpPr>
          <p:cNvPr id="4" name="Rectangle 3"/>
          <p:cNvSpPr/>
          <p:nvPr/>
        </p:nvSpPr>
        <p:spPr>
          <a:xfrm>
            <a:off x="3900791" y="3745149"/>
            <a:ext cx="1828800" cy="943583"/>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dirty="0"/>
              <a:t>Fifa</a:t>
            </a:r>
          </a:p>
        </p:txBody>
      </p:sp>
      <p:sp>
        <p:nvSpPr>
          <p:cNvPr id="5" name="Oval 4"/>
          <p:cNvSpPr/>
          <p:nvPr/>
        </p:nvSpPr>
        <p:spPr>
          <a:xfrm>
            <a:off x="6680256" y="3516548"/>
            <a:ext cx="1889811" cy="105204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Customer/Supporters</a:t>
            </a:r>
          </a:p>
        </p:txBody>
      </p:sp>
      <p:sp>
        <p:nvSpPr>
          <p:cNvPr id="6" name="Oval 5"/>
          <p:cNvSpPr/>
          <p:nvPr/>
        </p:nvSpPr>
        <p:spPr>
          <a:xfrm>
            <a:off x="6545393" y="4698460"/>
            <a:ext cx="2228956" cy="9144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Governments</a:t>
            </a:r>
          </a:p>
        </p:txBody>
      </p:sp>
      <p:sp>
        <p:nvSpPr>
          <p:cNvPr id="7" name="Oval 6"/>
          <p:cNvSpPr/>
          <p:nvPr/>
        </p:nvSpPr>
        <p:spPr>
          <a:xfrm>
            <a:off x="3554289" y="2358957"/>
            <a:ext cx="1828800" cy="80739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Bidding nations</a:t>
            </a:r>
          </a:p>
        </p:txBody>
      </p:sp>
      <p:sp>
        <p:nvSpPr>
          <p:cNvPr id="8" name="Oval 7"/>
          <p:cNvSpPr/>
          <p:nvPr/>
        </p:nvSpPr>
        <p:spPr>
          <a:xfrm>
            <a:off x="3968884" y="5116749"/>
            <a:ext cx="1809345" cy="710119"/>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Sponsors </a:t>
            </a:r>
          </a:p>
        </p:txBody>
      </p:sp>
      <p:sp>
        <p:nvSpPr>
          <p:cNvPr id="9" name="Oval 8"/>
          <p:cNvSpPr/>
          <p:nvPr/>
        </p:nvSpPr>
        <p:spPr>
          <a:xfrm>
            <a:off x="1582006" y="4568594"/>
            <a:ext cx="1838527" cy="85603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Players</a:t>
            </a:r>
          </a:p>
        </p:txBody>
      </p:sp>
      <p:sp>
        <p:nvSpPr>
          <p:cNvPr id="10" name="Oval 9"/>
          <p:cNvSpPr/>
          <p:nvPr/>
        </p:nvSpPr>
        <p:spPr>
          <a:xfrm>
            <a:off x="1394177" y="2949912"/>
            <a:ext cx="1877439" cy="1001949"/>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Countries</a:t>
            </a:r>
          </a:p>
        </p:txBody>
      </p:sp>
      <p:sp>
        <p:nvSpPr>
          <p:cNvPr id="13" name="Oval 12"/>
          <p:cNvSpPr/>
          <p:nvPr/>
        </p:nvSpPr>
        <p:spPr>
          <a:xfrm>
            <a:off x="5948434" y="2320047"/>
            <a:ext cx="2130358" cy="84630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Professional Leagues </a:t>
            </a:r>
          </a:p>
        </p:txBody>
      </p:sp>
      <p:cxnSp>
        <p:nvCxnSpPr>
          <p:cNvPr id="15" name="Straight Connector 14"/>
          <p:cNvCxnSpPr>
            <a:endCxn id="4" idx="0"/>
          </p:cNvCxnSpPr>
          <p:nvPr/>
        </p:nvCxnSpPr>
        <p:spPr>
          <a:xfrm>
            <a:off x="4708187" y="3166353"/>
            <a:ext cx="107004" cy="578796"/>
          </a:xfrm>
          <a:prstGeom prst="line">
            <a:avLst/>
          </a:prstGeom>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p:nvCxnSpPr>
        <p:spPr>
          <a:xfrm flipV="1">
            <a:off x="5729591" y="3166353"/>
            <a:ext cx="815802" cy="578796"/>
          </a:xfrm>
          <a:prstGeom prst="line">
            <a:avLst/>
          </a:prstGeom>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746614" y="4568594"/>
            <a:ext cx="890081" cy="428017"/>
          </a:xfrm>
          <a:prstGeom prst="line">
            <a:avLst/>
          </a:prstGeom>
        </p:spPr>
        <p:style>
          <a:lnRef idx="1">
            <a:schemeClr val="accent1"/>
          </a:lnRef>
          <a:fillRef idx="0">
            <a:schemeClr val="accent1"/>
          </a:fillRef>
          <a:effectRef idx="0">
            <a:schemeClr val="accent1"/>
          </a:effectRef>
          <a:fontRef idx="minor">
            <a:schemeClr val="tx1"/>
          </a:fontRef>
        </p:style>
      </p:cxnSp>
      <p:cxnSp>
        <p:nvCxnSpPr>
          <p:cNvPr id="21" name="Straight Connector 20"/>
          <p:cNvCxnSpPr/>
          <p:nvPr/>
        </p:nvCxnSpPr>
        <p:spPr>
          <a:xfrm>
            <a:off x="4975668" y="4698460"/>
            <a:ext cx="0" cy="4572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3" name="Straight Connector 22"/>
          <p:cNvCxnSpPr/>
          <p:nvPr/>
        </p:nvCxnSpPr>
        <p:spPr>
          <a:xfrm flipH="1" flipV="1">
            <a:off x="3161489" y="3628417"/>
            <a:ext cx="739302" cy="214009"/>
          </a:xfrm>
          <a:prstGeom prst="line">
            <a:avLst/>
          </a:prstGeom>
        </p:spPr>
        <p:style>
          <a:lnRef idx="1">
            <a:schemeClr val="accent1"/>
          </a:lnRef>
          <a:fillRef idx="0">
            <a:schemeClr val="accent1"/>
          </a:fillRef>
          <a:effectRef idx="0">
            <a:schemeClr val="accent1"/>
          </a:effectRef>
          <a:fontRef idx="minor">
            <a:schemeClr val="tx1"/>
          </a:fontRef>
        </p:style>
      </p:cxnSp>
      <p:cxnSp>
        <p:nvCxnSpPr>
          <p:cNvPr id="25" name="Straight Connector 24"/>
          <p:cNvCxnSpPr>
            <a:endCxn id="9" idx="6"/>
          </p:cNvCxnSpPr>
          <p:nvPr/>
        </p:nvCxnSpPr>
        <p:spPr>
          <a:xfrm flipH="1">
            <a:off x="3420533" y="4586592"/>
            <a:ext cx="480258" cy="410019"/>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1683604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49325" y="317770"/>
            <a:ext cx="8596668" cy="1320800"/>
          </a:xfrm>
        </p:spPr>
        <p:txBody>
          <a:bodyPr>
            <a:normAutofit/>
          </a:bodyPr>
          <a:lstStyle/>
          <a:p>
            <a:r>
              <a:rPr lang="en-GB" sz="5400" dirty="0"/>
              <a:t>Fifa's Response</a:t>
            </a:r>
          </a:p>
        </p:txBody>
      </p:sp>
      <p:sp>
        <p:nvSpPr>
          <p:cNvPr id="3" name="Content Placeholder 2"/>
          <p:cNvSpPr>
            <a:spLocks noGrp="1"/>
          </p:cNvSpPr>
          <p:nvPr>
            <p:ph idx="1"/>
          </p:nvPr>
        </p:nvSpPr>
        <p:spPr>
          <a:xfrm>
            <a:off x="677334" y="1780163"/>
            <a:ext cx="5217628" cy="4261200"/>
          </a:xfrm>
        </p:spPr>
        <p:txBody>
          <a:bodyPr>
            <a:normAutofit lnSpcReduction="10000"/>
          </a:bodyPr>
          <a:lstStyle/>
          <a:p>
            <a:r>
              <a:rPr lang="en-GB" dirty="0"/>
              <a:t>During the allegations Fifa's ethics committee  imposed a ban on Sepp Blatter.</a:t>
            </a:r>
          </a:p>
          <a:p>
            <a:r>
              <a:rPr lang="en-GB" dirty="0"/>
              <a:t>Sepp Blatter resigns from his position during the FBI investigation</a:t>
            </a:r>
          </a:p>
          <a:p>
            <a:r>
              <a:rPr lang="en-GB" dirty="0"/>
              <a:t>Shortly after, Blatter and Platini (Uefa president) were both banned from any football related activity for 8 years.</a:t>
            </a:r>
          </a:p>
          <a:p>
            <a:r>
              <a:rPr lang="en-GB" dirty="0"/>
              <a:t>Blatter contested this decision and his appeal was dismissed.  </a:t>
            </a:r>
          </a:p>
          <a:p>
            <a:r>
              <a:rPr lang="en-GB" dirty="0"/>
              <a:t>A new President was elected to move forward</a:t>
            </a:r>
          </a:p>
          <a:p>
            <a:endParaRPr lang="en-GB" dirty="0"/>
          </a:p>
          <a:p>
            <a:pPr marL="0" indent="0">
              <a:buNone/>
            </a:pPr>
            <a:r>
              <a:rPr lang="en-GB" dirty="0"/>
              <a:t>(Bretland, 2015)</a:t>
            </a:r>
          </a:p>
        </p:txBody>
      </p:sp>
      <p:pic>
        <p:nvPicPr>
          <p:cNvPr id="4" name="Picture 3"/>
          <p:cNvPicPr>
            <a:picLocks noChangeAspect="1"/>
          </p:cNvPicPr>
          <p:nvPr/>
        </p:nvPicPr>
        <p:blipFill>
          <a:blip r:embed="rId3"/>
          <a:stretch>
            <a:fillRect/>
          </a:stretch>
        </p:blipFill>
        <p:spPr>
          <a:xfrm>
            <a:off x="6361889" y="1896894"/>
            <a:ext cx="3188809" cy="3122579"/>
          </a:xfrm>
          <a:prstGeom prst="rect">
            <a:avLst/>
          </a:prstGeom>
        </p:spPr>
      </p:pic>
    </p:spTree>
    <p:extLst>
      <p:ext uri="{BB962C8B-B14F-4D97-AF65-F5344CB8AC3E}">
        <p14:creationId xmlns:p14="http://schemas.microsoft.com/office/powerpoint/2010/main" val="6008155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862" y="298315"/>
            <a:ext cx="8596668" cy="1320800"/>
          </a:xfrm>
        </p:spPr>
        <p:txBody>
          <a:bodyPr>
            <a:normAutofit/>
          </a:bodyPr>
          <a:lstStyle/>
          <a:p>
            <a:r>
              <a:rPr lang="en-GB" sz="4800" dirty="0"/>
              <a:t>Gianni Infantino</a:t>
            </a:r>
          </a:p>
        </p:txBody>
      </p:sp>
      <p:sp>
        <p:nvSpPr>
          <p:cNvPr id="3" name="Content Placeholder 2"/>
          <p:cNvSpPr>
            <a:spLocks noGrp="1"/>
          </p:cNvSpPr>
          <p:nvPr>
            <p:ph idx="1"/>
          </p:nvPr>
        </p:nvSpPr>
        <p:spPr>
          <a:xfrm>
            <a:off x="677333" y="1303507"/>
            <a:ext cx="5003619" cy="4737856"/>
          </a:xfrm>
        </p:spPr>
        <p:txBody>
          <a:bodyPr/>
          <a:lstStyle/>
          <a:p>
            <a:r>
              <a:rPr lang="en-GB" dirty="0"/>
              <a:t>26</a:t>
            </a:r>
            <a:r>
              <a:rPr lang="en-GB" baseline="30000" dirty="0"/>
              <a:t>th</a:t>
            </a:r>
            <a:r>
              <a:rPr lang="en-GB" dirty="0"/>
              <a:t> February 2016 Swiss-Italian Gianni Infantino was elected.</a:t>
            </a:r>
          </a:p>
          <a:p>
            <a:r>
              <a:rPr lang="en-GB" dirty="0"/>
              <a:t>Involved with Fifa since 2000.</a:t>
            </a:r>
          </a:p>
          <a:p>
            <a:r>
              <a:rPr lang="en-GB" dirty="0"/>
              <a:t>Released the Fifa 2.0 strategic manifesto labelled ‘Vision for the future’.</a:t>
            </a:r>
          </a:p>
          <a:p>
            <a:r>
              <a:rPr lang="en-GB" dirty="0"/>
              <a:t>Infantino (2016) stated his main objective for the manifesto was to “Promote the game of football and protect its integrity”</a:t>
            </a:r>
          </a:p>
          <a:p>
            <a:r>
              <a:rPr lang="en-GB" dirty="0"/>
              <a:t>Strategic approach from Fifa's new leadership</a:t>
            </a:r>
          </a:p>
          <a:p>
            <a:endParaRPr lang="en-GB" dirty="0"/>
          </a:p>
          <a:p>
            <a:pPr marL="0" indent="0">
              <a:buNone/>
            </a:pPr>
            <a:r>
              <a:rPr lang="en-GB" dirty="0"/>
              <a:t>(Infantino, 2016)</a:t>
            </a:r>
          </a:p>
        </p:txBody>
      </p:sp>
      <p:pic>
        <p:nvPicPr>
          <p:cNvPr id="4" name="Picture 3"/>
          <p:cNvPicPr>
            <a:picLocks noChangeAspect="1"/>
          </p:cNvPicPr>
          <p:nvPr/>
        </p:nvPicPr>
        <p:blipFill>
          <a:blip r:embed="rId3"/>
          <a:stretch>
            <a:fillRect/>
          </a:stretch>
        </p:blipFill>
        <p:spPr>
          <a:xfrm>
            <a:off x="5768502" y="2013626"/>
            <a:ext cx="3918467" cy="2694561"/>
          </a:xfrm>
          <a:prstGeom prst="rect">
            <a:avLst/>
          </a:prstGeom>
        </p:spPr>
      </p:pic>
    </p:spTree>
    <p:extLst>
      <p:ext uri="{BB962C8B-B14F-4D97-AF65-F5344CB8AC3E}">
        <p14:creationId xmlns:p14="http://schemas.microsoft.com/office/powerpoint/2010/main" val="149740147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3248" y="453957"/>
            <a:ext cx="8596668" cy="1320800"/>
          </a:xfrm>
        </p:spPr>
        <p:txBody>
          <a:bodyPr>
            <a:normAutofit/>
          </a:bodyPr>
          <a:lstStyle/>
          <a:p>
            <a:r>
              <a:rPr lang="en-GB" dirty="0"/>
              <a:t>Overall Impact on the Sport of Football</a:t>
            </a:r>
          </a:p>
        </p:txBody>
      </p:sp>
      <p:sp>
        <p:nvSpPr>
          <p:cNvPr id="3" name="Content Placeholder 2"/>
          <p:cNvSpPr>
            <a:spLocks noGrp="1"/>
          </p:cNvSpPr>
          <p:nvPr>
            <p:ph idx="1"/>
          </p:nvPr>
        </p:nvSpPr>
        <p:spPr>
          <a:xfrm>
            <a:off x="725972" y="1528292"/>
            <a:ext cx="8596668" cy="3880773"/>
          </a:xfrm>
        </p:spPr>
        <p:txBody>
          <a:bodyPr>
            <a:normAutofit/>
          </a:bodyPr>
          <a:lstStyle/>
          <a:p>
            <a:r>
              <a:rPr lang="en-GB" sz="2400" dirty="0"/>
              <a:t>Schipiani argues that the scandal will not affect world cup viewing figures or sponsorship and commercial activities during the game due to the size and power of the sport of football.</a:t>
            </a:r>
          </a:p>
          <a:p>
            <a:r>
              <a:rPr lang="en-GB" sz="2400" dirty="0"/>
              <a:t>Football appears to be so much more than just a business.</a:t>
            </a:r>
          </a:p>
          <a:p>
            <a:r>
              <a:rPr lang="en-GB" sz="2400" dirty="0"/>
              <a:t>Culture.</a:t>
            </a:r>
          </a:p>
          <a:p>
            <a:r>
              <a:rPr lang="en-GB" sz="2400" dirty="0"/>
              <a:t>Tomkins (2004) stated that football is the ‘new religion’.</a:t>
            </a:r>
          </a:p>
        </p:txBody>
      </p:sp>
    </p:spTree>
    <p:extLst>
      <p:ext uri="{BB962C8B-B14F-4D97-AF65-F5344CB8AC3E}">
        <p14:creationId xmlns:p14="http://schemas.microsoft.com/office/powerpoint/2010/main" val="109152513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0840" y="444229"/>
            <a:ext cx="8596668" cy="1320800"/>
          </a:xfrm>
        </p:spPr>
        <p:txBody>
          <a:bodyPr/>
          <a:lstStyle/>
          <a:p>
            <a:r>
              <a:rPr lang="en-GB" sz="4800" dirty="0"/>
              <a:t>Reccommendations</a:t>
            </a:r>
            <a:r>
              <a:rPr lang="en-GB" dirty="0"/>
              <a:t> </a:t>
            </a:r>
          </a:p>
        </p:txBody>
      </p:sp>
      <p:sp>
        <p:nvSpPr>
          <p:cNvPr id="3" name="Content Placeholder 2"/>
          <p:cNvSpPr>
            <a:spLocks noGrp="1"/>
          </p:cNvSpPr>
          <p:nvPr>
            <p:ph idx="1"/>
          </p:nvPr>
        </p:nvSpPr>
        <p:spPr>
          <a:xfrm>
            <a:off x="764883" y="1439695"/>
            <a:ext cx="8596668" cy="4289896"/>
          </a:xfrm>
        </p:spPr>
        <p:txBody>
          <a:bodyPr>
            <a:normAutofit/>
          </a:bodyPr>
          <a:lstStyle/>
          <a:p>
            <a:pPr>
              <a:buFont typeface="+mj-lt"/>
              <a:buAutoNum type="arabicPeriod"/>
            </a:pPr>
            <a:r>
              <a:rPr lang="en-GB" sz="2400" dirty="0"/>
              <a:t>Greater Transparency – This can be a strategic tool in rebuilding trust between the organisation and stakeholders.</a:t>
            </a:r>
          </a:p>
          <a:p>
            <a:pPr>
              <a:buFont typeface="+mj-lt"/>
              <a:buAutoNum type="arabicPeriod"/>
            </a:pPr>
            <a:r>
              <a:rPr lang="en-GB" sz="2400" dirty="0"/>
              <a:t>Adopt a more democratic leadership style where other opinions are taken in to consideration and treated fairly. </a:t>
            </a:r>
          </a:p>
          <a:p>
            <a:pPr>
              <a:buFont typeface="+mj-lt"/>
              <a:buAutoNum type="arabicPeriod"/>
            </a:pPr>
            <a:r>
              <a:rPr lang="en-GB" sz="2400" dirty="0"/>
              <a:t>Hierarchy structure at FIFA should reflect Geographical representation - FIFA hierarchy heavily dominated by Swiss and Italian representatives even though there are 211 associations affiliated with FIFA. </a:t>
            </a:r>
          </a:p>
        </p:txBody>
      </p:sp>
    </p:spTree>
    <p:extLst>
      <p:ext uri="{BB962C8B-B14F-4D97-AF65-F5344CB8AC3E}">
        <p14:creationId xmlns:p14="http://schemas.microsoft.com/office/powerpoint/2010/main" val="276222003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3"/>
          <a:stretch>
            <a:fillRect/>
          </a:stretch>
        </p:blipFill>
        <p:spPr>
          <a:xfrm>
            <a:off x="694119" y="817123"/>
            <a:ext cx="8302178" cy="5097294"/>
          </a:xfrm>
          <a:prstGeom prst="rect">
            <a:avLst/>
          </a:prstGeom>
        </p:spPr>
      </p:pic>
    </p:spTree>
    <p:extLst>
      <p:ext uri="{BB962C8B-B14F-4D97-AF65-F5344CB8AC3E}">
        <p14:creationId xmlns:p14="http://schemas.microsoft.com/office/powerpoint/2010/main" val="275107968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83956" y="269132"/>
            <a:ext cx="8596668" cy="1320800"/>
          </a:xfrm>
        </p:spPr>
        <p:txBody>
          <a:bodyPr>
            <a:normAutofit/>
          </a:bodyPr>
          <a:lstStyle/>
          <a:p>
            <a:r>
              <a:rPr lang="en-GB" sz="4400" dirty="0"/>
              <a:t>Reference List</a:t>
            </a:r>
          </a:p>
        </p:txBody>
      </p:sp>
      <p:sp>
        <p:nvSpPr>
          <p:cNvPr id="3" name="Content Placeholder 2"/>
          <p:cNvSpPr>
            <a:spLocks noGrp="1"/>
          </p:cNvSpPr>
          <p:nvPr>
            <p:ph idx="1"/>
          </p:nvPr>
        </p:nvSpPr>
        <p:spPr>
          <a:xfrm>
            <a:off x="642026" y="943582"/>
            <a:ext cx="8631976" cy="5564221"/>
          </a:xfrm>
        </p:spPr>
        <p:txBody>
          <a:bodyPr>
            <a:normAutofit fontScale="92500" lnSpcReduction="10000"/>
          </a:bodyPr>
          <a:lstStyle/>
          <a:p>
            <a:r>
              <a:rPr lang="en-GB" sz="1200" dirty="0"/>
              <a:t>Asia News Monitor. (2017, June). Russia: FIFA report on Russia's 2018 bidding dismisses Western media allegations - LOC chief. Retrieved 04 2018</a:t>
            </a:r>
          </a:p>
          <a:p>
            <a:r>
              <a:rPr lang="en-GB" sz="1200" dirty="0"/>
              <a:t>Bretland, E. (2015). FBI to probe Sepp Blatter as disgraced FIFA chief finally heads for the exit six days after cash scandal that rocked world football. Mail Online. Retrieved 04 2018</a:t>
            </a:r>
          </a:p>
          <a:p>
            <a:r>
              <a:rPr lang="en-GB" sz="1200" dirty="0"/>
              <a:t>Fahey, C. (2015). Bribes to FIFA drove Germany's 2006 World Cup bid - report. Chronicle-Herald. Retrieved 04 2018</a:t>
            </a:r>
          </a:p>
          <a:p>
            <a:r>
              <a:rPr lang="en-GB" sz="1200" dirty="0"/>
              <a:t>Fifa. (2018). Who We Are. Retrieved 04 2018, from Fifa.com: http://www.fifa.com/about-fifa/who-we-are/</a:t>
            </a:r>
          </a:p>
          <a:p>
            <a:r>
              <a:rPr lang="en-GB" sz="1200" dirty="0"/>
              <a:t>Friedman, M. (1970). The Social Responsibility of Business is to Increase its Profits. Retrieved 04 2018</a:t>
            </a:r>
          </a:p>
          <a:p>
            <a:r>
              <a:rPr lang="en-GB" sz="1200" dirty="0"/>
              <a:t>Harding, A. (2015, June). Did South Africa pay a World Cup bribe? Retrieved 04 2018, from BBC.co.uk: </a:t>
            </a:r>
            <a:r>
              <a:rPr lang="en-GB" sz="1200" dirty="0">
                <a:hlinkClick r:id="rId3"/>
              </a:rPr>
              <a:t>http://www.bbc.co.uk/news/world-africa-32985032</a:t>
            </a:r>
            <a:endParaRPr lang="en-GB" sz="1200" dirty="0"/>
          </a:p>
          <a:p>
            <a:r>
              <a:rPr lang="en-GB" sz="1100" dirty="0"/>
              <a:t>Houlihan, B. (2002). The Politics of Sport Development. London: Routledge. Retrieved 04 2018</a:t>
            </a:r>
          </a:p>
          <a:p>
            <a:r>
              <a:rPr lang="en-GB" sz="1100" dirty="0"/>
              <a:t>Infantino, G. (2016). FIFA 2.0 : Vision for the future, 4-6. Retrieved 04 2018</a:t>
            </a:r>
          </a:p>
          <a:p>
            <a:r>
              <a:rPr lang="en-GB" sz="1100" dirty="0"/>
              <a:t>Mayer, D. (2017). The FIFA Scandal — Ethics, Cost, and Relativism. Michigan Ross, Management and Organisations , Business Law . Retrieved 04 2018</a:t>
            </a:r>
          </a:p>
          <a:p>
            <a:r>
              <a:rPr lang="en-GB" sz="1100" dirty="0"/>
              <a:t>McGowan, T. (2015, February). Google: Getting in the face of football's 3.5 billion fans. Retrieved 04 2018, from CNN.com: https://edition.cnn.com/2015/02/27/football/roma-juventus-google-football/index.html</a:t>
            </a:r>
          </a:p>
          <a:p>
            <a:r>
              <a:rPr lang="en-GB" sz="1100" dirty="0" err="1"/>
              <a:t>menezes</a:t>
            </a:r>
            <a:r>
              <a:rPr lang="en-GB" sz="1100" dirty="0"/>
              <a:t>, J. (2015, June). Fifa corruption: FBI ‘to investigate’ 2014 World Cup as part of corruption probe. Retrieved 04 2018, from Independent.</a:t>
            </a:r>
          </a:p>
          <a:p>
            <a:r>
              <a:rPr lang="en-GB" sz="1100" dirty="0"/>
              <a:t>Miller, M. (2015). How a curmudgeonly old reporter exposed the FIFA scandal that toppled Sepp Blatter. The Washington Post. Retrieved 04 2018</a:t>
            </a:r>
          </a:p>
          <a:p>
            <a:r>
              <a:rPr lang="en-GB" sz="1100" dirty="0" err="1"/>
              <a:t>Rumsby</a:t>
            </a:r>
            <a:r>
              <a:rPr lang="en-GB" sz="1100" dirty="0"/>
              <a:t>, B. (2017). Sepp Blatter's Fifa vice-president took $1m bribe to vote for Qatar to win 2022 World Cup, court hears. The Telegraph. Retrieved 04 2018, from https://www.telegraph.co.uk/football/2017/11/15/sepp-blatters-fifa-vice-president-took-1m-bribe-vote-qatar-win/</a:t>
            </a:r>
          </a:p>
          <a:p>
            <a:r>
              <a:rPr lang="en-GB" sz="1100" dirty="0" err="1"/>
              <a:t>Siciliano</a:t>
            </a:r>
            <a:r>
              <a:rPr lang="en-GB" sz="1100" dirty="0"/>
              <a:t>, L. (2016). Fifa: A Timeline of Corruption. The Telegraph. Retrieved 04 2018</a:t>
            </a:r>
          </a:p>
          <a:p>
            <a:r>
              <a:rPr lang="en-GB" sz="1100" dirty="0"/>
              <a:t>Sikorski, C. V. (2016). Scandal 2.0 (Vol. 93). </a:t>
            </a:r>
            <a:r>
              <a:rPr lang="en-GB" sz="1100" dirty="0" err="1"/>
              <a:t>Gothenborg</a:t>
            </a:r>
            <a:r>
              <a:rPr lang="en-GB" sz="1100" dirty="0"/>
              <a:t>: Journalism &amp; Mass communication Quarterly. Retrieved 04 2018</a:t>
            </a:r>
          </a:p>
          <a:p>
            <a:endParaRPr lang="en-GB" sz="1100" dirty="0"/>
          </a:p>
        </p:txBody>
      </p:sp>
    </p:spTree>
    <p:extLst>
      <p:ext uri="{BB962C8B-B14F-4D97-AF65-F5344CB8AC3E}">
        <p14:creationId xmlns:p14="http://schemas.microsoft.com/office/powerpoint/2010/main" val="394545292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77334" y="535021"/>
            <a:ext cx="8596668" cy="5506341"/>
          </a:xfrm>
        </p:spPr>
        <p:txBody>
          <a:bodyPr/>
          <a:lstStyle/>
          <a:p>
            <a:r>
              <a:rPr lang="en-GB" sz="1200" dirty="0"/>
              <a:t>Smyth, J. (2016). Fifa Confirms Bribes Were Paid. Retrieved 04 2018, from Eyewitness News: http://ewn.co.za/2016/03/16/Fifa-confirms-2010-World-Cup-bribes-were-paid</a:t>
            </a:r>
          </a:p>
          <a:p>
            <a:r>
              <a:rPr lang="en-GB" sz="1200" dirty="0"/>
              <a:t>Tomkins, S. (2004). Matches Made in Heaven. BBC Sport. Retrieved 04 2018</a:t>
            </a:r>
          </a:p>
          <a:p>
            <a:r>
              <a:rPr lang="en-GB" sz="1200" dirty="0"/>
              <a:t>Wicker, P. (2013). Examining the Financial Condition of Sport Governing Bodies. International Journal of Voluntary and Non Profit Organisations, 929. Retrieved 04 2018</a:t>
            </a:r>
          </a:p>
          <a:p>
            <a:endParaRPr lang="en-GB" dirty="0"/>
          </a:p>
        </p:txBody>
      </p:sp>
    </p:spTree>
    <p:extLst>
      <p:ext uri="{BB962C8B-B14F-4D97-AF65-F5344CB8AC3E}">
        <p14:creationId xmlns:p14="http://schemas.microsoft.com/office/powerpoint/2010/main" val="2003790672"/>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605</TotalTime>
  <Words>2599</Words>
  <Application>Microsoft Office PowerPoint</Application>
  <PresentationFormat>Widescreen</PresentationFormat>
  <Paragraphs>263</Paragraphs>
  <Slides>32</Slides>
  <Notes>29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32</vt:i4>
      </vt:variant>
    </vt:vector>
  </HeadingPairs>
  <TitlesOfParts>
    <vt:vector size="38" baseType="lpstr">
      <vt:lpstr>Arial</vt:lpstr>
      <vt:lpstr>Calibri</vt:lpstr>
      <vt:lpstr>Trebuchet MS</vt:lpstr>
      <vt:lpstr>Wingdings</vt:lpstr>
      <vt:lpstr>Wingdings 3</vt:lpstr>
      <vt:lpstr>Facet</vt:lpstr>
      <vt:lpstr>Fifa Corruption Scandal</vt:lpstr>
      <vt:lpstr>Aim Of This Presentation</vt:lpstr>
      <vt:lpstr>Who Are Fifa ?</vt:lpstr>
      <vt:lpstr>What is a Governing Body ?</vt:lpstr>
      <vt:lpstr>Fifa's Roles &amp; Responsibilities</vt:lpstr>
      <vt:lpstr>What is a Scandal ?</vt:lpstr>
      <vt:lpstr>What happened at Fifa ?</vt:lpstr>
      <vt:lpstr>Qatar 2022 World Cup</vt:lpstr>
      <vt:lpstr>What About Previous World Cups ?</vt:lpstr>
      <vt:lpstr>Germany 2006 World Cup</vt:lpstr>
      <vt:lpstr>South Africa 2010</vt:lpstr>
      <vt:lpstr>Brazil 2014</vt:lpstr>
      <vt:lpstr>Russia 2018</vt:lpstr>
      <vt:lpstr>Fifa’s Downfall – Qatar 2022</vt:lpstr>
      <vt:lpstr>Why the World Cup?</vt:lpstr>
      <vt:lpstr>Cultural Relativism</vt:lpstr>
      <vt:lpstr>Who's Responsible ?</vt:lpstr>
      <vt:lpstr>How The Scandal Broke</vt:lpstr>
      <vt:lpstr>Are Fifa Accountable ?</vt:lpstr>
      <vt:lpstr>Ethical Behaviour</vt:lpstr>
      <vt:lpstr>Social Responsibility ?</vt:lpstr>
      <vt:lpstr>Corporate Social Responsibility</vt:lpstr>
      <vt:lpstr>Governance</vt:lpstr>
      <vt:lpstr>Who The Scandal Affected</vt:lpstr>
      <vt:lpstr>Stakeholder Map</vt:lpstr>
      <vt:lpstr>Fifa's Response</vt:lpstr>
      <vt:lpstr>Gianni Infantino</vt:lpstr>
      <vt:lpstr>Overall Impact on the Sport of Football</vt:lpstr>
      <vt:lpstr>Reccommendations </vt:lpstr>
      <vt:lpstr>PowerPoint Presentation</vt:lpstr>
      <vt:lpstr>Reference List</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Fifa Corruption Scandal</dc:title>
  <dc:creator>Josh Lewis (P134269)</dc:creator>
  <cp:lastModifiedBy>Josh Lewis (P134269)</cp:lastModifiedBy>
  <cp:revision>71</cp:revision>
  <dcterms:created xsi:type="dcterms:W3CDTF">2018-04-12T09:48:01Z</dcterms:created>
  <dcterms:modified xsi:type="dcterms:W3CDTF">2018-04-30T08:34:56Z</dcterms:modified>
</cp:coreProperties>
</file>