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13"/>
  </p:notesMasterIdLst>
  <p:sldIdLst>
    <p:sldId id="382" r:id="rId2"/>
    <p:sldId id="385" r:id="rId3"/>
    <p:sldId id="386" r:id="rId4"/>
    <p:sldId id="388" r:id="rId5"/>
    <p:sldId id="392" r:id="rId6"/>
    <p:sldId id="394" r:id="rId7"/>
    <p:sldId id="396" r:id="rId8"/>
    <p:sldId id="355" r:id="rId9"/>
    <p:sldId id="399" r:id="rId10"/>
    <p:sldId id="400" r:id="rId11"/>
    <p:sldId id="401" r:id="rId12"/>
  </p:sldIdLst>
  <p:sldSz cx="9144000" cy="6858000" type="screen4x3"/>
  <p:notesSz cx="6797675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4" autoAdjust="0"/>
  </p:normalViewPr>
  <p:slideViewPr>
    <p:cSldViewPr>
      <p:cViewPr varScale="1">
        <p:scale>
          <a:sx n="106" d="100"/>
          <a:sy n="106" d="100"/>
        </p:scale>
        <p:origin x="1848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11/05/2020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907"/>
            <a:ext cx="5438140" cy="446770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05C60C-1E5A-46C2-A66A-64AF1ACF3156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676F669-8439-4D19-85BD-66DAD230D8BE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3706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06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11/05/2020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11/05/2020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11/05/2020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11/05/2020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11/05/2020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11/05/2020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11/05/2020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11/05/2020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11/05/2020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11/05/2020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d.jenkins1@uwtsd.ac.uk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079227-C572-4E04-BA75-C9BA9842FF9E}"/>
              </a:ext>
            </a:extLst>
          </p:cNvPr>
          <p:cNvSpPr/>
          <p:nvPr/>
        </p:nvSpPr>
        <p:spPr>
          <a:xfrm>
            <a:off x="827584" y="2492897"/>
            <a:ext cx="7704856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accent2"/>
                </a:solidFill>
              </a:rPr>
              <a:t>Financial Management for the </a:t>
            </a:r>
          </a:p>
          <a:p>
            <a:pPr algn="ctr"/>
            <a:r>
              <a:rPr lang="en-GB" sz="4400" dirty="0">
                <a:solidFill>
                  <a:schemeClr val="accent2"/>
                </a:solidFill>
              </a:rPr>
              <a:t>Hotel Industry</a:t>
            </a:r>
            <a:endParaRPr lang="en-GB" sz="44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C8B28E2-1CEF-4EE9-BA32-F177EF46A2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208823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0CA9139C-1300-4F31-BDA2-42BABE7058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9368" y="4365104"/>
            <a:ext cx="6400800" cy="1752600"/>
          </a:xfrm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Lecture : welcome </a:t>
            </a:r>
            <a:r>
              <a:rPr lang="en-GB" dirty="0">
                <a:solidFill>
                  <a:schemeClr val="bg1"/>
                </a:solidFill>
              </a:rPr>
              <a:t>and introduction to the course module</a:t>
            </a:r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6620585D-9425-4B10-8833-18C04A29E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>
                <a:solidFill>
                  <a:schemeClr val="tx2"/>
                </a:solidFill>
              </a:rPr>
              <a:t>Welcome to Financial Management for the Hospitality Industry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00201"/>
            <a:ext cx="4968552" cy="3989040"/>
          </a:xfrm>
          <a:solidFill>
            <a:schemeClr val="accent1">
              <a:lumMod val="75000"/>
            </a:schemeClr>
          </a:solidFill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Welcome everyone to the course module Financial Management for the Hospitality Industry (M5X1922)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am Dr David Jenkins and am your lecturer and module leader. Please call me David or Dave, and I can be contacted  at 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d.jenkins1@uwtsd.ac.uk</a:t>
            </a:r>
            <a:endParaRPr lang="en-GB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 shall be together for a 10-week lecture and activity programme, that will probably be mostly delivered online this term. And, I hope that you will find </a:t>
            </a:r>
            <a:r>
              <a:rPr lang="en-GB" sz="20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sessions 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enjoyable, informative, and useful for your future career. Even if you are not that particularly keen on numbers, I am sure most of you are interested in money!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3B40F6-9C0C-42D9-BE15-B26A5C8F49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20072" y="1600201"/>
            <a:ext cx="3816424" cy="3989040"/>
          </a:xfrm>
          <a:solidFill>
            <a:schemeClr val="tx2">
              <a:lumMod val="75000"/>
            </a:schemeClr>
          </a:solidFill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Contents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Aims of the module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Learning outcomes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Indicative content and teaching topics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Teaching and learning strategy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Assessment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Teaching schedule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Required equipment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Some finance and accounting terms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Reading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E7C86D0C-FAF9-46F9-A78A-91B610AE19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2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" grpId="0" build="p" animBg="1"/>
      <p:bldP spid="4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DEBA8-D13E-4DC1-BC20-640D481A89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Aims of the module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A8B2C6-DB46-4CC5-9672-3AE557E065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7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develop a critical understanding of the principles of financial management, and concepts and applications of financial and management accounting within the hotel industry</a:t>
            </a:r>
          </a:p>
          <a:p>
            <a:pPr marL="514350" indent="-514350">
              <a:buFont typeface="+mj-lt"/>
              <a:buAutoNum type="arabicPeriod"/>
            </a:pPr>
            <a:endParaRPr lang="en-GB" sz="27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7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encourage and develop the student’s ability to interpret key financial information for budgeting, performance measurement, and evaluation techniques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884FA-AABA-4448-99DE-3A14BEFEF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984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>
                    <a:lumMod val="75000"/>
                  </a:schemeClr>
                </a:solidFill>
              </a:rPr>
              <a:t>Learning outcomes (LOs) of the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52840"/>
            <a:ext cx="8229600" cy="4032449"/>
          </a:xfrm>
          <a:solidFill>
            <a:schemeClr val="accent1">
              <a:lumMod val="75000"/>
            </a:schemeClr>
          </a:solidFill>
        </p:spPr>
        <p:txBody>
          <a:bodyPr>
            <a:normAutofit fontScale="70000" lnSpcReduction="20000"/>
          </a:bodyPr>
          <a:lstStyle/>
          <a:p>
            <a:pPr marL="0" indent="0">
              <a:spcAft>
                <a:spcPts val="1200"/>
              </a:spcAft>
              <a:buNone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Upon the successful completion of this module, the student should be able to demonstrate the ability to…</a:t>
            </a:r>
          </a:p>
          <a:p>
            <a:pPr marL="0" indent="0">
              <a:spcAft>
                <a:spcPts val="1200"/>
              </a:spcAft>
              <a:buNone/>
            </a:pP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Critically analyse and evaluate the informational requirements of management, particularly in relation to decisions involving revenues, costs and other financial criteria using appropriate methods and techniques</a:t>
            </a:r>
          </a:p>
          <a:p>
            <a:pPr marL="514350" lvl="0" indent="-514350">
              <a:buFont typeface="+mj-lt"/>
              <a:buAutoNum type="arabicPeriod"/>
            </a:pP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Demonstrate a critical understanding of how to monitor and evaluate financial performance within the Hotel Industry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US" alt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52219718-67B3-446E-A9F9-4DFF6C8C5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35" y="-6944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Indicative content and teaching 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   </a:t>
            </a:r>
            <a:endParaRPr lang="en-GB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9882F7FB-FA0C-426D-B767-C3E0BE98B8CF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75358020"/>
              </p:ext>
            </p:extLst>
          </p:nvPr>
        </p:nvGraphicFramePr>
        <p:xfrm>
          <a:off x="250051" y="866734"/>
          <a:ext cx="8712968" cy="46504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86551">
                  <a:extLst>
                    <a:ext uri="{9D8B030D-6E8A-4147-A177-3AD203B41FA5}">
                      <a16:colId xmlns:a16="http://schemas.microsoft.com/office/drawing/2014/main" val="1828241355"/>
                    </a:ext>
                  </a:extLst>
                </a:gridCol>
                <a:gridCol w="5626417">
                  <a:extLst>
                    <a:ext uri="{9D8B030D-6E8A-4147-A177-3AD203B41FA5}">
                      <a16:colId xmlns:a16="http://schemas.microsoft.com/office/drawing/2014/main" val="2373130197"/>
                    </a:ext>
                  </a:extLst>
                </a:gridCol>
              </a:tblGrid>
              <a:tr h="544266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Teaching topics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Published indicative content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2005733"/>
                  </a:ext>
                </a:extLst>
              </a:tr>
              <a:tr h="35606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Cash and profit budgeting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Introduction to budgeting, cash budgets and working capital 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8657746"/>
                  </a:ext>
                </a:extLst>
              </a:tr>
              <a:tr h="5442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Pricing theory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Sustainable accounting practices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9320271"/>
                  </a:ext>
                </a:extLst>
              </a:tr>
              <a:tr h="5884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Standard costing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Introduction to standard costing, identification of criteria for standard setting, types of standards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7708437"/>
                  </a:ext>
                </a:extLst>
              </a:tr>
              <a:tr h="89623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Marginal costing and break-even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Cost volume profit analysis; cost behaviour, marginal v absorption costing, costing for short and long term decision making, use of marginal costing, limiting factors/ constraints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3000213"/>
                  </a:ext>
                </a:extLst>
              </a:tr>
              <a:tr h="5884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Introductory Microsoft </a:t>
                      </a:r>
                      <a:r>
                        <a:rPr lang="en-GB" sz="1400" i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Excel </a:t>
                      </a: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spreadsheets and formulae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Accounting software systems used within hotel/hospitality environments</a:t>
                      </a:r>
                    </a:p>
                    <a:p>
                      <a:endParaRPr lang="en-GB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1839699"/>
                  </a:ext>
                </a:extLst>
              </a:tr>
              <a:tr h="5884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Financial performance analysis and evaluation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Financial performance analysis and evaluation</a:t>
                      </a:r>
                    </a:p>
                    <a:p>
                      <a:endParaRPr lang="en-GB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0085975"/>
                  </a:ext>
                </a:extLst>
              </a:tr>
              <a:tr h="5442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Capital investment decision-making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Accounting for sustainability within the hotel and tourism industry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341921"/>
                  </a:ext>
                </a:extLst>
              </a:tr>
            </a:tbl>
          </a:graphicData>
        </a:graphic>
      </p:graphicFrame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FE61B45E-624A-4238-B13F-AA4A27657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/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5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26E29-D59B-4613-B7CC-2F0E6F5C5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Teaching and learning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fontAlgn="auto"/>
            <a:endParaRPr lang="en-GB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CBDBB9D-ABD5-4EF3-8CD0-F7DB25093BFC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904990356"/>
              </p:ext>
            </p:extLst>
          </p:nvPr>
        </p:nvGraphicFramePr>
        <p:xfrm>
          <a:off x="827584" y="1417638"/>
          <a:ext cx="7488832" cy="40230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69528">
                  <a:extLst>
                    <a:ext uri="{9D8B030D-6E8A-4147-A177-3AD203B41FA5}">
                      <a16:colId xmlns:a16="http://schemas.microsoft.com/office/drawing/2014/main" val="3180625198"/>
                    </a:ext>
                  </a:extLst>
                </a:gridCol>
                <a:gridCol w="1497766">
                  <a:extLst>
                    <a:ext uri="{9D8B030D-6E8A-4147-A177-3AD203B41FA5}">
                      <a16:colId xmlns:a16="http://schemas.microsoft.com/office/drawing/2014/main" val="3364548863"/>
                    </a:ext>
                  </a:extLst>
                </a:gridCol>
                <a:gridCol w="2321538">
                  <a:extLst>
                    <a:ext uri="{9D8B030D-6E8A-4147-A177-3AD203B41FA5}">
                      <a16:colId xmlns:a16="http://schemas.microsoft.com/office/drawing/2014/main" val="1465621954"/>
                    </a:ext>
                  </a:extLst>
                </a:gridCol>
              </a:tblGrid>
              <a:tr h="640027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Activity type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Hours 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Percentage</a:t>
                      </a:r>
                    </a:p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   (%)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2952713"/>
                  </a:ext>
                </a:extLst>
              </a:tr>
              <a:tr h="64002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Scheduled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2292824"/>
                  </a:ext>
                </a:extLst>
              </a:tr>
              <a:tr h="64002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Independent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3587888"/>
                  </a:ext>
                </a:extLst>
              </a:tr>
              <a:tr h="64002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Placement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434052"/>
                  </a:ext>
                </a:extLst>
              </a:tr>
              <a:tr h="64002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7490466"/>
                  </a:ext>
                </a:extLst>
              </a:tr>
              <a:tr h="640027">
                <a:tc>
                  <a:txBody>
                    <a:bodyPr/>
                    <a:lstStyle/>
                    <a:p>
                      <a:endParaRPr lang="en-GB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9800921"/>
                  </a:ext>
                </a:extLst>
              </a:tr>
            </a:tbl>
          </a:graphicData>
        </a:graphic>
      </p:graphicFrame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9427C7F1-8B6A-4CA2-9A2A-FF51C7442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/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6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EB181FB-BCF0-4CEE-9E4E-DB4AD5207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46779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dirty="0"/>
              <a:t>Teaching schedule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/>
              <a:t> </a:t>
            </a:r>
          </a:p>
          <a:p>
            <a:pPr>
              <a:buNone/>
            </a:pPr>
            <a:endParaRPr lang="en-GB" b="1"/>
          </a:p>
          <a:p>
            <a:endParaRPr lang="en-GB"/>
          </a:p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4F290AC-208A-408D-BB86-5362CB5DAE5E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920483886"/>
              </p:ext>
            </p:extLst>
          </p:nvPr>
        </p:nvGraphicFramePr>
        <p:xfrm>
          <a:off x="323528" y="903698"/>
          <a:ext cx="8589640" cy="47713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>
                  <a:extLst>
                    <a:ext uri="{9D8B030D-6E8A-4147-A177-3AD203B41FA5}">
                      <a16:colId xmlns:a16="http://schemas.microsoft.com/office/drawing/2014/main" val="321022081"/>
                    </a:ext>
                  </a:extLst>
                </a:gridCol>
                <a:gridCol w="4176464">
                  <a:extLst>
                    <a:ext uri="{9D8B030D-6E8A-4147-A177-3AD203B41FA5}">
                      <a16:colId xmlns:a16="http://schemas.microsoft.com/office/drawing/2014/main" val="3453174109"/>
                    </a:ext>
                  </a:extLst>
                </a:gridCol>
                <a:gridCol w="3765104">
                  <a:extLst>
                    <a:ext uri="{9D8B030D-6E8A-4147-A177-3AD203B41FA5}">
                      <a16:colId xmlns:a16="http://schemas.microsoft.com/office/drawing/2014/main" val="3556431583"/>
                    </a:ext>
                  </a:extLst>
                </a:gridCol>
              </a:tblGrid>
              <a:tr h="625847">
                <a:tc>
                  <a:txBody>
                    <a:bodyPr/>
                    <a:lstStyle/>
                    <a:p>
                      <a:pPr algn="ctr"/>
                      <a:r>
                        <a:rPr lang="en-GB" sz="150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</a:t>
                      </a:r>
                    </a:p>
                    <a:p>
                      <a:pPr algn="ctr"/>
                      <a:endParaRPr lang="en-GB" sz="1500" dirty="0">
                        <a:solidFill>
                          <a:schemeClr val="bg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50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Topic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50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Activities</a:t>
                      </a: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3091534"/>
                  </a:ext>
                </a:extLst>
              </a:tr>
              <a:tr h="506638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Introduction to module</a:t>
                      </a:r>
                    </a:p>
                    <a:p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1: Cash and profit budgeting - 1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5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exercises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2225964"/>
                  </a:ext>
                </a:extLst>
              </a:tr>
              <a:tr h="303208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2: Cash and profit budgeting - 2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exercises. Assignment one launch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4663234"/>
                  </a:ext>
                </a:extLst>
              </a:tr>
              <a:tr h="303208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3: Pricing theory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exercises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8180593"/>
                  </a:ext>
                </a:extLst>
              </a:tr>
              <a:tr h="303208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4: Standard costing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exercises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3163384"/>
                  </a:ext>
                </a:extLst>
              </a:tr>
              <a:tr h="298022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Lecture5: Marginal costing and break-even analysis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exercises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6947290"/>
                  </a:ext>
                </a:extLst>
              </a:tr>
              <a:tr h="506638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6: Introduction to Microsoft </a:t>
                      </a:r>
                      <a:r>
                        <a:rPr lang="en-GB" sz="1500" i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Excel </a:t>
                      </a: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spreadsheets and formulae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Class tutorial and student exercises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8949017"/>
                  </a:ext>
                </a:extLst>
              </a:tr>
              <a:tr h="506638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7: Financial performance analysis and evaluation - 1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exercises. Assignment two launch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5608593"/>
                  </a:ext>
                </a:extLst>
              </a:tr>
              <a:tr h="506638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8: Financial performance analysis and evaluation - 2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Video. Student exercises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578305"/>
                  </a:ext>
                </a:extLst>
              </a:tr>
              <a:tr h="348663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9: Capital investment decision-making - 1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Video. Student exercises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5803097"/>
                  </a:ext>
                </a:extLst>
              </a:tr>
              <a:tr h="322107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Lecture10: Capital investment decision-making - 2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exercises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3544117"/>
                  </a:ext>
                </a:extLst>
              </a:tr>
            </a:tbl>
          </a:graphicData>
        </a:graphic>
      </p:graphicFrame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A365D972-0342-4160-8630-5CDD576EF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/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7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622F438-BDB8-423E-8ABA-D7BAB2967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tx2">
                    <a:lumMod val="75000"/>
                  </a:schemeClr>
                </a:solidFill>
              </a:rPr>
              <a:t>Required equipment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99547F-1D28-4BAE-BDDF-8853745F42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204" y="1309191"/>
            <a:ext cx="8229600" cy="3917032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Apart from notebooks, pencils and pens, you will also need the following…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30cm (12”) ruler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basic function calculator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supply of A4 size 10 graph paper (approx10 sheets)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DE8696-1FA9-4DB6-A72F-C4E5ABC90B8D}" type="slidenum">
              <a:rPr lang="en-GB" smtClean="0"/>
              <a:pPr/>
              <a:t>8</a:t>
            </a:fld>
            <a:endParaRPr lang="en-GB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21196" y="101728"/>
            <a:ext cx="8301608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endParaRPr lang="en-GB" sz="3200" dirty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24496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7098F-B9A9-416F-9E46-52B9531C1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71726"/>
            <a:ext cx="9036496" cy="1143000"/>
          </a:xfrm>
        </p:spPr>
        <p:txBody>
          <a:bodyPr>
            <a:noAutofit/>
          </a:bodyPr>
          <a:lstStyle/>
          <a:p>
            <a:r>
              <a:rPr lang="en-GB" sz="3400" dirty="0"/>
              <a:t>Some basic finance and accounting terms - 1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7B2255DF-4EB6-4647-A591-7089F50F27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9087507"/>
              </p:ext>
            </p:extLst>
          </p:nvPr>
        </p:nvGraphicFramePr>
        <p:xfrm>
          <a:off x="457200" y="1203960"/>
          <a:ext cx="8579296" cy="4348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2552">
                  <a:extLst>
                    <a:ext uri="{9D8B030D-6E8A-4147-A177-3AD203B41FA5}">
                      <a16:colId xmlns:a16="http://schemas.microsoft.com/office/drawing/2014/main" val="91316122"/>
                    </a:ext>
                  </a:extLst>
                </a:gridCol>
                <a:gridCol w="6696744">
                  <a:extLst>
                    <a:ext uri="{9D8B030D-6E8A-4147-A177-3AD203B41FA5}">
                      <a16:colId xmlns:a16="http://schemas.microsoft.com/office/drawing/2014/main" val="14183904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Term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Brief explanation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05879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Asset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physical or intangible thing that an organisation uses to generate future revenues. Assets are either current or non-current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4082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Budget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financial plan or forecast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0648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Assets less liabilities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07954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most liquid form of asset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86766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Cost of 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Opening stock plus stock purchases less closing stock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79320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Creditors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Organisations or individuals who are owed money or goods to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48117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Current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Under 12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69295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Debtors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Organisations or individuals who owe money or goods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71657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Depreciation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Reducing the accounting (not market) value of an asset over 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58151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Direct costs of running a business, such as labour or stock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8601379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FA5A2E-B3CA-4C0E-8AFC-033DF0F07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808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7098F-B9A9-416F-9E46-52B9531C1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71726"/>
            <a:ext cx="9036496" cy="1143000"/>
          </a:xfrm>
        </p:spPr>
        <p:txBody>
          <a:bodyPr>
            <a:noAutofit/>
          </a:bodyPr>
          <a:lstStyle/>
          <a:p>
            <a:r>
              <a:rPr lang="en-GB" sz="3400" dirty="0"/>
              <a:t>Some basic finance and accounting terms - 2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7B2255DF-4EB6-4647-A591-7089F50F27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5016773"/>
              </p:ext>
            </p:extLst>
          </p:nvPr>
        </p:nvGraphicFramePr>
        <p:xfrm>
          <a:off x="457200" y="1203960"/>
          <a:ext cx="8579296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2552">
                  <a:extLst>
                    <a:ext uri="{9D8B030D-6E8A-4147-A177-3AD203B41FA5}">
                      <a16:colId xmlns:a16="http://schemas.microsoft.com/office/drawing/2014/main" val="91316122"/>
                    </a:ext>
                  </a:extLst>
                </a:gridCol>
                <a:gridCol w="6696744">
                  <a:extLst>
                    <a:ext uri="{9D8B030D-6E8A-4147-A177-3AD203B41FA5}">
                      <a16:colId xmlns:a16="http://schemas.microsoft.com/office/drawing/2014/main" val="14183904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Term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Brief explanation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05879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Finance charge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Interest charged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4082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Inventory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Stocks of goods and materials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0648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Liability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 amount owing, either current or non-current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07954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Liquidity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ease with which an asset can be turned into cash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86766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Money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medium of exchange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79320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Non-current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Over 12 months (Long-term in accounting terms)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48117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Overheads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Indirect costs of running a business, such as rent or telephone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69295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Excess of income over expenditure. There are many types of profit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71657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Revenue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Money amount of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58151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Turnover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Money amount of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86013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Working 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Current assets less current liabilities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1206167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FA5A2E-B3CA-4C0E-8AFC-033DF0F07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956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8719E-1533-4C7F-ABD1-31D875236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9267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/>
              <a:t>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EB732-EE7D-4CEC-B828-31C99C6416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752528"/>
          </a:xfrm>
          <a:solidFill>
            <a:schemeClr val="accent1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r>
              <a:rPr lang="en-GB" sz="1800" dirty="0">
                <a:solidFill>
                  <a:schemeClr val="bg1"/>
                </a:solidFill>
              </a:rPr>
              <a:t>Reading is an essential part of studying for a degree</a:t>
            </a:r>
          </a:p>
          <a:p>
            <a:pPr marL="0" indent="0">
              <a:buNone/>
            </a:pPr>
            <a:endParaRPr lang="en-GB" sz="1800" dirty="0">
              <a:solidFill>
                <a:schemeClr val="bg1"/>
              </a:solidFill>
            </a:endParaRPr>
          </a:p>
          <a:p>
            <a:r>
              <a:rPr lang="en-GB" sz="1900" dirty="0">
                <a:solidFill>
                  <a:schemeClr val="bg1"/>
                </a:solidFill>
              </a:rPr>
              <a:t>We expect you to access and read the recommended chapters of textbooks, journal articles, and course handouts</a:t>
            </a:r>
          </a:p>
          <a:p>
            <a:endParaRPr lang="en-GB" sz="1900" dirty="0">
              <a:solidFill>
                <a:schemeClr val="bg1"/>
              </a:solidFill>
            </a:endParaRPr>
          </a:p>
          <a:p>
            <a:r>
              <a:rPr lang="en-GB" sz="1900" dirty="0">
                <a:solidFill>
                  <a:schemeClr val="bg1"/>
                </a:solidFill>
              </a:rPr>
              <a:t>It is also a central part of essay, report, and other assignment writing that you cite academic references using the Harvard system</a:t>
            </a:r>
          </a:p>
          <a:p>
            <a:endParaRPr lang="en-GB" sz="1900" dirty="0">
              <a:solidFill>
                <a:schemeClr val="bg1"/>
              </a:solidFill>
            </a:endParaRPr>
          </a:p>
          <a:p>
            <a:r>
              <a:rPr lang="en-GB" sz="1900" dirty="0">
                <a:solidFill>
                  <a:schemeClr val="bg1"/>
                </a:solidFill>
              </a:rPr>
              <a:t>The main textbook for this module is </a:t>
            </a:r>
            <a:r>
              <a:rPr lang="en-GB" sz="1900" i="1" dirty="0">
                <a:solidFill>
                  <a:schemeClr val="bg1"/>
                </a:solidFill>
              </a:rPr>
              <a:t>Management and Cost Accounting </a:t>
            </a:r>
            <a:r>
              <a:rPr lang="en-GB" sz="1900" dirty="0">
                <a:solidFill>
                  <a:schemeClr val="bg1"/>
                </a:solidFill>
              </a:rPr>
              <a:t>by Colin Drury. There are editions available from the 6</a:t>
            </a:r>
            <a:r>
              <a:rPr lang="en-GB" sz="1900" baseline="30000" dirty="0">
                <a:solidFill>
                  <a:schemeClr val="bg1"/>
                </a:solidFill>
              </a:rPr>
              <a:t>th</a:t>
            </a:r>
            <a:r>
              <a:rPr lang="en-GB" sz="1900" dirty="0">
                <a:solidFill>
                  <a:schemeClr val="bg1"/>
                </a:solidFill>
              </a:rPr>
              <a:t> to the 10</a:t>
            </a:r>
            <a:r>
              <a:rPr lang="en-GB" sz="1900" baseline="30000" dirty="0">
                <a:solidFill>
                  <a:schemeClr val="bg1"/>
                </a:solidFill>
              </a:rPr>
              <a:t>th</a:t>
            </a:r>
            <a:r>
              <a:rPr lang="en-GB" sz="1900" dirty="0">
                <a:solidFill>
                  <a:schemeClr val="bg1"/>
                </a:solidFill>
              </a:rPr>
              <a:t>, any of these is suitable</a:t>
            </a:r>
          </a:p>
          <a:p>
            <a:endParaRPr lang="en-GB" sz="1900" dirty="0">
              <a:solidFill>
                <a:schemeClr val="bg1"/>
              </a:solidFill>
            </a:endParaRPr>
          </a:p>
          <a:p>
            <a:r>
              <a:rPr lang="en-GB" sz="1900" dirty="0">
                <a:solidFill>
                  <a:schemeClr val="bg1"/>
                </a:solidFill>
              </a:rPr>
              <a:t>However, please familiarise yourself with the full reading list in the module descriptors which highlight both further excellent texts as well as industry journals and the CIMA and ACCA websites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C1E123-0864-4F9C-A648-70695A800F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64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7382</TotalTime>
  <Words>941</Words>
  <Application>Microsoft Office PowerPoint</Application>
  <PresentationFormat>On-screen Show (4:3)</PresentationFormat>
  <Paragraphs>178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Myriad Pro</vt:lpstr>
      <vt:lpstr>Times New Roman</vt:lpstr>
      <vt:lpstr>20140311PresentationUWTSDTemplate</vt:lpstr>
      <vt:lpstr>PowerPoint Presentation</vt:lpstr>
      <vt:lpstr>Welcome to Financial Management for the Hospitality Industry</vt:lpstr>
      <vt:lpstr>Aims of the module</vt:lpstr>
      <vt:lpstr>Learning outcomes (LOs) of the module</vt:lpstr>
      <vt:lpstr>Indicative content and teaching topics</vt:lpstr>
      <vt:lpstr>Teaching and learning strategy</vt:lpstr>
      <vt:lpstr>Teaching schedule</vt:lpstr>
      <vt:lpstr>Required equipment</vt:lpstr>
      <vt:lpstr>Some basic finance and accounting terms - 1</vt:lpstr>
      <vt:lpstr>Some basic finance and accounting terms - 2</vt:lpstr>
      <vt:lpstr>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David Jenkins</cp:lastModifiedBy>
  <cp:revision>298</cp:revision>
  <cp:lastPrinted>2020-05-03T11:04:58Z</cp:lastPrinted>
  <dcterms:created xsi:type="dcterms:W3CDTF">2013-10-11T12:05:37Z</dcterms:created>
  <dcterms:modified xsi:type="dcterms:W3CDTF">2020-05-11T07:48:45Z</dcterms:modified>
</cp:coreProperties>
</file>