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57" r:id="rId6"/>
    <p:sldId id="261" r:id="rId7"/>
    <p:sldId id="262" r:id="rId8"/>
    <p:sldId id="263" r:id="rId9"/>
    <p:sldId id="264" r:id="rId10"/>
    <p:sldId id="265" r:id="rId11"/>
    <p:sldId id="267" r:id="rId12"/>
    <p:sldId id="266" r:id="rId13"/>
    <p:sldId id="269" r:id="rId14"/>
    <p:sldId id="268" r:id="rId15"/>
    <p:sldId id="292" r:id="rId16"/>
    <p:sldId id="270" r:id="rId17"/>
    <p:sldId id="290" r:id="rId18"/>
    <p:sldId id="291" r:id="rId19"/>
    <p:sldId id="271" r:id="rId20"/>
    <p:sldId id="281" r:id="rId21"/>
    <p:sldId id="282" r:id="rId22"/>
    <p:sldId id="280" r:id="rId23"/>
    <p:sldId id="273" r:id="rId24"/>
    <p:sldId id="289" r:id="rId25"/>
    <p:sldId id="283" r:id="rId26"/>
    <p:sldId id="284" r:id="rId27"/>
    <p:sldId id="274" r:id="rId28"/>
    <p:sldId id="275" r:id="rId29"/>
    <p:sldId id="276" r:id="rId30"/>
    <p:sldId id="277" r:id="rId31"/>
    <p:sldId id="278" r:id="rId32"/>
    <p:sldId id="286" r:id="rId33"/>
    <p:sldId id="279" r:id="rId34"/>
    <p:sldId id="29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94660"/>
  </p:normalViewPr>
  <p:slideViewPr>
    <p:cSldViewPr>
      <p:cViewPr varScale="1">
        <p:scale>
          <a:sx n="109" d="100"/>
          <a:sy n="109" d="100"/>
        </p:scale>
        <p:origin x="160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BFD631F-DBF2-470A-AFFB-A9495F0B8BA5}"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BFD631F-DBF2-470A-AFFB-A9495F0B8BA5}"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FD631F-DBF2-470A-AFFB-A9495F0B8BA5}"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BFD631F-DBF2-470A-AFFB-A9495F0B8BA5}"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BFD631F-DBF2-470A-AFFB-A9495F0B8BA5}" type="datetimeFigureOut">
              <a:rPr lang="en-US" smtClean="0"/>
              <a:pPr/>
              <a:t>2/26/2019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BFD631F-DBF2-470A-AFFB-A9495F0B8BA5}" type="datetimeFigureOut">
              <a:rPr lang="en-US" smtClean="0"/>
              <a:pPr/>
              <a:t>2/26/2019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D631F-DBF2-470A-AFFB-A9495F0B8BA5}" type="datetimeFigureOut">
              <a:rPr lang="en-US" smtClean="0"/>
              <a:pPr/>
              <a:t>2/26/2019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D631F-DBF2-470A-AFFB-A9495F0B8BA5}"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D631F-DBF2-470A-AFFB-A9495F0B8BA5}" type="datetimeFigureOut">
              <a:rPr lang="en-US" smtClean="0"/>
              <a:pPr/>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BFD631F-DBF2-470A-AFFB-A9495F0B8BA5}"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BFD631F-DBF2-470A-AFFB-A9495F0B8BA5}" type="datetimeFigureOut">
              <a:rPr lang="en-US" smtClean="0"/>
              <a:pPr/>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A4B5E5-4B9A-49E9-9F66-AD76E553CF0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D631F-DBF2-470A-AFFB-A9495F0B8BA5}" type="datetimeFigureOut">
              <a:rPr lang="en-US" smtClean="0"/>
              <a:pPr/>
              <a:t>2/26/2019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A4B5E5-4B9A-49E9-9F66-AD76E553CF0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earchcrm.techtarget.com/" TargetMode="External"/><Relationship Id="rId2" Type="http://schemas.openxmlformats.org/officeDocument/2006/relationships/hyperlink" Target="http://www.salesforce.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tpvoice.com/importance-customer-relationship-management-crm/"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www.historyhouse.co.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aleforce.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introhiv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ukessay.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nextengage.co.z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nextengage.co.z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econsultancy.com/" TargetMode="External"/><Relationship Id="rId2" Type="http://schemas.openxmlformats.org/officeDocument/2006/relationships/hyperlink" Target="http://www.marketingweek.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cmo.com.a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marketing91.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bank.marksandspencer.com/explore/media-centre/press-release/2003/05/marks--spencer-financial-services-wins-crm-award-for-reducing/PR100002/"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bank.marksandspencer.com/explore/media-centre/press-release/2003/05/marks--spencer-financial-services-wins-crm-award-for-reducing/PR10000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omputerweekly.co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achievers.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writepass.co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jO8I3qwtjgAhUMQBoKHSkUDQcQjRx6BAgBEAU&amp;url=https://www.cleverism.com/understanding-marketing-mix-concept-4ps/&amp;psig=AOvVaw2RP_-W26b5FB-RHt4GnK0L&amp;ust=1551240364287960" TargetMode="External"/><Relationship Id="rId2" Type="http://schemas.openxmlformats.org/officeDocument/2006/relationships/hyperlink" Target="http://www.mbaskool.com/"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writepass.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computerweekly.com/" TargetMode="External"/><Relationship Id="rId2" Type="http://schemas.openxmlformats.org/officeDocument/2006/relationships/hyperlink" Target="http://www.writepass.co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marketing91.co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marketing91.co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s://econsultancy.com/five-reasons-for-m-s-woes-from-loyalty-to-innovation" TargetMode="External"/><Relationship Id="rId13" Type="http://schemas.openxmlformats.org/officeDocument/2006/relationships/hyperlink" Target="https://www.introhive.com/resources/3-biggest-barriers-that-impact-your-crm-success-with-david-whiteside" TargetMode="External"/><Relationship Id="rId18" Type="http://schemas.openxmlformats.org/officeDocument/2006/relationships/hyperlink" Target="http://searchcrm.techtarget.com/" TargetMode="External"/><Relationship Id="rId3" Type="http://schemas.openxmlformats.org/officeDocument/2006/relationships/hyperlink" Target="https://www.marketing91.com/swot-analysis-of-marks-spencer/" TargetMode="External"/><Relationship Id="rId21" Type="http://schemas.openxmlformats.org/officeDocument/2006/relationships/hyperlink" Target="https://www.computerweekly.com/news/2240044628/MS-reviews-CRM-system-after-drop-in-productivity" TargetMode="External"/><Relationship Id="rId7" Type="http://schemas.openxmlformats.org/officeDocument/2006/relationships/hyperlink" Target="https://www.lovemoney.com/news/49359/sparks-marks-and-spencer-loyalty-scheme-members-club" TargetMode="External"/><Relationship Id="rId12" Type="http://schemas.openxmlformats.org/officeDocument/2006/relationships/hyperlink" Target="https://www.nextengage.co.za/the-four-benefits-of-keeping-your-customers-engaged" TargetMode="External"/><Relationship Id="rId17" Type="http://schemas.openxmlformats.org/officeDocument/2006/relationships/hyperlink" Target="https://www.salesforce.com/uk/learning-centre/crm/what-is-crm" TargetMode="External"/><Relationship Id="rId25" Type="http://schemas.openxmlformats.org/officeDocument/2006/relationships/hyperlink" Target="https://www.emeraldinsight.com/doi/abs/10.1108/00251741211194903" TargetMode="External"/><Relationship Id="rId2" Type="http://schemas.openxmlformats.org/officeDocument/2006/relationships/hyperlink" Target="https://www.computerweekly.com/news/2240217064/MS-uses-social-media-to-make-customers-happy-and-drive-sales" TargetMode="External"/><Relationship Id="rId16" Type="http://schemas.openxmlformats.org/officeDocument/2006/relationships/hyperlink" Target="https://writepass.com/journal/2012/12/ms-and-modifies-its-business-strategies/" TargetMode="External"/><Relationship Id="rId20" Type="http://schemas.openxmlformats.org/officeDocument/2006/relationships/hyperlink" Target="https://news.sky.com/story/m-s-reveals-62-annual-profit-slump-to-66-8m-11382414" TargetMode="External"/><Relationship Id="rId1" Type="http://schemas.openxmlformats.org/officeDocument/2006/relationships/slideLayout" Target="../slideLayouts/slideLayout2.xml"/><Relationship Id="rId6" Type="http://schemas.openxmlformats.org/officeDocument/2006/relationships/hyperlink" Target="https://www.thedrum.com/news/2016/05/27/ms-has-work-do-if-sparks-loyalty-data-sit-heart-its-revival" TargetMode="External"/><Relationship Id="rId11" Type="http://schemas.openxmlformats.org/officeDocument/2006/relationships/hyperlink" Target="http://nextengage.co.za/" TargetMode="External"/><Relationship Id="rId24" Type="http://schemas.openxmlformats.org/officeDocument/2006/relationships/hyperlink" Target="https://www.emeraldinsight.com/doi/abs/" TargetMode="External"/><Relationship Id="rId5" Type="http://schemas.openxmlformats.org/officeDocument/2006/relationships/hyperlink" Target="https://www.cmo.com.au/article/633573/what-marks-spencer-did-boost-customer-satisfaction-globally/" TargetMode="External"/><Relationship Id="rId15" Type="http://schemas.openxmlformats.org/officeDocument/2006/relationships/hyperlink" Target="https://officeteam.co.uk/blog/the-benefits-of-long-term-supplier-relationships" TargetMode="External"/><Relationship Id="rId23" Type="http://schemas.openxmlformats.org/officeDocument/2006/relationships/hyperlink" Target="https://bank.marksandspencer.com/explore/media-centre/press-release/2003/05/marks--spencer-financial-services-wins-crm-award-for-reducing/PR100002/" TargetMode="External"/><Relationship Id="rId10" Type="http://schemas.openxmlformats.org/officeDocument/2006/relationships/hyperlink" Target="https://myassignmenthelp.com/free-samples/ms-customer-relationship-management" TargetMode="External"/><Relationship Id="rId19" Type="http://schemas.openxmlformats.org/officeDocument/2006/relationships/hyperlink" Target="https://searchcrm.techtarget.com/definition/CRM" TargetMode="External"/><Relationship Id="rId4" Type="http://schemas.openxmlformats.org/officeDocument/2006/relationships/hyperlink" Target="https://www.cmo.com.au/article/633573/what-marks-spencer-did-boost-customer-satisfaction-globally" TargetMode="External"/><Relationship Id="rId9" Type="http://schemas.openxmlformats.org/officeDocument/2006/relationships/hyperlink" Target="https://corporate.marksandspencer.com/site-resources/amp?pid=5a7897877880b26b40de565e" TargetMode="External"/><Relationship Id="rId14" Type="http://schemas.openxmlformats.org/officeDocument/2006/relationships/hyperlink" Target="http://officeteam.co.uk/" TargetMode="External"/><Relationship Id="rId22" Type="http://schemas.openxmlformats.org/officeDocument/2006/relationships/hyperlink" Target="https://www.ukessays.com/essays/marketing/a-strategy-analysis-of-marks-and-spencer-marketing-essay.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4362" y="-28598"/>
            <a:ext cx="7815290" cy="2671780"/>
          </a:xfrm>
        </p:spPr>
        <p:txBody>
          <a:bodyPr>
            <a:normAutofit/>
          </a:bodyPr>
          <a:lstStyle/>
          <a:p>
            <a:r>
              <a:rPr lang="en-GB" b="1" dirty="0" smtClean="0">
                <a:latin typeface="Mistral" pitchFamily="66" charset="0"/>
              </a:rPr>
              <a:t>CUSTOMER RELATIONSHIP MANAGEMENT SYSTEM (CRM) IN MARKS AND SPENCER </a:t>
            </a:r>
            <a:endParaRPr lang="en-US" dirty="0">
              <a:latin typeface="Mistral" pitchFamily="66" charset="0"/>
            </a:endParaRPr>
          </a:p>
        </p:txBody>
      </p:sp>
      <p:sp>
        <p:nvSpPr>
          <p:cNvPr id="3" name="Subtitle 2"/>
          <p:cNvSpPr>
            <a:spLocks noGrp="1"/>
          </p:cNvSpPr>
          <p:nvPr>
            <p:ph type="subTitle" idx="1"/>
          </p:nvPr>
        </p:nvSpPr>
        <p:spPr>
          <a:xfrm>
            <a:off x="0" y="2143116"/>
            <a:ext cx="9144000" cy="3495684"/>
          </a:xfrm>
        </p:spPr>
        <p:txBody>
          <a:bodyPr>
            <a:normAutofit/>
          </a:bodyPr>
          <a:lstStyle/>
          <a:p>
            <a:endParaRPr lang="en-GB" sz="2400" b="1" dirty="0" smtClean="0">
              <a:solidFill>
                <a:schemeClr val="tx1"/>
              </a:solidFill>
              <a:latin typeface="Times New Roman" pitchFamily="18" charset="0"/>
              <a:cs typeface="Times New Roman" pitchFamily="18" charset="0"/>
            </a:endParaRPr>
          </a:p>
          <a:p>
            <a:endParaRPr lang="en-GB" sz="2400" b="1" dirty="0" smtClean="0">
              <a:solidFill>
                <a:schemeClr val="tx1"/>
              </a:solidFill>
              <a:latin typeface="Times New Roman" pitchFamily="18" charset="0"/>
              <a:cs typeface="Times New Roman" pitchFamily="18" charset="0"/>
            </a:endParaRPr>
          </a:p>
          <a:p>
            <a:r>
              <a:rPr lang="en-GB" sz="2800" b="1" dirty="0" smtClean="0">
                <a:solidFill>
                  <a:schemeClr val="tx1"/>
                </a:solidFill>
                <a:latin typeface="Times New Roman" pitchFamily="18" charset="0"/>
                <a:cs typeface="Times New Roman" pitchFamily="18" charset="0"/>
              </a:rPr>
              <a:t>In this presentation we are going to describe how CRM system works in M&amp;S including benefits, drawback and other section. </a:t>
            </a:r>
            <a:endParaRPr lang="en-GB" sz="2800" b="1" dirty="0">
              <a:solidFill>
                <a:schemeClr val="tx1"/>
              </a:solidFill>
              <a:latin typeface="Times New Roman" pitchFamily="18" charset="0"/>
              <a:cs typeface="Times New Roman" pitchFamily="18" charset="0"/>
            </a:endParaRPr>
          </a:p>
          <a:p>
            <a:endParaRPr lang="en-GB" sz="2400" dirty="0" smtClean="0">
              <a:solidFill>
                <a:schemeClr val="tx1"/>
              </a:solidFill>
              <a:latin typeface="Times New Roman" pitchFamily="18" charset="0"/>
              <a:cs typeface="Times New Roman" pitchFamily="18" charset="0"/>
            </a:endParaRP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a:p>
            <a:endParaRPr lang="en-GB" dirty="0" smtClean="0"/>
          </a:p>
          <a:p>
            <a:endParaRPr lang="en-US" dirty="0"/>
          </a:p>
        </p:txBody>
      </p:sp>
      <p:sp>
        <p:nvSpPr>
          <p:cNvPr id="4" name="Rectangle 3"/>
          <p:cNvSpPr/>
          <p:nvPr/>
        </p:nvSpPr>
        <p:spPr>
          <a:xfrm>
            <a:off x="285720" y="1000108"/>
            <a:ext cx="7215222" cy="3847207"/>
          </a:xfrm>
          <a:prstGeom prst="rect">
            <a:avLst/>
          </a:prstGeom>
        </p:spPr>
        <p:txBody>
          <a:bodyPr wrap="square">
            <a:spAutoFit/>
          </a:bodyPr>
          <a:lstStyle/>
          <a:p>
            <a:r>
              <a:rPr lang="en-GB" sz="4400" b="1" dirty="0" smtClean="0">
                <a:solidFill>
                  <a:schemeClr val="tx1"/>
                </a:solidFill>
                <a:latin typeface="Mistral" pitchFamily="66" charset="0"/>
                <a:cs typeface="Times New Roman" pitchFamily="18" charset="0"/>
              </a:rPr>
              <a:t>GROUP  PRESENTATION</a:t>
            </a:r>
          </a:p>
          <a:p>
            <a:r>
              <a:rPr lang="en-GB" sz="2800" dirty="0" smtClean="0">
                <a:solidFill>
                  <a:schemeClr val="tx1"/>
                </a:solidFill>
                <a:latin typeface="Times New Roman" pitchFamily="18" charset="0"/>
                <a:cs typeface="Times New Roman" pitchFamily="18" charset="0"/>
              </a:rPr>
              <a:t>               </a:t>
            </a:r>
          </a:p>
          <a:p>
            <a:endParaRPr lang="en-GB" sz="2800" dirty="0" smtClean="0">
              <a:solidFill>
                <a:schemeClr val="tx1"/>
              </a:solidFill>
              <a:latin typeface="Times New Roman" pitchFamily="18" charset="0"/>
              <a:cs typeface="Times New Roman" pitchFamily="18" charset="0"/>
            </a:endParaRPr>
          </a:p>
          <a:p>
            <a:pPr algn="just">
              <a:buFont typeface="Wingdings" pitchFamily="2" charset="2"/>
              <a:buChar char="q"/>
            </a:pPr>
            <a:r>
              <a:rPr lang="en-GB" sz="3600" dirty="0" smtClean="0">
                <a:solidFill>
                  <a:schemeClr val="tx1"/>
                </a:solidFill>
                <a:latin typeface="Times New Roman" pitchFamily="18" charset="0"/>
                <a:cs typeface="Times New Roman" pitchFamily="18" charset="0"/>
              </a:rPr>
              <a:t>              Lubna  Dabaneh </a:t>
            </a:r>
            <a:r>
              <a:rPr lang="en-GB" sz="2400" dirty="0" smtClean="0">
                <a:solidFill>
                  <a:schemeClr val="tx1"/>
                </a:solidFill>
                <a:latin typeface="Times New Roman" pitchFamily="18" charset="0"/>
                <a:cs typeface="Times New Roman" pitchFamily="18" charset="0"/>
              </a:rPr>
              <a:t>(Group leader)</a:t>
            </a:r>
          </a:p>
          <a:p>
            <a:pPr algn="just">
              <a:buFont typeface="Wingdings" pitchFamily="2" charset="2"/>
              <a:buChar char="q"/>
            </a:pPr>
            <a:r>
              <a:rPr lang="en-GB" sz="3600" dirty="0" smtClean="0">
                <a:solidFill>
                  <a:schemeClr val="tx1"/>
                </a:solidFill>
                <a:latin typeface="Times New Roman" pitchFamily="18" charset="0"/>
                <a:cs typeface="Times New Roman" pitchFamily="18" charset="0"/>
              </a:rPr>
              <a:t>              </a:t>
            </a:r>
            <a:r>
              <a:rPr lang="en-GB" sz="3600" dirty="0" err="1" smtClean="0">
                <a:solidFill>
                  <a:schemeClr val="tx1"/>
                </a:solidFill>
                <a:latin typeface="Times New Roman" pitchFamily="18" charset="0"/>
                <a:cs typeface="Times New Roman" pitchFamily="18" charset="0"/>
              </a:rPr>
              <a:t>Laba</a:t>
            </a:r>
            <a:r>
              <a:rPr lang="en-GB" sz="3600" dirty="0" smtClean="0">
                <a:solidFill>
                  <a:schemeClr val="tx1"/>
                </a:solidFill>
                <a:latin typeface="Times New Roman" pitchFamily="18" charset="0"/>
                <a:cs typeface="Times New Roman" pitchFamily="18" charset="0"/>
              </a:rPr>
              <a:t> Man </a:t>
            </a:r>
            <a:r>
              <a:rPr lang="en-GB" sz="3600" dirty="0" err="1" smtClean="0">
                <a:solidFill>
                  <a:schemeClr val="tx1"/>
                </a:solidFill>
                <a:latin typeface="Times New Roman" pitchFamily="18" charset="0"/>
                <a:cs typeface="Times New Roman" pitchFamily="18" charset="0"/>
              </a:rPr>
              <a:t>Maharjan</a:t>
            </a:r>
            <a:endParaRPr lang="en-GB" sz="3600" dirty="0" smtClean="0">
              <a:solidFill>
                <a:schemeClr val="tx1"/>
              </a:solidFill>
              <a:latin typeface="Times New Roman" pitchFamily="18" charset="0"/>
              <a:cs typeface="Times New Roman" pitchFamily="18" charset="0"/>
            </a:endParaRPr>
          </a:p>
          <a:p>
            <a:pPr algn="just">
              <a:buFont typeface="Wingdings" pitchFamily="2" charset="2"/>
              <a:buChar char="q"/>
            </a:pPr>
            <a:r>
              <a:rPr lang="en-GB" sz="3600" dirty="0" smtClean="0">
                <a:solidFill>
                  <a:schemeClr val="tx1"/>
                </a:solidFill>
                <a:latin typeface="Times New Roman" pitchFamily="18" charset="0"/>
                <a:cs typeface="Times New Roman" pitchFamily="18" charset="0"/>
              </a:rPr>
              <a:t>              </a:t>
            </a:r>
            <a:r>
              <a:rPr lang="en-GB" sz="3600" dirty="0" err="1" smtClean="0">
                <a:solidFill>
                  <a:schemeClr val="tx1"/>
                </a:solidFill>
                <a:latin typeface="Times New Roman" pitchFamily="18" charset="0"/>
                <a:cs typeface="Times New Roman" pitchFamily="18" charset="0"/>
              </a:rPr>
              <a:t>Anila</a:t>
            </a:r>
            <a:r>
              <a:rPr lang="en-GB" sz="3600" dirty="0" smtClean="0">
                <a:solidFill>
                  <a:schemeClr val="tx1"/>
                </a:solidFill>
                <a:latin typeface="Times New Roman" pitchFamily="18" charset="0"/>
                <a:cs typeface="Times New Roman" pitchFamily="18" charset="0"/>
              </a:rPr>
              <a:t> </a:t>
            </a:r>
            <a:r>
              <a:rPr lang="en-GB" sz="3600" dirty="0" err="1" smtClean="0">
                <a:solidFill>
                  <a:schemeClr val="tx1"/>
                </a:solidFill>
                <a:latin typeface="Times New Roman" pitchFamily="18" charset="0"/>
                <a:cs typeface="Times New Roman" pitchFamily="18" charset="0"/>
              </a:rPr>
              <a:t>Shrestha</a:t>
            </a:r>
            <a:endParaRPr lang="en-GB" sz="3600" dirty="0" smtClean="0">
              <a:solidFill>
                <a:schemeClr val="tx1"/>
              </a:solidFill>
              <a:latin typeface="Times New Roman" pitchFamily="18" charset="0"/>
              <a:cs typeface="Times New Roman" pitchFamily="18" charset="0"/>
            </a:endParaRPr>
          </a:p>
          <a:p>
            <a:pPr algn="just">
              <a:buFont typeface="Wingdings" pitchFamily="2" charset="2"/>
              <a:buChar char="q"/>
            </a:pPr>
            <a:r>
              <a:rPr lang="en-GB" sz="3600" dirty="0" smtClean="0">
                <a:solidFill>
                  <a:schemeClr val="tx1"/>
                </a:solidFill>
                <a:latin typeface="Times New Roman" pitchFamily="18" charset="0"/>
                <a:cs typeface="Times New Roman" pitchFamily="18" charset="0"/>
              </a:rPr>
              <a:t>              </a:t>
            </a:r>
            <a:r>
              <a:rPr lang="en-GB" sz="3600" dirty="0" err="1" smtClean="0">
                <a:solidFill>
                  <a:schemeClr val="tx1"/>
                </a:solidFill>
                <a:latin typeface="Times New Roman" pitchFamily="18" charset="0"/>
                <a:cs typeface="Times New Roman" pitchFamily="18" charset="0"/>
              </a:rPr>
              <a:t>Nasir</a:t>
            </a:r>
            <a:r>
              <a:rPr lang="en-GB" sz="3600" dirty="0" smtClean="0">
                <a:solidFill>
                  <a:schemeClr val="tx1"/>
                </a:solidFill>
                <a:latin typeface="Times New Roman" pitchFamily="18" charset="0"/>
                <a:cs typeface="Times New Roman" pitchFamily="18" charset="0"/>
              </a:rPr>
              <a:t> Mohammed (</a:t>
            </a:r>
            <a:r>
              <a:rPr lang="en-GB" sz="3600" dirty="0" err="1" smtClean="0">
                <a:solidFill>
                  <a:schemeClr val="tx1"/>
                </a:solidFill>
                <a:latin typeface="Times New Roman" pitchFamily="18" charset="0"/>
                <a:cs typeface="Times New Roman" pitchFamily="18" charset="0"/>
              </a:rPr>
              <a:t>Bhai</a:t>
            </a:r>
            <a:r>
              <a:rPr lang="en-GB" sz="3600" dirty="0" smtClean="0">
                <a:solidFill>
                  <a:schemeClr val="tx1"/>
                </a:solidFill>
                <a:latin typeface="Times New Roman" pitchFamily="18" charset="0"/>
                <a:cs typeface="Times New Roman" pitchFamily="18" charset="0"/>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03200"/>
            <a:ext cx="8229600" cy="1368412"/>
          </a:xfrm>
          <a:effectLst>
            <a:outerShdw blurRad="50800" dist="38100" dir="18900000" algn="bl" rotWithShape="0">
              <a:prstClr val="black">
                <a:alpha val="40000"/>
              </a:prstClr>
            </a:outerShdw>
          </a:effectLst>
        </p:spPr>
        <p:txBody>
          <a:bodyPr>
            <a:noAutofit/>
          </a:bodyPr>
          <a:lstStyle/>
          <a:p>
            <a:r>
              <a:rPr lang="en-GB" sz="3200" b="1" dirty="0" smtClean="0">
                <a:latin typeface="Times New Roman" pitchFamily="18" charset="0"/>
                <a:cs typeface="Times New Roman" pitchFamily="18" charset="0"/>
              </a:rPr>
              <a:t>The meaning of Customer Relationship Management System</a:t>
            </a:r>
            <a:endParaRPr lang="en-US" sz="3200" dirty="0"/>
          </a:p>
        </p:txBody>
      </p:sp>
      <p:sp>
        <p:nvSpPr>
          <p:cNvPr id="3" name="Content Placeholder 2"/>
          <p:cNvSpPr>
            <a:spLocks noGrp="1"/>
          </p:cNvSpPr>
          <p:nvPr>
            <p:ph idx="1"/>
          </p:nvPr>
        </p:nvSpPr>
        <p:spPr>
          <a:xfrm>
            <a:off x="457200" y="1974871"/>
            <a:ext cx="8229600" cy="4525963"/>
          </a:xfrm>
        </p:spPr>
        <p:txBody>
          <a:bodyPr>
            <a:normAutofit fontScale="92500" lnSpcReduction="20000"/>
          </a:bodyPr>
          <a:lstStyle/>
          <a:p>
            <a:r>
              <a:rPr lang="en-GB" sz="2600" dirty="0" smtClean="0">
                <a:latin typeface="Times New Roman" pitchFamily="18" charset="0"/>
                <a:cs typeface="Times New Roman" pitchFamily="18" charset="0"/>
              </a:rPr>
              <a:t>Customer Relationship Management is a strategy that companies use to manage interactions with customers and potential customers, CRM helps organisations streamline process, build customer relationship, increase sales, improve customer services and increase profitability.</a:t>
            </a:r>
          </a:p>
          <a:p>
            <a:pPr marL="0" indent="0">
              <a:buNone/>
            </a:pPr>
            <a:r>
              <a:rPr lang="en-GB" sz="2600"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                                </a:t>
            </a:r>
            <a:r>
              <a:rPr lang="en-GB" sz="2600" dirty="0">
                <a:latin typeface="Times New Roman" pitchFamily="18" charset="0"/>
                <a:cs typeface="Times New Roman" pitchFamily="18" charset="0"/>
              </a:rPr>
              <a:t>(</a:t>
            </a:r>
            <a:r>
              <a:rPr lang="en-GB" sz="2600" dirty="0" smtClean="0">
                <a:latin typeface="Times New Roman" pitchFamily="18" charset="0"/>
                <a:cs typeface="Times New Roman" pitchFamily="18" charset="0"/>
                <a:hlinkClick r:id="rId2"/>
              </a:rPr>
              <a:t>www.salesforce.com</a:t>
            </a:r>
            <a:r>
              <a:rPr lang="en-GB" sz="2600" dirty="0">
                <a:latin typeface="Times New Roman" pitchFamily="18" charset="0"/>
                <a:cs typeface="Times New Roman" pitchFamily="18" charset="0"/>
              </a:rPr>
              <a:t>)</a:t>
            </a:r>
            <a:r>
              <a:rPr lang="en-GB" sz="2600" dirty="0" smtClean="0">
                <a:latin typeface="Times New Roman" pitchFamily="18" charset="0"/>
                <a:cs typeface="Times New Roman" pitchFamily="18" charset="0"/>
              </a:rPr>
              <a:t> 16 Feb 2019.</a:t>
            </a:r>
          </a:p>
          <a:p>
            <a:pPr>
              <a:buNone/>
            </a:pPr>
            <a:endParaRPr lang="en-GB" sz="2600" dirty="0" smtClean="0">
              <a:latin typeface="Times New Roman" pitchFamily="18" charset="0"/>
              <a:cs typeface="Times New Roman" pitchFamily="18" charset="0"/>
            </a:endParaRPr>
          </a:p>
          <a:p>
            <a:r>
              <a:rPr lang="en-GB" sz="2600" dirty="0" smtClean="0">
                <a:latin typeface="Times New Roman" pitchFamily="18" charset="0"/>
                <a:cs typeface="Times New Roman" pitchFamily="18" charset="0"/>
              </a:rPr>
              <a:t>CRM Management Combination of Practices, Strategies and Technologies that companies use to manage and analyse customer interaction and data throughout the customer lifecycle with the goal of improving customer service relationship and assisting in customer’s retention and driving sales growth.</a:t>
            </a:r>
          </a:p>
          <a:p>
            <a:pPr marL="0" indent="0">
              <a:buNone/>
            </a:pPr>
            <a:r>
              <a:rPr lang="en-GB" sz="2600"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                             (</a:t>
            </a:r>
            <a:r>
              <a:rPr lang="en-GB" sz="2600" dirty="0" smtClean="0">
                <a:latin typeface="Times New Roman" pitchFamily="18" charset="0"/>
                <a:cs typeface="Times New Roman" pitchFamily="18" charset="0"/>
                <a:hlinkClick r:id="rId3"/>
              </a:rPr>
              <a:t>searchcrm.techtarget.com</a:t>
            </a:r>
            <a:r>
              <a:rPr lang="en-GB" sz="2600" dirty="0">
                <a:latin typeface="Times New Roman" pitchFamily="18" charset="0"/>
                <a:cs typeface="Times New Roman" pitchFamily="18" charset="0"/>
              </a:rPr>
              <a:t>)</a:t>
            </a:r>
            <a:r>
              <a:rPr lang="en-GB" sz="2600" dirty="0" smtClean="0">
                <a:latin typeface="Times New Roman" pitchFamily="18" charset="0"/>
                <a:cs typeface="Times New Roman" pitchFamily="18" charset="0"/>
              </a:rPr>
              <a:t> 16 Feb 2019.</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BB5D57-6178-4F62-B472-0312F6D95A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868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sign&#10;&#10;Description automatically generated">
            <a:extLst>
              <a:ext uri="{FF2B5EF4-FFF2-40B4-BE49-F238E27FC236}">
                <a16:creationId xmlns:a16="http://schemas.microsoft.com/office/drawing/2014/main" id="{5FD6B1D1-C1A0-4E13-A734-BA3EADD328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rcRect t="4020" r="1" b="5561"/>
          <a:stretch/>
        </p:blipFill>
        <p:spPr>
          <a:xfrm>
            <a:off x="482600" y="643467"/>
            <a:ext cx="8178800" cy="5571066"/>
          </a:xfrm>
          <a:prstGeom prst="rect">
            <a:avLst/>
          </a:prstGeom>
        </p:spPr>
      </p:pic>
      <p:sp>
        <p:nvSpPr>
          <p:cNvPr id="10" name="Rectangle 9">
            <a:extLst>
              <a:ext uri="{FF2B5EF4-FFF2-40B4-BE49-F238E27FC236}">
                <a16:creationId xmlns:a16="http://schemas.microsoft.com/office/drawing/2014/main" id="{4C61BD32-7542-4D52-BA5A-3ADE869BF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4518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48273"/>
            <a:ext cx="8229600" cy="4997151"/>
          </a:xfrm>
        </p:spPr>
        <p:txBody>
          <a:bodyPr>
            <a:normAutofit/>
          </a:bodyPr>
          <a:lstStyle/>
          <a:p>
            <a:pPr marL="0" indent="0">
              <a:buNone/>
            </a:pPr>
            <a:endParaRPr lang="en-GB" sz="2400" b="1"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One of the UK’s Leading Retail Store.</a:t>
            </a:r>
          </a:p>
          <a:p>
            <a:r>
              <a:rPr lang="en-GB" sz="2400" dirty="0" smtClean="0">
                <a:latin typeface="Times New Roman" pitchFamily="18" charset="0"/>
                <a:cs typeface="Times New Roman" pitchFamily="18" charset="0"/>
              </a:rPr>
              <a:t>Established at Leeds in 1884.</a:t>
            </a:r>
          </a:p>
          <a:p>
            <a:r>
              <a:rPr lang="en-GB" sz="2400" dirty="0" smtClean="0">
                <a:latin typeface="Times New Roman" pitchFamily="18" charset="0"/>
                <a:cs typeface="Times New Roman" pitchFamily="18" charset="0"/>
              </a:rPr>
              <a:t>Michael Marks and Thomas Spencer co-founded the company.</a:t>
            </a:r>
          </a:p>
          <a:p>
            <a:r>
              <a:rPr lang="en-GB" sz="2400" dirty="0" smtClean="0">
                <a:latin typeface="Times New Roman" pitchFamily="18" charset="0"/>
                <a:cs typeface="Times New Roman" pitchFamily="18" charset="0"/>
              </a:rPr>
              <a:t>It has 1382 stores in over 30 countries.</a:t>
            </a:r>
          </a:p>
          <a:p>
            <a:r>
              <a:rPr lang="en-GB" sz="2400" dirty="0" smtClean="0">
                <a:latin typeface="Times New Roman" pitchFamily="18" charset="0"/>
                <a:cs typeface="Times New Roman" pitchFamily="18" charset="0"/>
              </a:rPr>
              <a:t>Public Limited Company</a:t>
            </a:r>
          </a:p>
          <a:p>
            <a:r>
              <a:rPr lang="en-GB" sz="2400" dirty="0" smtClean="0">
                <a:latin typeface="Times New Roman" pitchFamily="18" charset="0"/>
                <a:cs typeface="Times New Roman" pitchFamily="18" charset="0"/>
              </a:rPr>
              <a:t>Mission Statement – Vision, Mission and Value</a:t>
            </a:r>
          </a:p>
          <a:p>
            <a:r>
              <a:rPr lang="en-US" sz="2400" dirty="0" smtClean="0">
                <a:latin typeface="Times New Roman" pitchFamily="18" charset="0"/>
                <a:cs typeface="Times New Roman" pitchFamily="18" charset="0"/>
              </a:rPr>
              <a:t>The company’s vision is to offer consumers great quality, value, and service.</a:t>
            </a:r>
            <a:endParaRPr lang="en-GB" sz="2400" dirty="0" smtClean="0">
              <a:latin typeface="Times New Roman" pitchFamily="18" charset="0"/>
              <a:cs typeface="Times New Roman" pitchFamily="18" charset="0"/>
            </a:endParaRPr>
          </a:p>
          <a:p>
            <a:pPr marL="0" indent="0">
              <a:buNone/>
            </a:pPr>
            <a:r>
              <a:rPr lang="en-US" sz="1900" dirty="0" smtClean="0">
                <a:latin typeface="Times New Roman" panose="02020603050405020304" pitchFamily="18" charset="0"/>
                <a:cs typeface="Times New Roman" panose="02020603050405020304" pitchFamily="18" charset="0"/>
              </a:rPr>
              <a:t>                                                                (</a:t>
            </a:r>
            <a:r>
              <a:rPr lang="en-US" sz="1900" dirty="0" smtClean="0">
                <a:latin typeface="Times New Roman" panose="02020603050405020304" pitchFamily="18" charset="0"/>
                <a:cs typeface="Times New Roman" panose="02020603050405020304" pitchFamily="18" charset="0"/>
                <a:hlinkClick r:id="rId2"/>
              </a:rPr>
              <a:t>www.historyhouse.co.uk</a:t>
            </a:r>
            <a:r>
              <a:rPr lang="en-US" sz="1900" dirty="0" smtClean="0">
                <a:latin typeface="Times New Roman" panose="02020603050405020304" pitchFamily="18" charset="0"/>
                <a:cs typeface="Times New Roman" panose="02020603050405020304" pitchFamily="18" charset="0"/>
              </a:rPr>
              <a:t>) 20 Feb 19</a:t>
            </a:r>
            <a:endParaRPr lang="en-US" sz="1900" dirty="0">
              <a:latin typeface="Times New Roman" panose="02020603050405020304" pitchFamily="18" charset="0"/>
              <a:cs typeface="Times New Roman" panose="02020603050405020304" pitchFamily="18" charset="0"/>
            </a:endParaRPr>
          </a:p>
        </p:txBody>
      </p:sp>
      <p:sp>
        <p:nvSpPr>
          <p:cNvPr id="7" name="AutoShape 2" descr="Image result for marks and spencer logo"/>
          <p:cNvSpPr>
            <a:spLocks noGrp="1" noChangeAspect="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49150"/>
            <a:ext cx="8229600" cy="159567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36BF-B714-4AB4-AE96-8282C1B92132}"/>
              </a:ext>
            </a:extLst>
          </p:cNvPr>
          <p:cNvSpPr>
            <a:spLocks noGrp="1"/>
          </p:cNvSpPr>
          <p:nvPr>
            <p:ph type="title"/>
          </p:nvPr>
        </p:nvSpPr>
        <p:spPr>
          <a:xfrm>
            <a:off x="285720" y="71414"/>
            <a:ext cx="7886700" cy="1325563"/>
          </a:xfrm>
          <a:effectLst>
            <a:outerShdw blurRad="50800" dist="38100" dir="18900000" algn="bl" rotWithShape="0">
              <a:prstClr val="black">
                <a:alpha val="40000"/>
              </a:prstClr>
            </a:outerShdw>
          </a:effectLst>
        </p:spPr>
        <p:txBody>
          <a:bodyPr/>
          <a:lstStyle/>
          <a:p>
            <a:pPr algn="ctr"/>
            <a:r>
              <a:rPr lang="en-GB" b="1" dirty="0" smtClean="0">
                <a:latin typeface="Times New Roman" pitchFamily="18" charset="0"/>
                <a:cs typeface="Times New Roman" pitchFamily="18" charset="0"/>
              </a:rPr>
              <a:t>Benefits of CRM</a:t>
            </a:r>
            <a:endParaRPr lang="en-GB"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18948FA4-2BA1-4BF9-85C9-CA4A127EA2D1}"/>
              </a:ext>
            </a:extLst>
          </p:cNvPr>
          <p:cNvSpPr>
            <a:spLocks noGrp="1"/>
          </p:cNvSpPr>
          <p:nvPr>
            <p:ph idx="1"/>
          </p:nvPr>
        </p:nvSpPr>
        <p:spPr>
          <a:xfrm>
            <a:off x="214282" y="1428736"/>
            <a:ext cx="8301068" cy="5143536"/>
          </a:xfrm>
        </p:spPr>
        <p:txBody>
          <a:bodyPr>
            <a:normAutofit fontScale="85000" lnSpcReduction="10000"/>
          </a:bodyPr>
          <a:lstStyle/>
          <a:p>
            <a:pPr>
              <a:buNone/>
            </a:pPr>
            <a:r>
              <a:rPr lang="en-GB" sz="2800" dirty="0" smtClean="0">
                <a:latin typeface="Times New Roman" pitchFamily="18" charset="0"/>
                <a:cs typeface="Times New Roman" pitchFamily="18" charset="0"/>
              </a:rPr>
              <a:t>    It is very important for any organisation to maintain a good relationship with their stakeholders because they can affect the revenue and reputation of the company at the same time.</a:t>
            </a:r>
          </a:p>
          <a:p>
            <a:pPr>
              <a:buNone/>
            </a:pPr>
            <a:r>
              <a:rPr lang="en-GB" sz="2800" dirty="0">
                <a:latin typeface="Times New Roman" pitchFamily="18" charset="0"/>
                <a:cs typeface="Times New Roman" pitchFamily="18" charset="0"/>
              </a:rPr>
              <a:t> </a:t>
            </a:r>
            <a:r>
              <a:rPr lang="en-GB" sz="2800" dirty="0" smtClean="0">
                <a:latin typeface="Times New Roman" pitchFamily="18" charset="0"/>
                <a:cs typeface="Times New Roman" pitchFamily="18" charset="0"/>
              </a:rPr>
              <a:t>                                                      </a:t>
            </a:r>
            <a:r>
              <a:rPr lang="en-GB" sz="2400" dirty="0" smtClean="0">
                <a:latin typeface="Times New Roman" pitchFamily="18" charset="0"/>
                <a:cs typeface="Times New Roman" pitchFamily="18" charset="0"/>
              </a:rPr>
              <a:t>(</a:t>
            </a:r>
            <a:r>
              <a:rPr lang="en-GB" sz="2400" dirty="0">
                <a:latin typeface="Times New Roman" pitchFamily="18" charset="0"/>
                <a:cs typeface="Times New Roman" pitchFamily="18" charset="0"/>
              </a:rPr>
              <a:t>P</a:t>
            </a:r>
            <a:r>
              <a:rPr lang="en-GB" sz="2400" dirty="0" smtClean="0">
                <a:latin typeface="Times New Roman" pitchFamily="18" charset="0"/>
                <a:cs typeface="Times New Roman" pitchFamily="18" charset="0"/>
              </a:rPr>
              <a:t>uccinelli et al, 2009) 10 Feb 19</a:t>
            </a:r>
          </a:p>
          <a:p>
            <a:pPr>
              <a:buNone/>
            </a:pPr>
            <a:endParaRPr lang="en-GB" sz="2800" dirty="0">
              <a:latin typeface="Times New Roman" pitchFamily="18" charset="0"/>
              <a:cs typeface="Times New Roman" pitchFamily="18" charset="0"/>
            </a:endParaRPr>
          </a:p>
          <a:p>
            <a:r>
              <a:rPr lang="en-GB" sz="2800" dirty="0" smtClean="0">
                <a:latin typeface="Times New Roman" pitchFamily="18" charset="0"/>
                <a:cs typeface="Times New Roman" pitchFamily="18" charset="0"/>
              </a:rPr>
              <a:t> Improve </a:t>
            </a:r>
            <a:r>
              <a:rPr lang="en-GB" sz="2800" dirty="0">
                <a:latin typeface="Times New Roman" pitchFamily="18" charset="0"/>
                <a:cs typeface="Times New Roman" pitchFamily="18" charset="0"/>
              </a:rPr>
              <a:t>Information Organisation</a:t>
            </a:r>
          </a:p>
          <a:p>
            <a:r>
              <a:rPr lang="en-GB" sz="2800" dirty="0">
                <a:latin typeface="Times New Roman" pitchFamily="18" charset="0"/>
                <a:cs typeface="Times New Roman" pitchFamily="18" charset="0"/>
              </a:rPr>
              <a:t>Enhanced Communication</a:t>
            </a:r>
          </a:p>
          <a:p>
            <a:r>
              <a:rPr lang="en-GB" sz="2800" dirty="0">
                <a:latin typeface="Times New Roman" pitchFamily="18" charset="0"/>
                <a:cs typeface="Times New Roman" pitchFamily="18" charset="0"/>
              </a:rPr>
              <a:t>Improve Customer Service</a:t>
            </a:r>
          </a:p>
          <a:p>
            <a:r>
              <a:rPr lang="en-GB" sz="2800" dirty="0">
                <a:latin typeface="Times New Roman" pitchFamily="18" charset="0"/>
                <a:cs typeface="Times New Roman" pitchFamily="18" charset="0"/>
              </a:rPr>
              <a:t>Create Efficiency for Multiple Teams</a:t>
            </a:r>
          </a:p>
          <a:p>
            <a:r>
              <a:rPr lang="en-GB" sz="2800" dirty="0">
                <a:latin typeface="Times New Roman" pitchFamily="18" charset="0"/>
                <a:cs typeface="Times New Roman" pitchFamily="18" charset="0"/>
              </a:rPr>
              <a:t>Improve Analytical Data and Reporting</a:t>
            </a:r>
          </a:p>
          <a:p>
            <a:r>
              <a:rPr lang="en-GB" sz="2800" dirty="0">
                <a:latin typeface="Times New Roman" pitchFamily="18" charset="0"/>
                <a:cs typeface="Times New Roman" pitchFamily="18" charset="0"/>
              </a:rPr>
              <a:t>Trust</a:t>
            </a:r>
          </a:p>
          <a:p>
            <a:r>
              <a:rPr lang="en-GB" sz="2800" dirty="0">
                <a:latin typeface="Times New Roman" pitchFamily="18" charset="0"/>
                <a:cs typeface="Times New Roman" pitchFamily="18" charset="0"/>
              </a:rPr>
              <a:t>Satisfactions</a:t>
            </a:r>
          </a:p>
          <a:p>
            <a:pPr>
              <a:buNone/>
            </a:pPr>
            <a:r>
              <a:rPr lang="en-GB" sz="2400" dirty="0" smtClean="0">
                <a:latin typeface="Times New Roman" pitchFamily="18" charset="0"/>
                <a:cs typeface="Times New Roman" pitchFamily="18" charset="0"/>
              </a:rPr>
              <a:t>                                    (</a:t>
            </a:r>
            <a:r>
              <a:rPr lang="en-GB" sz="2400" dirty="0">
                <a:latin typeface="Times New Roman" pitchFamily="18" charset="0"/>
                <a:cs typeface="Times New Roman" pitchFamily="18" charset="0"/>
                <a:hlinkClick r:id="rId2"/>
              </a:rPr>
              <a:t>www.saleforce.com</a:t>
            </a:r>
            <a:r>
              <a:rPr lang="en-GB" sz="2400" dirty="0" smtClean="0">
                <a:latin typeface="Times New Roman" pitchFamily="18" charset="0"/>
                <a:cs typeface="Times New Roman" pitchFamily="18" charset="0"/>
              </a:rPr>
              <a:t>) 21 Feb 19</a:t>
            </a:r>
            <a:endParaRPr lang="en-GB" sz="2400" dirty="0">
              <a:latin typeface="Times New Roman" pitchFamily="18" charset="0"/>
              <a:cs typeface="Times New Roman" pitchFamily="18" charset="0"/>
            </a:endParaRPr>
          </a:p>
        </p:txBody>
      </p:sp>
    </p:spTree>
    <p:extLst>
      <p:ext uri="{BB962C8B-B14F-4D97-AF65-F5344CB8AC3E}">
        <p14:creationId xmlns:p14="http://schemas.microsoft.com/office/powerpoint/2010/main" val="1936756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F7925-5F52-4E33-8AD6-05495A1D5854}"/>
              </a:ext>
            </a:extLst>
          </p:cNvPr>
          <p:cNvSpPr>
            <a:spLocks noGrp="1"/>
          </p:cNvSpPr>
          <p:nvPr>
            <p:ph type="title"/>
          </p:nvPr>
        </p:nvSpPr>
        <p:spPr>
          <a:xfrm>
            <a:off x="-928726" y="365126"/>
            <a:ext cx="7886700" cy="1325563"/>
          </a:xfrm>
          <a:effectLst>
            <a:outerShdw blurRad="50800" dist="38100" dir="18900000" algn="bl" rotWithShape="0">
              <a:prstClr val="black">
                <a:alpha val="40000"/>
              </a:prstClr>
            </a:outerShdw>
          </a:effectLst>
        </p:spPr>
        <p:txBody>
          <a:bodyPr>
            <a:normAutofit fontScale="90000"/>
          </a:bodyPr>
          <a:lstStyle/>
          <a:p>
            <a:pPr algn="ctr"/>
            <a:r>
              <a:rPr lang="en-GB" dirty="0" smtClean="0">
                <a:latin typeface="Times New Roman" pitchFamily="18" charset="0"/>
                <a:cs typeface="Times New Roman" pitchFamily="18" charset="0"/>
              </a:rPr>
              <a:t>                    </a:t>
            </a:r>
            <a:r>
              <a:rPr lang="en-GB" b="1" dirty="0" smtClean="0">
                <a:latin typeface="Times New Roman" pitchFamily="18" charset="0"/>
                <a:cs typeface="Times New Roman" pitchFamily="18" charset="0"/>
              </a:rPr>
              <a:t>The Barrier of </a:t>
            </a:r>
            <a:r>
              <a:rPr lang="en-GB" b="1" dirty="0">
                <a:latin typeface="Times New Roman" pitchFamily="18" charset="0"/>
                <a:cs typeface="Times New Roman" pitchFamily="18" charset="0"/>
              </a:rPr>
              <a:t>CRM</a:t>
            </a:r>
          </a:p>
        </p:txBody>
      </p:sp>
      <p:sp>
        <p:nvSpPr>
          <p:cNvPr id="3" name="Content Placeholder 2">
            <a:extLst>
              <a:ext uri="{FF2B5EF4-FFF2-40B4-BE49-F238E27FC236}">
                <a16:creationId xmlns:a16="http://schemas.microsoft.com/office/drawing/2014/main" id="{77F7F26A-EFDB-4AE5-8078-3E77E33297CB}"/>
              </a:ext>
            </a:extLst>
          </p:cNvPr>
          <p:cNvSpPr>
            <a:spLocks noGrp="1"/>
          </p:cNvSpPr>
          <p:nvPr>
            <p:ph idx="1"/>
          </p:nvPr>
        </p:nvSpPr>
        <p:spPr>
          <a:xfrm>
            <a:off x="642910" y="2149496"/>
            <a:ext cx="8086754" cy="4351338"/>
          </a:xfrm>
        </p:spPr>
        <p:txBody>
          <a:bodyPr>
            <a:normAutofit/>
          </a:bodyPr>
          <a:lstStyle/>
          <a:p>
            <a:r>
              <a:rPr lang="en-GB" sz="2400" dirty="0">
                <a:latin typeface="Times New Roman" pitchFamily="18" charset="0"/>
                <a:cs typeface="Times New Roman" pitchFamily="18" charset="0"/>
              </a:rPr>
              <a:t>Bad Data </a:t>
            </a:r>
            <a:r>
              <a:rPr lang="en-GB" sz="2400" dirty="0" smtClean="0">
                <a:latin typeface="Times New Roman" pitchFamily="18" charset="0"/>
                <a:cs typeface="Times New Roman" pitchFamily="18" charset="0"/>
              </a:rPr>
              <a:t>Market</a:t>
            </a:r>
          </a:p>
          <a:p>
            <a:r>
              <a:rPr lang="en-GB" sz="2400" dirty="0" smtClean="0">
                <a:latin typeface="Times New Roman" pitchFamily="18" charset="0"/>
                <a:cs typeface="Times New Roman" pitchFamily="18" charset="0"/>
              </a:rPr>
              <a:t>Little or no CRM experience</a:t>
            </a:r>
          </a:p>
          <a:p>
            <a:r>
              <a:rPr lang="en-GB" sz="2400" dirty="0" smtClean="0">
                <a:latin typeface="Times New Roman" pitchFamily="18" charset="0"/>
                <a:cs typeface="Times New Roman" pitchFamily="18" charset="0"/>
              </a:rPr>
              <a:t>Cost- fees</a:t>
            </a:r>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Lack of Leadership Support</a:t>
            </a:r>
          </a:p>
          <a:p>
            <a:r>
              <a:rPr lang="en-GB" sz="2400" dirty="0">
                <a:latin typeface="Times New Roman" pitchFamily="18" charset="0"/>
                <a:cs typeface="Times New Roman" pitchFamily="18" charset="0"/>
              </a:rPr>
              <a:t>Lack of Education</a:t>
            </a:r>
          </a:p>
          <a:p>
            <a:r>
              <a:rPr lang="en-GB" sz="2400" dirty="0">
                <a:latin typeface="Times New Roman" pitchFamily="18" charset="0"/>
                <a:cs typeface="Times New Roman" pitchFamily="18" charset="0"/>
              </a:rPr>
              <a:t>Poor Training</a:t>
            </a:r>
          </a:p>
          <a:p>
            <a:r>
              <a:rPr lang="en-GB" sz="2400" dirty="0">
                <a:latin typeface="Times New Roman" pitchFamily="18" charset="0"/>
                <a:cs typeface="Times New Roman" pitchFamily="18" charset="0"/>
              </a:rPr>
              <a:t>Commitment</a:t>
            </a:r>
          </a:p>
          <a:p>
            <a:pPr marL="0" indent="0">
              <a:buNone/>
            </a:pPr>
            <a:r>
              <a:rPr lang="en-GB" sz="2400" dirty="0" smtClean="0">
                <a:latin typeface="Times New Roman" pitchFamily="18" charset="0"/>
                <a:cs typeface="Times New Roman" pitchFamily="18" charset="0"/>
              </a:rPr>
              <a:t>                       (</a:t>
            </a:r>
            <a:r>
              <a:rPr lang="en-GB" sz="2400" dirty="0">
                <a:latin typeface="Times New Roman" pitchFamily="18" charset="0"/>
                <a:cs typeface="Times New Roman" pitchFamily="18" charset="0"/>
                <a:hlinkClick r:id="rId2"/>
              </a:rPr>
              <a:t>www.introhive.com</a:t>
            </a:r>
            <a:r>
              <a:rPr lang="en-GB" sz="2400" dirty="0" smtClean="0">
                <a:latin typeface="Times New Roman" pitchFamily="18" charset="0"/>
                <a:cs typeface="Times New Roman" pitchFamily="18" charset="0"/>
              </a:rPr>
              <a:t>) </a:t>
            </a:r>
            <a:r>
              <a:rPr lang="en-GB" sz="1600" dirty="0" smtClean="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2019, February </a:t>
            </a:r>
            <a:r>
              <a:rPr lang="en-GB" sz="1600" dirty="0" smtClean="0">
                <a:latin typeface="Times New Roman" panose="02020603050405020304" pitchFamily="18" charset="0"/>
                <a:cs typeface="Times New Roman" panose="02020603050405020304" pitchFamily="18" charset="0"/>
              </a:rPr>
              <a:t>16</a:t>
            </a:r>
            <a:endParaRPr lang="en-GB" sz="1600" dirty="0">
              <a:latin typeface="Times New Roman" pitchFamily="18" charset="0"/>
              <a:cs typeface="Times New Roman" pitchFamily="18" charset="0"/>
            </a:endParaRPr>
          </a:p>
        </p:txBody>
      </p:sp>
    </p:spTree>
    <p:extLst>
      <p:ext uri="{BB962C8B-B14F-4D97-AF65-F5344CB8AC3E}">
        <p14:creationId xmlns:p14="http://schemas.microsoft.com/office/powerpoint/2010/main" val="3166796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2700000" algn="tl" rotWithShape="0">
              <a:prstClr val="black">
                <a:alpha val="40000"/>
              </a:prstClr>
            </a:outerShdw>
          </a:effectLst>
        </p:spPr>
        <p:txBody>
          <a:bodyPr>
            <a:normAutofit/>
          </a:bodyPr>
          <a:lstStyle/>
          <a:p>
            <a:r>
              <a:rPr lang="en-GB" sz="3200" b="1" dirty="0" smtClean="0">
                <a:latin typeface="Times New Roman" pitchFamily="18" charset="0"/>
                <a:cs typeface="Times New Roman" pitchFamily="18" charset="0"/>
              </a:rPr>
              <a:t>CRM system in Tesco</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itchFamily="18" charset="0"/>
                <a:cs typeface="Times New Roman" pitchFamily="18" charset="0"/>
              </a:rPr>
              <a:t> Tesco is a rival company that use pragmatic approaches to eradicate supply chain issues, which result in the effectiveness of the company – supplier relationship.</a:t>
            </a:r>
          </a:p>
          <a:p>
            <a:pPr>
              <a:buNone/>
            </a:pPr>
            <a:endParaRPr lang="en-GB" sz="2800" dirty="0" smtClean="0">
              <a:latin typeface="Times New Roman" pitchFamily="18" charset="0"/>
              <a:cs typeface="Times New Roman" pitchFamily="18" charset="0"/>
            </a:endParaRPr>
          </a:p>
          <a:p>
            <a:r>
              <a:rPr lang="en-GB" sz="2800" dirty="0" smtClean="0">
                <a:latin typeface="Times New Roman" pitchFamily="18" charset="0"/>
                <a:cs typeface="Times New Roman" pitchFamily="18" charset="0"/>
              </a:rPr>
              <a:t>However there are some advantage and disadvantage Tesco face adopting CRM system.</a:t>
            </a:r>
          </a:p>
          <a:p>
            <a:pPr marL="0" indent="0">
              <a:buNone/>
            </a:pPr>
            <a:r>
              <a:rPr lang="en-GB" sz="2800" dirty="0" smtClean="0">
                <a:latin typeface="Times New Roman" pitchFamily="18" charset="0"/>
                <a:cs typeface="Times New Roman" pitchFamily="18" charset="0"/>
              </a:rPr>
              <a:t>                                     (</a:t>
            </a:r>
            <a:r>
              <a:rPr lang="en-GB" sz="2800" dirty="0" smtClean="0">
                <a:latin typeface="Times New Roman" pitchFamily="18" charset="0"/>
                <a:cs typeface="Times New Roman" pitchFamily="18" charset="0"/>
                <a:hlinkClick r:id="rId2"/>
              </a:rPr>
              <a:t>www.ukessay.com</a:t>
            </a:r>
            <a:r>
              <a:rPr lang="en-GB" sz="2800" dirty="0" smtClean="0">
                <a:latin typeface="Times New Roman" pitchFamily="18" charset="0"/>
                <a:cs typeface="Times New Roman" pitchFamily="18" charset="0"/>
              </a:rPr>
              <a:t>. 21 Feb 19)</a:t>
            </a:r>
            <a:endParaRPr lang="en-US" sz="28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28" y="71414"/>
            <a:ext cx="8229600" cy="1143000"/>
          </a:xfrm>
          <a:effectLst>
            <a:outerShdw blurRad="50800" dist="38100" algn="l" rotWithShape="0">
              <a:prstClr val="black">
                <a:alpha val="40000"/>
              </a:prstClr>
            </a:outerShdw>
          </a:effectLst>
        </p:spPr>
        <p:txBody>
          <a:bodyPr>
            <a:normAutofit/>
          </a:bodyPr>
          <a:lstStyle/>
          <a:p>
            <a:r>
              <a:rPr lang="en-GB" sz="3200" b="1" dirty="0" smtClean="0">
                <a:latin typeface="Times New Roman" panose="02020603050405020304" pitchFamily="18" charset="0"/>
                <a:cs typeface="Times New Roman" panose="02020603050405020304" pitchFamily="18" charset="0"/>
              </a:rPr>
              <a:t>Tesco benefit from CRM</a:t>
            </a:r>
            <a:endParaRPr 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2000" dirty="0" smtClean="0">
                <a:latin typeface="Times New Roman" pitchFamily="18" charset="0"/>
                <a:cs typeface="Times New Roman" pitchFamily="18" charset="0"/>
              </a:rPr>
              <a:t>(B2C) benefit from CRM: using CRM Tesco easily can find out their customer information, like how much customer spend, what they need, how often they use service etc.(club card)</a:t>
            </a:r>
          </a:p>
          <a:p>
            <a:pPr>
              <a:buNone/>
            </a:pPr>
            <a:r>
              <a:rPr lang="en-GB" sz="2000" dirty="0" smtClean="0">
                <a:latin typeface="Times New Roman" pitchFamily="18" charset="0"/>
                <a:cs typeface="Times New Roman" pitchFamily="18" charset="0"/>
              </a:rPr>
              <a:t>  </a:t>
            </a:r>
          </a:p>
          <a:p>
            <a:r>
              <a:rPr lang="en-GB" sz="2000" dirty="0" smtClean="0">
                <a:latin typeface="Times New Roman" pitchFamily="18" charset="0"/>
                <a:cs typeface="Times New Roman" pitchFamily="18" charset="0"/>
              </a:rPr>
              <a:t>(B2B) benefit from CRM: using CRM system in Tesco, stakeholders like suppliers always gets benefits from it. Tesco pass their customer information to the supplier, so supplier can calculate how much and what products they need to supply without delay.  </a:t>
            </a:r>
          </a:p>
          <a:p>
            <a:pPr>
              <a:buNone/>
            </a:pP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Higher sales rate and profit, lower product price, frequently and timely delivery</a:t>
            </a:r>
          </a:p>
          <a:p>
            <a:pPr marL="0" indent="0">
              <a:buNone/>
            </a:pPr>
            <a:r>
              <a:rPr lang="en-GB" sz="1800" dirty="0" smtClean="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hlinkClick r:id="rId2"/>
              </a:rPr>
              <a:t>www.nextengage.co.za</a:t>
            </a:r>
            <a:r>
              <a:rPr lang="en-GB" sz="1800" dirty="0" smtClean="0">
                <a:latin typeface="Times New Roman" panose="02020603050405020304" pitchFamily="18" charset="0"/>
                <a:cs typeface="Times New Roman" panose="02020603050405020304" pitchFamily="18" charset="0"/>
              </a:rPr>
              <a:t>) 22 Feb 19</a:t>
            </a:r>
            <a:endParaRPr lang="en-US" sz="1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18900000" algn="bl" rotWithShape="0">
              <a:prstClr val="black">
                <a:alpha val="40000"/>
              </a:prstClr>
            </a:outerShdw>
          </a:effectLst>
        </p:spPr>
        <p:txBody>
          <a:bodyPr>
            <a:normAutofit/>
          </a:bodyPr>
          <a:lstStyle/>
          <a:p>
            <a:r>
              <a:rPr lang="en-GB" sz="3200" b="1" dirty="0" smtClean="0">
                <a:latin typeface="Times New Roman" pitchFamily="18" charset="0"/>
                <a:cs typeface="Times New Roman" pitchFamily="18" charset="0"/>
              </a:rPr>
              <a:t>Disadvantage of CRM in Tesco</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2260623"/>
            <a:ext cx="8229600" cy="4525963"/>
          </a:xfrm>
        </p:spPr>
        <p:txBody>
          <a:bodyPr>
            <a:normAutofit/>
          </a:bodyPr>
          <a:lstStyle/>
          <a:p>
            <a:r>
              <a:rPr lang="en-GB" dirty="0" smtClean="0">
                <a:latin typeface="Times New Roman" pitchFamily="18" charset="0"/>
                <a:cs typeface="Times New Roman" pitchFamily="18" charset="0"/>
              </a:rPr>
              <a:t>Increasing product price and reduction of profits when stakeholders are not happy.</a:t>
            </a:r>
          </a:p>
          <a:p>
            <a:endParaRPr lang="en-GB" dirty="0">
              <a:latin typeface="Times New Roman" pitchFamily="18" charset="0"/>
              <a:cs typeface="Times New Roman" pitchFamily="18" charset="0"/>
            </a:endParaRPr>
          </a:p>
          <a:p>
            <a:r>
              <a:rPr lang="en-GB" dirty="0" smtClean="0">
                <a:latin typeface="Times New Roman" pitchFamily="18" charset="0"/>
                <a:cs typeface="Times New Roman" pitchFamily="18" charset="0"/>
              </a:rPr>
              <a:t>Technical problem can delay the process of delivery</a:t>
            </a:r>
          </a:p>
          <a:p>
            <a:pPr marL="0" indent="0">
              <a:buNone/>
            </a:pPr>
            <a:r>
              <a:rPr lang="en-GB" dirty="0" smtClean="0">
                <a:latin typeface="Times New Roman" pitchFamily="18" charset="0"/>
                <a:cs typeface="Times New Roman" pitchFamily="18" charset="0"/>
              </a:rPr>
              <a:t>                                       </a:t>
            </a:r>
            <a:r>
              <a:rPr lang="en-GB" sz="1800"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hlinkClick r:id="rId2"/>
              </a:rPr>
              <a:t>www.nextengage.co.za</a:t>
            </a:r>
            <a:r>
              <a:rPr lang="en-GB" sz="1800" dirty="0">
                <a:latin typeface="Times New Roman" panose="02020603050405020304" pitchFamily="18" charset="0"/>
                <a:cs typeface="Times New Roman" panose="02020603050405020304" pitchFamily="18" charset="0"/>
              </a:rPr>
              <a:t>) 22 Feb 19</a:t>
            </a:r>
            <a:endParaRPr lang="en-US" sz="1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3A0A2-242F-45F6-85FC-92830DB0E639}"/>
              </a:ext>
            </a:extLst>
          </p:cNvPr>
          <p:cNvSpPr>
            <a:spLocks noGrp="1"/>
          </p:cNvSpPr>
          <p:nvPr>
            <p:ph type="title"/>
          </p:nvPr>
        </p:nvSpPr>
        <p:spPr>
          <a:effectLst>
            <a:outerShdw blurRad="50800" dist="38100" dir="18900000" algn="bl" rotWithShape="0">
              <a:prstClr val="black">
                <a:alpha val="40000"/>
              </a:prstClr>
            </a:outerShdw>
          </a:effectLst>
        </p:spPr>
        <p:txBody>
          <a:bodyPr>
            <a:normAutofit/>
          </a:bodyPr>
          <a:lstStyle/>
          <a:p>
            <a:pPr algn="ctr"/>
            <a:r>
              <a:rPr lang="en-GB" sz="3200" b="1" dirty="0">
                <a:latin typeface="Times New Roman" pitchFamily="18" charset="0"/>
                <a:cs typeface="Times New Roman" pitchFamily="18" charset="0"/>
              </a:rPr>
              <a:t>W</a:t>
            </a:r>
            <a:r>
              <a:rPr lang="en-GB" sz="3200" b="1" dirty="0" smtClean="0">
                <a:latin typeface="Times New Roman" pitchFamily="18" charset="0"/>
                <a:cs typeface="Times New Roman" pitchFamily="18" charset="0"/>
              </a:rPr>
              <a:t>hy CRM system need in M&amp;S</a:t>
            </a:r>
            <a:endParaRPr lang="en-GB" sz="32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46510363-6247-44A8-B769-A88B7891C9E4}"/>
              </a:ext>
            </a:extLst>
          </p:cNvPr>
          <p:cNvSpPr>
            <a:spLocks noGrp="1"/>
          </p:cNvSpPr>
          <p:nvPr>
            <p:ph idx="1"/>
          </p:nvPr>
        </p:nvSpPr>
        <p:spPr/>
        <p:txBody>
          <a:bodyPr>
            <a:normAutofit fontScale="92500" lnSpcReduction="10000"/>
          </a:bodyPr>
          <a:lstStyle/>
          <a:p>
            <a:r>
              <a:rPr lang="en-GB" sz="2400" dirty="0">
                <a:latin typeface="Times New Roman" pitchFamily="18" charset="0"/>
                <a:cs typeface="Times New Roman" pitchFamily="18" charset="0"/>
              </a:rPr>
              <a:t>Recently released news from M&amp;S.</a:t>
            </a:r>
          </a:p>
          <a:p>
            <a:r>
              <a:rPr lang="en-GB" sz="2400" dirty="0">
                <a:latin typeface="Times New Roman" pitchFamily="18" charset="0"/>
                <a:cs typeface="Times New Roman" pitchFamily="18" charset="0"/>
              </a:rPr>
              <a:t>Planning to close 100 stores at Home and Abroad.</a:t>
            </a:r>
          </a:p>
          <a:p>
            <a:r>
              <a:rPr lang="en-GB" sz="2400" dirty="0">
                <a:latin typeface="Times New Roman" pitchFamily="18" charset="0"/>
                <a:cs typeface="Times New Roman" pitchFamily="18" charset="0"/>
              </a:rPr>
              <a:t>Will also plan to open 200 additional Food Stores.</a:t>
            </a:r>
          </a:p>
          <a:p>
            <a:r>
              <a:rPr lang="en-GB" sz="2400" dirty="0">
                <a:latin typeface="Times New Roman" pitchFamily="18" charset="0"/>
                <a:cs typeface="Times New Roman" pitchFamily="18" charset="0"/>
              </a:rPr>
              <a:t>M&amp;S at Risk:</a:t>
            </a:r>
          </a:p>
          <a:p>
            <a:r>
              <a:rPr lang="en-GB" sz="2400" dirty="0">
                <a:latin typeface="Times New Roman" pitchFamily="18" charset="0"/>
                <a:cs typeface="Times New Roman" pitchFamily="18" charset="0"/>
              </a:rPr>
              <a:t>Failed Big Brands.</a:t>
            </a:r>
          </a:p>
          <a:p>
            <a:r>
              <a:rPr lang="en-GB" sz="2400" dirty="0">
                <a:latin typeface="Times New Roman" pitchFamily="18" charset="0"/>
                <a:cs typeface="Times New Roman" pitchFamily="18" charset="0"/>
              </a:rPr>
              <a:t>Lost Touch with customers.</a:t>
            </a:r>
          </a:p>
          <a:p>
            <a:r>
              <a:rPr lang="en-GB" sz="2400" dirty="0">
                <a:latin typeface="Times New Roman" pitchFamily="18" charset="0"/>
                <a:cs typeface="Times New Roman" pitchFamily="18" charset="0"/>
              </a:rPr>
              <a:t>Massive Disconnected with their Audience.</a:t>
            </a:r>
          </a:p>
          <a:p>
            <a:r>
              <a:rPr lang="en-GB" sz="2400" dirty="0">
                <a:latin typeface="Times New Roman" pitchFamily="18" charset="0"/>
                <a:cs typeface="Times New Roman" pitchFamily="18" charset="0"/>
              </a:rPr>
              <a:t>Is in danger of ending.</a:t>
            </a:r>
          </a:p>
          <a:p>
            <a:r>
              <a:rPr lang="en-GB" sz="2400" dirty="0">
                <a:latin typeface="Times New Roman" pitchFamily="18" charset="0"/>
                <a:cs typeface="Times New Roman" pitchFamily="18" charset="0"/>
              </a:rPr>
              <a:t>Lack of Focus in their customers</a:t>
            </a:r>
            <a:r>
              <a:rPr lang="en-GB" sz="2400" dirty="0" smtClean="0">
                <a:latin typeface="Times New Roman" pitchFamily="18" charset="0"/>
                <a:cs typeface="Times New Roman" pitchFamily="18" charset="0"/>
              </a:rPr>
              <a:t>.</a:t>
            </a:r>
          </a:p>
          <a:p>
            <a:pPr marL="0" indent="0">
              <a:buNone/>
            </a:pPr>
            <a:r>
              <a:rPr lang="en-GB" sz="1800" dirty="0">
                <a:latin typeface="Times New Roman" panose="02020603050405020304" pitchFamily="18" charset="0"/>
                <a:cs typeface="Times New Roman" pitchFamily="18" charset="0"/>
              </a:rPr>
              <a:t> </a:t>
            </a:r>
            <a:r>
              <a:rPr lang="en-GB" sz="1800" dirty="0" smtClean="0">
                <a:latin typeface="Times New Roman" pitchFamily="18" charset="0"/>
                <a:cs typeface="Times New Roman" pitchFamily="18" charset="0"/>
              </a:rPr>
              <a:t>                                                            </a:t>
            </a:r>
          </a:p>
          <a:p>
            <a:pPr marL="0" indent="0">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Gilliland,N</a:t>
            </a:r>
            <a:r>
              <a:rPr lang="en-GB" sz="1800" dirty="0">
                <a:latin typeface="Times New Roman" panose="02020603050405020304" pitchFamily="18" charset="0"/>
                <a:cs typeface="Times New Roman" panose="02020603050405020304" pitchFamily="18" charset="0"/>
              </a:rPr>
              <a:t>.(2018</a:t>
            </a:r>
            <a:r>
              <a:rPr lang="en-GB" sz="1800" dirty="0" smtClean="0">
                <a:latin typeface="Times New Roman" panose="02020603050405020304" pitchFamily="18" charset="0"/>
                <a:cs typeface="Times New Roman" panose="02020603050405020304" pitchFamily="18" charset="0"/>
              </a:rPr>
              <a:t>) 20 </a:t>
            </a:r>
            <a:r>
              <a:rPr lang="en-GB" sz="1800" dirty="0">
                <a:latin typeface="Times New Roman" panose="02020603050405020304" pitchFamily="18" charset="0"/>
                <a:cs typeface="Times New Roman" panose="02020603050405020304" pitchFamily="18" charset="0"/>
              </a:rPr>
              <a:t>F</a:t>
            </a:r>
            <a:r>
              <a:rPr lang="en-GB" sz="1800" dirty="0" smtClean="0">
                <a:latin typeface="Times New Roman" panose="02020603050405020304" pitchFamily="18" charset="0"/>
                <a:cs typeface="Times New Roman" panose="02020603050405020304" pitchFamily="18" charset="0"/>
              </a:rPr>
              <a:t>eb 19</a:t>
            </a:r>
          </a:p>
          <a:p>
            <a:pPr marL="0" indent="0">
              <a:buNone/>
            </a:pPr>
            <a:r>
              <a:rPr lang="en-GB" sz="1800" dirty="0" smtClean="0">
                <a:latin typeface="Times New Roman" panose="02020603050405020304" pitchFamily="18" charset="0"/>
                <a:cs typeface="Times New Roman" panose="02020603050405020304" pitchFamily="18" charset="0"/>
              </a:rPr>
              <a:t>                                                             Sillars, J.(2018). news.sky.com. 19 feb19</a:t>
            </a:r>
          </a:p>
          <a:p>
            <a:pPr marL="0" indent="0">
              <a:buNone/>
            </a:pPr>
            <a:endParaRPr lang="en-GB" sz="2400" dirty="0">
              <a:latin typeface="Times New Roman" pitchFamily="18" charset="0"/>
              <a:cs typeface="Times New Roman" pitchFamily="18" charset="0"/>
            </a:endParaRPr>
          </a:p>
        </p:txBody>
      </p:sp>
    </p:spTree>
    <p:extLst>
      <p:ext uri="{BB962C8B-B14F-4D97-AF65-F5344CB8AC3E}">
        <p14:creationId xmlns:p14="http://schemas.microsoft.com/office/powerpoint/2010/main" val="1874697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DB3C-BC01-4808-8930-DDAFE881713D}"/>
              </a:ext>
            </a:extLst>
          </p:cNvPr>
          <p:cNvSpPr>
            <a:spLocks noGrp="1"/>
          </p:cNvSpPr>
          <p:nvPr>
            <p:ph type="title"/>
          </p:nvPr>
        </p:nvSpPr>
        <p:spPr>
          <a:xfrm>
            <a:off x="500034" y="514655"/>
            <a:ext cx="7886700" cy="1128395"/>
          </a:xfrm>
          <a:effectLst>
            <a:outerShdw blurRad="50800" dist="38100" dir="18900000" algn="bl" rotWithShape="0">
              <a:prstClr val="black">
                <a:alpha val="40000"/>
              </a:prstClr>
            </a:outerShdw>
          </a:effectLst>
        </p:spPr>
        <p:txBody>
          <a:bodyPr>
            <a:noAutofit/>
          </a:bodyPr>
          <a:lstStyle/>
          <a:p>
            <a:r>
              <a:rPr lang="en-GB" sz="3200" b="1" dirty="0" smtClean="0">
                <a:latin typeface="Times New Roman" pitchFamily="18" charset="0"/>
                <a:cs typeface="Times New Roman" pitchFamily="18" charset="0"/>
              </a:rPr>
              <a:t>CRM Develop plan for M&amp;S </a:t>
            </a:r>
            <a:r>
              <a:rPr lang="en-GB" sz="2800" b="1" dirty="0">
                <a:latin typeface="Times New Roman" pitchFamily="18" charset="0"/>
                <a:cs typeface="Times New Roman" pitchFamily="18" charset="0"/>
              </a:rPr>
              <a:t/>
            </a:r>
            <a:br>
              <a:rPr lang="en-GB" sz="2800" b="1" dirty="0">
                <a:latin typeface="Times New Roman" pitchFamily="18" charset="0"/>
                <a:cs typeface="Times New Roman" pitchFamily="18" charset="0"/>
              </a:rPr>
            </a:br>
            <a:endParaRPr lang="en-GB" sz="28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C63DCB6F-1F6B-4388-98C7-50E3F3F86B97}"/>
              </a:ext>
            </a:extLst>
          </p:cNvPr>
          <p:cNvSpPr>
            <a:spLocks noGrp="1"/>
          </p:cNvSpPr>
          <p:nvPr>
            <p:ph idx="1"/>
          </p:nvPr>
        </p:nvSpPr>
        <p:spPr>
          <a:xfrm>
            <a:off x="628650" y="2078058"/>
            <a:ext cx="7886700" cy="4351338"/>
          </a:xfrm>
        </p:spPr>
        <p:txBody>
          <a:bodyPr>
            <a:normAutofit/>
          </a:bodyPr>
          <a:lstStyle/>
          <a:p>
            <a:r>
              <a:rPr lang="en-GB" sz="2400" dirty="0">
                <a:latin typeface="Times New Roman" pitchFamily="18" charset="0"/>
                <a:cs typeface="Times New Roman" pitchFamily="18" charset="0"/>
              </a:rPr>
              <a:t>CRM developed over years and High Demand. </a:t>
            </a:r>
          </a:p>
          <a:p>
            <a:r>
              <a:rPr lang="en-GB" sz="2400" dirty="0">
                <a:latin typeface="Times New Roman" pitchFamily="18" charset="0"/>
                <a:cs typeface="Times New Roman" pitchFamily="18" charset="0"/>
              </a:rPr>
              <a:t>Adopted software.</a:t>
            </a:r>
          </a:p>
          <a:p>
            <a:r>
              <a:rPr lang="en-GB" sz="2400" dirty="0">
                <a:latin typeface="Times New Roman" pitchFamily="18" charset="0"/>
                <a:cs typeface="Times New Roman" pitchFamily="18" charset="0"/>
              </a:rPr>
              <a:t>To improve performance.</a:t>
            </a:r>
          </a:p>
          <a:p>
            <a:r>
              <a:rPr lang="en-GB" sz="2400" dirty="0">
                <a:latin typeface="Times New Roman" pitchFamily="18" charset="0"/>
                <a:cs typeface="Times New Roman" pitchFamily="18" charset="0"/>
              </a:rPr>
              <a:t>Gain brand loyalty.</a:t>
            </a:r>
          </a:p>
          <a:p>
            <a:r>
              <a:rPr lang="en-GB" sz="2400" dirty="0">
                <a:latin typeface="Times New Roman" pitchFamily="18" charset="0"/>
                <a:cs typeface="Times New Roman" pitchFamily="18" charset="0"/>
              </a:rPr>
              <a:t>Monitor customer relationships more effectively.</a:t>
            </a:r>
          </a:p>
          <a:p>
            <a:r>
              <a:rPr lang="en-GB" sz="2400" dirty="0">
                <a:latin typeface="Times New Roman" pitchFamily="18" charset="0"/>
                <a:cs typeface="Times New Roman" pitchFamily="18" charset="0"/>
              </a:rPr>
              <a:t>Improve product loyalty to customer.</a:t>
            </a:r>
          </a:p>
          <a:p>
            <a:r>
              <a:rPr lang="en-GB" sz="2400" dirty="0">
                <a:latin typeface="Times New Roman" pitchFamily="18" charset="0"/>
                <a:cs typeface="Times New Roman" pitchFamily="18" charset="0"/>
              </a:rPr>
              <a:t>M&amp;S selected strategy to boost its revenues by satisfying their customers</a:t>
            </a:r>
            <a:r>
              <a:rPr lang="en-GB" sz="2400" dirty="0" smtClean="0">
                <a:latin typeface="Times New Roman" pitchFamily="18" charset="0"/>
                <a:cs typeface="Times New Roman" pitchFamily="18" charset="0"/>
              </a:rPr>
              <a:t>.</a:t>
            </a:r>
          </a:p>
          <a:p>
            <a:pPr marL="0" indent="0">
              <a:buNone/>
            </a:pPr>
            <a:r>
              <a:rPr lang="en-GB" sz="1800" dirty="0">
                <a:latin typeface="Times New Roman" panose="02020603050405020304"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hlinkClick r:id="rId2"/>
              </a:rPr>
              <a:t>www.marketingweek.com</a:t>
            </a:r>
            <a:r>
              <a:rPr lang="en-GB" sz="1800" dirty="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20</a:t>
            </a:r>
            <a:r>
              <a:rPr lang="en-GB" sz="1800" dirty="0">
                <a:latin typeface="Times New Roman" panose="02020603050405020304" pitchFamily="18" charset="0"/>
                <a:cs typeface="Times New Roman" panose="02020603050405020304" pitchFamily="18" charset="0"/>
              </a:rPr>
              <a:t>, February, </a:t>
            </a:r>
            <a:r>
              <a:rPr lang="en-GB" sz="1800" dirty="0" smtClean="0">
                <a:latin typeface="Times New Roman" panose="02020603050405020304" pitchFamily="18" charset="0"/>
                <a:cs typeface="Times New Roman" panose="02020603050405020304" pitchFamily="18" charset="0"/>
              </a:rPr>
              <a:t>2019.</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smtClean="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hlinkClick r:id="rId3"/>
              </a:rPr>
              <a:t>www.econsultancy.com</a:t>
            </a:r>
            <a:r>
              <a:rPr lang="en-GB" sz="1800" dirty="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20</a:t>
            </a:r>
            <a:r>
              <a:rPr lang="en-GB" sz="1800" dirty="0">
                <a:latin typeface="Times New Roman" panose="02020603050405020304" pitchFamily="18" charset="0"/>
                <a:cs typeface="Times New Roman" panose="02020603050405020304" pitchFamily="18" charset="0"/>
              </a:rPr>
              <a:t>, February, </a:t>
            </a:r>
            <a:r>
              <a:rPr lang="en-GB" sz="1800" dirty="0" smtClean="0">
                <a:latin typeface="Times New Roman" panose="02020603050405020304" pitchFamily="18" charset="0"/>
                <a:cs typeface="Times New Roman" panose="02020603050405020304" pitchFamily="18" charset="0"/>
              </a:rPr>
              <a:t>2019.</a:t>
            </a: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690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3F72-0B43-4605-A255-DBA0D99F852F}"/>
              </a:ext>
            </a:extLst>
          </p:cNvPr>
          <p:cNvSpPr>
            <a:spLocks noGrp="1"/>
          </p:cNvSpPr>
          <p:nvPr>
            <p:ph type="title"/>
          </p:nvPr>
        </p:nvSpPr>
        <p:spPr>
          <a:xfrm>
            <a:off x="457200" y="71414"/>
            <a:ext cx="8229600" cy="1143000"/>
          </a:xfrm>
          <a:effectLst>
            <a:outerShdw blurRad="50800" dist="38100" dir="18900000" algn="bl" rotWithShape="0">
              <a:prstClr val="black">
                <a:alpha val="40000"/>
              </a:prstClr>
            </a:outerShdw>
          </a:effectLst>
        </p:spPr>
        <p:txBody>
          <a:bodyPr>
            <a:normAutofit/>
          </a:bodyPr>
          <a:lstStyle/>
          <a:p>
            <a:pPr algn="ctr"/>
            <a:r>
              <a:rPr lang="en-GB" sz="2800" b="1" dirty="0" smtClean="0">
                <a:latin typeface="Times New Roman" pitchFamily="18" charset="0"/>
                <a:cs typeface="Times New Roman" pitchFamily="18" charset="0"/>
              </a:rPr>
              <a:t>What change M&amp;S have after CRM system</a:t>
            </a:r>
            <a:endParaRPr lang="en-GB" sz="28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15F833C7-EB95-4468-A4CD-1E2C01C66183}"/>
              </a:ext>
            </a:extLst>
          </p:cNvPr>
          <p:cNvSpPr>
            <a:spLocks noGrp="1"/>
          </p:cNvSpPr>
          <p:nvPr>
            <p:ph idx="1"/>
          </p:nvPr>
        </p:nvSpPr>
        <p:spPr>
          <a:xfrm>
            <a:off x="428596" y="1340768"/>
            <a:ext cx="7886700" cy="4824536"/>
          </a:xfrm>
        </p:spPr>
        <p:txBody>
          <a:bodyPr>
            <a:noAutofit/>
          </a:bodyPr>
          <a:lstStyle/>
          <a:p>
            <a:pPr marL="0" indent="0">
              <a:buNone/>
            </a:pPr>
            <a:r>
              <a:rPr lang="en-GB" sz="2400" dirty="0">
                <a:latin typeface="Times New Roman" pitchFamily="18" charset="0"/>
                <a:cs typeface="Times New Roman" pitchFamily="18" charset="0"/>
              </a:rPr>
              <a:t>It’s developed operated CRM as an integrated part of M&amp;S Management</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Spark Membership Card.</a:t>
            </a:r>
          </a:p>
          <a:p>
            <a:r>
              <a:rPr lang="en-GB" sz="2400" dirty="0">
                <a:latin typeface="Times New Roman" pitchFamily="18" charset="0"/>
                <a:cs typeface="Times New Roman" pitchFamily="18" charset="0"/>
              </a:rPr>
              <a:t>Convenient Services.</a:t>
            </a:r>
          </a:p>
          <a:p>
            <a:r>
              <a:rPr lang="en-GB" sz="2400" dirty="0">
                <a:latin typeface="Times New Roman" pitchFamily="18" charset="0"/>
                <a:cs typeface="Times New Roman" pitchFamily="18" charset="0"/>
              </a:rPr>
              <a:t>Loyal Brand.</a:t>
            </a:r>
          </a:p>
          <a:p>
            <a:r>
              <a:rPr lang="en-GB" sz="2400" dirty="0">
                <a:latin typeface="Times New Roman" pitchFamily="18" charset="0"/>
                <a:cs typeface="Times New Roman" pitchFamily="18" charset="0"/>
              </a:rPr>
              <a:t>Discount Offer.</a:t>
            </a:r>
          </a:p>
          <a:p>
            <a:r>
              <a:rPr lang="en-GB" sz="2400" dirty="0">
                <a:latin typeface="Times New Roman" pitchFamily="18" charset="0"/>
                <a:cs typeface="Times New Roman" pitchFamily="18" charset="0"/>
              </a:rPr>
              <a:t>Other Offers.</a:t>
            </a:r>
          </a:p>
          <a:p>
            <a:r>
              <a:rPr lang="en-GB" sz="2400" dirty="0">
                <a:latin typeface="Times New Roman" pitchFamily="18" charset="0"/>
                <a:cs typeface="Times New Roman" pitchFamily="18" charset="0"/>
              </a:rPr>
              <a:t>Customer Care and Quality Standards.</a:t>
            </a:r>
          </a:p>
          <a:p>
            <a:r>
              <a:rPr lang="en-GB" sz="2400" dirty="0">
                <a:latin typeface="Times New Roman" pitchFamily="18" charset="0"/>
                <a:cs typeface="Times New Roman" pitchFamily="18" charset="0"/>
              </a:rPr>
              <a:t>Developed Effective Management Strategies Asserted.</a:t>
            </a:r>
          </a:p>
          <a:p>
            <a:r>
              <a:rPr lang="en-GB" sz="2400" dirty="0">
                <a:latin typeface="Times New Roman" pitchFamily="18" charset="0"/>
                <a:cs typeface="Times New Roman" pitchFamily="18" charset="0"/>
              </a:rPr>
              <a:t>Technological Innovations</a:t>
            </a:r>
            <a:r>
              <a:rPr lang="en-GB" sz="2400" dirty="0" smtClean="0">
                <a:latin typeface="Times New Roman" pitchFamily="18" charset="0"/>
                <a:cs typeface="Times New Roman" pitchFamily="18" charset="0"/>
              </a:rPr>
              <a:t>.</a:t>
            </a:r>
          </a:p>
          <a:p>
            <a:pPr marL="0" indent="0">
              <a:buNone/>
            </a:pPr>
            <a:r>
              <a:rPr lang="en-GB" sz="2000" dirty="0" smtClean="0">
                <a:latin typeface="Times New Roman" pitchFamily="18" charset="0"/>
                <a:cs typeface="Times New Roman" pitchFamily="18" charset="0"/>
              </a:rPr>
              <a:t>                                                        </a:t>
            </a:r>
            <a:r>
              <a:rPr lang="en-GB" sz="1800" dirty="0">
                <a:latin typeface="Times New Roman" panose="02020603050405020304" pitchFamily="18" charset="0"/>
                <a:cs typeface="Times New Roman" panose="02020603050405020304" pitchFamily="18" charset="0"/>
              </a:rPr>
              <a:t>Cameron, N. (2018). </a:t>
            </a:r>
            <a:r>
              <a:rPr lang="en-GB" sz="1800" dirty="0">
                <a:latin typeface="Times New Roman" panose="02020603050405020304" pitchFamily="18" charset="0"/>
                <a:cs typeface="Times New Roman" panose="02020603050405020304" pitchFamily="18" charset="0"/>
                <a:hlinkClick r:id="rId2"/>
              </a:rPr>
              <a:t>www.cmo.com.au</a:t>
            </a:r>
            <a:endParaRPr lang="en-GB" sz="1800" dirty="0">
              <a:latin typeface="Times New Roman" pitchFamily="18" charset="0"/>
              <a:cs typeface="Times New Roman" pitchFamily="18" charset="0"/>
            </a:endParaRPr>
          </a:p>
        </p:txBody>
      </p:sp>
    </p:spTree>
    <p:extLst>
      <p:ext uri="{BB962C8B-B14F-4D97-AF65-F5344CB8AC3E}">
        <p14:creationId xmlns:p14="http://schemas.microsoft.com/office/powerpoint/2010/main" val="3741264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4A561-4A8F-4839-A4ED-A4D598416AAF}"/>
              </a:ext>
            </a:extLst>
          </p:cNvPr>
          <p:cNvSpPr>
            <a:spLocks noGrp="1"/>
          </p:cNvSpPr>
          <p:nvPr>
            <p:ph type="title"/>
          </p:nvPr>
        </p:nvSpPr>
        <p:spPr>
          <a:effectLst>
            <a:outerShdw blurRad="50800" dist="38100" algn="l" rotWithShape="0">
              <a:prstClr val="black">
                <a:alpha val="40000"/>
              </a:prstClr>
            </a:outerShdw>
          </a:effectLst>
        </p:spPr>
        <p:txBody>
          <a:bodyPr>
            <a:normAutofit/>
          </a:bodyPr>
          <a:lstStyle/>
          <a:p>
            <a:pPr algn="ctr"/>
            <a:r>
              <a:rPr lang="en-GB" sz="2800" b="1" dirty="0" smtClean="0">
                <a:latin typeface="Times New Roman" pitchFamily="18" charset="0"/>
                <a:cs typeface="Times New Roman" pitchFamily="18" charset="0"/>
              </a:rPr>
              <a:t>How M&amp;S benefited from CRM </a:t>
            </a:r>
            <a:endParaRPr lang="en-GB" sz="28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B52E57E6-6421-47DB-BE93-F020818D219D}"/>
              </a:ext>
            </a:extLst>
          </p:cNvPr>
          <p:cNvSpPr>
            <a:spLocks noGrp="1"/>
          </p:cNvSpPr>
          <p:nvPr>
            <p:ph idx="1"/>
          </p:nvPr>
        </p:nvSpPr>
        <p:spPr>
          <a:xfrm>
            <a:off x="457200" y="1600200"/>
            <a:ext cx="8229600" cy="4853136"/>
          </a:xfrm>
        </p:spPr>
        <p:txBody>
          <a:bodyPr>
            <a:normAutofit lnSpcReduction="10000"/>
          </a:bodyPr>
          <a:lstStyle/>
          <a:p>
            <a:r>
              <a:rPr lang="en-GB" sz="2400" dirty="0">
                <a:latin typeface="Times New Roman" pitchFamily="18" charset="0"/>
                <a:cs typeface="Times New Roman" pitchFamily="18" charset="0"/>
              </a:rPr>
              <a:t>CRM has became an instant part of M&amp;S Management.</a:t>
            </a:r>
          </a:p>
          <a:p>
            <a:r>
              <a:rPr lang="en-GB" sz="2400" dirty="0">
                <a:latin typeface="Times New Roman" pitchFamily="18" charset="0"/>
                <a:cs typeface="Times New Roman" pitchFamily="18" charset="0"/>
              </a:rPr>
              <a:t>Offering Membership Card(Spark Card).</a:t>
            </a:r>
          </a:p>
          <a:p>
            <a:r>
              <a:rPr lang="en-GB" sz="2400" dirty="0">
                <a:latin typeface="Times New Roman" pitchFamily="18" charset="0"/>
                <a:cs typeface="Times New Roman" pitchFamily="18" charset="0"/>
              </a:rPr>
              <a:t>Providing other convenient services.</a:t>
            </a:r>
          </a:p>
          <a:p>
            <a:r>
              <a:rPr lang="en-GB" sz="2400" dirty="0">
                <a:latin typeface="Times New Roman" pitchFamily="18" charset="0"/>
                <a:cs typeface="Times New Roman" pitchFamily="18" charset="0"/>
              </a:rPr>
              <a:t>Keeping Loyal Brand.</a:t>
            </a:r>
          </a:p>
          <a:p>
            <a:r>
              <a:rPr lang="en-GB" sz="2400" dirty="0">
                <a:latin typeface="Times New Roman" pitchFamily="18" charset="0"/>
                <a:cs typeface="Times New Roman" pitchFamily="18" charset="0"/>
              </a:rPr>
              <a:t>Customer Discounts improve CRM as it helps to improve Brand Loyalty.</a:t>
            </a:r>
          </a:p>
          <a:p>
            <a:r>
              <a:rPr lang="en-GB" sz="2400" dirty="0">
                <a:latin typeface="Times New Roman" pitchFamily="18" charset="0"/>
                <a:cs typeface="Times New Roman" pitchFamily="18" charset="0"/>
              </a:rPr>
              <a:t>Comparatively, the customer preferred products are more expensive due to the good customer care with high quality products.</a:t>
            </a:r>
          </a:p>
          <a:p>
            <a:r>
              <a:rPr lang="en-GB" sz="2400" dirty="0">
                <a:latin typeface="Times New Roman" pitchFamily="18" charset="0"/>
                <a:cs typeface="Times New Roman" pitchFamily="18" charset="0"/>
              </a:rPr>
              <a:t>Identified as a British Most Trusted Retailer for Two Consecutive Years</a:t>
            </a:r>
            <a:r>
              <a:rPr lang="en-GB" sz="2400" dirty="0" smtClean="0">
                <a:latin typeface="Times New Roman" pitchFamily="18" charset="0"/>
                <a:cs typeface="Times New Roman" pitchFamily="18" charset="0"/>
              </a:rPr>
              <a:t>.</a:t>
            </a:r>
          </a:p>
          <a:p>
            <a:pPr marL="0" indent="0">
              <a:buNone/>
            </a:pPr>
            <a:r>
              <a:rPr lang="en-GB" sz="2400" dirty="0" smtClean="0"/>
              <a:t>                                    </a:t>
            </a:r>
            <a:r>
              <a:rPr lang="en-GB" sz="1800" dirty="0" smtClean="0">
                <a:latin typeface="Times New Roman" panose="02020603050405020304" pitchFamily="18" charset="0"/>
                <a:cs typeface="Times New Roman" panose="02020603050405020304" pitchFamily="18" charset="0"/>
              </a:rPr>
              <a:t>(www.computerweekly.com) </a:t>
            </a:r>
            <a:r>
              <a:rPr lang="en-GB" sz="1800" dirty="0">
                <a:latin typeface="Times New Roman" panose="02020603050405020304" pitchFamily="18" charset="0"/>
                <a:cs typeface="Times New Roman" panose="02020603050405020304" pitchFamily="18" charset="0"/>
              </a:rPr>
              <a:t>21, February </a:t>
            </a:r>
            <a:r>
              <a:rPr lang="en-GB" sz="1800" dirty="0" smtClean="0">
                <a:latin typeface="Times New Roman" panose="02020603050405020304" pitchFamily="18" charset="0"/>
                <a:cs typeface="Times New Roman" panose="02020603050405020304" pitchFamily="18" charset="0"/>
              </a:rPr>
              <a:t>2019</a:t>
            </a:r>
            <a:endParaRPr lang="en-GB" sz="1800" dirty="0">
              <a:latin typeface="Times New Roman" panose="02020603050405020304" pitchFamily="18" charset="0"/>
              <a:cs typeface="Times New Roman" panose="02020603050405020304" pitchFamily="18" charset="0"/>
            </a:endParaRPr>
          </a:p>
          <a:p>
            <a:endParaRPr lang="en-GB" sz="2400" dirty="0">
              <a:latin typeface="Times New Roman" pitchFamily="18" charset="0"/>
              <a:cs typeface="Times New Roman" pitchFamily="18" charset="0"/>
            </a:endParaRPr>
          </a:p>
        </p:txBody>
      </p:sp>
    </p:spTree>
    <p:extLst>
      <p:ext uri="{BB962C8B-B14F-4D97-AF65-F5344CB8AC3E}">
        <p14:creationId xmlns:p14="http://schemas.microsoft.com/office/powerpoint/2010/main" val="281988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dir="18900000" algn="bl" rotWithShape="0">
              <a:prstClr val="black">
                <a:alpha val="40000"/>
              </a:prstClr>
            </a:outerShdw>
          </a:effectLst>
        </p:spPr>
        <p:txBody>
          <a:bodyPr>
            <a:normAutofit/>
          </a:bodyPr>
          <a:lstStyle/>
          <a:p>
            <a:r>
              <a:rPr lang="en-GB" sz="3200" b="1" dirty="0" smtClean="0">
                <a:latin typeface="Times New Roman" panose="02020603050405020304" pitchFamily="18" charset="0"/>
                <a:cs typeface="Times New Roman" panose="02020603050405020304" pitchFamily="18" charset="0"/>
              </a:rPr>
              <a:t>Market segmentation in M&amp;S </a:t>
            </a:r>
            <a:endParaRPr lang="en-GB"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Food store</a:t>
            </a:r>
          </a:p>
          <a:p>
            <a:r>
              <a:rPr lang="en-GB" dirty="0" smtClean="0">
                <a:latin typeface="Times New Roman" panose="02020603050405020304" pitchFamily="18" charset="0"/>
                <a:cs typeface="Times New Roman" panose="02020603050405020304" pitchFamily="18" charset="0"/>
              </a:rPr>
              <a:t>Clothing section- men, women, kids  </a:t>
            </a:r>
          </a:p>
          <a:p>
            <a:r>
              <a:rPr lang="en-GB" dirty="0" smtClean="0">
                <a:latin typeface="Times New Roman" panose="02020603050405020304" pitchFamily="18" charset="0"/>
                <a:cs typeface="Times New Roman" panose="02020603050405020304" pitchFamily="18" charset="0"/>
              </a:rPr>
              <a:t>Home appliance</a:t>
            </a:r>
          </a:p>
          <a:p>
            <a:r>
              <a:rPr lang="en-GB" dirty="0" smtClean="0">
                <a:latin typeface="Times New Roman" panose="02020603050405020304" pitchFamily="18" charset="0"/>
                <a:cs typeface="Times New Roman" panose="02020603050405020304" pitchFamily="18" charset="0"/>
              </a:rPr>
              <a:t>Restaurant  </a:t>
            </a:r>
          </a:p>
          <a:p>
            <a:pPr marL="0" indent="0">
              <a:buNone/>
            </a:pPr>
            <a:r>
              <a:rPr lang="en-GB" dirty="0" smtClean="0"/>
              <a:t>                                       </a:t>
            </a:r>
            <a:r>
              <a:rPr lang="en-GB" sz="1800" dirty="0" smtClean="0">
                <a:latin typeface="Times New Roman" panose="02020603050405020304" pitchFamily="18" charset="0"/>
                <a:cs typeface="Times New Roman" panose="02020603050405020304" pitchFamily="18" charset="0"/>
              </a:rPr>
              <a:t>(</a:t>
            </a:r>
            <a:r>
              <a:rPr lang="en-GB" sz="1800" dirty="0" smtClean="0">
                <a:latin typeface="Times New Roman" panose="02020603050405020304" pitchFamily="18" charset="0"/>
                <a:cs typeface="Times New Roman" panose="02020603050405020304" pitchFamily="18" charset="0"/>
                <a:hlinkClick r:id="rId2"/>
              </a:rPr>
              <a:t>www.marketing91.com</a:t>
            </a:r>
            <a:r>
              <a:rPr lang="en-GB" sz="1800" dirty="0" smtClean="0">
                <a:latin typeface="Times New Roman" panose="02020603050405020304" pitchFamily="18" charset="0"/>
                <a:cs typeface="Times New Roman" panose="02020603050405020304" pitchFamily="18" charset="0"/>
              </a:rPr>
              <a:t>) 19 Feb 19</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3603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algn="l" rotWithShape="0">
              <a:prstClr val="black">
                <a:alpha val="40000"/>
              </a:prstClr>
            </a:outerShdw>
          </a:effectLst>
        </p:spPr>
        <p:txBody>
          <a:bodyPr>
            <a:normAutofit/>
          </a:bodyPr>
          <a:lstStyle/>
          <a:p>
            <a:r>
              <a:rPr lang="en-GB" sz="3200" b="1" dirty="0" smtClean="0">
                <a:latin typeface="Times New Roman" pitchFamily="18" charset="0"/>
                <a:cs typeface="Times New Roman" pitchFamily="18" charset="0"/>
              </a:rPr>
              <a:t>What M&amp;S do to develop CRM system</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2046309"/>
            <a:ext cx="8229600" cy="4525963"/>
          </a:xfrm>
        </p:spPr>
        <p:txBody>
          <a:bodyPr>
            <a:normAutofit/>
          </a:bodyPr>
          <a:lstStyle/>
          <a:p>
            <a:r>
              <a:rPr lang="en-GB" sz="2400" dirty="0" smtClean="0">
                <a:latin typeface="Times New Roman" pitchFamily="18" charset="0"/>
                <a:cs typeface="Times New Roman" pitchFamily="18" charset="0"/>
              </a:rPr>
              <a:t>M&amp;S appointed “Starcourt” a data science company</a:t>
            </a:r>
          </a:p>
          <a:p>
            <a:pPr>
              <a:buNone/>
            </a:pPr>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 They introduce a transformation program focusing on restoring the basic and shaping the future of the company.</a:t>
            </a:r>
          </a:p>
          <a:p>
            <a:pPr>
              <a:buNone/>
            </a:pPr>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M&amp;S launches plan A  2025 - an ambitious, customer focused sustainability.</a:t>
            </a:r>
          </a:p>
          <a:p>
            <a:pPr marL="0" indent="0">
              <a:buNone/>
            </a:pPr>
            <a:r>
              <a:rPr lang="en-GB" sz="2800" dirty="0" smtClean="0">
                <a:latin typeface="Times New Roman" pitchFamily="18" charset="0"/>
                <a:cs typeface="Times New Roman" pitchFamily="18" charset="0"/>
              </a:rPr>
              <a:t>                                    </a:t>
            </a:r>
            <a:r>
              <a:rPr lang="en-GB" sz="2000" dirty="0" smtClean="0">
                <a:latin typeface="Times New Roman" pitchFamily="18" charset="0"/>
                <a:cs typeface="Times New Roman" pitchFamily="18" charset="0"/>
              </a:rPr>
              <a:t>Gilliland,N</a:t>
            </a:r>
            <a:r>
              <a:rPr lang="en-GB" sz="2000" dirty="0">
                <a:latin typeface="Times New Roman" panose="02020603050405020304" pitchFamily="18" charset="0"/>
                <a:cs typeface="Times New Roman" panose="02020603050405020304" pitchFamily="18" charset="0"/>
              </a:rPr>
              <a:t>.(2018</a:t>
            </a:r>
            <a:r>
              <a:rPr lang="en-GB" sz="2000" dirty="0" smtClean="0">
                <a:latin typeface="Times New Roman" panose="02020603050405020304" pitchFamily="18" charset="0"/>
                <a:cs typeface="Times New Roman" panose="02020603050405020304" pitchFamily="18" charset="0"/>
              </a:rPr>
              <a:t>)</a:t>
            </a:r>
            <a:endParaRPr lang="en-US" sz="2000"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6073-D301-4EE2-AC1F-2EE668508E51}"/>
              </a:ext>
            </a:extLst>
          </p:cNvPr>
          <p:cNvSpPr>
            <a:spLocks noGrp="1"/>
          </p:cNvSpPr>
          <p:nvPr>
            <p:ph type="ctrTitle"/>
          </p:nvPr>
        </p:nvSpPr>
        <p:spPr>
          <a:xfrm>
            <a:off x="1143000" y="260648"/>
            <a:ext cx="6858000" cy="783929"/>
          </a:xfrm>
          <a:effectLst>
            <a:outerShdw blurRad="50800" dist="38100" dir="18900000" algn="bl" rotWithShape="0">
              <a:prstClr val="black">
                <a:alpha val="40000"/>
              </a:prstClr>
            </a:outerShdw>
          </a:effectLst>
        </p:spPr>
        <p:txBody>
          <a:bodyPr>
            <a:normAutofit/>
          </a:bodyPr>
          <a:lstStyle/>
          <a:p>
            <a:r>
              <a:rPr lang="en-GB" b="1" dirty="0" smtClean="0">
                <a:latin typeface="Times New Roman" pitchFamily="18" charset="0"/>
                <a:cs typeface="Times New Roman" pitchFamily="18" charset="0"/>
              </a:rPr>
              <a:t>Mckinsey </a:t>
            </a:r>
            <a:r>
              <a:rPr lang="en-GB" b="1" dirty="0">
                <a:latin typeface="Times New Roman" pitchFamily="18" charset="0"/>
                <a:cs typeface="Times New Roman" pitchFamily="18" charset="0"/>
              </a:rPr>
              <a:t>7s model </a:t>
            </a:r>
            <a:endParaRPr lang="en-GB" dirty="0"/>
          </a:p>
        </p:txBody>
      </p:sp>
      <p:pic>
        <p:nvPicPr>
          <p:cNvPr id="5" name="Picture 4" descr="C:\Users\nazmo\Desktop\7s-McKinsey.jpg">
            <a:extLst>
              <a:ext uri="{FF2B5EF4-FFF2-40B4-BE49-F238E27FC236}">
                <a16:creationId xmlns:a16="http://schemas.microsoft.com/office/drawing/2014/main" id="{F218780C-071B-42FF-A9B2-7D69AF806EC7}"/>
              </a:ext>
            </a:extLst>
          </p:cNvPr>
          <p:cNvPicPr>
            <a:picLocks noChangeAspect="1" noChangeArrowheads="1"/>
          </p:cNvPicPr>
          <p:nvPr/>
        </p:nvPicPr>
        <p:blipFill>
          <a:blip r:embed="rId2"/>
          <a:srcRect/>
          <a:stretch>
            <a:fillRect/>
          </a:stretch>
        </p:blipFill>
        <p:spPr bwMode="auto">
          <a:xfrm>
            <a:off x="1619672" y="1735054"/>
            <a:ext cx="5354301" cy="4502258"/>
          </a:xfrm>
          <a:prstGeom prst="rect">
            <a:avLst/>
          </a:prstGeom>
          <a:noFill/>
        </p:spPr>
      </p:pic>
    </p:spTree>
    <p:extLst>
      <p:ext uri="{BB962C8B-B14F-4D97-AF65-F5344CB8AC3E}">
        <p14:creationId xmlns:p14="http://schemas.microsoft.com/office/powerpoint/2010/main" val="2113804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88A0-33D4-4195-9DAA-F07F183E3C0E}"/>
              </a:ext>
            </a:extLst>
          </p:cNvPr>
          <p:cNvSpPr>
            <a:spLocks noGrp="1"/>
          </p:cNvSpPr>
          <p:nvPr>
            <p:ph type="title"/>
          </p:nvPr>
        </p:nvSpPr>
        <p:spPr>
          <a:effectLst>
            <a:outerShdw blurRad="50800" dist="38100" dir="18900000" algn="bl" rotWithShape="0">
              <a:prstClr val="black">
                <a:alpha val="40000"/>
              </a:prstClr>
            </a:outerShdw>
          </a:effectLst>
        </p:spPr>
        <p:txBody>
          <a:bodyPr>
            <a:normAutofit/>
          </a:bodyPr>
          <a:lstStyle/>
          <a:p>
            <a:r>
              <a:rPr lang="en-GB" sz="3200" dirty="0">
                <a:latin typeface="Times New Roman" pitchFamily="18" charset="0"/>
                <a:cs typeface="Times New Roman" pitchFamily="18" charset="0"/>
              </a:rPr>
              <a:t>Engaging Mckinsey 7’s in M&amp;S</a:t>
            </a:r>
          </a:p>
        </p:txBody>
      </p:sp>
      <p:sp>
        <p:nvSpPr>
          <p:cNvPr id="3" name="Content Placeholder 2">
            <a:extLst>
              <a:ext uri="{FF2B5EF4-FFF2-40B4-BE49-F238E27FC236}">
                <a16:creationId xmlns:a16="http://schemas.microsoft.com/office/drawing/2014/main" id="{04936597-1D10-418B-83FE-576E95CFCDD7}"/>
              </a:ext>
            </a:extLst>
          </p:cNvPr>
          <p:cNvSpPr>
            <a:spLocks noGrp="1"/>
          </p:cNvSpPr>
          <p:nvPr>
            <p:ph idx="1"/>
          </p:nvPr>
        </p:nvSpPr>
        <p:spPr>
          <a:xfrm>
            <a:off x="628650" y="1500174"/>
            <a:ext cx="7886700" cy="5143536"/>
          </a:xfrm>
        </p:spPr>
        <p:txBody>
          <a:bodyPr>
            <a:noAutofit/>
          </a:bodyPr>
          <a:lstStyle/>
          <a:p>
            <a:r>
              <a:rPr lang="en-US" sz="2000" dirty="0">
                <a:latin typeface="Times New Roman" pitchFamily="18" charset="0"/>
                <a:cs typeface="Times New Roman" pitchFamily="18" charset="0"/>
              </a:rPr>
              <a:t>Systems – </a:t>
            </a:r>
            <a:r>
              <a:rPr lang="en-US" sz="2000" dirty="0" smtClean="0">
                <a:latin typeface="Times New Roman" pitchFamily="18" charset="0"/>
                <a:cs typeface="Times New Roman" pitchFamily="18" charset="0"/>
              </a:rPr>
              <a:t>using CRM and implement Plan A M&amp;S capable of meeting requirement. </a:t>
            </a:r>
          </a:p>
          <a:p>
            <a:r>
              <a:rPr lang="en-US" sz="2000" dirty="0" smtClean="0">
                <a:latin typeface="Times New Roman" pitchFamily="18" charset="0"/>
                <a:cs typeface="Times New Roman" pitchFamily="18" charset="0"/>
              </a:rPr>
              <a:t>Skills </a:t>
            </a:r>
            <a:r>
              <a:rPr lang="en-US" sz="2000" dirty="0">
                <a:latin typeface="Times New Roman" pitchFamily="18" charset="0"/>
                <a:cs typeface="Times New Roman" pitchFamily="18" charset="0"/>
              </a:rPr>
              <a:t>(competencies) </a:t>
            </a:r>
            <a:r>
              <a:rPr lang="en-US" sz="2000" dirty="0" smtClean="0">
                <a:latin typeface="Times New Roman" pitchFamily="18" charset="0"/>
                <a:cs typeface="Times New Roman" pitchFamily="18" charset="0"/>
              </a:rPr>
              <a:t>– in higher level M&amp;S did not shown enough skills in last 5 years. As a result 100 of store are closing near future.   </a:t>
            </a:r>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Structures – </a:t>
            </a:r>
            <a:r>
              <a:rPr lang="en-US" sz="2000" dirty="0" smtClean="0">
                <a:latin typeface="Times New Roman" pitchFamily="18" charset="0"/>
                <a:cs typeface="Times New Roman" pitchFamily="18" charset="0"/>
              </a:rPr>
              <a:t> M&amp;S organized and maintain good  relationship with their stakeholders . </a:t>
            </a:r>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Styles </a:t>
            </a:r>
            <a:r>
              <a:rPr lang="en-US" sz="2000" dirty="0" smtClean="0">
                <a:latin typeface="Times New Roman" pitchFamily="18" charset="0"/>
                <a:cs typeface="Times New Roman" pitchFamily="18" charset="0"/>
              </a:rPr>
              <a:t>– M&amp;S motivate and encourage performance success</a:t>
            </a:r>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Strategy </a:t>
            </a:r>
            <a:r>
              <a:rPr lang="en-US" sz="2000" dirty="0" smtClean="0">
                <a:latin typeface="Times New Roman" pitchFamily="18" charset="0"/>
                <a:cs typeface="Times New Roman" pitchFamily="18" charset="0"/>
              </a:rPr>
              <a:t>– M&amp;S strategy is clear. M&amp;S set their goal for year 2022. they targeting more in food department.   </a:t>
            </a:r>
          </a:p>
          <a:p>
            <a:r>
              <a:rPr lang="en-US" sz="2000" dirty="0" smtClean="0">
                <a:latin typeface="Times New Roman" pitchFamily="18" charset="0"/>
                <a:cs typeface="Times New Roman" pitchFamily="18" charset="0"/>
              </a:rPr>
              <a:t>Shared </a:t>
            </a:r>
            <a:r>
              <a:rPr lang="en-US" sz="2000" dirty="0">
                <a:latin typeface="Times New Roman" pitchFamily="18" charset="0"/>
                <a:cs typeface="Times New Roman" pitchFamily="18" charset="0"/>
              </a:rPr>
              <a:t>values (culture) – </a:t>
            </a:r>
            <a:r>
              <a:rPr lang="en-US" sz="2000" dirty="0" smtClean="0">
                <a:latin typeface="Times New Roman" pitchFamily="18" charset="0"/>
                <a:cs typeface="Times New Roman" pitchFamily="18" charset="0"/>
              </a:rPr>
              <a:t> M&amp;S has reputation over 100 years. M&amp;S success to established  its shared value from its long time good reputation among the customer.</a:t>
            </a:r>
          </a:p>
          <a:p>
            <a:r>
              <a:rPr lang="en-US" sz="2000" dirty="0" smtClean="0">
                <a:latin typeface="Times New Roman" pitchFamily="18" charset="0"/>
                <a:cs typeface="Times New Roman" pitchFamily="18" charset="0"/>
              </a:rPr>
              <a:t>Staff </a:t>
            </a:r>
            <a:r>
              <a:rPr lang="en-US" sz="2000" dirty="0">
                <a:latin typeface="Times New Roman" pitchFamily="18" charset="0"/>
                <a:cs typeface="Times New Roman" pitchFamily="18" charset="0"/>
              </a:rPr>
              <a:t>– </a:t>
            </a:r>
            <a:r>
              <a:rPr lang="en-US" sz="2000" dirty="0" smtClean="0">
                <a:latin typeface="Times New Roman" pitchFamily="18" charset="0"/>
                <a:cs typeface="Times New Roman" pitchFamily="18" charset="0"/>
              </a:rPr>
              <a:t> M&amp;S value its staff. They give training to their staff. Always right staff in right position</a:t>
            </a:r>
            <a:r>
              <a:rPr lang="en-GB" sz="2000" dirty="0" smtClean="0">
                <a:latin typeface="Times New Roman" pitchFamily="18" charset="0"/>
                <a:cs typeface="Times New Roman" pitchFamily="18" charset="0"/>
              </a:rPr>
              <a:t>.</a:t>
            </a:r>
          </a:p>
          <a:p>
            <a:pPr marL="0" indent="0">
              <a:buNone/>
            </a:pPr>
            <a:r>
              <a:rPr lang="en-GB" sz="2000" dirty="0">
                <a:latin typeface="Times New Roman" pitchFamily="18" charset="0"/>
                <a:cs typeface="Times New Roman" pitchFamily="18" charset="0"/>
              </a:rPr>
              <a:t> </a:t>
            </a:r>
            <a:r>
              <a:rPr lang="en-GB" sz="2000" dirty="0" smtClean="0">
                <a:latin typeface="Times New Roman" pitchFamily="18" charset="0"/>
                <a:cs typeface="Times New Roman" pitchFamily="18" charset="0"/>
              </a:rPr>
              <a:t>                                              (</a:t>
            </a:r>
            <a:r>
              <a:rPr lang="en-GB" sz="2000" u="sng" dirty="0" smtClean="0">
                <a:hlinkClick r:id="rId2"/>
              </a:rPr>
              <a:t>bank.marksandspencer.com</a:t>
            </a:r>
            <a:r>
              <a:rPr lang="en-GB" sz="2000" u="sng" dirty="0" smtClean="0"/>
              <a:t>)</a:t>
            </a:r>
            <a:r>
              <a:rPr lang="en-GB" sz="2000" dirty="0" smtClean="0"/>
              <a:t> 19 Feb 19</a:t>
            </a:r>
            <a:endParaRPr lang="en-GB" sz="20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4189776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algn="l" rotWithShape="0">
              <a:prstClr val="black">
                <a:alpha val="40000"/>
              </a:prstClr>
            </a:outerShdw>
          </a:effectLst>
        </p:spPr>
        <p:txBody>
          <a:bodyPr>
            <a:normAutofit/>
          </a:bodyPr>
          <a:lstStyle/>
          <a:p>
            <a:r>
              <a:rPr lang="en-GB" sz="3600" b="1" dirty="0" smtClean="0">
                <a:latin typeface="Times New Roman" pitchFamily="18" charset="0"/>
                <a:cs typeface="Times New Roman" pitchFamily="18" charset="0"/>
              </a:rPr>
              <a:t>Innovation M&amp;S introduce </a:t>
            </a:r>
            <a:endParaRPr lang="en-US" sz="36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itchFamily="18" charset="0"/>
                <a:cs typeface="Times New Roman" pitchFamily="18" charset="0"/>
              </a:rPr>
              <a:t>Spark </a:t>
            </a:r>
            <a:r>
              <a:rPr lang="en-GB" sz="2800" dirty="0" smtClean="0">
                <a:latin typeface="Times New Roman" pitchFamily="18" charset="0"/>
                <a:cs typeface="Times New Roman" pitchFamily="18" charset="0"/>
              </a:rPr>
              <a:t>Membership Card</a:t>
            </a:r>
          </a:p>
          <a:p>
            <a:r>
              <a:rPr lang="en-GB" sz="2800" dirty="0" smtClean="0">
                <a:latin typeface="Times New Roman" pitchFamily="18" charset="0"/>
                <a:cs typeface="Times New Roman" pitchFamily="18" charset="0"/>
              </a:rPr>
              <a:t>First digital retailer</a:t>
            </a:r>
          </a:p>
          <a:p>
            <a:r>
              <a:rPr lang="en-GB" sz="2800" dirty="0" smtClean="0">
                <a:latin typeface="Times New Roman" pitchFamily="18" charset="0"/>
                <a:cs typeface="Times New Roman" pitchFamily="18" charset="0"/>
              </a:rPr>
              <a:t>Convenient Services.</a:t>
            </a:r>
          </a:p>
          <a:p>
            <a:r>
              <a:rPr lang="en-GB" sz="2800" dirty="0" smtClean="0">
                <a:latin typeface="Times New Roman" pitchFamily="18" charset="0"/>
                <a:cs typeface="Times New Roman" pitchFamily="18" charset="0"/>
              </a:rPr>
              <a:t>Loyal Brand.</a:t>
            </a:r>
          </a:p>
          <a:p>
            <a:r>
              <a:rPr lang="en-GB" sz="2800" dirty="0" smtClean="0">
                <a:latin typeface="Times New Roman" pitchFamily="18" charset="0"/>
                <a:cs typeface="Times New Roman" pitchFamily="18" charset="0"/>
              </a:rPr>
              <a:t>Discount Offer.</a:t>
            </a:r>
          </a:p>
          <a:p>
            <a:r>
              <a:rPr lang="en-GB" sz="2800" dirty="0" smtClean="0">
                <a:latin typeface="Times New Roman" pitchFamily="18" charset="0"/>
                <a:cs typeface="Times New Roman" pitchFamily="18" charset="0"/>
              </a:rPr>
              <a:t>Other Offers</a:t>
            </a:r>
            <a:r>
              <a:rPr lang="en-GB" sz="2800" dirty="0" smtClean="0">
                <a:latin typeface="Times New Roman" pitchFamily="18" charset="0"/>
                <a:cs typeface="Times New Roman" pitchFamily="18" charset="0"/>
              </a:rPr>
              <a:t>.</a:t>
            </a:r>
          </a:p>
          <a:p>
            <a:pPr marL="0" indent="0">
              <a:buNone/>
            </a:pPr>
            <a:r>
              <a:rPr lang="en-GB" sz="1800" dirty="0">
                <a:latin typeface="Times New Roman" panose="02020603050405020304"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a:latin typeface="Times New Roman" pitchFamily="18" charset="0"/>
                <a:cs typeface="Times New Roman" pitchFamily="18" charset="0"/>
              </a:rPr>
              <a:t>(</a:t>
            </a:r>
            <a:r>
              <a:rPr lang="en-GB" sz="1800" u="sng" dirty="0">
                <a:latin typeface="Times New Roman" panose="02020603050405020304" pitchFamily="18" charset="0"/>
                <a:cs typeface="Times New Roman" panose="02020603050405020304" pitchFamily="18" charset="0"/>
                <a:hlinkClick r:id="rId2"/>
              </a:rPr>
              <a:t>bank.marksandspencer.com</a:t>
            </a:r>
            <a:r>
              <a:rPr lang="en-GB" sz="1800" u="sng"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 19 Feb 19</a:t>
            </a:r>
            <a:endParaRPr lang="en-GB" sz="1800" dirty="0" smtClean="0">
              <a:latin typeface="Times New Roman" pitchFamily="18" charset="0"/>
              <a:cs typeface="Times New Roman" pitchFamily="18" charset="0"/>
            </a:endParaRPr>
          </a:p>
          <a:p>
            <a:endParaRPr lang="en-US" sz="2800" dirty="0">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F38C9-8710-4201-AA1D-8296CDE4FB68}"/>
              </a:ext>
            </a:extLst>
          </p:cNvPr>
          <p:cNvSpPr>
            <a:spLocks noGrp="1"/>
          </p:cNvSpPr>
          <p:nvPr>
            <p:ph type="title"/>
          </p:nvPr>
        </p:nvSpPr>
        <p:spPr>
          <a:effectLst>
            <a:outerShdw blurRad="50800" dist="38100" algn="l" rotWithShape="0">
              <a:prstClr val="black">
                <a:alpha val="40000"/>
              </a:prstClr>
            </a:outerShdw>
          </a:effectLst>
        </p:spPr>
        <p:txBody>
          <a:bodyPr>
            <a:normAutofit fontScale="90000"/>
          </a:bodyPr>
          <a:lstStyle/>
          <a:p>
            <a:r>
              <a:rPr lang="en-GB" sz="3600" b="1" dirty="0">
                <a:latin typeface="Times New Roman" pitchFamily="18" charset="0"/>
                <a:cs typeface="Times New Roman" pitchFamily="18" charset="0"/>
              </a:rPr>
              <a:t>D</a:t>
            </a:r>
            <a:r>
              <a:rPr lang="en-GB" sz="3600" b="1" dirty="0" smtClean="0">
                <a:latin typeface="Times New Roman" pitchFamily="18" charset="0"/>
                <a:cs typeface="Times New Roman" pitchFamily="18" charset="0"/>
              </a:rPr>
              <a:t>ifferent </a:t>
            </a:r>
            <a:r>
              <a:rPr lang="en-GB" sz="3600" b="1" dirty="0">
                <a:latin typeface="Times New Roman" pitchFamily="18" charset="0"/>
                <a:cs typeface="Times New Roman" pitchFamily="18" charset="0"/>
              </a:rPr>
              <a:t>stakeholders engaged with CRM </a:t>
            </a:r>
          </a:p>
        </p:txBody>
      </p:sp>
      <p:sp>
        <p:nvSpPr>
          <p:cNvPr id="3" name="Content Placeholder 2">
            <a:extLst>
              <a:ext uri="{FF2B5EF4-FFF2-40B4-BE49-F238E27FC236}">
                <a16:creationId xmlns:a16="http://schemas.microsoft.com/office/drawing/2014/main" id="{F89A1B4B-679F-41FA-AC3D-718CD1CB9277}"/>
              </a:ext>
            </a:extLst>
          </p:cNvPr>
          <p:cNvSpPr>
            <a:spLocks noGrp="1"/>
          </p:cNvSpPr>
          <p:nvPr>
            <p:ph idx="1"/>
          </p:nvPr>
        </p:nvSpPr>
        <p:spPr/>
        <p:txBody>
          <a:bodyPr>
            <a:normAutofit/>
          </a:bodyPr>
          <a:lstStyle/>
          <a:p>
            <a:r>
              <a:rPr lang="en-GB" sz="2600" dirty="0">
                <a:latin typeface="Times New Roman" pitchFamily="18" charset="0"/>
                <a:cs typeface="Times New Roman" pitchFamily="18" charset="0"/>
              </a:rPr>
              <a:t>Employee : monetary and non monetary rewards, flexible working hours, learning and development facilities  and career growth opportunities </a:t>
            </a:r>
          </a:p>
          <a:p>
            <a:r>
              <a:rPr lang="en-GB" sz="2600" dirty="0">
                <a:latin typeface="Times New Roman" pitchFamily="18" charset="0"/>
                <a:cs typeface="Times New Roman" pitchFamily="18" charset="0"/>
              </a:rPr>
              <a:t>Customers : sparks cards, media ( main social media ), convenient services</a:t>
            </a:r>
          </a:p>
          <a:p>
            <a:r>
              <a:rPr lang="en-GB" sz="2600" dirty="0">
                <a:latin typeface="Times New Roman" pitchFamily="18" charset="0"/>
                <a:cs typeface="Times New Roman" pitchFamily="18" charset="0"/>
              </a:rPr>
              <a:t>Suppliers: to providing training, keeping them inform organisational  strategies and requirements and reciprocal transparency.</a:t>
            </a:r>
          </a:p>
          <a:p>
            <a:pPr marL="0" indent="0">
              <a:buNone/>
            </a:pPr>
            <a:r>
              <a:rPr lang="en-GB" sz="2600"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a:t>
            </a:r>
            <a:r>
              <a:rPr lang="en-GB" sz="1800" dirty="0">
                <a:latin typeface="Times New Roman" pitchFamily="18" charset="0"/>
                <a:cs typeface="Times New Roman" pitchFamily="18" charset="0"/>
                <a:hlinkClick r:id="rId2"/>
              </a:rPr>
              <a:t>www.computerweekly.com</a:t>
            </a:r>
            <a:r>
              <a:rPr lang="en-GB" sz="1800" dirty="0">
                <a:latin typeface="Times New Roman" pitchFamily="18" charset="0"/>
                <a:cs typeface="Times New Roman" pitchFamily="18" charset="0"/>
              </a:rPr>
              <a:t>). 17, February,2019.</a:t>
            </a:r>
          </a:p>
          <a:p>
            <a:pPr marL="0" indent="0">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a:latin typeface="Times New Roman" pitchFamily="18" charset="0"/>
                <a:cs typeface="Times New Roman" pitchFamily="18" charset="0"/>
              </a:rPr>
              <a:t>www. ukessays.com). 17, February, 2019.</a:t>
            </a:r>
          </a:p>
          <a:p>
            <a:endParaRPr lang="en-GB" dirty="0"/>
          </a:p>
        </p:txBody>
      </p:sp>
    </p:spTree>
    <p:extLst>
      <p:ext uri="{BB962C8B-B14F-4D97-AF65-F5344CB8AC3E}">
        <p14:creationId xmlns:p14="http://schemas.microsoft.com/office/powerpoint/2010/main" val="2227946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5A8FE-3167-4204-BFDE-6E28D9728FC3}"/>
              </a:ext>
            </a:extLst>
          </p:cNvPr>
          <p:cNvSpPr>
            <a:spLocks noGrp="1"/>
          </p:cNvSpPr>
          <p:nvPr>
            <p:ph type="title"/>
          </p:nvPr>
        </p:nvSpPr>
        <p:spPr>
          <a:effectLst>
            <a:outerShdw blurRad="50800" dist="38100" algn="l" rotWithShape="0">
              <a:prstClr val="black">
                <a:alpha val="40000"/>
              </a:prstClr>
            </a:outerShdw>
          </a:effectLst>
        </p:spPr>
        <p:txBody>
          <a:bodyPr>
            <a:normAutofit/>
          </a:bodyPr>
          <a:lstStyle/>
          <a:p>
            <a:r>
              <a:rPr lang="en-GB" sz="3200" b="1" dirty="0">
                <a:latin typeface="Times New Roman" pitchFamily="18" charset="0"/>
                <a:cs typeface="Times New Roman" pitchFamily="18" charset="0"/>
              </a:rPr>
              <a:t>Benefits of engagement</a:t>
            </a:r>
          </a:p>
        </p:txBody>
      </p:sp>
      <p:sp>
        <p:nvSpPr>
          <p:cNvPr id="3" name="Content Placeholder 2">
            <a:extLst>
              <a:ext uri="{FF2B5EF4-FFF2-40B4-BE49-F238E27FC236}">
                <a16:creationId xmlns:a16="http://schemas.microsoft.com/office/drawing/2014/main" id="{1670A4DF-9B53-407D-B6B7-B6C3EF42993F}"/>
              </a:ext>
            </a:extLst>
          </p:cNvPr>
          <p:cNvSpPr>
            <a:spLocks noGrp="1"/>
          </p:cNvSpPr>
          <p:nvPr>
            <p:ph idx="1"/>
          </p:nvPr>
        </p:nvSpPr>
        <p:spPr>
          <a:xfrm>
            <a:off x="457200" y="1903433"/>
            <a:ext cx="8229600" cy="4525963"/>
          </a:xfrm>
        </p:spPr>
        <p:txBody>
          <a:bodyPr>
            <a:normAutofit fontScale="77500" lnSpcReduction="20000"/>
          </a:bodyPr>
          <a:lstStyle/>
          <a:p>
            <a:r>
              <a:rPr lang="en-GB" dirty="0">
                <a:latin typeface="Times New Roman" pitchFamily="18" charset="0"/>
                <a:cs typeface="Times New Roman" pitchFamily="18" charset="0"/>
              </a:rPr>
              <a:t>Employees  :  cost- saving, lower-turnover, more productive employees, happier customer </a:t>
            </a:r>
          </a:p>
          <a:p>
            <a:r>
              <a:rPr lang="en-GB" dirty="0">
                <a:latin typeface="Times New Roman" pitchFamily="18" charset="0"/>
                <a:cs typeface="Times New Roman" pitchFamily="18" charset="0"/>
              </a:rPr>
              <a:t>Customers: A loyal customer boots sales, increased brand awareness, increase customers knowledge, got a spokesperson. </a:t>
            </a:r>
          </a:p>
          <a:p>
            <a:r>
              <a:rPr lang="en-GB" dirty="0">
                <a:latin typeface="Times New Roman" pitchFamily="18" charset="0"/>
                <a:cs typeface="Times New Roman" pitchFamily="18" charset="0"/>
              </a:rPr>
              <a:t>Suppliers : reduce costs, increased efficiency and communication, pricing volatility mitigation, supply chain consolidation, continual improvement , out sourcing </a:t>
            </a:r>
            <a:endParaRPr lang="en-GB" dirty="0" smtClean="0">
              <a:latin typeface="Times New Roman" pitchFamily="18" charset="0"/>
              <a:cs typeface="Times New Roman" pitchFamily="18" charset="0"/>
            </a:endParaRPr>
          </a:p>
          <a:p>
            <a:pPr>
              <a:buNone/>
            </a:pPr>
            <a:endParaRPr lang="en-GB" dirty="0">
              <a:latin typeface="Times New Roman" pitchFamily="18" charset="0"/>
              <a:cs typeface="Times New Roman" pitchFamily="18" charset="0"/>
            </a:endParaRPr>
          </a:p>
          <a:p>
            <a:pPr marL="0" indent="0">
              <a:buNone/>
            </a:pPr>
            <a:r>
              <a:rPr lang="en-GB"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a:t>
            </a:r>
            <a:r>
              <a:rPr lang="en-GB" sz="2600" dirty="0">
                <a:latin typeface="Times New Roman" pitchFamily="18" charset="0"/>
                <a:cs typeface="Times New Roman" pitchFamily="18" charset="0"/>
                <a:hlinkClick r:id="rId2"/>
              </a:rPr>
              <a:t>www.achievers.com</a:t>
            </a:r>
            <a:r>
              <a:rPr lang="en-GB" sz="2600" dirty="0">
                <a:latin typeface="Times New Roman" pitchFamily="18" charset="0"/>
                <a:cs typeface="Times New Roman" pitchFamily="18" charset="0"/>
              </a:rPr>
              <a:t>). 22, February,2019</a:t>
            </a:r>
          </a:p>
          <a:p>
            <a:pPr marL="0" indent="0">
              <a:buNone/>
            </a:pPr>
            <a:r>
              <a:rPr lang="en-GB" sz="2600"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a:t>
            </a:r>
            <a:r>
              <a:rPr lang="en-GB" sz="2600" dirty="0">
                <a:latin typeface="Times New Roman" pitchFamily="18" charset="0"/>
                <a:cs typeface="Times New Roman" pitchFamily="18" charset="0"/>
              </a:rPr>
              <a:t>www. Officeteam.co.uk).  22, February, 2019</a:t>
            </a:r>
          </a:p>
          <a:p>
            <a:pPr marL="0" indent="0">
              <a:buNone/>
            </a:pPr>
            <a:r>
              <a:rPr lang="en-GB" sz="2600" dirty="0">
                <a:latin typeface="Times New Roman" pitchFamily="18" charset="0"/>
                <a:cs typeface="Times New Roman" pitchFamily="18" charset="0"/>
              </a:rPr>
              <a:t>			</a:t>
            </a:r>
            <a:r>
              <a:rPr lang="en-GB" sz="2600" dirty="0" smtClean="0">
                <a:latin typeface="Times New Roman" pitchFamily="18" charset="0"/>
                <a:cs typeface="Times New Roman" pitchFamily="18" charset="0"/>
              </a:rPr>
              <a:t>(</a:t>
            </a:r>
            <a:r>
              <a:rPr lang="en-GB" sz="2600" dirty="0">
                <a:latin typeface="Times New Roman" pitchFamily="18" charset="0"/>
                <a:cs typeface="Times New Roman" pitchFamily="18" charset="0"/>
              </a:rPr>
              <a:t>www. Nextengage.co.za). 22, February, 2019</a:t>
            </a:r>
          </a:p>
          <a:p>
            <a:pPr marL="0" indent="0">
              <a:buNone/>
            </a:pPr>
            <a:r>
              <a:rPr lang="en-GB" sz="2600" dirty="0">
                <a:latin typeface="Times New Roman" pitchFamily="18" charset="0"/>
                <a:cs typeface="Times New Roman" pitchFamily="18" charset="0"/>
              </a:rPr>
              <a:t>					</a:t>
            </a:r>
          </a:p>
          <a:p>
            <a:endParaRPr lang="en-GB" dirty="0"/>
          </a:p>
        </p:txBody>
      </p:sp>
    </p:spTree>
    <p:extLst>
      <p:ext uri="{BB962C8B-B14F-4D97-AF65-F5344CB8AC3E}">
        <p14:creationId xmlns:p14="http://schemas.microsoft.com/office/powerpoint/2010/main" val="330290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EDEB-0019-4CD9-AEDF-50F7C6F009C9}"/>
              </a:ext>
            </a:extLst>
          </p:cNvPr>
          <p:cNvSpPr>
            <a:spLocks noGrp="1"/>
          </p:cNvSpPr>
          <p:nvPr>
            <p:ph type="title"/>
          </p:nvPr>
        </p:nvSpPr>
        <p:spPr>
          <a:effectLst>
            <a:outerShdw blurRad="50800" dist="38100" algn="l" rotWithShape="0">
              <a:prstClr val="black">
                <a:alpha val="40000"/>
              </a:prstClr>
            </a:outerShdw>
          </a:effectLst>
        </p:spPr>
        <p:txBody>
          <a:bodyPr>
            <a:normAutofit/>
          </a:bodyPr>
          <a:lstStyle/>
          <a:p>
            <a:r>
              <a:rPr lang="en-GB" sz="3600" b="1" dirty="0">
                <a:latin typeface="Times New Roman" pitchFamily="18" charset="0"/>
                <a:cs typeface="Times New Roman" pitchFamily="18" charset="0"/>
              </a:rPr>
              <a:t>Ideas that competitors have used </a:t>
            </a:r>
          </a:p>
        </p:txBody>
      </p:sp>
      <p:sp>
        <p:nvSpPr>
          <p:cNvPr id="3" name="Content Placeholder 2">
            <a:extLst>
              <a:ext uri="{FF2B5EF4-FFF2-40B4-BE49-F238E27FC236}">
                <a16:creationId xmlns:a16="http://schemas.microsoft.com/office/drawing/2014/main" id="{9E51F159-97FB-4B00-A236-34684949731A}"/>
              </a:ext>
            </a:extLst>
          </p:cNvPr>
          <p:cNvSpPr>
            <a:spLocks noGrp="1"/>
          </p:cNvSpPr>
          <p:nvPr>
            <p:ph idx="1"/>
          </p:nvPr>
        </p:nvSpPr>
        <p:spPr>
          <a:xfrm>
            <a:off x="457200" y="1571612"/>
            <a:ext cx="8229600" cy="4525963"/>
          </a:xfrm>
        </p:spPr>
        <p:txBody>
          <a:bodyPr>
            <a:noAutofit/>
          </a:bodyPr>
          <a:lstStyle/>
          <a:p>
            <a:pPr marL="0" indent="0">
              <a:buNone/>
            </a:pPr>
            <a:r>
              <a:rPr lang="en-GB" sz="2800" dirty="0">
                <a:latin typeface="Times New Roman" pitchFamily="18" charset="0"/>
                <a:cs typeface="Times New Roman" pitchFamily="18" charset="0"/>
              </a:rPr>
              <a:t>Competitors: “ the core value of M&amp;S is quality, affordability, and good service. Which are attacked  by M&amp;S’s  competitors such as Gap, Next, Debenhams and Top Shop provide better fashion and trendier design with good value</a:t>
            </a:r>
            <a:r>
              <a:rPr lang="en-GB" sz="2800" dirty="0" smtClean="0">
                <a:latin typeface="Times New Roman" pitchFamily="18" charset="0"/>
                <a:cs typeface="Times New Roman" pitchFamily="18" charset="0"/>
              </a:rPr>
              <a:t>”.</a:t>
            </a:r>
          </a:p>
          <a:p>
            <a:pPr marL="0" indent="0">
              <a:buNone/>
            </a:pPr>
            <a:endParaRPr lang="en-GB" sz="2800" dirty="0">
              <a:latin typeface="Times New Roman" pitchFamily="18" charset="0"/>
              <a:cs typeface="Times New Roman" pitchFamily="18" charset="0"/>
            </a:endParaRPr>
          </a:p>
          <a:p>
            <a:pPr marL="0" indent="0">
              <a:buNone/>
            </a:pPr>
            <a:r>
              <a:rPr lang="en-GB" sz="2800" dirty="0">
                <a:latin typeface="Times New Roman" pitchFamily="18" charset="0"/>
                <a:cs typeface="Times New Roman" pitchFamily="18" charset="0"/>
              </a:rPr>
              <a:t>Competitors: “ in the food area such as Tesco, Waitrose and Sainsbury have started to move into frozen food and readymade food production”. </a:t>
            </a:r>
          </a:p>
          <a:p>
            <a:pPr marL="0" indent="0">
              <a:buNone/>
            </a:pPr>
            <a:r>
              <a:rPr lang="en-GB" sz="2800" dirty="0">
                <a:latin typeface="Times New Roman" pitchFamily="18" charset="0"/>
                <a:cs typeface="Times New Roman" pitchFamily="18" charset="0"/>
              </a:rPr>
              <a:t>		</a:t>
            </a:r>
            <a:r>
              <a:rPr lang="en-GB" sz="2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a:t>
            </a:r>
            <a:r>
              <a:rPr lang="en-GB" sz="1800" dirty="0">
                <a:latin typeface="Times New Roman" pitchFamily="18" charset="0"/>
                <a:cs typeface="Times New Roman" pitchFamily="18" charset="0"/>
                <a:hlinkClick r:id="rId2"/>
              </a:rPr>
              <a:t>www.writepass.com</a:t>
            </a:r>
            <a:r>
              <a:rPr lang="en-GB" sz="1800" dirty="0">
                <a:latin typeface="Times New Roman" pitchFamily="18" charset="0"/>
                <a:cs typeface="Times New Roman" pitchFamily="18" charset="0"/>
              </a:rPr>
              <a:t>) 23, February 2019</a:t>
            </a:r>
          </a:p>
          <a:p>
            <a:endParaRPr lang="en-GB" sz="2800" dirty="0">
              <a:latin typeface="Times New Roman" pitchFamily="18" charset="0"/>
              <a:cs typeface="Times New Roman" pitchFamily="18" charset="0"/>
            </a:endParaRPr>
          </a:p>
        </p:txBody>
      </p:sp>
    </p:spTree>
    <p:extLst>
      <p:ext uri="{BB962C8B-B14F-4D97-AF65-F5344CB8AC3E}">
        <p14:creationId xmlns:p14="http://schemas.microsoft.com/office/powerpoint/2010/main" val="2164370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720" y="30149"/>
            <a:ext cx="7772400" cy="1470025"/>
          </a:xfrm>
          <a:effectLst>
            <a:outerShdw blurRad="50800" dist="38100" algn="l" rotWithShape="0">
              <a:prstClr val="black">
                <a:alpha val="40000"/>
              </a:prstClr>
            </a:outerShdw>
          </a:effectLst>
        </p:spPr>
        <p:txBody>
          <a:bodyPr>
            <a:normAutofit/>
          </a:bodyPr>
          <a:lstStyle/>
          <a:p>
            <a:r>
              <a:rPr lang="en-GB" sz="2800" b="1" dirty="0" smtClean="0">
                <a:latin typeface="Times New Roman" pitchFamily="18" charset="0"/>
                <a:cs typeface="Times New Roman" pitchFamily="18" charset="0"/>
              </a:rPr>
              <a:t>Benefits of having CRM in M&amp;S</a:t>
            </a:r>
            <a:endParaRPr lang="en-US" sz="2800" b="1" dirty="0">
              <a:latin typeface="Times New Roman" pitchFamily="18" charset="0"/>
              <a:cs typeface="Times New Roman" pitchFamily="18" charset="0"/>
            </a:endParaRPr>
          </a:p>
        </p:txBody>
      </p:sp>
      <p:sp>
        <p:nvSpPr>
          <p:cNvPr id="3" name="Subtitle 2"/>
          <p:cNvSpPr>
            <a:spLocks noGrp="1"/>
          </p:cNvSpPr>
          <p:nvPr>
            <p:ph type="subTitle" idx="1"/>
          </p:nvPr>
        </p:nvSpPr>
        <p:spPr>
          <a:xfrm>
            <a:off x="214282" y="1214422"/>
            <a:ext cx="8786874" cy="5500726"/>
          </a:xfrm>
        </p:spPr>
        <p:txBody>
          <a:bodyPr>
            <a:normAutofit fontScale="92500"/>
          </a:bodyPr>
          <a:lstStyle/>
          <a:p>
            <a:pPr algn="l">
              <a:buFont typeface="Arial" pitchFamily="34" charset="0"/>
              <a:buChar char="•"/>
            </a:pPr>
            <a:r>
              <a:rPr lang="en-GB" sz="2400" dirty="0" smtClean="0">
                <a:solidFill>
                  <a:schemeClr val="tx1"/>
                </a:solidFill>
                <a:latin typeface="Times New Roman" pitchFamily="18" charset="0"/>
                <a:cs typeface="Times New Roman" pitchFamily="18" charset="0"/>
              </a:rPr>
              <a:t>  Adoption of CRM has allow M&amp;S to increase their business by identification of potential issues that the customers are having.</a:t>
            </a:r>
          </a:p>
          <a:p>
            <a:pPr algn="l"/>
            <a:endParaRPr lang="en-GB" sz="2400" dirty="0" smtClean="0">
              <a:solidFill>
                <a:schemeClr val="tx1"/>
              </a:solidFill>
              <a:latin typeface="Times New Roman" pitchFamily="18" charset="0"/>
              <a:cs typeface="Times New Roman" pitchFamily="18" charset="0"/>
            </a:endParaRPr>
          </a:p>
          <a:p>
            <a:pPr algn="l">
              <a:buFont typeface="Arial" pitchFamily="34" charset="0"/>
              <a:buChar char="•"/>
            </a:pPr>
            <a:r>
              <a:rPr lang="en-GB" sz="2400" dirty="0" smtClean="0">
                <a:solidFill>
                  <a:schemeClr val="tx1"/>
                </a:solidFill>
                <a:latin typeface="Times New Roman" pitchFamily="18" charset="0"/>
                <a:cs typeface="Times New Roman" pitchFamily="18" charset="0"/>
              </a:rPr>
              <a:t>  CRM helps the upper management to formulate strategies in order to increase the customer base and improve operational plans.</a:t>
            </a:r>
          </a:p>
          <a:p>
            <a:pPr algn="l"/>
            <a:endParaRPr lang="en-GB" sz="2400" dirty="0" smtClean="0">
              <a:solidFill>
                <a:schemeClr val="tx1"/>
              </a:solidFill>
              <a:latin typeface="Times New Roman" pitchFamily="18" charset="0"/>
              <a:cs typeface="Times New Roman" pitchFamily="18" charset="0"/>
            </a:endParaRPr>
          </a:p>
          <a:p>
            <a:pPr algn="l">
              <a:buFont typeface="Arial" pitchFamily="34" charset="0"/>
              <a:buChar char="•"/>
            </a:pPr>
            <a:r>
              <a:rPr lang="en-GB" sz="2400" dirty="0" smtClean="0">
                <a:solidFill>
                  <a:schemeClr val="tx1"/>
                </a:solidFill>
                <a:latin typeface="Times New Roman" pitchFamily="18" charset="0"/>
                <a:cs typeface="Times New Roman" pitchFamily="18" charset="0"/>
              </a:rPr>
              <a:t>  With CRM, M&amp;S can easily track customer behaviour and respond in accordance with their demands.</a:t>
            </a:r>
          </a:p>
          <a:p>
            <a:pPr algn="l"/>
            <a:endParaRPr lang="en-GB" sz="2400" dirty="0" smtClean="0">
              <a:solidFill>
                <a:schemeClr val="tx1"/>
              </a:solidFill>
              <a:latin typeface="Times New Roman" pitchFamily="18" charset="0"/>
              <a:cs typeface="Times New Roman" pitchFamily="18" charset="0"/>
            </a:endParaRPr>
          </a:p>
          <a:p>
            <a:pPr algn="l">
              <a:buFont typeface="Arial" pitchFamily="34" charset="0"/>
              <a:buChar char="•"/>
            </a:pPr>
            <a:r>
              <a:rPr lang="en-GB" sz="2400" dirty="0" smtClean="0">
                <a:solidFill>
                  <a:schemeClr val="tx1"/>
                </a:solidFill>
                <a:latin typeface="Times New Roman" pitchFamily="18" charset="0"/>
                <a:cs typeface="Times New Roman" pitchFamily="18" charset="0"/>
              </a:rPr>
              <a:t>  Using CRM system its become easier for M&amp;S to deal with their supplier.</a:t>
            </a:r>
          </a:p>
          <a:p>
            <a:pPr algn="l"/>
            <a:r>
              <a:rPr lang="en-GB" sz="1900" dirty="0" smtClean="0">
                <a:solidFill>
                  <a:schemeClr val="tx1"/>
                </a:solidFill>
                <a:latin typeface="Times New Roman" pitchFamily="18" charset="0"/>
                <a:cs typeface="Times New Roman" pitchFamily="18" charset="0"/>
              </a:rPr>
              <a:t>                                                        </a:t>
            </a:r>
            <a:r>
              <a:rPr lang="en-GB" sz="1700" dirty="0" smtClean="0">
                <a:solidFill>
                  <a:schemeClr val="tx1"/>
                </a:solidFill>
                <a:latin typeface="Times New Roman" pitchFamily="18" charset="0"/>
                <a:cs typeface="Times New Roman" pitchFamily="18" charset="0"/>
              </a:rPr>
              <a:t>(Lin</a:t>
            </a:r>
            <a:r>
              <a:rPr lang="en-GB" sz="1700" dirty="0" smtClean="0">
                <a:solidFill>
                  <a:schemeClr val="tx1"/>
                </a:solidFill>
                <a:latin typeface="Times New Roman" pitchFamily="18" charset="0"/>
                <a:cs typeface="Times New Roman" pitchFamily="18" charset="0"/>
              </a:rPr>
              <a:t>, chin &amp; </a:t>
            </a:r>
            <a:r>
              <a:rPr lang="en-GB" sz="1700" dirty="0" err="1" smtClean="0">
                <a:solidFill>
                  <a:schemeClr val="tx1"/>
                </a:solidFill>
                <a:latin typeface="Times New Roman" pitchFamily="18" charset="0"/>
                <a:cs typeface="Times New Roman" pitchFamily="18" charset="0"/>
              </a:rPr>
              <a:t>kuan</a:t>
            </a:r>
            <a:r>
              <a:rPr lang="en-GB" sz="1700" dirty="0" smtClean="0">
                <a:solidFill>
                  <a:schemeClr val="tx1"/>
                </a:solidFill>
                <a:latin typeface="Times New Roman" pitchFamily="18" charset="0"/>
                <a:cs typeface="Times New Roman" pitchFamily="18" charset="0"/>
              </a:rPr>
              <a:t>-shun </a:t>
            </a:r>
            <a:r>
              <a:rPr lang="en-GB" sz="1700" dirty="0" err="1" smtClean="0">
                <a:solidFill>
                  <a:schemeClr val="tx1"/>
                </a:solidFill>
                <a:latin typeface="Times New Roman" pitchFamily="18" charset="0"/>
                <a:cs typeface="Times New Roman" pitchFamily="18" charset="0"/>
              </a:rPr>
              <a:t>chun</a:t>
            </a:r>
            <a:r>
              <a:rPr lang="en-GB" sz="1700" dirty="0" smtClean="0">
                <a:solidFill>
                  <a:schemeClr val="tx1"/>
                </a:solidFill>
                <a:latin typeface="Times New Roman" pitchFamily="18" charset="0"/>
                <a:cs typeface="Times New Roman" pitchFamily="18" charset="0"/>
              </a:rPr>
              <a:t>, 2010</a:t>
            </a:r>
            <a:r>
              <a:rPr lang="en-GB" sz="1700" dirty="0" smtClean="0">
                <a:solidFill>
                  <a:schemeClr val="tx1"/>
                </a:solidFill>
                <a:latin typeface="Times New Roman" pitchFamily="18" charset="0"/>
                <a:cs typeface="Times New Roman" pitchFamily="18" charset="0"/>
              </a:rPr>
              <a:t>) 15 </a:t>
            </a:r>
            <a:r>
              <a:rPr lang="en-GB" sz="1700" dirty="0">
                <a:solidFill>
                  <a:schemeClr val="tx1"/>
                </a:solidFill>
                <a:latin typeface="Times New Roman" pitchFamily="18" charset="0"/>
                <a:cs typeface="Times New Roman" pitchFamily="18" charset="0"/>
              </a:rPr>
              <a:t>F</a:t>
            </a:r>
            <a:r>
              <a:rPr lang="en-GB" sz="1700" dirty="0" smtClean="0">
                <a:solidFill>
                  <a:schemeClr val="tx1"/>
                </a:solidFill>
                <a:latin typeface="Times New Roman" pitchFamily="18" charset="0"/>
                <a:cs typeface="Times New Roman" pitchFamily="18" charset="0"/>
              </a:rPr>
              <a:t>eb 19 </a:t>
            </a:r>
            <a:endParaRPr lang="en-GB" sz="1700" dirty="0" smtClean="0">
              <a:solidFill>
                <a:schemeClr val="tx1"/>
              </a:solidFill>
              <a:latin typeface="Times New Roman" pitchFamily="18" charset="0"/>
              <a:cs typeface="Times New Roman" pitchFamily="18" charset="0"/>
            </a:endParaRPr>
          </a:p>
          <a:p>
            <a:pPr algn="l">
              <a:buFont typeface="Arial" pitchFamily="34" charset="0"/>
              <a:buChar char="•"/>
            </a:pPr>
            <a:r>
              <a:rPr lang="en-US" sz="2400" dirty="0" smtClean="0">
                <a:solidFill>
                  <a:schemeClr val="tx1"/>
                </a:solidFill>
                <a:latin typeface="Times New Roman" pitchFamily="18" charset="0"/>
                <a:cs typeface="Times New Roman" pitchFamily="18" charset="0"/>
              </a:rPr>
              <a:t>  Marks </a:t>
            </a:r>
            <a:r>
              <a:rPr lang="en-US" sz="2400" dirty="0">
                <a:solidFill>
                  <a:schemeClr val="tx1"/>
                </a:solidFill>
                <a:latin typeface="Times New Roman" pitchFamily="18" charset="0"/>
                <a:cs typeface="Times New Roman" pitchFamily="18" charset="0"/>
              </a:rPr>
              <a:t>&amp; Spencer Financial Services Wins CRM Award For </a:t>
            </a:r>
            <a:r>
              <a:rPr lang="en-US" sz="2400" dirty="0" smtClean="0">
                <a:solidFill>
                  <a:schemeClr val="tx1"/>
                </a:solidFill>
                <a:latin typeface="Times New Roman" pitchFamily="18" charset="0"/>
                <a:cs typeface="Times New Roman" pitchFamily="18" charset="0"/>
              </a:rPr>
              <a:t>  Reducing  Campaign </a:t>
            </a:r>
            <a:r>
              <a:rPr lang="en-US" sz="2400" dirty="0">
                <a:solidFill>
                  <a:schemeClr val="tx1"/>
                </a:solidFill>
                <a:latin typeface="Times New Roman" pitchFamily="18" charset="0"/>
                <a:cs typeface="Times New Roman" pitchFamily="18" charset="0"/>
              </a:rPr>
              <a:t>Delivery Times By 60 </a:t>
            </a:r>
            <a:r>
              <a:rPr lang="en-US" sz="2400" dirty="0" smtClean="0">
                <a:solidFill>
                  <a:schemeClr val="tx1"/>
                </a:solidFill>
                <a:latin typeface="Times New Roman" pitchFamily="18" charset="0"/>
                <a:cs typeface="Times New Roman" pitchFamily="18" charset="0"/>
              </a:rPr>
              <a:t>Percent.</a:t>
            </a:r>
          </a:p>
          <a:p>
            <a:pPr algn="l"/>
            <a:r>
              <a:rPr lang="en-US" sz="2400" dirty="0">
                <a:solidFill>
                  <a:schemeClr val="tx1"/>
                </a:solidFill>
                <a:latin typeface="Times New Roman" pitchFamily="18" charset="0"/>
                <a:cs typeface="Times New Roman" pitchFamily="18" charset="0"/>
              </a:rPr>
              <a:t> </a:t>
            </a:r>
            <a:r>
              <a:rPr lang="en-US" sz="2400" dirty="0" smtClean="0">
                <a:solidFill>
                  <a:schemeClr val="tx1"/>
                </a:solidFill>
                <a:latin typeface="Times New Roman" pitchFamily="18" charset="0"/>
                <a:cs typeface="Times New Roman" pitchFamily="18" charset="0"/>
              </a:rPr>
              <a:t>                                                             </a:t>
            </a:r>
            <a:r>
              <a:rPr lang="en-US" sz="1700" dirty="0" smtClean="0">
                <a:solidFill>
                  <a:schemeClr val="tx1"/>
                </a:solidFill>
                <a:latin typeface="Times New Roman" pitchFamily="18" charset="0"/>
                <a:cs typeface="Times New Roman" pitchFamily="18" charset="0"/>
              </a:rPr>
              <a:t>(bank.marksandspencer.com</a:t>
            </a:r>
            <a:r>
              <a:rPr lang="en-US" sz="1700" dirty="0" smtClean="0">
                <a:solidFill>
                  <a:schemeClr val="tx1"/>
                </a:solidFill>
                <a:latin typeface="Times New Roman" pitchFamily="18" charset="0"/>
                <a:cs typeface="Times New Roman" pitchFamily="18" charset="0"/>
              </a:rPr>
              <a:t>) </a:t>
            </a:r>
            <a:r>
              <a:rPr lang="en-GB" sz="1700" dirty="0">
                <a:solidFill>
                  <a:schemeClr val="tx1"/>
                </a:solidFill>
                <a:latin typeface="Times New Roman" pitchFamily="18" charset="0"/>
                <a:cs typeface="Times New Roman" pitchFamily="18" charset="0"/>
              </a:rPr>
              <a:t>15 Feb 19 </a:t>
            </a:r>
            <a:endParaRPr lang="en-US" sz="1700" dirty="0">
              <a:solidFill>
                <a:schemeClr val="tx1"/>
              </a:solidFill>
              <a:latin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algn="l" rotWithShape="0">
              <a:prstClr val="black">
                <a:alpha val="40000"/>
              </a:prstClr>
            </a:outerShdw>
          </a:effectLst>
        </p:spPr>
        <p:txBody>
          <a:bodyPr/>
          <a:lstStyle/>
          <a:p>
            <a:r>
              <a:rPr lang="en-GB" dirty="0" smtClean="0"/>
              <a:t>4Ps of marketing mix used by M&amp;S</a:t>
            </a:r>
            <a:endParaRPr lang="en-US" dirty="0"/>
          </a:p>
        </p:txBody>
      </p:sp>
      <p:sp>
        <p:nvSpPr>
          <p:cNvPr id="3" name="Content Placeholder 2"/>
          <p:cNvSpPr>
            <a:spLocks noGrp="1"/>
          </p:cNvSpPr>
          <p:nvPr>
            <p:ph idx="1"/>
          </p:nvPr>
        </p:nvSpPr>
        <p:spPr>
          <a:xfrm>
            <a:off x="428596" y="1714488"/>
            <a:ext cx="8229600" cy="4525963"/>
          </a:xfrm>
        </p:spPr>
        <p:txBody>
          <a:bodyPr>
            <a:normAutofit fontScale="77500" lnSpcReduction="20000"/>
          </a:bodyPr>
          <a:lstStyle/>
          <a:p>
            <a:pPr>
              <a:buNone/>
            </a:pPr>
            <a:r>
              <a:rPr lang="en-US" dirty="0" smtClean="0"/>
              <a:t> </a:t>
            </a:r>
          </a:p>
          <a:p>
            <a:r>
              <a:rPr lang="en-US" dirty="0" smtClean="0"/>
              <a:t> Product</a:t>
            </a:r>
          </a:p>
          <a:p>
            <a:r>
              <a:rPr lang="en-US" dirty="0" smtClean="0"/>
              <a:t> Price</a:t>
            </a:r>
          </a:p>
          <a:p>
            <a:r>
              <a:rPr lang="en-US" dirty="0" smtClean="0"/>
              <a:t> Place</a:t>
            </a:r>
          </a:p>
          <a:p>
            <a:r>
              <a:rPr lang="en-US" dirty="0" smtClean="0"/>
              <a:t> Promotion</a:t>
            </a:r>
          </a:p>
          <a:p>
            <a:pPr>
              <a:buNone/>
            </a:pPr>
            <a:r>
              <a:rPr lang="en-GB" dirty="0" smtClean="0"/>
              <a:t>                           </a:t>
            </a:r>
          </a:p>
          <a:p>
            <a:pPr>
              <a:buNone/>
            </a:pPr>
            <a:r>
              <a:rPr lang="en-GB" dirty="0" smtClean="0"/>
              <a:t>      </a:t>
            </a:r>
          </a:p>
          <a:p>
            <a:pPr>
              <a:buNone/>
            </a:pPr>
            <a:endParaRPr lang="en-GB" dirty="0" smtClean="0"/>
          </a:p>
          <a:p>
            <a:pPr>
              <a:buNone/>
            </a:pPr>
            <a:r>
              <a:rPr lang="en-GB" dirty="0" smtClean="0"/>
              <a:t>                                                </a:t>
            </a:r>
          </a:p>
          <a:p>
            <a:pPr>
              <a:buNone/>
            </a:pPr>
            <a:endParaRPr lang="en-GB" dirty="0" smtClean="0"/>
          </a:p>
          <a:p>
            <a:pPr>
              <a:buNone/>
            </a:pPr>
            <a:r>
              <a:rPr lang="en-GB" dirty="0" smtClean="0"/>
              <a:t>                                                                      </a:t>
            </a:r>
            <a:r>
              <a:rPr lang="en-GB" sz="2300" dirty="0" smtClean="0">
                <a:latin typeface="Times New Roman" panose="02020603050405020304" pitchFamily="18" charset="0"/>
                <a:cs typeface="Times New Roman" panose="02020603050405020304" pitchFamily="18" charset="0"/>
              </a:rPr>
              <a:t>(</a:t>
            </a:r>
            <a:r>
              <a:rPr lang="en-GB" sz="2300" dirty="0" smtClean="0">
                <a:latin typeface="Times New Roman" panose="02020603050405020304" pitchFamily="18" charset="0"/>
                <a:cs typeface="Times New Roman" panose="02020603050405020304" pitchFamily="18" charset="0"/>
                <a:hlinkClick r:id="rId2"/>
              </a:rPr>
              <a:t>www.mbaskool.com</a:t>
            </a:r>
            <a:r>
              <a:rPr lang="en-GB" sz="2300" dirty="0" smtClean="0">
                <a:latin typeface="Times New Roman" panose="02020603050405020304" pitchFamily="18" charset="0"/>
                <a:cs typeface="Times New Roman" panose="02020603050405020304" pitchFamily="18" charset="0"/>
              </a:rPr>
              <a:t>) 20 Feb 19</a:t>
            </a:r>
            <a:endParaRPr lang="en-US" sz="2300" dirty="0">
              <a:latin typeface="Times New Roman" panose="02020603050405020304" pitchFamily="18" charset="0"/>
              <a:cs typeface="Times New Roman" panose="02020603050405020304" pitchFamily="18" charset="0"/>
            </a:endParaRPr>
          </a:p>
        </p:txBody>
      </p:sp>
      <p:pic>
        <p:nvPicPr>
          <p:cNvPr id="1026" name="Picture 2" descr="Image result for 4ps marketing mix">
            <a:hlinkClick r:id="rId3"/>
          </p:cNvPr>
          <p:cNvPicPr>
            <a:picLocks noChangeAspect="1" noChangeArrowheads="1"/>
          </p:cNvPicPr>
          <p:nvPr/>
        </p:nvPicPr>
        <p:blipFill>
          <a:blip r:embed="rId4"/>
          <a:srcRect/>
          <a:stretch>
            <a:fillRect/>
          </a:stretch>
        </p:blipFill>
        <p:spPr bwMode="auto">
          <a:xfrm>
            <a:off x="3571868" y="1454943"/>
            <a:ext cx="4148142" cy="3979061"/>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a:effectLst>
            <a:outerShdw blurRad="50800" dist="38100" dir="2700000" algn="tl" rotWithShape="0">
              <a:prstClr val="black">
                <a:alpha val="40000"/>
              </a:prstClr>
            </a:outerShdw>
          </a:effectLst>
        </p:spPr>
        <p:txBody>
          <a:bodyPr>
            <a:normAutofit/>
          </a:bodyPr>
          <a:lstStyle/>
          <a:p>
            <a:r>
              <a:rPr lang="en-US" sz="3200" b="1" dirty="0" smtClean="0">
                <a:latin typeface="Times New Roman" pitchFamily="18" charset="0"/>
                <a:cs typeface="Times New Roman" pitchFamily="18" charset="0"/>
              </a:rPr>
              <a:t>Porter’s 5 forces model used by M&amp;S:</a:t>
            </a:r>
            <a:endParaRPr lang="en-US" sz="3200" dirty="0">
              <a:latin typeface="Times New Roman" pitchFamily="18" charset="0"/>
              <a:cs typeface="Times New Roman" pitchFamily="18" charset="0"/>
            </a:endParaRPr>
          </a:p>
        </p:txBody>
      </p:sp>
      <p:pic>
        <p:nvPicPr>
          <p:cNvPr id="4" name="Content Placeholder 3" descr="Porter’s-5-forces-model.jpg"/>
          <p:cNvPicPr>
            <a:picLocks noGrp="1" noChangeAspect="1"/>
          </p:cNvPicPr>
          <p:nvPr>
            <p:ph idx="1"/>
          </p:nvPr>
        </p:nvPicPr>
        <p:blipFill>
          <a:blip r:embed="rId2"/>
          <a:stretch>
            <a:fillRect/>
          </a:stretch>
        </p:blipFill>
        <p:spPr>
          <a:xfrm>
            <a:off x="285720" y="1071547"/>
            <a:ext cx="8501121" cy="5715040"/>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4"/>
            <a:ext cx="8229600" cy="1143000"/>
          </a:xfrm>
          <a:effectLst>
            <a:outerShdw blurRad="50800" dist="38100" dir="2700000" algn="tl" rotWithShape="0">
              <a:prstClr val="black">
                <a:alpha val="40000"/>
              </a:prstClr>
            </a:outerShdw>
          </a:effectLst>
        </p:spPr>
        <p:txBody>
          <a:bodyPr>
            <a:normAutofit/>
          </a:bodyPr>
          <a:lstStyle/>
          <a:p>
            <a:r>
              <a:rPr lang="en-US" sz="2400" b="1" dirty="0" smtClean="0">
                <a:latin typeface="Times New Roman" pitchFamily="18" charset="0"/>
                <a:cs typeface="Times New Roman" pitchFamily="18" charset="0"/>
              </a:rPr>
              <a:t>Porter’s 5 forces model explain </a:t>
            </a:r>
            <a:endParaRPr lang="en-US" sz="2400" dirty="0"/>
          </a:p>
        </p:txBody>
      </p:sp>
      <p:sp>
        <p:nvSpPr>
          <p:cNvPr id="3" name="Content Placeholder 2"/>
          <p:cNvSpPr>
            <a:spLocks noGrp="1"/>
          </p:cNvSpPr>
          <p:nvPr>
            <p:ph idx="1"/>
          </p:nvPr>
        </p:nvSpPr>
        <p:spPr>
          <a:xfrm>
            <a:off x="457200" y="1285860"/>
            <a:ext cx="8229600" cy="5429288"/>
          </a:xfrm>
        </p:spPr>
        <p:txBody>
          <a:bodyPr>
            <a:noAutofit/>
          </a:bodyPr>
          <a:lstStyle/>
          <a:p>
            <a:r>
              <a:rPr lang="en-US" sz="1800" b="1" dirty="0" smtClean="0">
                <a:latin typeface="Times New Roman" pitchFamily="18" charset="0"/>
                <a:cs typeface="Times New Roman" pitchFamily="18" charset="0"/>
              </a:rPr>
              <a:t>Competitive rivalry (High): </a:t>
            </a:r>
            <a:r>
              <a:rPr lang="en-US" sz="1800" dirty="0" smtClean="0">
                <a:latin typeface="Times New Roman" pitchFamily="18" charset="0"/>
                <a:cs typeface="Times New Roman" pitchFamily="18" charset="0"/>
              </a:rPr>
              <a:t>in clothing sector M&amp;S now facing very high challenges (next, gap, Debenhams), also a high competition in food market (Tesco, Sainsbury) </a:t>
            </a:r>
          </a:p>
          <a:p>
            <a:pPr>
              <a:buNone/>
            </a:pPr>
            <a:endParaRPr lang="en-US" sz="1800" dirty="0" smtClean="0">
              <a:latin typeface="Times New Roman" pitchFamily="18" charset="0"/>
              <a:cs typeface="Times New Roman" pitchFamily="18" charset="0"/>
            </a:endParaRPr>
          </a:p>
          <a:p>
            <a:r>
              <a:rPr lang="en-US" sz="1800" b="1" dirty="0" smtClean="0">
                <a:latin typeface="Times New Roman" pitchFamily="18" charset="0"/>
                <a:cs typeface="Times New Roman" pitchFamily="18" charset="0"/>
              </a:rPr>
              <a:t>Bargaining power of buyers (High): </a:t>
            </a:r>
            <a:r>
              <a:rPr lang="en-US" sz="1800" dirty="0" smtClean="0">
                <a:latin typeface="Times New Roman" pitchFamily="18" charset="0"/>
                <a:cs typeface="Times New Roman" pitchFamily="18" charset="0"/>
              </a:rPr>
              <a:t>M&amp;S facing high threats from buyers because lots  of big brand situated close by.</a:t>
            </a:r>
          </a:p>
          <a:p>
            <a:pPr>
              <a:buNone/>
            </a:pPr>
            <a:endParaRPr lang="en-US" sz="1800" dirty="0" smtClean="0">
              <a:latin typeface="Times New Roman" pitchFamily="18" charset="0"/>
              <a:cs typeface="Times New Roman" pitchFamily="18" charset="0"/>
            </a:endParaRPr>
          </a:p>
          <a:p>
            <a:r>
              <a:rPr lang="en-US" sz="1800" b="1" dirty="0" smtClean="0">
                <a:latin typeface="Times New Roman" pitchFamily="18" charset="0"/>
                <a:cs typeface="Times New Roman" pitchFamily="18" charset="0"/>
              </a:rPr>
              <a:t>Bargaining power of suppliers (Low): </a:t>
            </a:r>
            <a:r>
              <a:rPr lang="en-US" sz="1800" dirty="0" smtClean="0">
                <a:latin typeface="Times New Roman" pitchFamily="18" charset="0"/>
                <a:cs typeface="Times New Roman" pitchFamily="18" charset="0"/>
              </a:rPr>
              <a:t>even M&amp;S are strong buyer the power of suppliers is low  </a:t>
            </a:r>
          </a:p>
          <a:p>
            <a:endParaRPr lang="en-GB" sz="1800" b="1" dirty="0" smtClean="0">
              <a:latin typeface="Times New Roman" pitchFamily="18" charset="0"/>
              <a:cs typeface="Times New Roman" pitchFamily="18" charset="0"/>
            </a:endParaRPr>
          </a:p>
          <a:p>
            <a:r>
              <a:rPr lang="en-US" sz="1800" b="1" dirty="0" smtClean="0">
                <a:latin typeface="Times New Roman" pitchFamily="18" charset="0"/>
                <a:cs typeface="Times New Roman" pitchFamily="18" charset="0"/>
              </a:rPr>
              <a:t>Threat of new entrants (Medium</a:t>
            </a:r>
            <a:r>
              <a:rPr lang="en-US" sz="1800" dirty="0" smtClean="0">
                <a:latin typeface="Times New Roman" pitchFamily="18" charset="0"/>
                <a:cs typeface="Times New Roman" pitchFamily="18" charset="0"/>
              </a:rPr>
              <a:t>): because of other retailers are already established the threats is relatively low</a:t>
            </a:r>
          </a:p>
          <a:p>
            <a:endParaRPr lang="en-GB" sz="1800" dirty="0" smtClean="0">
              <a:latin typeface="Times New Roman" pitchFamily="18" charset="0"/>
              <a:cs typeface="Times New Roman" pitchFamily="18" charset="0"/>
            </a:endParaRPr>
          </a:p>
          <a:p>
            <a:r>
              <a:rPr lang="en-US" sz="1800" b="1" dirty="0" smtClean="0">
                <a:latin typeface="Times New Roman" pitchFamily="18" charset="0"/>
                <a:cs typeface="Times New Roman" pitchFamily="18" charset="0"/>
              </a:rPr>
              <a:t>Threat of substitutes (High): </a:t>
            </a:r>
            <a:r>
              <a:rPr lang="en-US" sz="1800" dirty="0" smtClean="0">
                <a:latin typeface="Times New Roman" pitchFamily="18" charset="0"/>
                <a:cs typeface="Times New Roman" pitchFamily="18" charset="0"/>
              </a:rPr>
              <a:t>when other retailers import their goods from foreign countries as low cost so customer can buy the same product for cheap price. </a:t>
            </a:r>
          </a:p>
          <a:p>
            <a:pPr>
              <a:buNone/>
            </a:pPr>
            <a:r>
              <a:rPr lang="en-US" sz="1800" dirty="0" smtClean="0">
                <a:latin typeface="Times New Roman" pitchFamily="18" charset="0"/>
                <a:cs typeface="Times New Roman" pitchFamily="18" charset="0"/>
              </a:rPr>
              <a:t>                                                                              </a:t>
            </a:r>
            <a:r>
              <a:rPr lang="en-US" sz="1800" dirty="0" smtClean="0">
                <a:latin typeface="Times New Roman" pitchFamily="18" charset="0"/>
                <a:cs typeface="Times New Roman" pitchFamily="18" charset="0"/>
              </a:rPr>
              <a:t> (</a:t>
            </a:r>
            <a:r>
              <a:rPr lang="en-US" sz="1800" dirty="0" smtClean="0">
                <a:latin typeface="Times New Roman" pitchFamily="18" charset="0"/>
                <a:cs typeface="Times New Roman" pitchFamily="18" charset="0"/>
                <a:hlinkClick r:id="rId2"/>
              </a:rPr>
              <a:t>www.writepass.com</a:t>
            </a:r>
            <a:r>
              <a:rPr lang="en-US" sz="1800" dirty="0" smtClean="0">
                <a:latin typeface="Times New Roman" pitchFamily="18" charset="0"/>
                <a:cs typeface="Times New Roman" pitchFamily="18" charset="0"/>
              </a:rPr>
              <a:t>) 21 Feb 19</a:t>
            </a:r>
            <a:endParaRPr lang="en-US" sz="1800" dirty="0" smtClean="0">
              <a:latin typeface="Times New Roman" pitchFamily="18" charset="0"/>
              <a:cs typeface="Times New Roman" pitchFamily="18" charset="0"/>
            </a:endParaRPr>
          </a:p>
          <a:p>
            <a:endParaRPr lang="en-US" sz="1800" dirty="0" smtClean="0">
              <a:latin typeface="Times New Roman" pitchFamily="18" charset="0"/>
              <a:cs typeface="Times New Roman" pitchFamily="18" charset="0"/>
            </a:endParaRPr>
          </a:p>
          <a:p>
            <a:endParaRPr lang="en-US" sz="1800" b="1" dirty="0" smtClean="0"/>
          </a:p>
          <a:p>
            <a:pPr>
              <a:buNone/>
            </a:pPr>
            <a:endParaRPr lang="en-US" sz="1800" dirty="0" smtClean="0">
              <a:latin typeface="Times New Roman" pitchFamily="18" charset="0"/>
              <a:cs typeface="Times New Roman" pitchFamily="18" charset="0"/>
            </a:endParaRPr>
          </a:p>
          <a:p>
            <a:endParaRPr lang="en-US" sz="1800" dirty="0" smtClean="0">
              <a:latin typeface="Times New Roman" pitchFamily="18" charset="0"/>
              <a:cs typeface="Times New Roman" pitchFamily="18" charset="0"/>
            </a:endParaRPr>
          </a:p>
          <a:p>
            <a:endParaRPr lang="en-US" sz="1800" b="1" dirty="0" smtClean="0"/>
          </a:p>
          <a:p>
            <a:endParaRPr lang="en-US" sz="1800" dirty="0" smtClean="0">
              <a:latin typeface="Times New Roman" pitchFamily="18" charset="0"/>
              <a:cs typeface="Times New Roman" pitchFamily="18" charset="0"/>
            </a:endParaRPr>
          </a:p>
          <a:p>
            <a:pPr>
              <a:buNone/>
            </a:pPr>
            <a:r>
              <a:rPr lang="en-US" sz="1800" dirty="0" smtClean="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38100" algn="l" rotWithShape="0">
              <a:prstClr val="black">
                <a:alpha val="40000"/>
              </a:prstClr>
            </a:outerShdw>
          </a:effectLst>
        </p:spPr>
        <p:txBody>
          <a:bodyPr>
            <a:normAutofit/>
          </a:bodyPr>
          <a:lstStyle/>
          <a:p>
            <a:r>
              <a:rPr lang="en-GB" sz="2800" b="1" dirty="0" smtClean="0">
                <a:latin typeface="Times New Roman" pitchFamily="18" charset="0"/>
                <a:cs typeface="Times New Roman" pitchFamily="18" charset="0"/>
              </a:rPr>
              <a:t>Drawback from CRM system in M&amp;S</a:t>
            </a:r>
            <a:endParaRPr lang="en-US" sz="2800" b="1" dirty="0">
              <a:latin typeface="Times New Roman" pitchFamily="18" charset="0"/>
              <a:cs typeface="Times New Roman" pitchFamily="18" charset="0"/>
            </a:endParaRPr>
          </a:p>
        </p:txBody>
      </p:sp>
      <p:sp>
        <p:nvSpPr>
          <p:cNvPr id="3" name="Content Placeholder 2"/>
          <p:cNvSpPr>
            <a:spLocks noGrp="1"/>
          </p:cNvSpPr>
          <p:nvPr>
            <p:ph idx="1"/>
          </p:nvPr>
        </p:nvSpPr>
        <p:spPr>
          <a:xfrm>
            <a:off x="214282" y="1600200"/>
            <a:ext cx="8715436" cy="5257800"/>
          </a:xfrm>
        </p:spPr>
        <p:txBody>
          <a:bodyPr>
            <a:normAutofit fontScale="85000" lnSpcReduction="20000"/>
          </a:bodyPr>
          <a:lstStyle/>
          <a:p>
            <a:r>
              <a:rPr lang="en-GB" sz="2600" dirty="0" smtClean="0">
                <a:latin typeface="Times New Roman" pitchFamily="18" charset="0"/>
                <a:cs typeface="Times New Roman" pitchFamily="18" charset="0"/>
              </a:rPr>
              <a:t>Slow down the process, the potential of hacking of software.</a:t>
            </a:r>
          </a:p>
          <a:p>
            <a:pPr>
              <a:buNone/>
            </a:pPr>
            <a:endParaRPr lang="en-GB" sz="2600" dirty="0" smtClean="0">
              <a:latin typeface="Times New Roman" pitchFamily="18" charset="0"/>
              <a:cs typeface="Times New Roman" pitchFamily="18" charset="0"/>
            </a:endParaRPr>
          </a:p>
          <a:p>
            <a:r>
              <a:rPr lang="en-GB" sz="2600" dirty="0" smtClean="0">
                <a:latin typeface="Times New Roman" pitchFamily="18" charset="0"/>
                <a:cs typeface="Times New Roman" pitchFamily="18" charset="0"/>
              </a:rPr>
              <a:t>In starting year they had problem with operating the system due to lack of training and proficiency.</a:t>
            </a:r>
          </a:p>
          <a:p>
            <a:pPr>
              <a:buNone/>
            </a:pPr>
            <a:endParaRPr lang="en-GB" sz="2400" dirty="0" smtClean="0">
              <a:latin typeface="Times New Roman" pitchFamily="18" charset="0"/>
              <a:cs typeface="Times New Roman" pitchFamily="18" charset="0"/>
            </a:endParaRPr>
          </a:p>
          <a:p>
            <a:r>
              <a:rPr lang="en-GB" sz="2600" dirty="0" smtClean="0">
                <a:latin typeface="Times New Roman" pitchFamily="18" charset="0"/>
                <a:cs typeface="Times New Roman" pitchFamily="18" charset="0"/>
              </a:rPr>
              <a:t>Record loss </a:t>
            </a:r>
            <a:r>
              <a:rPr lang="en-GB" sz="2400" dirty="0" smtClean="0">
                <a:latin typeface="Times New Roman" pitchFamily="18" charset="0"/>
                <a:cs typeface="Times New Roman" pitchFamily="18" charset="0"/>
              </a:rPr>
              <a:t>: </a:t>
            </a:r>
            <a:r>
              <a:rPr lang="en-GB" sz="2100" dirty="0" smtClean="0">
                <a:latin typeface="Times New Roman" pitchFamily="18" charset="0"/>
                <a:cs typeface="Times New Roman" pitchFamily="18" charset="0"/>
              </a:rPr>
              <a:t>(because they record all customer information in software many times M&amp;S loss their records. It directly affected their sales.) </a:t>
            </a:r>
          </a:p>
          <a:p>
            <a:pPr>
              <a:buNone/>
            </a:pPr>
            <a:endParaRPr lang="en-GB" sz="1800" dirty="0" smtClean="0">
              <a:latin typeface="Times New Roman" pitchFamily="18" charset="0"/>
              <a:cs typeface="Times New Roman" pitchFamily="18" charset="0"/>
            </a:endParaRPr>
          </a:p>
          <a:p>
            <a:r>
              <a:rPr lang="en-GB" sz="2600" dirty="0" smtClean="0">
                <a:latin typeface="Times New Roman" pitchFamily="18" charset="0"/>
                <a:cs typeface="Times New Roman" pitchFamily="18" charset="0"/>
              </a:rPr>
              <a:t>In </a:t>
            </a:r>
            <a:r>
              <a:rPr lang="en-GB" sz="2600" dirty="0">
                <a:latin typeface="Times New Roman" pitchFamily="18" charset="0"/>
                <a:cs typeface="Times New Roman" pitchFamily="18" charset="0"/>
              </a:rPr>
              <a:t>J</a:t>
            </a:r>
            <a:r>
              <a:rPr lang="en-GB" sz="2600" dirty="0" smtClean="0">
                <a:latin typeface="Times New Roman" pitchFamily="18" charset="0"/>
                <a:cs typeface="Times New Roman" pitchFamily="18" charset="0"/>
              </a:rPr>
              <a:t>uly 2002 Failed</a:t>
            </a:r>
            <a:r>
              <a:rPr lang="en-US" sz="2600" dirty="0" smtClean="0">
                <a:latin typeface="Times New Roman" pitchFamily="18" charset="0"/>
                <a:cs typeface="Times New Roman" pitchFamily="18" charset="0"/>
              </a:rPr>
              <a:t> </a:t>
            </a:r>
            <a:r>
              <a:rPr lang="en-US" sz="2600" dirty="0">
                <a:latin typeface="Times New Roman" pitchFamily="18" charset="0"/>
                <a:cs typeface="Times New Roman" pitchFamily="18" charset="0"/>
              </a:rPr>
              <a:t>to meet productivity </a:t>
            </a:r>
            <a:r>
              <a:rPr lang="en-US" sz="2600" dirty="0" smtClean="0">
                <a:latin typeface="Times New Roman" pitchFamily="18" charset="0"/>
                <a:cs typeface="Times New Roman" pitchFamily="18" charset="0"/>
              </a:rPr>
              <a:t>targets due operating system</a:t>
            </a:r>
            <a:r>
              <a:rPr lang="en-US" sz="2400" dirty="0" smtClean="0"/>
              <a:t>. </a:t>
            </a:r>
          </a:p>
          <a:p>
            <a:pPr>
              <a:buNone/>
            </a:pPr>
            <a:r>
              <a:rPr lang="en-US" sz="2100" dirty="0" smtClean="0">
                <a:latin typeface="Times New Roman" pitchFamily="18" charset="0"/>
                <a:cs typeface="Times New Roman" pitchFamily="18" charset="0"/>
              </a:rPr>
              <a:t>                                                                          </a:t>
            </a:r>
            <a:r>
              <a:rPr lang="en-GB" sz="2100" dirty="0" smtClean="0">
                <a:latin typeface="Times New Roman" pitchFamily="18" charset="0"/>
                <a:cs typeface="Times New Roman" pitchFamily="18" charset="0"/>
              </a:rPr>
              <a:t>                                                          </a:t>
            </a:r>
          </a:p>
          <a:p>
            <a:r>
              <a:rPr lang="en-US" sz="2600" dirty="0" smtClean="0">
                <a:latin typeface="Times New Roman" pitchFamily="18" charset="0"/>
                <a:cs typeface="Times New Roman" pitchFamily="18" charset="0"/>
              </a:rPr>
              <a:t>The </a:t>
            </a:r>
            <a:r>
              <a:rPr lang="en-US" sz="2600" dirty="0" smtClean="0">
                <a:latin typeface="Times New Roman" pitchFamily="18" charset="0"/>
                <a:cs typeface="Times New Roman" pitchFamily="18" charset="0"/>
              </a:rPr>
              <a:t>key drivers that affect M&amp;S are changing trends and online purchasing as they have no control over it.</a:t>
            </a:r>
          </a:p>
          <a:p>
            <a:pPr>
              <a:buNone/>
            </a:pPr>
            <a:endParaRPr lang="en-US" sz="2600" dirty="0" smtClean="0">
              <a:latin typeface="Times New Roman" pitchFamily="18" charset="0"/>
              <a:cs typeface="Times New Roman" pitchFamily="18" charset="0"/>
            </a:endParaRPr>
          </a:p>
          <a:p>
            <a:pPr>
              <a:buNone/>
            </a:pPr>
            <a:r>
              <a:rPr lang="en-GB" sz="2100" dirty="0" smtClean="0">
                <a:latin typeface="Times New Roman" pitchFamily="18" charset="0"/>
                <a:cs typeface="Times New Roman" pitchFamily="18" charset="0"/>
              </a:rPr>
              <a:t>                                                              </a:t>
            </a:r>
            <a:r>
              <a:rPr lang="en-GB" sz="2100" dirty="0" smtClean="0">
                <a:latin typeface="Times New Roman" pitchFamily="18" charset="0"/>
                <a:cs typeface="Times New Roman" pitchFamily="18" charset="0"/>
              </a:rPr>
              <a:t> (</a:t>
            </a:r>
            <a:r>
              <a:rPr lang="en-GB" sz="2100" dirty="0" smtClean="0">
                <a:latin typeface="Times New Roman" pitchFamily="18" charset="0"/>
                <a:cs typeface="Times New Roman" pitchFamily="18" charset="0"/>
                <a:hlinkClick r:id="rId2"/>
              </a:rPr>
              <a:t>www.writepass.com</a:t>
            </a:r>
            <a:r>
              <a:rPr lang="en-GB" sz="2100" dirty="0" smtClean="0">
                <a:latin typeface="Times New Roman" pitchFamily="18" charset="0"/>
                <a:cs typeface="Times New Roman" pitchFamily="18" charset="0"/>
              </a:rPr>
              <a:t>) 23 Feb 19</a:t>
            </a:r>
            <a:endParaRPr lang="en-GB" sz="2100" dirty="0" smtClean="0">
              <a:latin typeface="Times New Roman" pitchFamily="18" charset="0"/>
              <a:cs typeface="Times New Roman" pitchFamily="18" charset="0"/>
            </a:endParaRPr>
          </a:p>
          <a:p>
            <a:pPr>
              <a:buNone/>
            </a:pPr>
            <a:r>
              <a:rPr lang="en-GB" sz="2800" dirty="0">
                <a:latin typeface="Times New Roman" pitchFamily="18" charset="0"/>
                <a:cs typeface="Times New Roman" pitchFamily="18" charset="0"/>
              </a:rPr>
              <a:t> </a:t>
            </a:r>
            <a:r>
              <a:rPr lang="en-GB" sz="2800" dirty="0" smtClean="0">
                <a:latin typeface="Times New Roman" pitchFamily="18" charset="0"/>
                <a:cs typeface="Times New Roman" pitchFamily="18" charset="0"/>
              </a:rPr>
              <a:t>                                              </a:t>
            </a:r>
            <a:r>
              <a:rPr lang="en-GB" sz="2100" dirty="0" smtClean="0">
                <a:latin typeface="Times New Roman" pitchFamily="18" charset="0"/>
                <a:cs typeface="Times New Roman" pitchFamily="18" charset="0"/>
              </a:rPr>
              <a:t>(</a:t>
            </a:r>
            <a:r>
              <a:rPr lang="en-GB" sz="2100" dirty="0">
                <a:latin typeface="Times New Roman" pitchFamily="18" charset="0"/>
                <a:cs typeface="Times New Roman" pitchFamily="18" charset="0"/>
                <a:hlinkClick r:id="rId3"/>
              </a:rPr>
              <a:t>www.computerweekly.com</a:t>
            </a:r>
            <a:r>
              <a:rPr lang="en-GB" sz="2100" dirty="0" smtClean="0">
                <a:latin typeface="Times New Roman" pitchFamily="18" charset="0"/>
                <a:cs typeface="Times New Roman" pitchFamily="18" charset="0"/>
              </a:rPr>
              <a:t>) 23 Feb 19</a:t>
            </a:r>
            <a:endParaRPr lang="en-GB" sz="2100" dirty="0">
              <a:latin typeface="Times New Roman" pitchFamily="18" charset="0"/>
              <a:cs typeface="Times New Roman" pitchFamily="18" charset="0"/>
            </a:endParaRPr>
          </a:p>
          <a:p>
            <a:pPr>
              <a:buNone/>
            </a:pPr>
            <a:endParaRPr lang="en-GB" sz="1800" dirty="0" smtClean="0">
              <a:latin typeface="Times New Roman" pitchFamily="18" charset="0"/>
              <a:cs typeface="Times New Roman" pitchFamily="18" charset="0"/>
            </a:endParaRPr>
          </a:p>
          <a:p>
            <a:pPr>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a:t>
            </a:r>
          </a:p>
          <a:p>
            <a:pPr>
              <a:buNone/>
            </a:pPr>
            <a:endParaRPr lang="en-GB" sz="2400" dirty="0">
              <a:latin typeface="Times New Roman" pitchFamily="18" charset="0"/>
              <a:cs typeface="Times New Roman" pitchFamily="18" charset="0"/>
            </a:endParaRPr>
          </a:p>
          <a:p>
            <a:pPr>
              <a:buNone/>
            </a:pPr>
            <a:endParaRPr lang="en-US" sz="2400" dirty="0">
              <a:latin typeface="Times New Roman" pitchFamily="18" charset="0"/>
              <a:cs typeface="Times New Roman" pitchFamily="18"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14338"/>
            <a:ext cx="8401080" cy="1143008"/>
          </a:xfrm>
        </p:spPr>
        <p:txBody>
          <a:bodyPr>
            <a:normAutofit/>
          </a:bodyPr>
          <a:lstStyle/>
          <a:p>
            <a:r>
              <a:rPr lang="en-GB" sz="2800" b="1" dirty="0" smtClean="0">
                <a:latin typeface="Times New Roman" pitchFamily="18" charset="0"/>
                <a:cs typeface="Times New Roman" pitchFamily="18" charset="0"/>
              </a:rPr>
              <a:t>SWOT analysis</a:t>
            </a:r>
            <a:endParaRPr lang="en-US" sz="2800" b="1" dirty="0">
              <a:latin typeface="Times New Roman" pitchFamily="18" charset="0"/>
              <a:cs typeface="Times New Roman" pitchFamily="18" charset="0"/>
            </a:endParaRPr>
          </a:p>
        </p:txBody>
      </p:sp>
      <p:sp>
        <p:nvSpPr>
          <p:cNvPr id="5" name="Content Placeholder 4"/>
          <p:cNvSpPr>
            <a:spLocks noGrp="1"/>
          </p:cNvSpPr>
          <p:nvPr>
            <p:ph idx="1"/>
          </p:nvPr>
        </p:nvSpPr>
        <p:spPr>
          <a:xfrm>
            <a:off x="314356" y="1017589"/>
            <a:ext cx="8686800" cy="5340369"/>
          </a:xfrm>
        </p:spPr>
        <p:txBody>
          <a:bodyPr>
            <a:normAutofit/>
          </a:bodyPr>
          <a:lstStyle/>
          <a:p>
            <a:pPr>
              <a:buNone/>
            </a:pPr>
            <a:r>
              <a:rPr lang="en-GB" b="1" dirty="0" smtClean="0"/>
              <a:t>  </a:t>
            </a:r>
            <a:r>
              <a:rPr lang="en-GB" sz="2800" b="1" dirty="0" smtClean="0">
                <a:latin typeface="Times New Roman" pitchFamily="18" charset="0"/>
                <a:cs typeface="Times New Roman" pitchFamily="18" charset="0"/>
              </a:rPr>
              <a:t>Strength</a:t>
            </a:r>
            <a:r>
              <a:rPr lang="en-GB" b="1" dirty="0" smtClean="0"/>
              <a:t> </a:t>
            </a:r>
          </a:p>
          <a:p>
            <a:pPr marL="0" indent="0">
              <a:buNone/>
            </a:pPr>
            <a:r>
              <a:rPr lang="en-GB" b="1" dirty="0" smtClean="0"/>
              <a:t> </a:t>
            </a:r>
            <a:r>
              <a:rPr lang="en-GB" sz="2000" b="0" dirty="0" smtClean="0">
                <a:latin typeface="Times New Roman" pitchFamily="18" charset="0"/>
                <a:cs typeface="Times New Roman" pitchFamily="18" charset="0"/>
              </a:rPr>
              <a:t>Adopting</a:t>
            </a:r>
            <a:r>
              <a:rPr lang="en-GB" sz="2000" b="0" baseline="0" dirty="0" smtClean="0">
                <a:latin typeface="Times New Roman" pitchFamily="18" charset="0"/>
                <a:cs typeface="Times New Roman" pitchFamily="18" charset="0"/>
              </a:rPr>
              <a:t> CRM system M&amp;S maintained a strong relationship with their supplier</a:t>
            </a:r>
            <a:r>
              <a:rPr lang="en-GB" sz="2000" b="0" baseline="0" dirty="0" smtClean="0">
                <a:latin typeface="Times New Roman" pitchFamily="18" charset="0"/>
                <a:cs typeface="Times New Roman" pitchFamily="18" charset="0"/>
              </a:rPr>
              <a:t>.</a:t>
            </a:r>
          </a:p>
          <a:p>
            <a:pPr marL="0" indent="0">
              <a:buNone/>
            </a:pPr>
            <a:endParaRPr lang="en-GB" sz="2000" b="0" baseline="0" dirty="0" smtClean="0">
              <a:latin typeface="Times New Roman" pitchFamily="18" charset="0"/>
              <a:cs typeface="Times New Roman" pitchFamily="18" charset="0"/>
            </a:endParaRPr>
          </a:p>
          <a:p>
            <a:r>
              <a:rPr lang="en-GB" sz="2000" b="0" baseline="0" dirty="0" smtClean="0">
                <a:latin typeface="Times New Roman" pitchFamily="18" charset="0"/>
                <a:cs typeface="Times New Roman" pitchFamily="18" charset="0"/>
              </a:rPr>
              <a:t> Spark card allow them to increase their brand loyalty.</a:t>
            </a:r>
          </a:p>
          <a:p>
            <a:r>
              <a:rPr lang="en-GB" sz="2000" b="0" baseline="0" dirty="0" smtClean="0">
                <a:latin typeface="Times New Roman" pitchFamily="18" charset="0"/>
                <a:cs typeface="Times New Roman" pitchFamily="18" charset="0"/>
              </a:rPr>
              <a:t> Using CRM process M&amp;S always listened to the review and feedback from the customers.</a:t>
            </a:r>
          </a:p>
          <a:p>
            <a:r>
              <a:rPr lang="en-GB" sz="2000" dirty="0" smtClean="0">
                <a:latin typeface="Times New Roman" pitchFamily="18" charset="0"/>
                <a:cs typeface="Times New Roman" pitchFamily="18" charset="0"/>
              </a:rPr>
              <a:t>M&amp;S has over 6 million spark card members</a:t>
            </a:r>
            <a:r>
              <a:rPr lang="en-GB" sz="2000" dirty="0" smtClean="0">
                <a:latin typeface="Times New Roman" pitchFamily="18" charset="0"/>
                <a:cs typeface="Times New Roman" pitchFamily="18" charset="0"/>
              </a:rPr>
              <a:t>.</a:t>
            </a:r>
            <a:endParaRPr lang="en-GB" sz="2000" b="0" baseline="0" dirty="0" smtClean="0">
              <a:latin typeface="Times New Roman" pitchFamily="18" charset="0"/>
              <a:cs typeface="Times New Roman" pitchFamily="18" charset="0"/>
            </a:endParaRPr>
          </a:p>
          <a:p>
            <a:r>
              <a:rPr lang="en-GB" sz="2000" dirty="0" smtClean="0"/>
              <a:t>M&amp;S hired one of the best data science company for their CRM programme including M&amp;S spark card. </a:t>
            </a:r>
            <a:r>
              <a:rPr lang="en-GB" sz="2000" dirty="0" smtClean="0">
                <a:latin typeface="Times New Roman" pitchFamily="18" charset="0"/>
                <a:cs typeface="Times New Roman" pitchFamily="18" charset="0"/>
              </a:rPr>
              <a:t>Almost </a:t>
            </a:r>
            <a:r>
              <a:rPr lang="en-GB" sz="2000" dirty="0" smtClean="0">
                <a:latin typeface="Times New Roman" pitchFamily="18" charset="0"/>
                <a:cs typeface="Times New Roman" pitchFamily="18" charset="0"/>
              </a:rPr>
              <a:t>everything in one floor.</a:t>
            </a:r>
          </a:p>
          <a:p>
            <a:r>
              <a:rPr lang="en-GB" sz="2000" dirty="0" smtClean="0">
                <a:latin typeface="Times New Roman" pitchFamily="18" charset="0"/>
                <a:cs typeface="Times New Roman" pitchFamily="18" charset="0"/>
              </a:rPr>
              <a:t>Achieve to build up customer trust and clear brand image</a:t>
            </a:r>
            <a:r>
              <a:rPr lang="en-GB" sz="2000" dirty="0" smtClean="0">
                <a:latin typeface="Times New Roman" pitchFamily="18" charset="0"/>
                <a:cs typeface="Times New Roman" pitchFamily="18" charset="0"/>
              </a:rPr>
              <a:t>.</a:t>
            </a:r>
          </a:p>
          <a:p>
            <a:pPr marL="0" indent="0">
              <a:buNone/>
            </a:pPr>
            <a:r>
              <a:rPr lang="en-GB" sz="1800" dirty="0" smtClean="0">
                <a:latin typeface="Times New Roman" pitchFamily="18" charset="0"/>
                <a:cs typeface="Times New Roman" pitchFamily="18" charset="0"/>
              </a:rPr>
              <a:t>                                            </a:t>
            </a:r>
          </a:p>
          <a:p>
            <a:pPr marL="0" indent="0">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a:latin typeface="Times New Roman" pitchFamily="18" charset="0"/>
                <a:cs typeface="Times New Roman" pitchFamily="18" charset="0"/>
              </a:rPr>
              <a:t>(corporate.marksandspencer.com) </a:t>
            </a:r>
            <a:r>
              <a:rPr lang="en-GB" sz="1800" dirty="0" smtClean="0">
                <a:latin typeface="Times New Roman" pitchFamily="18" charset="0"/>
                <a:cs typeface="Times New Roman" pitchFamily="18" charset="0"/>
              </a:rPr>
              <a:t>24 Feb 19</a:t>
            </a:r>
            <a:endParaRPr lang="en-GB" sz="1800" dirty="0">
              <a:latin typeface="Times New Roman" pitchFamily="18" charset="0"/>
              <a:cs typeface="Times New Roman" pitchFamily="18" charset="0"/>
            </a:endParaRPr>
          </a:p>
          <a:p>
            <a:endParaRPr 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Times New Roman" pitchFamily="18" charset="0"/>
                <a:cs typeface="Times New Roman" pitchFamily="18" charset="0"/>
              </a:rPr>
              <a:t>SWOT analysis cont….</a:t>
            </a:r>
            <a:endParaRPr lang="en-US" sz="2800" b="1" dirty="0">
              <a:latin typeface="Times New Roman" pitchFamily="18" charset="0"/>
              <a:cs typeface="Times New Roman" pitchFamily="18" charset="0"/>
            </a:endParaRPr>
          </a:p>
        </p:txBody>
      </p:sp>
      <p:sp>
        <p:nvSpPr>
          <p:cNvPr id="3" name="Content Placeholder 2"/>
          <p:cNvSpPr>
            <a:spLocks noGrp="1"/>
          </p:cNvSpPr>
          <p:nvPr>
            <p:ph idx="1"/>
          </p:nvPr>
        </p:nvSpPr>
        <p:spPr>
          <a:xfrm>
            <a:off x="0" y="1285860"/>
            <a:ext cx="9001156" cy="5429288"/>
          </a:xfrm>
        </p:spPr>
        <p:txBody>
          <a:bodyPr>
            <a:normAutofit fontScale="92500"/>
          </a:bodyPr>
          <a:lstStyle/>
          <a:p>
            <a:pPr>
              <a:buNone/>
            </a:pPr>
            <a:r>
              <a:rPr lang="en-GB" sz="2600" b="1" dirty="0" smtClean="0">
                <a:latin typeface="Times New Roman" pitchFamily="18" charset="0"/>
                <a:cs typeface="Times New Roman" pitchFamily="18" charset="0"/>
              </a:rPr>
              <a:t>Weakness</a:t>
            </a:r>
          </a:p>
          <a:p>
            <a:endParaRPr lang="en-GB" sz="2000" b="1" dirty="0">
              <a:latin typeface="Times New Roman" pitchFamily="18" charset="0"/>
              <a:cs typeface="Times New Roman" pitchFamily="18" charset="0"/>
            </a:endParaRPr>
          </a:p>
          <a:p>
            <a:r>
              <a:rPr lang="en-GB" sz="2400" dirty="0" smtClean="0">
                <a:latin typeface="Times New Roman" pitchFamily="18" charset="0"/>
                <a:cs typeface="Times New Roman" pitchFamily="18" charset="0"/>
              </a:rPr>
              <a:t>Price is bit higher at M&amp;S as a result customers are moving to different platform. </a:t>
            </a:r>
          </a:p>
          <a:p>
            <a:r>
              <a:rPr lang="en-GB" sz="2400" dirty="0" smtClean="0">
                <a:latin typeface="Times New Roman" pitchFamily="18" charset="0"/>
                <a:cs typeface="Times New Roman" pitchFamily="18" charset="0"/>
              </a:rPr>
              <a:t> Not targeting small market. (example: Tesco extra, Tesco express)</a:t>
            </a:r>
          </a:p>
          <a:p>
            <a:r>
              <a:rPr lang="en-GB" sz="2400" dirty="0" smtClean="0">
                <a:latin typeface="Times New Roman" pitchFamily="18" charset="0"/>
                <a:cs typeface="Times New Roman" pitchFamily="18" charset="0"/>
              </a:rPr>
              <a:t>They do change their fashion frequently. In this case they not using their CRM process according to customer demand. </a:t>
            </a:r>
          </a:p>
          <a:p>
            <a:r>
              <a:rPr lang="en-GB" sz="2400" dirty="0" smtClean="0">
                <a:latin typeface="Times New Roman" pitchFamily="18" charset="0"/>
                <a:cs typeface="Times New Roman" pitchFamily="18" charset="0"/>
              </a:rPr>
              <a:t>Unable to target young generation. </a:t>
            </a:r>
          </a:p>
          <a:p>
            <a:r>
              <a:rPr lang="en-GB" sz="2400" dirty="0" smtClean="0">
                <a:latin typeface="Times New Roman" pitchFamily="18" charset="0"/>
                <a:cs typeface="Times New Roman" pitchFamily="18" charset="0"/>
              </a:rPr>
              <a:t>M&amp;S more focusing on food department now a days. As a result their stake holder, such as suppliers who supply cloths, and will effect customers.</a:t>
            </a:r>
          </a:p>
          <a:p>
            <a:r>
              <a:rPr lang="en-GB" sz="2400" dirty="0" smtClean="0">
                <a:latin typeface="Times New Roman" pitchFamily="18" charset="0"/>
                <a:cs typeface="Times New Roman" pitchFamily="18" charset="0"/>
              </a:rPr>
              <a:t>Supply chain scalability- one of the biggest weakness of M&amp;S. unable to provide enough information about customer demand</a:t>
            </a:r>
            <a:r>
              <a:rPr lang="en-GB" sz="2400" dirty="0" smtClean="0">
                <a:latin typeface="Times New Roman" pitchFamily="18" charset="0"/>
                <a:cs typeface="Times New Roman" pitchFamily="18" charset="0"/>
              </a:rPr>
              <a:t>.</a:t>
            </a:r>
          </a:p>
          <a:p>
            <a:pPr marL="0" indent="0">
              <a:buNone/>
            </a:pPr>
            <a:r>
              <a:rPr lang="en-GB" sz="2400" dirty="0">
                <a:latin typeface="Times New Roman" pitchFamily="18" charset="0"/>
                <a:cs typeface="Times New Roman" pitchFamily="18" charset="0"/>
              </a:rPr>
              <a:t> </a:t>
            </a:r>
            <a:r>
              <a:rPr lang="en-GB" sz="2400" dirty="0" smtClean="0">
                <a:latin typeface="Times New Roman" pitchFamily="18" charset="0"/>
                <a:cs typeface="Times New Roman" pitchFamily="18" charset="0"/>
              </a:rPr>
              <a:t>                                                                       </a:t>
            </a:r>
            <a:r>
              <a:rPr lang="en-GB" sz="2400" dirty="0" smtClean="0">
                <a:latin typeface="Times New Roman" pitchFamily="18" charset="0"/>
                <a:cs typeface="Times New Roman" pitchFamily="18" charset="0"/>
              </a:rPr>
              <a:t> </a:t>
            </a:r>
            <a:r>
              <a:rPr lang="en-GB" sz="2400" b="1" dirty="0" smtClean="0">
                <a:latin typeface="Times New Roman" pitchFamily="18" charset="0"/>
                <a:cs typeface="Times New Roman" pitchFamily="18" charset="0"/>
              </a:rPr>
              <a:t> </a:t>
            </a:r>
            <a:endParaRPr lang="en-GB" sz="2400" b="1" dirty="0" smtClean="0">
              <a:latin typeface="Times New Roman" pitchFamily="18" charset="0"/>
              <a:cs typeface="Times New Roman" pitchFamily="18" charset="0"/>
            </a:endParaRPr>
          </a:p>
          <a:p>
            <a:pPr>
              <a:buNone/>
            </a:pPr>
            <a:r>
              <a:rPr lang="en-GB" sz="2400" dirty="0" smtClean="0">
                <a:latin typeface="Times New Roman" pitchFamily="18" charset="0"/>
                <a:cs typeface="Times New Roman" pitchFamily="18" charset="0"/>
              </a:rPr>
              <a:t> </a:t>
            </a:r>
            <a:r>
              <a:rPr lang="en-GB" sz="2400" dirty="0">
                <a:latin typeface="Times New Roman" pitchFamily="18" charset="0"/>
                <a:cs typeface="Times New Roman" pitchFamily="18" charset="0"/>
              </a:rPr>
              <a:t> </a:t>
            </a:r>
            <a:r>
              <a:rPr lang="en-GB" sz="2400" dirty="0" smtClean="0">
                <a:latin typeface="Times New Roman" pitchFamily="18" charset="0"/>
                <a:cs typeface="Times New Roman" pitchFamily="18" charset="0"/>
              </a:rPr>
              <a:t>                                                    </a:t>
            </a:r>
            <a:r>
              <a:rPr lang="en-GB" sz="1900" dirty="0" smtClean="0">
                <a:latin typeface="Times New Roman" pitchFamily="18" charset="0"/>
                <a:cs typeface="Times New Roman" pitchFamily="18" charset="0"/>
              </a:rPr>
              <a:t>(</a:t>
            </a:r>
            <a:r>
              <a:rPr lang="en-GB" sz="1900" dirty="0">
                <a:latin typeface="Times New Roman" pitchFamily="18" charset="0"/>
                <a:cs typeface="Times New Roman" pitchFamily="18" charset="0"/>
              </a:rPr>
              <a:t>corporate.marksandspencer.com) 24 Feb 19</a:t>
            </a:r>
            <a:endParaRPr lang="en-GB" sz="1900" dirty="0" smtClean="0">
              <a:latin typeface="Times New Roman" pitchFamily="18" charset="0"/>
              <a:cs typeface="Times New Roman" pitchFamily="18" charset="0"/>
            </a:endParaRPr>
          </a:p>
          <a:p>
            <a:pPr>
              <a:buNone/>
            </a:pPr>
            <a:endParaRPr lang="en-GB" sz="2800" b="1" dirty="0">
              <a:latin typeface="Times New Roman" pitchFamily="18" charset="0"/>
              <a:cs typeface="Times New Roman" pitchFamily="18" charset="0"/>
            </a:endParaRPr>
          </a:p>
          <a:p>
            <a:pPr>
              <a:buNone/>
            </a:pPr>
            <a:endParaRPr lang="en-US" sz="2800" b="1" dirty="0">
              <a:latin typeface="Times New Roman" pitchFamily="18" charset="0"/>
              <a:cs typeface="Times New Roman"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Times New Roman" pitchFamily="18" charset="0"/>
                <a:cs typeface="Times New Roman" pitchFamily="18" charset="0"/>
              </a:rPr>
              <a:t>SWOT analysis cont….</a:t>
            </a:r>
            <a:endParaRPr lang="en-US" sz="2800" b="1" dirty="0"/>
          </a:p>
        </p:txBody>
      </p:sp>
      <p:sp>
        <p:nvSpPr>
          <p:cNvPr id="3" name="Content Placeholder 2"/>
          <p:cNvSpPr>
            <a:spLocks noGrp="1"/>
          </p:cNvSpPr>
          <p:nvPr>
            <p:ph idx="1"/>
          </p:nvPr>
        </p:nvSpPr>
        <p:spPr/>
        <p:txBody>
          <a:bodyPr>
            <a:normAutofit/>
          </a:bodyPr>
          <a:lstStyle/>
          <a:p>
            <a:pPr>
              <a:buNone/>
            </a:pPr>
            <a:r>
              <a:rPr lang="en-GB" sz="2400" b="1" dirty="0" smtClean="0">
                <a:latin typeface="Times New Roman" pitchFamily="18" charset="0"/>
                <a:cs typeface="Times New Roman" pitchFamily="18" charset="0"/>
              </a:rPr>
              <a:t>Opportunity</a:t>
            </a:r>
            <a:r>
              <a:rPr lang="en-GB" sz="2400" dirty="0" smtClean="0">
                <a:latin typeface="Times New Roman" pitchFamily="18" charset="0"/>
                <a:cs typeface="Times New Roman" pitchFamily="18" charset="0"/>
              </a:rPr>
              <a:t> </a:t>
            </a:r>
          </a:p>
          <a:p>
            <a:pPr>
              <a:buNone/>
            </a:pPr>
            <a:endParaRPr lang="en-GB" sz="20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With effective implementation of CRM, M&amp;S can increase their customer base.</a:t>
            </a:r>
          </a:p>
          <a:p>
            <a:r>
              <a:rPr lang="en-GB" sz="2400" dirty="0" smtClean="0">
                <a:latin typeface="Times New Roman" pitchFamily="18" charset="0"/>
                <a:cs typeface="Times New Roman" pitchFamily="18" charset="0"/>
              </a:rPr>
              <a:t>Using CRM system M&amp;S can attract customer by offering various sales on food and clothing .</a:t>
            </a:r>
          </a:p>
          <a:p>
            <a:r>
              <a:rPr lang="en-GB" sz="2400" dirty="0" smtClean="0">
                <a:latin typeface="Times New Roman" pitchFamily="18" charset="0"/>
                <a:cs typeface="Times New Roman" pitchFamily="18" charset="0"/>
              </a:rPr>
              <a:t>Using CRM system M&amp;S can set their goal or target.(targeting young generation, changing fashion according customer demand, etc)</a:t>
            </a:r>
          </a:p>
          <a:p>
            <a:pPr>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a:t>
            </a:r>
            <a:r>
              <a:rPr lang="en-GB" sz="1800" dirty="0">
                <a:latin typeface="Times New Roman" pitchFamily="18" charset="0"/>
                <a:cs typeface="Times New Roman" pitchFamily="18" charset="0"/>
              </a:rPr>
              <a:t>corporate.marksandspencer.com) 24 Feb </a:t>
            </a:r>
            <a:r>
              <a:rPr lang="en-GB" sz="1800" dirty="0" smtClean="0">
                <a:latin typeface="Times New Roman" pitchFamily="18" charset="0"/>
                <a:cs typeface="Times New Roman" pitchFamily="18" charset="0"/>
              </a:rPr>
              <a:t>19</a:t>
            </a:r>
          </a:p>
          <a:p>
            <a:pPr>
              <a:buNone/>
            </a:pPr>
            <a:r>
              <a:rPr lang="en-GB" sz="1800" dirty="0">
                <a:latin typeface="Times New Roman" pitchFamily="18" charset="0"/>
                <a:cs typeface="Times New Roman" pitchFamily="18" charset="0"/>
              </a:rPr>
              <a:t> </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hlinkClick r:id="rId2"/>
              </a:rPr>
              <a:t>www.marketing91.com</a:t>
            </a:r>
            <a:r>
              <a:rPr lang="en-GB" sz="1800" dirty="0" smtClean="0">
                <a:latin typeface="Times New Roman" pitchFamily="18" charset="0"/>
                <a:cs typeface="Times New Roman" pitchFamily="18" charset="0"/>
              </a:rPr>
              <a:t>) 24 Feb 19                                                                               </a:t>
            </a:r>
            <a:endParaRPr lang="en-US" sz="1800" dirty="0">
              <a:latin typeface="Times New Roman" pitchFamily="18" charset="0"/>
              <a:cs typeface="Times New Roman"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Times New Roman" pitchFamily="18" charset="0"/>
                <a:cs typeface="Times New Roman" pitchFamily="18" charset="0"/>
              </a:rPr>
              <a:t>SWOT analysis cont….</a:t>
            </a:r>
            <a:endParaRPr lang="en-US" sz="2800" b="1" dirty="0"/>
          </a:p>
        </p:txBody>
      </p:sp>
      <p:sp>
        <p:nvSpPr>
          <p:cNvPr id="3" name="Content Placeholder 2"/>
          <p:cNvSpPr>
            <a:spLocks noGrp="1"/>
          </p:cNvSpPr>
          <p:nvPr>
            <p:ph idx="1"/>
          </p:nvPr>
        </p:nvSpPr>
        <p:spPr/>
        <p:txBody>
          <a:bodyPr>
            <a:normAutofit fontScale="92500" lnSpcReduction="10000"/>
          </a:bodyPr>
          <a:lstStyle/>
          <a:p>
            <a:pPr>
              <a:buNone/>
            </a:pPr>
            <a:r>
              <a:rPr lang="en-GB" sz="2400" b="1" dirty="0" smtClean="0">
                <a:latin typeface="Times New Roman" pitchFamily="18" charset="0"/>
                <a:cs typeface="Times New Roman" pitchFamily="18" charset="0"/>
              </a:rPr>
              <a:t>Threats</a:t>
            </a:r>
          </a:p>
          <a:p>
            <a:pPr>
              <a:buNone/>
            </a:pPr>
            <a:endParaRPr lang="en-GB" sz="2400" b="1" dirty="0">
              <a:latin typeface="Times New Roman" pitchFamily="18" charset="0"/>
              <a:cs typeface="Times New Roman" pitchFamily="18" charset="0"/>
            </a:endParaRPr>
          </a:p>
          <a:p>
            <a:r>
              <a:rPr lang="en-GB" sz="2400" dirty="0" smtClean="0">
                <a:latin typeface="Times New Roman" pitchFamily="18" charset="0"/>
                <a:cs typeface="Times New Roman" pitchFamily="18" charset="0"/>
              </a:rPr>
              <a:t>High price.</a:t>
            </a:r>
          </a:p>
          <a:p>
            <a:r>
              <a:rPr lang="en-GB" sz="2400" dirty="0" smtClean="0">
                <a:latin typeface="Times New Roman" pitchFamily="18" charset="0"/>
                <a:cs typeface="Times New Roman" pitchFamily="18" charset="0"/>
              </a:rPr>
              <a:t>Online shopping platform.</a:t>
            </a:r>
          </a:p>
          <a:p>
            <a:r>
              <a:rPr lang="en-GB" sz="2400" dirty="0" smtClean="0">
                <a:latin typeface="Times New Roman" pitchFamily="18" charset="0"/>
                <a:cs typeface="Times New Roman" pitchFamily="18" charset="0"/>
              </a:rPr>
              <a:t>Sales decline –not proper use of CRM, in 2017 M&amp;S sales of  both food and clothing fell. Continually decreasing sales M&amp;S closing their 100 store in UK by 2020.</a:t>
            </a:r>
          </a:p>
          <a:p>
            <a:r>
              <a:rPr lang="en-GB" sz="2400" dirty="0" smtClean="0">
                <a:latin typeface="Times New Roman" pitchFamily="18" charset="0"/>
                <a:cs typeface="Times New Roman" pitchFamily="18" charset="0"/>
              </a:rPr>
              <a:t>Public perception- high price, only for older generation, closing stores,</a:t>
            </a:r>
          </a:p>
          <a:p>
            <a:r>
              <a:rPr lang="en-GB" sz="2400" dirty="0" smtClean="0">
                <a:latin typeface="Times New Roman" pitchFamily="18" charset="0"/>
                <a:cs typeface="Times New Roman" pitchFamily="18" charset="0"/>
              </a:rPr>
              <a:t>Strong competitors- </a:t>
            </a:r>
            <a:r>
              <a:rPr lang="en-GB" sz="2400" dirty="0" err="1" smtClean="0">
                <a:latin typeface="Times New Roman" pitchFamily="18" charset="0"/>
                <a:cs typeface="Times New Roman" pitchFamily="18" charset="0"/>
              </a:rPr>
              <a:t>Asda</a:t>
            </a:r>
            <a:r>
              <a:rPr lang="en-GB" sz="2400" dirty="0" smtClean="0">
                <a:latin typeface="Times New Roman" pitchFamily="18" charset="0"/>
                <a:cs typeface="Times New Roman" pitchFamily="18" charset="0"/>
              </a:rPr>
              <a:t>, Tesco, Debenhams, Primark </a:t>
            </a:r>
          </a:p>
          <a:p>
            <a:pPr>
              <a:buNone/>
            </a:pPr>
            <a:r>
              <a:rPr lang="en-GB" sz="2000" dirty="0">
                <a:latin typeface="Times New Roman" pitchFamily="18" charset="0"/>
                <a:cs typeface="Times New Roman" pitchFamily="18" charset="0"/>
              </a:rPr>
              <a:t> </a:t>
            </a:r>
            <a:r>
              <a:rPr lang="en-GB" sz="2000" dirty="0" smtClean="0">
                <a:latin typeface="Times New Roman" pitchFamily="18" charset="0"/>
                <a:cs typeface="Times New Roman" pitchFamily="18" charset="0"/>
              </a:rPr>
              <a:t>                                            </a:t>
            </a:r>
          </a:p>
          <a:p>
            <a:pPr>
              <a:buNone/>
            </a:pPr>
            <a:r>
              <a:rPr lang="en-GB" sz="2000" dirty="0">
                <a:latin typeface="Times New Roman" pitchFamily="18" charset="0"/>
                <a:cs typeface="Times New Roman" pitchFamily="18" charset="0"/>
              </a:rPr>
              <a:t> </a:t>
            </a:r>
            <a:r>
              <a:rPr lang="en-GB" sz="2000" dirty="0" smtClean="0">
                <a:latin typeface="Times New Roman" pitchFamily="18" charset="0"/>
                <a:cs typeface="Times New Roman" pitchFamily="18" charset="0"/>
              </a:rPr>
              <a:t>                                                      </a:t>
            </a:r>
            <a:r>
              <a:rPr lang="en-GB" sz="20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(corporate.marksandspencer.com</a:t>
            </a:r>
            <a:r>
              <a:rPr lang="en-GB" sz="1800" dirty="0">
                <a:latin typeface="Times New Roman" pitchFamily="18" charset="0"/>
                <a:cs typeface="Times New Roman" pitchFamily="18" charset="0"/>
              </a:rPr>
              <a:t>) 24 Feb 19</a:t>
            </a:r>
          </a:p>
          <a:p>
            <a:pPr>
              <a:buNone/>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hlinkClick r:id="rId2"/>
              </a:rPr>
              <a:t>www.marketing91.com</a:t>
            </a:r>
            <a:r>
              <a:rPr lang="en-GB" sz="1800" dirty="0">
                <a:latin typeface="Times New Roman" pitchFamily="18" charset="0"/>
                <a:cs typeface="Times New Roman" pitchFamily="18" charset="0"/>
              </a:rPr>
              <a:t>) 24 Feb 19</a:t>
            </a:r>
            <a:endParaRPr lang="en-GB" sz="1800" dirty="0" smtClean="0">
              <a:latin typeface="Times New Roman" pitchFamily="18" charset="0"/>
              <a:cs typeface="Times New Roman"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cap="all" dirty="0" smtClean="0">
                <a:latin typeface="Times New Roman" pitchFamily="18" charset="0"/>
                <a:cs typeface="Times New Roman" pitchFamily="18" charset="0"/>
              </a:rPr>
              <a:t>M&amp;S 5 Year profit Record</a:t>
            </a:r>
            <a:endParaRPr lang="en-US" sz="24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nvPr>
        </p:nvGraphicFramePr>
        <p:xfrm>
          <a:off x="457200" y="1885952"/>
          <a:ext cx="8229600" cy="39719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1323980">
                <a:tc>
                  <a:txBody>
                    <a:bodyPr/>
                    <a:lstStyle/>
                    <a:p>
                      <a:r>
                        <a:rPr lang="en-GB" dirty="0" smtClean="0"/>
                        <a:t>    </a:t>
                      </a:r>
                    </a:p>
                    <a:p>
                      <a:r>
                        <a:rPr lang="en-GB" dirty="0" smtClean="0"/>
                        <a:t>     </a:t>
                      </a:r>
                    </a:p>
                    <a:p>
                      <a:r>
                        <a:rPr lang="en-GB" baseline="0" dirty="0" smtClean="0"/>
                        <a:t>      </a:t>
                      </a:r>
                      <a:r>
                        <a:rPr lang="en-GB" dirty="0" smtClean="0"/>
                        <a:t>YEAR</a:t>
                      </a:r>
                      <a:endParaRPr lang="en-US" dirty="0"/>
                    </a:p>
                  </a:txBody>
                  <a:tcPr/>
                </a:tc>
                <a:tc>
                  <a:txBody>
                    <a:bodyPr/>
                    <a:lstStyle/>
                    <a:p>
                      <a:endParaRPr lang="en-GB" dirty="0" smtClean="0"/>
                    </a:p>
                    <a:p>
                      <a:endParaRPr lang="en-GB" dirty="0" smtClean="0"/>
                    </a:p>
                    <a:p>
                      <a:r>
                        <a:rPr lang="en-GB" dirty="0" smtClean="0"/>
                        <a:t>      2014</a:t>
                      </a:r>
                      <a:endParaRPr lang="en-US" dirty="0"/>
                    </a:p>
                  </a:txBody>
                  <a:tcPr/>
                </a:tc>
                <a:tc>
                  <a:txBody>
                    <a:bodyPr/>
                    <a:lstStyle/>
                    <a:p>
                      <a:endParaRPr lang="en-GB" dirty="0" smtClean="0"/>
                    </a:p>
                    <a:p>
                      <a:endParaRPr lang="en-GB" dirty="0" smtClean="0"/>
                    </a:p>
                    <a:p>
                      <a:r>
                        <a:rPr lang="en-GB" dirty="0" smtClean="0"/>
                        <a:t>       2015</a:t>
                      </a:r>
                      <a:endParaRPr lang="en-US" dirty="0"/>
                    </a:p>
                  </a:txBody>
                  <a:tcPr/>
                </a:tc>
                <a:tc>
                  <a:txBody>
                    <a:bodyPr/>
                    <a:lstStyle/>
                    <a:p>
                      <a:endParaRPr lang="en-GB" dirty="0" smtClean="0"/>
                    </a:p>
                    <a:p>
                      <a:endParaRPr lang="en-GB" dirty="0" smtClean="0"/>
                    </a:p>
                    <a:p>
                      <a:r>
                        <a:rPr lang="en-GB" dirty="0" smtClean="0"/>
                        <a:t>      2016</a:t>
                      </a:r>
                      <a:endParaRPr lang="en-US" dirty="0"/>
                    </a:p>
                  </a:txBody>
                  <a:tcPr/>
                </a:tc>
                <a:tc>
                  <a:txBody>
                    <a:bodyPr/>
                    <a:lstStyle/>
                    <a:p>
                      <a:endParaRPr lang="en-GB" dirty="0" smtClean="0"/>
                    </a:p>
                    <a:p>
                      <a:endParaRPr lang="en-GB" dirty="0" smtClean="0"/>
                    </a:p>
                    <a:p>
                      <a:r>
                        <a:rPr lang="en-GB" dirty="0" smtClean="0"/>
                        <a:t>      2017</a:t>
                      </a:r>
                      <a:endParaRPr lang="en-US" dirty="0"/>
                    </a:p>
                  </a:txBody>
                  <a:tcPr/>
                </a:tc>
                <a:tc>
                  <a:txBody>
                    <a:bodyPr/>
                    <a:lstStyle/>
                    <a:p>
                      <a:endParaRPr lang="en-GB" dirty="0" smtClean="0"/>
                    </a:p>
                    <a:p>
                      <a:endParaRPr lang="en-GB" dirty="0" smtClean="0"/>
                    </a:p>
                    <a:p>
                      <a:r>
                        <a:rPr lang="en-GB" dirty="0" smtClean="0"/>
                        <a:t>     2018</a:t>
                      </a:r>
                      <a:endParaRPr lang="en-US" dirty="0"/>
                    </a:p>
                  </a:txBody>
                  <a:tcPr/>
                </a:tc>
                <a:extLst>
                  <a:ext uri="{0D108BD9-81ED-4DB2-BD59-A6C34878D82A}">
                    <a16:rowId xmlns:a16="http://schemas.microsoft.com/office/drawing/2014/main" val="10000"/>
                  </a:ext>
                </a:extLst>
              </a:tr>
              <a:tr h="1323980">
                <a:tc>
                  <a:txBody>
                    <a:bodyPr/>
                    <a:lstStyle/>
                    <a:p>
                      <a:r>
                        <a:rPr lang="en-GB" dirty="0" smtClean="0">
                          <a:latin typeface="Times New Roman" pitchFamily="18" charset="0"/>
                          <a:cs typeface="Times New Roman" pitchFamily="18" charset="0"/>
                        </a:rPr>
                        <a:t>Total operating profit in </a:t>
                      </a:r>
                    </a:p>
                    <a:p>
                      <a:r>
                        <a:rPr lang="en-GB" dirty="0" smtClean="0">
                          <a:latin typeface="Times New Roman" pitchFamily="18" charset="0"/>
                          <a:cs typeface="Times New Roman" pitchFamily="18" charset="0"/>
                        </a:rPr>
                        <a:t>£ million</a:t>
                      </a:r>
                      <a:endParaRPr lang="en-US" dirty="0">
                        <a:latin typeface="Times New Roman" pitchFamily="18" charset="0"/>
                        <a:cs typeface="Times New Roman" pitchFamily="18" charset="0"/>
                      </a:endParaRPr>
                    </a:p>
                  </a:txBody>
                  <a:tcPr/>
                </a:tc>
                <a:tc>
                  <a:txBody>
                    <a:bodyPr/>
                    <a:lstStyle/>
                    <a:p>
                      <a:endParaRPr lang="en-GB" dirty="0" smtClean="0"/>
                    </a:p>
                    <a:p>
                      <a:r>
                        <a:rPr lang="en-GB" dirty="0" smtClean="0"/>
                        <a:t>     694.5</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701.3</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584.1</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253.2</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156.5</a:t>
                      </a:r>
                      <a:endParaRPr lang="en-US" dirty="0"/>
                    </a:p>
                  </a:txBody>
                  <a:tcPr/>
                </a:tc>
                <a:extLst>
                  <a:ext uri="{0D108BD9-81ED-4DB2-BD59-A6C34878D82A}">
                    <a16:rowId xmlns:a16="http://schemas.microsoft.com/office/drawing/2014/main" val="10001"/>
                  </a:ext>
                </a:extLst>
              </a:tr>
              <a:tr h="1323980">
                <a:tc>
                  <a:txBody>
                    <a:bodyPr/>
                    <a:lstStyle/>
                    <a:p>
                      <a:r>
                        <a:rPr lang="en-US" sz="1800" b="0" i="0" u="none" strike="noStrike" kern="1200" dirty="0" smtClean="0">
                          <a:solidFill>
                            <a:schemeClr val="dk1"/>
                          </a:solidFill>
                          <a:latin typeface="Times New Roman" pitchFamily="18" charset="0"/>
                          <a:ea typeface="+mn-ea"/>
                          <a:cs typeface="Times New Roman" pitchFamily="18" charset="0"/>
                        </a:rPr>
                        <a:t>Profit after taxation </a:t>
                      </a:r>
                      <a:endParaRPr lang="en-US" dirty="0">
                        <a:latin typeface="Times New Roman" pitchFamily="18" charset="0"/>
                        <a:cs typeface="Times New Roman" pitchFamily="18" charset="0"/>
                      </a:endParaRPr>
                    </a:p>
                  </a:txBody>
                  <a:tcPr/>
                </a:tc>
                <a:tc>
                  <a:txBody>
                    <a:bodyPr/>
                    <a:lstStyle/>
                    <a:p>
                      <a:r>
                        <a:rPr lang="en-US" sz="1800" b="0" i="0" u="none" strike="noStrike" kern="1200" dirty="0" smtClean="0">
                          <a:solidFill>
                            <a:schemeClr val="dk1"/>
                          </a:solidFill>
                          <a:latin typeface="+mn-lt"/>
                          <a:ea typeface="+mn-ea"/>
                          <a:cs typeface="+mn-cs"/>
                        </a:rPr>
                        <a:t>     </a:t>
                      </a:r>
                    </a:p>
                    <a:p>
                      <a:r>
                        <a:rPr lang="en-US" sz="1800" b="0" i="0" u="none" strike="noStrike" kern="1200" dirty="0" smtClean="0">
                          <a:solidFill>
                            <a:schemeClr val="dk1"/>
                          </a:solidFill>
                          <a:latin typeface="+mn-lt"/>
                          <a:ea typeface="+mn-ea"/>
                          <a:cs typeface="+mn-cs"/>
                        </a:rPr>
                        <a:t>      506.0</a:t>
                      </a:r>
                      <a:endParaRPr lang="en-US" dirty="0"/>
                    </a:p>
                  </a:txBody>
                  <a:tcPr/>
                </a:tc>
                <a:tc>
                  <a:txBody>
                    <a:bodyPr/>
                    <a:lstStyle/>
                    <a:p>
                      <a:r>
                        <a:rPr lang="en-US" sz="1800" b="0" i="0" u="none" strike="noStrike" kern="1200" dirty="0" smtClean="0">
                          <a:solidFill>
                            <a:schemeClr val="dk1"/>
                          </a:solidFill>
                          <a:latin typeface="+mn-lt"/>
                          <a:ea typeface="+mn-ea"/>
                          <a:cs typeface="+mn-cs"/>
                        </a:rPr>
                        <a:t>  </a:t>
                      </a:r>
                    </a:p>
                    <a:p>
                      <a:r>
                        <a:rPr lang="en-US" sz="1800" b="0" i="0" u="none" strike="noStrike" kern="1200" dirty="0" smtClean="0">
                          <a:solidFill>
                            <a:schemeClr val="dk1"/>
                          </a:solidFill>
                          <a:latin typeface="+mn-lt"/>
                          <a:ea typeface="+mn-ea"/>
                          <a:cs typeface="+mn-cs"/>
                        </a:rPr>
                        <a:t>    481.7</a:t>
                      </a:r>
                      <a:endParaRPr lang="en-US" dirty="0"/>
                    </a:p>
                  </a:txBody>
                  <a:tcPr/>
                </a:tc>
                <a:tc>
                  <a:txBody>
                    <a:bodyPr/>
                    <a:lstStyle/>
                    <a:p>
                      <a:r>
                        <a:rPr lang="en-GB" dirty="0" smtClean="0"/>
                        <a:t> </a:t>
                      </a:r>
                    </a:p>
                    <a:p>
                      <a:r>
                        <a:rPr lang="en-GB" dirty="0" smtClean="0"/>
                        <a:t>     404.4</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115.7  </a:t>
                      </a:r>
                      <a:endParaRPr lang="en-US" dirty="0"/>
                    </a:p>
                  </a:txBody>
                  <a:tcPr/>
                </a:tc>
                <a:tc>
                  <a:txBody>
                    <a:bodyPr/>
                    <a:lstStyle/>
                    <a:p>
                      <a:endParaRPr lang="en-US" sz="1800" b="0" i="0" u="none" strike="noStrike" kern="1200" dirty="0" smtClean="0">
                        <a:solidFill>
                          <a:schemeClr val="dk1"/>
                        </a:solidFill>
                        <a:latin typeface="+mn-lt"/>
                        <a:ea typeface="+mn-ea"/>
                        <a:cs typeface="+mn-cs"/>
                      </a:endParaRPr>
                    </a:p>
                    <a:p>
                      <a:r>
                        <a:rPr lang="en-US" sz="1800" b="0" i="0" u="none" strike="noStrike" kern="1200" dirty="0" smtClean="0">
                          <a:solidFill>
                            <a:schemeClr val="dk1"/>
                          </a:solidFill>
                          <a:latin typeface="+mn-lt"/>
                          <a:ea typeface="+mn-ea"/>
                          <a:cs typeface="+mn-cs"/>
                        </a:rPr>
                        <a:t>    29.1</a:t>
                      </a:r>
                      <a:endParaRPr lang="en-US" dirty="0"/>
                    </a:p>
                  </a:txBody>
                  <a:tcPr/>
                </a:tc>
                <a:extLst>
                  <a:ext uri="{0D108BD9-81ED-4DB2-BD59-A6C34878D82A}">
                    <a16:rowId xmlns:a16="http://schemas.microsoft.com/office/drawing/2014/main" val="10002"/>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sz="2800" b="1" dirty="0" smtClean="0">
                <a:latin typeface="Times New Roman" pitchFamily="18" charset="0"/>
                <a:cs typeface="Times New Roman" pitchFamily="18" charset="0"/>
              </a:rPr>
              <a:t>Recommendation </a:t>
            </a:r>
            <a:endParaRPr lang="en-US" sz="28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385886"/>
            <a:ext cx="8229600" cy="5329262"/>
          </a:xfrm>
        </p:spPr>
        <p:txBody>
          <a:bodyPr>
            <a:normAutofit fontScale="77500" lnSpcReduction="20000"/>
          </a:bodyPr>
          <a:lstStyle/>
          <a:p>
            <a:pPr>
              <a:buNone/>
            </a:pPr>
            <a:r>
              <a:rPr lang="en-GB" sz="2400" dirty="0" smtClean="0">
                <a:latin typeface="Times New Roman" pitchFamily="18" charset="0"/>
                <a:cs typeface="Times New Roman" pitchFamily="18" charset="0"/>
              </a:rPr>
              <a:t>  </a:t>
            </a:r>
            <a:r>
              <a:rPr lang="en-GB" sz="2800" dirty="0" smtClean="0">
                <a:latin typeface="Times New Roman" pitchFamily="18" charset="0"/>
                <a:cs typeface="Times New Roman" pitchFamily="18" charset="0"/>
              </a:rPr>
              <a:t>CRM </a:t>
            </a:r>
            <a:r>
              <a:rPr lang="en-GB" sz="2800" dirty="0">
                <a:latin typeface="Times New Roman" pitchFamily="18" charset="0"/>
                <a:cs typeface="Times New Roman" pitchFamily="18" charset="0"/>
              </a:rPr>
              <a:t>is an effective tool that M&amp;S have adopted in order to increase their customer base and maintain brand loyalty. </a:t>
            </a:r>
            <a:endParaRPr lang="en-GB" sz="2800" dirty="0" smtClean="0">
              <a:latin typeface="Times New Roman" pitchFamily="18" charset="0"/>
              <a:cs typeface="Times New Roman" pitchFamily="18" charset="0"/>
            </a:endParaRPr>
          </a:p>
          <a:p>
            <a:r>
              <a:rPr lang="en-GB" sz="2800" dirty="0" smtClean="0">
                <a:latin typeface="Times New Roman" pitchFamily="18" charset="0"/>
                <a:cs typeface="Times New Roman" pitchFamily="18" charset="0"/>
              </a:rPr>
              <a:t>M&amp;S should target local communities </a:t>
            </a:r>
          </a:p>
          <a:p>
            <a:r>
              <a:rPr lang="en-GB" sz="2800" dirty="0" smtClean="0">
                <a:latin typeface="Times New Roman" pitchFamily="18" charset="0"/>
                <a:cs typeface="Times New Roman" pitchFamily="18" charset="0"/>
              </a:rPr>
              <a:t>They should keep under careful observation to the other compotators.</a:t>
            </a:r>
          </a:p>
          <a:p>
            <a:r>
              <a:rPr lang="en-GB" sz="2800" dirty="0" smtClean="0">
                <a:latin typeface="Times New Roman" pitchFamily="18" charset="0"/>
                <a:cs typeface="Times New Roman" pitchFamily="18" charset="0"/>
              </a:rPr>
              <a:t>Using the CRM strategy M&amp;S should improve their relationship with their stakeholder, customers, suppliers, employees </a:t>
            </a:r>
          </a:p>
          <a:p>
            <a:r>
              <a:rPr lang="en-GB" sz="2800" dirty="0" smtClean="0">
                <a:latin typeface="Times New Roman" pitchFamily="18" charset="0"/>
                <a:cs typeface="Times New Roman" pitchFamily="18" charset="0"/>
              </a:rPr>
              <a:t>Instead of spreading their market worldwide M&amp;S should focus on their present market and customers. </a:t>
            </a:r>
            <a:r>
              <a:rPr lang="en-US" sz="2800" dirty="0" smtClean="0">
                <a:latin typeface="Times New Roman" pitchFamily="18" charset="0"/>
                <a:cs typeface="Times New Roman" pitchFamily="18" charset="0"/>
              </a:rPr>
              <a:t> “M&amp;S has 90% of its revenues from the UK” (BBC,2009) ,</a:t>
            </a:r>
            <a:endParaRPr lang="en-GB" sz="2800" dirty="0" smtClean="0">
              <a:latin typeface="Times New Roman" pitchFamily="18" charset="0"/>
              <a:cs typeface="Times New Roman" pitchFamily="18" charset="0"/>
            </a:endParaRPr>
          </a:p>
          <a:p>
            <a:r>
              <a:rPr lang="en-GB" sz="2800" dirty="0" smtClean="0">
                <a:latin typeface="Times New Roman" pitchFamily="18" charset="0"/>
                <a:cs typeface="Times New Roman" pitchFamily="18" charset="0"/>
              </a:rPr>
              <a:t>Use more social media for advertise and promotion.</a:t>
            </a:r>
          </a:p>
          <a:p>
            <a:r>
              <a:rPr lang="en-US" sz="2800" dirty="0" smtClean="0">
                <a:latin typeface="Times New Roman" pitchFamily="18" charset="0"/>
                <a:cs typeface="Times New Roman" pitchFamily="18" charset="0"/>
              </a:rPr>
              <a:t>Improve online shopping</a:t>
            </a:r>
          </a:p>
          <a:p>
            <a:r>
              <a:rPr lang="en-US" sz="2800" dirty="0" smtClean="0">
                <a:latin typeface="Times New Roman" pitchFamily="18" charset="0"/>
                <a:cs typeface="Times New Roman" pitchFamily="18" charset="0"/>
              </a:rPr>
              <a:t>Provide seating area for senior citizen and special need people.</a:t>
            </a:r>
          </a:p>
          <a:p>
            <a:r>
              <a:rPr lang="en-US" sz="2800" dirty="0" smtClean="0">
                <a:latin typeface="Times New Roman" pitchFamily="18" charset="0"/>
                <a:cs typeface="Times New Roman" pitchFamily="18" charset="0"/>
              </a:rPr>
              <a:t>They should target more to young people, and new </a:t>
            </a:r>
            <a:r>
              <a:rPr lang="en-US" sz="2800" dirty="0" err="1" smtClean="0">
                <a:latin typeface="Times New Roman" pitchFamily="18" charset="0"/>
                <a:cs typeface="Times New Roman" pitchFamily="18" charset="0"/>
              </a:rPr>
              <a:t>fachion</a:t>
            </a:r>
            <a:r>
              <a:rPr lang="en-US" sz="2800" dirty="0">
                <a:latin typeface="Times New Roman" pitchFamily="18" charset="0"/>
                <a:cs typeface="Times New Roman" pitchFamily="18" charset="0"/>
              </a:rPr>
              <a:t>.</a:t>
            </a:r>
            <a:endParaRPr lang="en-GB" sz="2800" dirty="0" smtClean="0">
              <a:latin typeface="Times New Roman" pitchFamily="18" charset="0"/>
              <a:cs typeface="Times New Roman" pitchFamily="18" charset="0"/>
            </a:endParaRPr>
          </a:p>
          <a:p>
            <a:pPr>
              <a:buNone/>
            </a:pPr>
            <a:endParaRPr lang="en-GB" sz="2400" dirty="0" smtClean="0">
              <a:latin typeface="Times New Roman" pitchFamily="18" charset="0"/>
              <a:cs typeface="Times New Roman" pitchFamily="18" charset="0"/>
            </a:endParaRPr>
          </a:p>
          <a:p>
            <a:pPr algn="ctr">
              <a:buNone/>
            </a:pPr>
            <a:r>
              <a:rPr lang="en-GB" sz="3000" b="1" dirty="0" smtClean="0">
                <a:latin typeface="Times New Roman" pitchFamily="18" charset="0"/>
                <a:cs typeface="Times New Roman" pitchFamily="18" charset="0"/>
              </a:rPr>
              <a:t>    Importance of customer relationship- without customer there is no business  </a:t>
            </a:r>
          </a:p>
          <a:p>
            <a:pPr>
              <a:buNone/>
            </a:pP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25000" lnSpcReduction="20000"/>
          </a:bodyPr>
          <a:lstStyle/>
          <a:p>
            <a:pPr lvl="0"/>
            <a:r>
              <a:rPr lang="en-GB" dirty="0"/>
              <a:t>Baldwin, C. (2014), ‘M&amp;S uses social media to make customers happy and drive sales’, [Online]. </a:t>
            </a:r>
            <a:r>
              <a:rPr lang="en-GB" dirty="0" err="1"/>
              <a:t>Available:</a:t>
            </a:r>
            <a:r>
              <a:rPr lang="en-GB" u="sng" dirty="0" err="1">
                <a:hlinkClick r:id="rId2"/>
              </a:rPr>
              <a:t>https</a:t>
            </a:r>
            <a:r>
              <a:rPr lang="en-GB" u="sng" dirty="0">
                <a:hlinkClick r:id="rId2"/>
              </a:rPr>
              <a:t>://www.computerweekly.com/news/2240217064/MS-uses-social-media-to-make-customers-happy-and-drive-sales</a:t>
            </a:r>
            <a:r>
              <a:rPr lang="en-GB" dirty="0"/>
              <a:t>, [ 2019, February, 17]. </a:t>
            </a:r>
          </a:p>
          <a:p>
            <a:pPr lvl="0"/>
            <a:r>
              <a:rPr lang="en-GB" dirty="0" err="1"/>
              <a:t>Bhasin</a:t>
            </a:r>
            <a:r>
              <a:rPr lang="en-GB" dirty="0"/>
              <a:t>,  H.(2018), ‘SWOT analysis of Marks and Spencer’, [Online]. Available: </a:t>
            </a:r>
            <a:r>
              <a:rPr lang="en-GB" u="sng" dirty="0">
                <a:hlinkClick r:id="rId3"/>
              </a:rPr>
              <a:t>https://www.marketing91.com/swot-analysis-of-marks-spencer/</a:t>
            </a:r>
            <a:r>
              <a:rPr lang="en-GB" u="sng" dirty="0"/>
              <a:t>. </a:t>
            </a:r>
            <a:r>
              <a:rPr lang="en-GB" dirty="0"/>
              <a:t>(2019, February, 19).</a:t>
            </a:r>
          </a:p>
          <a:p>
            <a:pPr lvl="0"/>
            <a:r>
              <a:rPr lang="en-GB" dirty="0"/>
              <a:t>Cameron, N.(2018). ‘what Marks &amp; Spencer did to boost customer satisfaction globally’, [Online]. Available: </a:t>
            </a:r>
            <a:r>
              <a:rPr lang="en-GB" u="sng" dirty="0">
                <a:hlinkClick r:id="rId4"/>
              </a:rPr>
              <a:t>https://www.cmo.com.au/article/633573/what-marks-spencer-did-boost-customer-satisfaction-globally</a:t>
            </a:r>
            <a:r>
              <a:rPr lang="en-GB" u="sng" dirty="0">
                <a:hlinkClick r:id="rId5"/>
              </a:rPr>
              <a:t>/</a:t>
            </a:r>
            <a:r>
              <a:rPr lang="en-GB" dirty="0"/>
              <a:t> , (2019, February, 19).</a:t>
            </a:r>
          </a:p>
          <a:p>
            <a:pPr lvl="0"/>
            <a:r>
              <a:rPr lang="en-GB" dirty="0"/>
              <a:t>Faull, J. (2016), ‘M&amp;S has work to do if sparks loyalty data is to sit at the heart of its revival’, [Online]. </a:t>
            </a:r>
            <a:r>
              <a:rPr lang="en-GB" dirty="0" err="1"/>
              <a:t>Available:</a:t>
            </a:r>
            <a:r>
              <a:rPr lang="en-GB" u="sng" dirty="0" err="1">
                <a:hlinkClick r:id="rId6"/>
              </a:rPr>
              <a:t>https</a:t>
            </a:r>
            <a:r>
              <a:rPr lang="en-GB" u="sng" dirty="0">
                <a:hlinkClick r:id="rId6"/>
              </a:rPr>
              <a:t>://www.thedrum.com/news/2016/05/27/ms-has-work-do-if-sparks-loyalty-data-sit-heart-its-revival</a:t>
            </a:r>
            <a:r>
              <a:rPr lang="en-GB" dirty="0"/>
              <a:t>, [ 2019, February, 17].</a:t>
            </a:r>
          </a:p>
          <a:p>
            <a:pPr lvl="0"/>
            <a:r>
              <a:rPr lang="en-GB" dirty="0"/>
              <a:t>Fitzsimons, J. (2019), ‘Mark &amp; Spencer’s SPARKS loyalty scheme: how it works, how to apply and how much it’s worth ‘, [ Online]. Available: </a:t>
            </a:r>
            <a:r>
              <a:rPr lang="en-GB" u="sng" dirty="0">
                <a:hlinkClick r:id="rId7"/>
              </a:rPr>
              <a:t>https://www.lovemoney.com/news/49359/sparks-marks-and-spencer-loyalty-scheme-members-club</a:t>
            </a:r>
            <a:r>
              <a:rPr lang="en-GB" dirty="0"/>
              <a:t>, [ 2019, February, 21].</a:t>
            </a:r>
          </a:p>
          <a:p>
            <a:pPr lvl="0"/>
            <a:r>
              <a:rPr lang="en-GB" dirty="0" err="1"/>
              <a:t>Gilliland,N</a:t>
            </a:r>
            <a:r>
              <a:rPr lang="en-GB" dirty="0"/>
              <a:t>.(2018), ‘ Five reasons for M&amp;S woes: from loyalty to innovation’, [Online]. Available: </a:t>
            </a:r>
            <a:r>
              <a:rPr lang="en-GB" u="sng" dirty="0">
                <a:hlinkClick r:id="rId8"/>
              </a:rPr>
              <a:t>https://econsultancy.com/five-reasons-for-m-s-woes-from-loyalty-to-innovation</a:t>
            </a:r>
            <a:r>
              <a:rPr lang="en-GB" dirty="0"/>
              <a:t>, [2019.February,20].</a:t>
            </a:r>
          </a:p>
          <a:p>
            <a:pPr lvl="0"/>
            <a:r>
              <a:rPr lang="en-GB" dirty="0"/>
              <a:t>Grayson, D. (2011). Embedding corporate responsibility and sustainability: Marks &amp; Spencer. Journal of Management Development, 30(10), 1017-1026.</a:t>
            </a:r>
          </a:p>
          <a:p>
            <a:pPr lvl="0"/>
            <a:r>
              <a:rPr lang="de-DE" dirty="0"/>
              <a:t>Lin, R. J., Chen, R. H., &amp;Kuan-Shun Chiu, K. (2010). </a:t>
            </a:r>
            <a:r>
              <a:rPr lang="en-GB" dirty="0"/>
              <a:t>Customer relationship management and innovation capability: an empirical study. Industrial Management &amp; Data Systems, 110(1), 111-133.</a:t>
            </a:r>
          </a:p>
          <a:p>
            <a:pPr lvl="0"/>
            <a:r>
              <a:rPr lang="en-GB" dirty="0"/>
              <a:t>M&amp;S (2019),’listening and taking action’, [Online]. Available:</a:t>
            </a:r>
            <a:r>
              <a:rPr lang="en-GB" u="sng" dirty="0"/>
              <a:t> </a:t>
            </a:r>
            <a:r>
              <a:rPr lang="en-GB" u="sng" dirty="0">
                <a:hlinkClick r:id="rId9"/>
              </a:rPr>
              <a:t>https://corporate.marksandspencer.com/site-resources/amp?pid=5a7897877880b26b40de565e</a:t>
            </a:r>
            <a:r>
              <a:rPr lang="en-GB" u="sng" dirty="0"/>
              <a:t> </a:t>
            </a:r>
            <a:r>
              <a:rPr lang="en-GB" dirty="0"/>
              <a:t>, (2019, February, 20).</a:t>
            </a:r>
          </a:p>
          <a:p>
            <a:pPr lvl="0"/>
            <a:r>
              <a:rPr lang="en-GB" dirty="0"/>
              <a:t>My Assignment help,(2018), ‘M&amp;S: Customer Relationship Management’, [Online]. </a:t>
            </a:r>
            <a:r>
              <a:rPr lang="fr-FR" dirty="0" err="1"/>
              <a:t>Available</a:t>
            </a:r>
            <a:r>
              <a:rPr lang="fr-FR" dirty="0"/>
              <a:t>:  </a:t>
            </a:r>
            <a:r>
              <a:rPr lang="fr-FR" u="sng" dirty="0">
                <a:hlinkClick r:id="rId10"/>
              </a:rPr>
              <a:t>https://myassignmenthelp.com/free-samples/ms-customer-relationship-management</a:t>
            </a:r>
            <a:r>
              <a:rPr lang="fr-FR" u="sng" dirty="0"/>
              <a:t>. </a:t>
            </a:r>
            <a:r>
              <a:rPr lang="fr-FR" dirty="0"/>
              <a:t>(2019, February,18).</a:t>
            </a:r>
            <a:endParaRPr lang="en-GB" dirty="0"/>
          </a:p>
          <a:p>
            <a:pPr lvl="0"/>
            <a:r>
              <a:rPr lang="en-GB" u="sng" dirty="0">
                <a:hlinkClick r:id="rId11"/>
              </a:rPr>
              <a:t>Nextengage.co.za</a:t>
            </a:r>
            <a:r>
              <a:rPr lang="en-GB" dirty="0"/>
              <a:t>. (2016), ‘THE FOUR BENEFITS OF KEEPING YOUR CUSTOMERS ENGAGED ‘, [ Online]. </a:t>
            </a:r>
            <a:r>
              <a:rPr lang="en-GB" dirty="0" err="1"/>
              <a:t>Available:</a:t>
            </a:r>
            <a:r>
              <a:rPr lang="en-GB" u="sng" dirty="0" err="1">
                <a:hlinkClick r:id="rId12"/>
              </a:rPr>
              <a:t>https</a:t>
            </a:r>
            <a:r>
              <a:rPr lang="en-GB" u="sng" dirty="0">
                <a:hlinkClick r:id="rId12"/>
              </a:rPr>
              <a:t>://www.nextengage.co.za/the-four-benefits-of-keeping-your-customers-engaged</a:t>
            </a:r>
            <a:r>
              <a:rPr lang="en-GB" dirty="0"/>
              <a:t> , [ 2019, February , 22].</a:t>
            </a:r>
          </a:p>
          <a:p>
            <a:pPr lvl="0"/>
            <a:r>
              <a:rPr lang="en-GB" dirty="0"/>
              <a:t>ntrohive.com. ‘3 BIGGEST BARRIERS THAT IMPACT YOUR CRM SUCCESS WITH DAVID WHITESIDE’, [Online]. </a:t>
            </a:r>
            <a:r>
              <a:rPr lang="en-GB" dirty="0" err="1"/>
              <a:t>Available:</a:t>
            </a:r>
            <a:r>
              <a:rPr lang="en-GB" u="sng" dirty="0" err="1">
                <a:hlinkClick r:id="rId13"/>
              </a:rPr>
              <a:t>https</a:t>
            </a:r>
            <a:r>
              <a:rPr lang="en-GB" u="sng" dirty="0">
                <a:hlinkClick r:id="rId13"/>
              </a:rPr>
              <a:t>://www.introhive.com/resources/3-biggest-barriers-that-impact-your-crm-success-with-david-whiteside</a:t>
            </a:r>
            <a:r>
              <a:rPr lang="en-GB" dirty="0"/>
              <a:t>, [ 2019, February 16].</a:t>
            </a:r>
          </a:p>
          <a:p>
            <a:pPr lvl="0"/>
            <a:r>
              <a:rPr lang="en-GB" u="sng" dirty="0">
                <a:hlinkClick r:id="rId14"/>
              </a:rPr>
              <a:t>Officeteam.co.uk</a:t>
            </a:r>
            <a:r>
              <a:rPr lang="en-GB" dirty="0"/>
              <a:t>. (2018), ‘The Top 6 Benefits of Long-Term Supplier Relationships’, [Online]. </a:t>
            </a:r>
            <a:r>
              <a:rPr lang="en-GB" dirty="0" err="1"/>
              <a:t>Available:</a:t>
            </a:r>
            <a:r>
              <a:rPr lang="en-GB" u="sng" dirty="0" err="1">
                <a:hlinkClick r:id="rId15"/>
              </a:rPr>
              <a:t>https</a:t>
            </a:r>
            <a:r>
              <a:rPr lang="en-GB" u="sng" dirty="0">
                <a:hlinkClick r:id="rId15"/>
              </a:rPr>
              <a:t>://officeteam.co.uk/blog/the-benefits-of-long-term-supplier-relationships</a:t>
            </a:r>
            <a:r>
              <a:rPr lang="en-GB" dirty="0"/>
              <a:t>, [ 2019, February, 22].</a:t>
            </a:r>
          </a:p>
          <a:p>
            <a:pPr lvl="0"/>
            <a:r>
              <a:rPr lang="en-GB" dirty="0" err="1"/>
              <a:t>Puccinelli</a:t>
            </a:r>
            <a:r>
              <a:rPr lang="en-GB" dirty="0"/>
              <a:t>, N. M., Goodstein, R. C., Grewal, D., Price, R., </a:t>
            </a:r>
            <a:r>
              <a:rPr lang="en-GB" dirty="0" err="1"/>
              <a:t>Raghubir</a:t>
            </a:r>
            <a:r>
              <a:rPr lang="en-GB" dirty="0"/>
              <a:t>, P., &amp; Stewart, D. (2009). Customer experience management in retailing: understanding the buying process. Journal of retailing, 85(1), 15-30.</a:t>
            </a:r>
          </a:p>
          <a:p>
            <a:pPr lvl="0"/>
            <a:r>
              <a:rPr lang="en-GB" dirty="0"/>
              <a:t>Rodrigo. (2012) ‘Strategic Analysis of Mark and </a:t>
            </a:r>
            <a:r>
              <a:rPr lang="en-GB" dirty="0" err="1"/>
              <a:t>Spencers</a:t>
            </a:r>
            <a:r>
              <a:rPr lang="en-GB" dirty="0"/>
              <a:t> Plc (M&amp;S),’ December [Online]. </a:t>
            </a:r>
            <a:r>
              <a:rPr lang="en-GB" dirty="0" err="1"/>
              <a:t>Available:</a:t>
            </a:r>
            <a:r>
              <a:rPr lang="en-GB" u="sng" dirty="0" err="1">
                <a:hlinkClick r:id="rId16"/>
              </a:rPr>
              <a:t>https</a:t>
            </a:r>
            <a:r>
              <a:rPr lang="en-GB" u="sng" dirty="0">
                <a:hlinkClick r:id="rId16"/>
              </a:rPr>
              <a:t>://writepass.com/journal/2012/12/</a:t>
            </a:r>
            <a:r>
              <a:rPr lang="en-GB" u="sng" dirty="0" err="1">
                <a:hlinkClick r:id="rId16"/>
              </a:rPr>
              <a:t>ms</a:t>
            </a:r>
            <a:r>
              <a:rPr lang="en-GB" u="sng" dirty="0">
                <a:hlinkClick r:id="rId16"/>
              </a:rPr>
              <a:t>-and-modifies-its-business-strategies/</a:t>
            </a:r>
            <a:r>
              <a:rPr lang="en-GB" dirty="0"/>
              <a:t>, (Accessed: 23, February,2019).</a:t>
            </a:r>
          </a:p>
          <a:p>
            <a:pPr lvl="0"/>
            <a:r>
              <a:rPr lang="en-GB" dirty="0"/>
              <a:t> Salesforce.com. ‘What is CRM ‘, [Online]. Available: </a:t>
            </a:r>
            <a:r>
              <a:rPr lang="en-GB" u="sng" dirty="0">
                <a:hlinkClick r:id="rId17"/>
              </a:rPr>
              <a:t>https://www.salesforce.com/uk/learning-centre/crm/what-is-crm</a:t>
            </a:r>
            <a:r>
              <a:rPr lang="en-GB" dirty="0"/>
              <a:t>, [2019, February 16].</a:t>
            </a:r>
          </a:p>
          <a:p>
            <a:pPr lvl="0"/>
            <a:r>
              <a:rPr lang="en-GB" u="sng" dirty="0">
                <a:hlinkClick r:id="rId18"/>
              </a:rPr>
              <a:t>Searchcrm.techtarget.com</a:t>
            </a:r>
            <a:r>
              <a:rPr lang="en-GB" dirty="0"/>
              <a:t>. (2019), ‘CRM (customer relationship management)’, [Online]. </a:t>
            </a:r>
            <a:r>
              <a:rPr lang="en-GB" dirty="0" err="1"/>
              <a:t>Available:</a:t>
            </a:r>
            <a:r>
              <a:rPr lang="en-GB" u="sng" dirty="0" err="1">
                <a:hlinkClick r:id="rId19"/>
              </a:rPr>
              <a:t>https</a:t>
            </a:r>
            <a:r>
              <a:rPr lang="en-GB" u="sng" dirty="0">
                <a:hlinkClick r:id="rId19"/>
              </a:rPr>
              <a:t>://searchcrm.techtarget.com/definition/CRM</a:t>
            </a:r>
            <a:r>
              <a:rPr lang="en-GB" dirty="0"/>
              <a:t>, [ 2019, February 16].</a:t>
            </a:r>
          </a:p>
          <a:p>
            <a:pPr lvl="0"/>
            <a:r>
              <a:rPr lang="en-GB" dirty="0" err="1"/>
              <a:t>Sillars</a:t>
            </a:r>
            <a:r>
              <a:rPr lang="en-GB" dirty="0"/>
              <a:t>, J. (2018). ‘M&amp;S store closure costs result in 62% annual profit plunge’, [Online]. Available: </a:t>
            </a:r>
            <a:r>
              <a:rPr lang="en-GB" u="sng" dirty="0">
                <a:hlinkClick r:id="rId20"/>
              </a:rPr>
              <a:t>https://news.sky.com/story/m-s-reveals-62-annual-profit-slump-to-66-8m-11382414</a:t>
            </a:r>
            <a:r>
              <a:rPr lang="en-GB" dirty="0"/>
              <a:t>, (2019, February, 21)</a:t>
            </a:r>
          </a:p>
          <a:p>
            <a:pPr lvl="0"/>
            <a:r>
              <a:rPr lang="en-GB" dirty="0"/>
              <a:t>Thomas, D.  (2002), ‘M&amp;S reviews CRM system after drop in productivity’,  [Online]. Available: </a:t>
            </a:r>
            <a:r>
              <a:rPr lang="en-GB" u="sng" dirty="0">
                <a:hlinkClick r:id="rId21"/>
              </a:rPr>
              <a:t>https://www.computerweekly.com/news/2240044628/MS-reviews-CRM-system-after-drop-in-productivity</a:t>
            </a:r>
            <a:r>
              <a:rPr lang="en-GB" dirty="0"/>
              <a:t> , (2019, February, 21).</a:t>
            </a:r>
          </a:p>
          <a:p>
            <a:pPr lvl="0"/>
            <a:r>
              <a:rPr lang="en-GB" dirty="0"/>
              <a:t>Ukessays.com. (2018), ‘Mark And Spencer Strategy Analysis ‘, [Online]. Available: </a:t>
            </a:r>
            <a:r>
              <a:rPr lang="en-GB" u="sng" dirty="0">
                <a:hlinkClick r:id="rId22"/>
              </a:rPr>
              <a:t>https://www.ukessays.com/essays/marketing/a-strategy-analysis-of-marks-and-spencer-marketing-essay.php</a:t>
            </a:r>
            <a:r>
              <a:rPr lang="en-GB" dirty="0"/>
              <a:t>, [ 2019, February , 17].</a:t>
            </a:r>
          </a:p>
          <a:p>
            <a:pPr lvl="0"/>
            <a:r>
              <a:rPr lang="en-GB" dirty="0"/>
              <a:t>Wang, Y., &amp; Feng, H. (2012). Customer relationship management capabilities: Measurement, antecedents and consequences. Management Decision, 50(1), 115-129. </a:t>
            </a:r>
          </a:p>
          <a:p>
            <a:r>
              <a:rPr lang="en-GB" dirty="0"/>
              <a:t> </a:t>
            </a:r>
          </a:p>
          <a:p>
            <a:r>
              <a:rPr lang="en-GB" dirty="0"/>
              <a:t> </a:t>
            </a:r>
          </a:p>
          <a:p>
            <a:pPr lvl="0"/>
            <a:r>
              <a:rPr lang="en-GB" u="sng" dirty="0">
                <a:hlinkClick r:id="rId23"/>
              </a:rPr>
              <a:t>https://bank.marksandspencer.com/explore/media-centre/press-release/2003/05/marks--spencer-financial-services-wins-crm-award-for-reducing/PR100002/</a:t>
            </a:r>
            <a:r>
              <a:rPr lang="en-GB" dirty="0"/>
              <a:t> </a:t>
            </a:r>
          </a:p>
          <a:p>
            <a:pPr lvl="0"/>
            <a:r>
              <a:rPr lang="en-GB" u="sng" dirty="0">
                <a:hlinkClick r:id="rId24"/>
              </a:rPr>
              <a:t>https://www.emeraldinsight.com/doi/abs/</a:t>
            </a:r>
            <a:r>
              <a:rPr lang="en-GB" u="sng" dirty="0">
                <a:hlinkClick r:id="rId25"/>
              </a:rPr>
              <a:t>10.1108/00251741211194903</a:t>
            </a:r>
            <a:endParaRPr lang="en-GB" dirty="0"/>
          </a:p>
          <a:p>
            <a:r>
              <a:rPr lang="en-GB" dirty="0"/>
              <a:t> </a:t>
            </a:r>
          </a:p>
          <a:p>
            <a:endParaRPr lang="en-GB" dirty="0"/>
          </a:p>
        </p:txBody>
      </p:sp>
    </p:spTree>
    <p:extLst>
      <p:ext uri="{BB962C8B-B14F-4D97-AF65-F5344CB8AC3E}">
        <p14:creationId xmlns:p14="http://schemas.microsoft.com/office/powerpoint/2010/main" val="1496160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643</TotalTime>
  <Words>2248</Words>
  <Application>Microsoft Office PowerPoint</Application>
  <PresentationFormat>On-screen Show (4:3)</PresentationFormat>
  <Paragraphs>340</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Mistral</vt:lpstr>
      <vt:lpstr>Times New Roman</vt:lpstr>
      <vt:lpstr>Wingdings</vt:lpstr>
      <vt:lpstr>Office Theme</vt:lpstr>
      <vt:lpstr>CUSTOMER RELATIONSHIP MANAGEMENT SYSTEM (CRM) IN MARKS AND SPENCER </vt:lpstr>
      <vt:lpstr>PowerPoint Presentation</vt:lpstr>
      <vt:lpstr>The meaning of Customer Relationship Management System</vt:lpstr>
      <vt:lpstr>PowerPoint Presentation</vt:lpstr>
      <vt:lpstr>PowerPoint Presentation</vt:lpstr>
      <vt:lpstr>Benefits of CRM</vt:lpstr>
      <vt:lpstr>                    The Barrier of CRM</vt:lpstr>
      <vt:lpstr>CRM system in Tesco</vt:lpstr>
      <vt:lpstr>Tesco benefit from CRM</vt:lpstr>
      <vt:lpstr>Disadvantage of CRM in Tesco</vt:lpstr>
      <vt:lpstr>Why CRM system need in M&amp;S</vt:lpstr>
      <vt:lpstr>CRM Develop plan for M&amp;S  </vt:lpstr>
      <vt:lpstr>What change M&amp;S have after CRM system</vt:lpstr>
      <vt:lpstr>How M&amp;S benefited from CRM </vt:lpstr>
      <vt:lpstr>Market segmentation in M&amp;S </vt:lpstr>
      <vt:lpstr>What M&amp;S do to develop CRM system</vt:lpstr>
      <vt:lpstr>Mckinsey 7s model </vt:lpstr>
      <vt:lpstr>Engaging Mckinsey 7’s in M&amp;S</vt:lpstr>
      <vt:lpstr>Innovation M&amp;S introduce </vt:lpstr>
      <vt:lpstr>Different stakeholders engaged with CRM </vt:lpstr>
      <vt:lpstr>Benefits of engagement</vt:lpstr>
      <vt:lpstr>Ideas that competitors have used </vt:lpstr>
      <vt:lpstr>Benefits of having CRM in M&amp;S</vt:lpstr>
      <vt:lpstr>4Ps of marketing mix used by M&amp;S</vt:lpstr>
      <vt:lpstr>Porter’s 5 forces model used by M&amp;S:</vt:lpstr>
      <vt:lpstr>Porter’s 5 forces model explain </vt:lpstr>
      <vt:lpstr>Drawback from CRM system in M&amp;S</vt:lpstr>
      <vt:lpstr>SWOT analysis</vt:lpstr>
      <vt:lpstr>SWOT analysis cont….</vt:lpstr>
      <vt:lpstr>SWOT analysis cont….</vt:lpstr>
      <vt:lpstr>SWOT analysis cont….</vt:lpstr>
      <vt:lpstr>M&amp;S 5 Year profit Record</vt:lpstr>
      <vt:lpstr>Recommendation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SYSTEM (CRM) IN MARKS AND SPENCER</dc:title>
  <dc:creator>nsair bhai</dc:creator>
  <cp:lastModifiedBy>Laba Maharjan (1705167)</cp:lastModifiedBy>
  <cp:revision>55</cp:revision>
  <dcterms:created xsi:type="dcterms:W3CDTF">2019-02-25T00:11:04Z</dcterms:created>
  <dcterms:modified xsi:type="dcterms:W3CDTF">2019-02-26T13:42:33Z</dcterms:modified>
</cp:coreProperties>
</file>