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s/slide79.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1"/>
  </p:sldMasterIdLst>
  <p:notesMasterIdLst>
    <p:notesMasterId r:id="rId87"/>
  </p:notesMasterIdLst>
  <p:sldIdLst>
    <p:sldId id="257" r:id="rId2"/>
    <p:sldId id="258" r:id="rId3"/>
    <p:sldId id="259" r:id="rId4"/>
    <p:sldId id="260" r:id="rId5"/>
    <p:sldId id="353" r:id="rId6"/>
    <p:sldId id="261" r:id="rId7"/>
    <p:sldId id="262" r:id="rId8"/>
    <p:sldId id="267" r:id="rId9"/>
    <p:sldId id="266" r:id="rId10"/>
    <p:sldId id="269" r:id="rId11"/>
    <p:sldId id="271" r:id="rId12"/>
    <p:sldId id="263" r:id="rId13"/>
    <p:sldId id="308" r:id="rId14"/>
    <p:sldId id="268" r:id="rId15"/>
    <p:sldId id="270" r:id="rId16"/>
    <p:sldId id="272" r:id="rId17"/>
    <p:sldId id="273" r:id="rId18"/>
    <p:sldId id="264" r:id="rId19"/>
    <p:sldId id="274" r:id="rId20"/>
    <p:sldId id="275" r:id="rId21"/>
    <p:sldId id="276" r:id="rId22"/>
    <p:sldId id="277" r:id="rId23"/>
    <p:sldId id="309" r:id="rId24"/>
    <p:sldId id="293" r:id="rId25"/>
    <p:sldId id="282" r:id="rId26"/>
    <p:sldId id="285" r:id="rId27"/>
    <p:sldId id="294" r:id="rId28"/>
    <p:sldId id="296" r:id="rId29"/>
    <p:sldId id="287" r:id="rId30"/>
    <p:sldId id="298" r:id="rId31"/>
    <p:sldId id="292" r:id="rId32"/>
    <p:sldId id="289" r:id="rId33"/>
    <p:sldId id="291" r:id="rId34"/>
    <p:sldId id="303" r:id="rId35"/>
    <p:sldId id="304" r:id="rId36"/>
    <p:sldId id="305" r:id="rId37"/>
    <p:sldId id="306" r:id="rId38"/>
    <p:sldId id="338" r:id="rId39"/>
    <p:sldId id="307" r:id="rId40"/>
    <p:sldId id="311" r:id="rId41"/>
    <p:sldId id="340" r:id="rId42"/>
    <p:sldId id="310" r:id="rId43"/>
    <p:sldId id="312" r:id="rId44"/>
    <p:sldId id="318" r:id="rId45"/>
    <p:sldId id="319" r:id="rId46"/>
    <p:sldId id="352" r:id="rId47"/>
    <p:sldId id="371" r:id="rId48"/>
    <p:sldId id="341" r:id="rId49"/>
    <p:sldId id="321" r:id="rId50"/>
    <p:sldId id="322" r:id="rId51"/>
    <p:sldId id="323" r:id="rId52"/>
    <p:sldId id="347" r:id="rId53"/>
    <p:sldId id="350" r:id="rId54"/>
    <p:sldId id="335" r:id="rId55"/>
    <p:sldId id="324" r:id="rId56"/>
    <p:sldId id="348" r:id="rId57"/>
    <p:sldId id="336" r:id="rId58"/>
    <p:sldId id="325" r:id="rId59"/>
    <p:sldId id="355" r:id="rId60"/>
    <p:sldId id="356" r:id="rId61"/>
    <p:sldId id="357" r:id="rId62"/>
    <p:sldId id="358" r:id="rId63"/>
    <p:sldId id="359" r:id="rId64"/>
    <p:sldId id="369" r:id="rId65"/>
    <p:sldId id="370" r:id="rId66"/>
    <p:sldId id="316" r:id="rId67"/>
    <p:sldId id="313" r:id="rId68"/>
    <p:sldId id="314" r:id="rId69"/>
    <p:sldId id="315" r:id="rId70"/>
    <p:sldId id="360" r:id="rId71"/>
    <p:sldId id="365" r:id="rId72"/>
    <p:sldId id="366" r:id="rId73"/>
    <p:sldId id="367" r:id="rId74"/>
    <p:sldId id="368" r:id="rId75"/>
    <p:sldId id="361" r:id="rId76"/>
    <p:sldId id="364" r:id="rId77"/>
    <p:sldId id="362" r:id="rId78"/>
    <p:sldId id="351" r:id="rId79"/>
    <p:sldId id="337" r:id="rId80"/>
    <p:sldId id="334" r:id="rId81"/>
    <p:sldId id="349" r:id="rId82"/>
    <p:sldId id="344" r:id="rId83"/>
    <p:sldId id="342" r:id="rId84"/>
    <p:sldId id="343" r:id="rId85"/>
    <p:sldId id="345" r:id="rId86"/>
  </p:sldIdLst>
  <p:sldSz cx="9144000" cy="6858000" type="screen4x3"/>
  <p:notesSz cx="6858000" cy="93138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EAEAEA"/>
    <a:srgbClr val="DDDDDD"/>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4" y="0"/>
            <a:ext cx="2971800" cy="465693"/>
          </a:xfrm>
          <a:prstGeom prst="rect">
            <a:avLst/>
          </a:prstGeom>
        </p:spPr>
        <p:txBody>
          <a:bodyPr vert="horz" lIns="90188" tIns="45094" rIns="90188" bIns="45094" rtlCol="0"/>
          <a:lstStyle>
            <a:lvl1pPr algn="l">
              <a:defRPr sz="1200"/>
            </a:lvl1pPr>
          </a:lstStyle>
          <a:p>
            <a:endParaRPr lang="en-GB"/>
          </a:p>
        </p:txBody>
      </p:sp>
      <p:sp>
        <p:nvSpPr>
          <p:cNvPr id="3" name="Date Placeholder 2"/>
          <p:cNvSpPr>
            <a:spLocks noGrp="1"/>
          </p:cNvSpPr>
          <p:nvPr>
            <p:ph type="dt" idx="1"/>
          </p:nvPr>
        </p:nvSpPr>
        <p:spPr>
          <a:xfrm>
            <a:off x="3884617" y="0"/>
            <a:ext cx="2971800" cy="465693"/>
          </a:xfrm>
          <a:prstGeom prst="rect">
            <a:avLst/>
          </a:prstGeom>
        </p:spPr>
        <p:txBody>
          <a:bodyPr vert="horz" lIns="90188" tIns="45094" rIns="90188" bIns="45094" rtlCol="0"/>
          <a:lstStyle>
            <a:lvl1pPr algn="r">
              <a:defRPr sz="1200"/>
            </a:lvl1pPr>
          </a:lstStyle>
          <a:p>
            <a:fld id="{83AA7DD4-4EDA-4699-8E3E-B57D38534342}" type="datetimeFigureOut">
              <a:rPr lang="en-GB" smtClean="0"/>
              <a:pPr/>
              <a:t>17/01/2019</a:t>
            </a:fld>
            <a:endParaRPr lang="en-GB"/>
          </a:p>
        </p:txBody>
      </p:sp>
      <p:sp>
        <p:nvSpPr>
          <p:cNvPr id="4" name="Slide Image Placeholder 3"/>
          <p:cNvSpPr>
            <a:spLocks noGrp="1" noRot="1" noChangeAspect="1"/>
          </p:cNvSpPr>
          <p:nvPr>
            <p:ph type="sldImg" idx="2"/>
          </p:nvPr>
        </p:nvSpPr>
        <p:spPr>
          <a:xfrm>
            <a:off x="1100138" y="698500"/>
            <a:ext cx="4657725" cy="3492500"/>
          </a:xfrm>
          <a:prstGeom prst="rect">
            <a:avLst/>
          </a:prstGeom>
          <a:noFill/>
          <a:ln w="12700">
            <a:solidFill>
              <a:prstClr val="black"/>
            </a:solidFill>
          </a:ln>
        </p:spPr>
        <p:txBody>
          <a:bodyPr vert="horz" lIns="90188" tIns="45094" rIns="90188" bIns="45094" rtlCol="0" anchor="ctr"/>
          <a:lstStyle/>
          <a:p>
            <a:endParaRPr lang="en-GB"/>
          </a:p>
        </p:txBody>
      </p:sp>
      <p:sp>
        <p:nvSpPr>
          <p:cNvPr id="5" name="Notes Placeholder 4"/>
          <p:cNvSpPr>
            <a:spLocks noGrp="1"/>
          </p:cNvSpPr>
          <p:nvPr>
            <p:ph type="body" sz="quarter" idx="3"/>
          </p:nvPr>
        </p:nvSpPr>
        <p:spPr>
          <a:xfrm>
            <a:off x="685800" y="4424088"/>
            <a:ext cx="5486400" cy="4191238"/>
          </a:xfrm>
          <a:prstGeom prst="rect">
            <a:avLst/>
          </a:prstGeom>
        </p:spPr>
        <p:txBody>
          <a:bodyPr vert="horz" lIns="90188" tIns="45094" rIns="90188" bIns="4509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4" y="8846553"/>
            <a:ext cx="2971800" cy="465693"/>
          </a:xfrm>
          <a:prstGeom prst="rect">
            <a:avLst/>
          </a:prstGeom>
        </p:spPr>
        <p:txBody>
          <a:bodyPr vert="horz" lIns="90188" tIns="45094" rIns="90188" bIns="45094" rtlCol="0" anchor="b"/>
          <a:lstStyle>
            <a:lvl1pPr algn="l">
              <a:defRPr sz="1200"/>
            </a:lvl1pPr>
          </a:lstStyle>
          <a:p>
            <a:endParaRPr lang="en-GB"/>
          </a:p>
        </p:txBody>
      </p:sp>
      <p:sp>
        <p:nvSpPr>
          <p:cNvPr id="7" name="Slide Number Placeholder 6"/>
          <p:cNvSpPr>
            <a:spLocks noGrp="1"/>
          </p:cNvSpPr>
          <p:nvPr>
            <p:ph type="sldNum" sz="quarter" idx="5"/>
          </p:nvPr>
        </p:nvSpPr>
        <p:spPr>
          <a:xfrm>
            <a:off x="3884617" y="8846553"/>
            <a:ext cx="2971800" cy="465693"/>
          </a:xfrm>
          <a:prstGeom prst="rect">
            <a:avLst/>
          </a:prstGeom>
        </p:spPr>
        <p:txBody>
          <a:bodyPr vert="horz" lIns="90188" tIns="45094" rIns="90188" bIns="45094" rtlCol="0" anchor="b"/>
          <a:lstStyle>
            <a:lvl1pPr algn="r">
              <a:defRPr sz="1200"/>
            </a:lvl1pPr>
          </a:lstStyle>
          <a:p>
            <a:fld id="{1ADCD8DA-D585-409C-BAA6-24C8E8E74EA1}" type="slidenum">
              <a:rPr lang="en-GB" smtClean="0"/>
              <a:pPr/>
              <a:t>‹#›</a:t>
            </a:fld>
            <a:endParaRPr lang="en-GB"/>
          </a:p>
        </p:txBody>
      </p:sp>
    </p:spTree>
    <p:extLst>
      <p:ext uri="{BB962C8B-B14F-4D97-AF65-F5344CB8AC3E}">
        <p14:creationId xmlns:p14="http://schemas.microsoft.com/office/powerpoint/2010/main" xmlns="" val="1991367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xfrm>
            <a:off x="1108075" y="704850"/>
            <a:ext cx="4641850" cy="3481388"/>
          </a:xfrm>
          <a:ln cap="flat"/>
        </p:spPr>
      </p:sp>
      <p:sp>
        <p:nvSpPr>
          <p:cNvPr id="46083"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633463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1108075" y="704850"/>
            <a:ext cx="4641850" cy="3481388"/>
          </a:xfrm>
          <a:ln/>
        </p:spPr>
      </p:sp>
      <p:sp>
        <p:nvSpPr>
          <p:cNvPr id="48131" name="Notes Placeholder 2"/>
          <p:cNvSpPr>
            <a:spLocks noGrp="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spcBef>
                <a:spcPct val="0"/>
              </a:spcBef>
            </a:pPr>
            <a:endParaRPr lang="en-US" altLang="en-US" smtClean="0"/>
          </a:p>
        </p:txBody>
      </p:sp>
      <p:sp>
        <p:nvSpPr>
          <p:cNvPr id="48132" name="Slide Number Placeholder 3"/>
          <p:cNvSpPr>
            <a:spLocks noGrp="1"/>
          </p:cNvSpPr>
          <p:nvPr>
            <p:ph type="sldNum" sz="quarter" idx="4294967295"/>
          </p:nvPr>
        </p:nvSpPr>
        <p:spPr bwMode="auto">
          <a:xfrm>
            <a:off x="3884617" y="8846553"/>
            <a:ext cx="2971800" cy="465693"/>
          </a:xfrm>
          <a:prstGeom prst="rect">
            <a:avLst/>
          </a:pr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Arial" charset="0"/>
              </a:defRPr>
            </a:lvl1pPr>
            <a:lvl2pPr marL="732772" indent="-281836">
              <a:defRPr>
                <a:solidFill>
                  <a:schemeClr val="tx1"/>
                </a:solidFill>
                <a:latin typeface="Arial" charset="0"/>
              </a:defRPr>
            </a:lvl2pPr>
            <a:lvl3pPr marL="1127343" indent="-225468">
              <a:defRPr>
                <a:solidFill>
                  <a:schemeClr val="tx1"/>
                </a:solidFill>
                <a:latin typeface="Arial" charset="0"/>
              </a:defRPr>
            </a:lvl3pPr>
            <a:lvl4pPr marL="1578281" indent="-225468">
              <a:defRPr>
                <a:solidFill>
                  <a:schemeClr val="tx1"/>
                </a:solidFill>
                <a:latin typeface="Arial" charset="0"/>
              </a:defRPr>
            </a:lvl4pPr>
            <a:lvl5pPr marL="2029216" indent="-225468">
              <a:defRPr>
                <a:solidFill>
                  <a:schemeClr val="tx1"/>
                </a:solidFill>
                <a:latin typeface="Arial" charset="0"/>
              </a:defRPr>
            </a:lvl5pPr>
            <a:lvl6pPr marL="2480153" indent="-225468" eaLnBrk="0" fontAlgn="base" hangingPunct="0">
              <a:spcBef>
                <a:spcPct val="0"/>
              </a:spcBef>
              <a:spcAft>
                <a:spcPct val="0"/>
              </a:spcAft>
              <a:defRPr>
                <a:solidFill>
                  <a:schemeClr val="tx1"/>
                </a:solidFill>
                <a:latin typeface="Arial" charset="0"/>
              </a:defRPr>
            </a:lvl6pPr>
            <a:lvl7pPr marL="2931089" indent="-225468" eaLnBrk="0" fontAlgn="base" hangingPunct="0">
              <a:spcBef>
                <a:spcPct val="0"/>
              </a:spcBef>
              <a:spcAft>
                <a:spcPct val="0"/>
              </a:spcAft>
              <a:defRPr>
                <a:solidFill>
                  <a:schemeClr val="tx1"/>
                </a:solidFill>
                <a:latin typeface="Arial" charset="0"/>
              </a:defRPr>
            </a:lvl7pPr>
            <a:lvl8pPr marL="3382027" indent="-225468" eaLnBrk="0" fontAlgn="base" hangingPunct="0">
              <a:spcBef>
                <a:spcPct val="0"/>
              </a:spcBef>
              <a:spcAft>
                <a:spcPct val="0"/>
              </a:spcAft>
              <a:defRPr>
                <a:solidFill>
                  <a:schemeClr val="tx1"/>
                </a:solidFill>
                <a:latin typeface="Arial" charset="0"/>
              </a:defRPr>
            </a:lvl8pPr>
            <a:lvl9pPr marL="3832964" indent="-225468" eaLnBrk="0" fontAlgn="base" hangingPunct="0">
              <a:spcBef>
                <a:spcPct val="0"/>
              </a:spcBef>
              <a:spcAft>
                <a:spcPct val="0"/>
              </a:spcAft>
              <a:defRPr>
                <a:solidFill>
                  <a:schemeClr val="tx1"/>
                </a:solidFill>
                <a:latin typeface="Arial" charset="0"/>
              </a:defRPr>
            </a:lvl9pPr>
          </a:lstStyle>
          <a:p>
            <a:fld id="{A4884913-688D-4345-8F99-38C14337FA4A}" type="slidenum">
              <a:rPr lang="en-US" altLang="en-US"/>
              <a:pPr/>
              <a:t>11</a:t>
            </a:fld>
            <a:endParaRPr lang="en-US" altLang="en-US"/>
          </a:p>
        </p:txBody>
      </p:sp>
    </p:spTree>
    <p:extLst>
      <p:ext uri="{BB962C8B-B14F-4D97-AF65-F5344CB8AC3E}">
        <p14:creationId xmlns:p14="http://schemas.microsoft.com/office/powerpoint/2010/main" xmlns="" val="2866679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1108075" y="704850"/>
            <a:ext cx="4641850" cy="3481388"/>
          </a:xfrm>
          <a:ln cap="flat"/>
        </p:spPr>
      </p:sp>
      <p:sp>
        <p:nvSpPr>
          <p:cNvPr id="47107"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3322721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xfrm>
            <a:off x="1108075" y="704850"/>
            <a:ext cx="4641850" cy="3481388"/>
          </a:xfrm>
          <a:ln cap="flat"/>
        </p:spPr>
      </p:sp>
      <p:sp>
        <p:nvSpPr>
          <p:cNvPr id="49155"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3631936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1108075" y="704850"/>
            <a:ext cx="4641850" cy="3481388"/>
          </a:xfrm>
          <a:ln cap="flat"/>
        </p:spPr>
      </p:sp>
      <p:sp>
        <p:nvSpPr>
          <p:cNvPr id="50179"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3983274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1108075" y="704850"/>
            <a:ext cx="4641850" cy="3481388"/>
          </a:xfrm>
          <a:ln cap="flat"/>
        </p:spPr>
      </p:sp>
      <p:sp>
        <p:nvSpPr>
          <p:cNvPr id="51203"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3013682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1108075" y="704850"/>
            <a:ext cx="4641850" cy="3481388"/>
          </a:xfrm>
          <a:ln cap="flat"/>
        </p:spPr>
      </p:sp>
      <p:sp>
        <p:nvSpPr>
          <p:cNvPr id="52227"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xmlns="" val="1739147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DCD8DA-D585-409C-BAA6-24C8E8E74EA1}" type="slidenum">
              <a:rPr lang="en-GB" smtClean="0"/>
              <a:pPr/>
              <a:t>79</a:t>
            </a:fld>
            <a:endParaRPr lang="en-GB"/>
          </a:p>
        </p:txBody>
      </p:sp>
    </p:spTree>
    <p:extLst>
      <p:ext uri="{BB962C8B-B14F-4D97-AF65-F5344CB8AC3E}">
        <p14:creationId xmlns:p14="http://schemas.microsoft.com/office/powerpoint/2010/main" xmlns="" val="3654575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6EE4B9-3BF8-4517-BEB0-556F106F4A24}"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A6A546-9848-4468-9502-C25AAABF5F5F}" type="datetimeFigureOut">
              <a:rPr lang="en-GB" smtClean="0"/>
              <a:pPr/>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9B15789-88D4-4461-BF08-F0FCD0324DC5}" type="slidenum">
              <a:rPr lang="en-US"/>
              <a:pPr>
                <a:defRPr/>
              </a:pPr>
              <a:t>‹#›</a:t>
            </a:fld>
            <a:endParaRPr lang="en-US"/>
          </a:p>
        </p:txBody>
      </p:sp>
    </p:spTree>
    <p:extLst>
      <p:ext uri="{BB962C8B-B14F-4D97-AF65-F5344CB8AC3E}">
        <p14:creationId xmlns:p14="http://schemas.microsoft.com/office/powerpoint/2010/main" xmlns="" val="3012340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381000"/>
            <a:ext cx="8229600" cy="5715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D7339B16-2AD5-4731-A25D-CA1D3C4FC9CA}" type="slidenum">
              <a:rPr lang="en-US"/>
              <a:pPr>
                <a:defRPr/>
              </a:pPr>
              <a:t>‹#›</a:t>
            </a:fld>
            <a:endParaRPr lang="en-US"/>
          </a:p>
        </p:txBody>
      </p:sp>
    </p:spTree>
    <p:extLst>
      <p:ext uri="{BB962C8B-B14F-4D97-AF65-F5344CB8AC3E}">
        <p14:creationId xmlns:p14="http://schemas.microsoft.com/office/powerpoint/2010/main" xmlns="" val="387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6A6A546-9848-4468-9502-C25AAABF5F5F}" type="datetimeFigureOut">
              <a:rPr lang="en-GB" smtClean="0"/>
              <a:pPr/>
              <a:t>17/01/2019</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A36EE4B9-3BF8-4517-BEB0-556F106F4A2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5YTSd_26ewI" TargetMode="External"/><Relationship Id="rId2" Type="http://schemas.openxmlformats.org/officeDocument/2006/relationships/hyperlink" Target="https://www.youtube.com/watch?v=GrwbVBKEqZg"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jt__2u4PPPAhWLVxoKHRYKBMkQjRwIBw&amp;url=http://www.telegraph.co.uk/news/science/picture-galleries/7924099/Creepy-crawlies-Amazing-Scanning-Electron-Microscope-pictures-of-insects-and-spiders.html?image=3&amp;bvm=bv.136593572,d.d2s&amp;psig=AFQjCNHpMYa3MLx1JCj-FQUZxcf0lkWxAA&amp;ust=147740920524921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d9btBXMocsc&amp;list=PL0yoGf_CWT0LJHo0nEY748-oDtkv2Bops&amp;index=3"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google.co.uk/url?sa=i&amp;rct=j&amp;q=&amp;esrc=s&amp;source=images&amp;cd=&amp;cad=rja&amp;uact=8&amp;ved=0CAcQjRw&amp;url=http://www.daikinpress.com/pressrelease.php?c=hr&amp;press_id=201001123Q3RTFDX_hr&amp;referer=home&amp;ei=1bbbVJXIFNHOaLjPguAJ&amp;psig=AFQjCNHQ_d14xBihF9WUtvI_lUpZxbvpuQ&amp;ust=1423771730626294"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5.gi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google.com/url?sa=i&amp;rct=j&amp;q=&amp;esrc=s&amp;source=images&amp;cd=&amp;cad=rja&amp;uact=8&amp;ved=2ahUKEwih76a6wvTfAhVHjqQKHSiAD58QjRx6BAgBEAU&amp;url=https%3A%2F%2Fwww.hattersley.com%2Fpage%2Fapplications%2Ffan-coils&amp;psig=AOvVaw0KCO3Te2PgU7G_iy77sNuj&amp;ust=1547804184389835" TargetMode="Externa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10" descr="http://www.mecaenviro.com/_images/subphoto_service_indoor.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04801" y="304800"/>
            <a:ext cx="3475112" cy="440280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2"/>
          <p:cNvSpPr txBox="1">
            <a:spLocks noChangeArrowheads="1"/>
          </p:cNvSpPr>
          <p:nvPr/>
        </p:nvSpPr>
        <p:spPr>
          <a:xfrm>
            <a:off x="700513" y="1772816"/>
            <a:ext cx="8229600" cy="1066800"/>
          </a:xfrm>
          <a:prstGeom prst="rect">
            <a:avLst/>
          </a:prstGeom>
          <a:noFill/>
        </p:spPr>
        <p:txBody>
          <a:bodyPr lIns="90488" tIns="44450" rIns="90488" bIns="44450"/>
          <a:lstStyle/>
          <a:p>
            <a:pPr algn="ctr" eaLnBrk="1" hangingPunct="1">
              <a:lnSpc>
                <a:spcPct val="90000"/>
              </a:lnSpc>
              <a:defRPr/>
            </a:pPr>
            <a:r>
              <a:rPr lang="en-US" sz="4400" b="1" kern="0" dirty="0">
                <a:solidFill>
                  <a:srgbClr val="000000"/>
                </a:solidFill>
                <a:ea typeface="+mj-ea"/>
                <a:cs typeface="+mj-cs"/>
              </a:rPr>
              <a:t>INDOOR AIR QUALITY</a:t>
            </a:r>
          </a:p>
        </p:txBody>
      </p:sp>
      <p:pic>
        <p:nvPicPr>
          <p:cNvPr id="2052" name="Picture 2" descr="http://t0.gstatic.com/images?q=tbn:ANd9GcQkst1L4Tiq8ngvk0RU96gorrpADIOv0ne_nHvQTveXwUL7owKGZw"/>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00562" y="3037481"/>
            <a:ext cx="2733675" cy="166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053" name="Rectangle 4"/>
          <p:cNvSpPr>
            <a:spLocks noChangeArrowheads="1"/>
          </p:cNvSpPr>
          <p:nvPr/>
        </p:nvSpPr>
        <p:spPr bwMode="auto">
          <a:xfrm>
            <a:off x="700906" y="5103664"/>
            <a:ext cx="8371656" cy="13234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r>
              <a:rPr lang="en-US" altLang="en-US" sz="2000" b="1" dirty="0"/>
              <a:t>Faculty of </a:t>
            </a:r>
            <a:r>
              <a:rPr lang="en-US" altLang="en-US" sz="2000" b="1" dirty="0" smtClean="0"/>
              <a:t>Architecture, Computing and Engineering</a:t>
            </a:r>
            <a:endParaRPr lang="en-US" altLang="en-US" sz="2000" b="1" dirty="0"/>
          </a:p>
          <a:p>
            <a:pPr algn="r"/>
            <a:r>
              <a:rPr lang="en-US" altLang="en-US" sz="2000" b="1" dirty="0"/>
              <a:t>School of The Built and Natural </a:t>
            </a:r>
            <a:r>
              <a:rPr lang="en-US" altLang="en-US" sz="2000" b="1" dirty="0" smtClean="0"/>
              <a:t>Environments</a:t>
            </a:r>
            <a:endParaRPr lang="en-US" altLang="en-US" sz="2000" b="1" dirty="0"/>
          </a:p>
          <a:p>
            <a:pPr algn="r"/>
            <a:endParaRPr lang="en-GB" altLang="en-US" sz="1200" dirty="0"/>
          </a:p>
          <a:p>
            <a:pPr algn="r"/>
            <a:r>
              <a:rPr lang="en-US" altLang="en-US" sz="1400" b="1" dirty="0">
                <a:latin typeface="Lucida Sans Unicode" pitchFamily="34" charset="0"/>
                <a:ea typeface="Lucida Sans Unicode" pitchFamily="34" charset="0"/>
                <a:cs typeface="Lucida Sans Unicode" pitchFamily="34" charset="0"/>
              </a:rPr>
              <a:t>Allan Nantel</a:t>
            </a:r>
          </a:p>
          <a:p>
            <a:pPr algn="r"/>
            <a:r>
              <a:rPr lang="en-US" altLang="en-US" sz="1400" b="1" dirty="0" smtClean="0">
                <a:latin typeface="Lucida Sans Unicode" pitchFamily="34" charset="0"/>
                <a:ea typeface="Lucida Sans Unicode" pitchFamily="34" charset="0"/>
                <a:cs typeface="Lucida Sans Unicode" pitchFamily="34" charset="0"/>
              </a:rPr>
              <a:t>May 2018</a:t>
            </a:r>
            <a:endParaRPr lang="en-US" altLang="en-US" sz="1400" dirty="0">
              <a:latin typeface="Lucida Sans Unicode" pitchFamily="34" charset="0"/>
              <a:ea typeface="Lucida Sans Unicode" pitchFamily="34" charset="0"/>
              <a:cs typeface="Lucida Sans Unicode" pitchFamily="34" charset="0"/>
            </a:endParaRPr>
          </a:p>
        </p:txBody>
      </p:sp>
    </p:spTree>
    <p:extLst>
      <p:ext uri="{BB962C8B-B14F-4D97-AF65-F5344CB8AC3E}">
        <p14:creationId xmlns:p14="http://schemas.microsoft.com/office/powerpoint/2010/main" xmlns="" val="39879752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Box 1"/>
          <p:cNvSpPr txBox="1">
            <a:spLocks noChangeArrowheads="1"/>
          </p:cNvSpPr>
          <p:nvPr/>
        </p:nvSpPr>
        <p:spPr bwMode="auto">
          <a:xfrm>
            <a:off x="143467" y="35696"/>
            <a:ext cx="8077200" cy="84330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FACTS about Indoor Air Quality (IAQ)</a:t>
            </a:r>
          </a:p>
          <a:p>
            <a:endParaRPr lang="en-GB" altLang="en-US"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a:p>
          <a:p>
            <a:r>
              <a:rPr lang="en-GB" altLang="en-US" sz="2000" dirty="0"/>
              <a:t>30% of </a:t>
            </a:r>
            <a:r>
              <a:rPr lang="en-GB" altLang="en-US" sz="2000" dirty="0" smtClean="0"/>
              <a:t>newer </a:t>
            </a:r>
            <a:r>
              <a:rPr lang="en-GB" altLang="en-US" sz="2000" dirty="0"/>
              <a:t>buildings are subject to excessive</a:t>
            </a:r>
          </a:p>
          <a:p>
            <a:r>
              <a:rPr lang="en-GB" altLang="en-US" sz="2000" dirty="0"/>
              <a:t>complaint regarding air quality and air </a:t>
            </a:r>
          </a:p>
          <a:p>
            <a:r>
              <a:rPr lang="en-GB" altLang="en-US" sz="2000" dirty="0"/>
              <a:t>m</a:t>
            </a:r>
            <a:r>
              <a:rPr lang="en-GB" altLang="en-US" sz="2000" dirty="0" smtClean="0"/>
              <a:t>ovement (</a:t>
            </a:r>
            <a:r>
              <a:rPr lang="en-GB" altLang="en-US" sz="2000" b="1" dirty="0" smtClean="0">
                <a:solidFill>
                  <a:schemeClr val="bg2">
                    <a:lumMod val="50000"/>
                  </a:schemeClr>
                </a:solidFill>
              </a:rPr>
              <a:t>FACE building ) </a:t>
            </a:r>
            <a:r>
              <a:rPr lang="en-GB" altLang="en-US" sz="2000" dirty="0" smtClean="0"/>
              <a:t>with </a:t>
            </a:r>
            <a:r>
              <a:rPr lang="en-GB" altLang="en-US" sz="2000" dirty="0"/>
              <a:t>age and </a:t>
            </a:r>
            <a:endParaRPr lang="en-GB" altLang="en-US" sz="2000" dirty="0" smtClean="0"/>
          </a:p>
          <a:p>
            <a:r>
              <a:rPr lang="en-GB" altLang="en-US" sz="2000" dirty="0" smtClean="0"/>
              <a:t>pre-existing medical </a:t>
            </a:r>
            <a:r>
              <a:rPr lang="en-GB" altLang="en-US" sz="2000" dirty="0"/>
              <a:t>problems being a </a:t>
            </a:r>
            <a:endParaRPr lang="en-GB" altLang="en-US" sz="2000" dirty="0" smtClean="0"/>
          </a:p>
          <a:p>
            <a:r>
              <a:rPr lang="en-GB" altLang="en-US" sz="2000" dirty="0" smtClean="0"/>
              <a:t>contributory </a:t>
            </a:r>
            <a:r>
              <a:rPr lang="en-GB" altLang="en-US" sz="2000" dirty="0"/>
              <a:t>factor.</a:t>
            </a:r>
          </a:p>
          <a:p>
            <a:endParaRPr lang="en-GB" altLang="en-US" sz="2000" dirty="0"/>
          </a:p>
          <a:p>
            <a:r>
              <a:rPr lang="en-GB" altLang="en-US" sz="2000" dirty="0"/>
              <a:t>Curtains, carpets and other fabrics absorb</a:t>
            </a:r>
          </a:p>
          <a:p>
            <a:r>
              <a:rPr lang="en-GB" altLang="en-US" sz="2000" dirty="0"/>
              <a:t>chemicals, mites and allergens leading to a </a:t>
            </a:r>
          </a:p>
          <a:p>
            <a:r>
              <a:rPr lang="en-GB" altLang="en-US" sz="2000" dirty="0"/>
              <a:t>r</a:t>
            </a:r>
            <a:r>
              <a:rPr lang="en-GB" altLang="en-US" sz="2000" dirty="0" smtClean="0"/>
              <a:t>educed </a:t>
            </a:r>
            <a:r>
              <a:rPr lang="en-GB" altLang="en-US" sz="2000" dirty="0"/>
              <a:t>air </a:t>
            </a:r>
            <a:r>
              <a:rPr lang="en-GB" altLang="en-US" sz="2000" dirty="0" smtClean="0"/>
              <a:t>quality.</a:t>
            </a:r>
            <a:endParaRPr lang="en-GB" altLang="en-US" sz="2000" dirty="0"/>
          </a:p>
          <a:p>
            <a:endParaRPr lang="en-GB" altLang="en-US" sz="2000" dirty="0"/>
          </a:p>
          <a:p>
            <a:endParaRPr lang="en-GB" altLang="en-US" sz="2000" dirty="0"/>
          </a:p>
          <a:p>
            <a:endParaRPr lang="en-GB" altLang="en-US" dirty="0"/>
          </a:p>
          <a:p>
            <a:r>
              <a:rPr lang="en-GB" altLang="en-US" dirty="0"/>
              <a:t> </a:t>
            </a:r>
          </a:p>
          <a:p>
            <a:endParaRPr lang="en-GB" altLang="en-US" dirty="0"/>
          </a:p>
          <a:p>
            <a:endParaRPr lang="en-GB" altLang="en-US" dirty="0"/>
          </a:p>
        </p:txBody>
      </p:sp>
      <p:sp>
        <p:nvSpPr>
          <p:cNvPr id="3075" name="AutoShape 4" descr="http://t3.gstatic.com/images?q=tbn:ANd9GcSkVfQMPPjYWqnKnMdaCYX1PMmAn88epQOAvabVmC8xosUwyJM8"/>
          <p:cNvSpPr>
            <a:spLocks noChangeAspect="1" noChangeArrowheads="1"/>
          </p:cNvSpPr>
          <p:nvPr/>
        </p:nvSpPr>
        <p:spPr bwMode="auto">
          <a:xfrm>
            <a:off x="63500" y="-909638"/>
            <a:ext cx="2438400" cy="18764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GB" altLang="en-US"/>
          </a:p>
        </p:txBody>
      </p:sp>
      <p:pic>
        <p:nvPicPr>
          <p:cNvPr id="3076" name="Picture 6" descr="http://t3.gstatic.com/images?q=tbn:ANd9GcSkVfQMPPjYWqnKnMdaCYX1PMmAn88epQOAvabVmC8xosUwyJM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78488" y="4191000"/>
            <a:ext cx="3465512" cy="2667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077" name="TextBox 4"/>
          <p:cNvSpPr txBox="1">
            <a:spLocks noChangeArrowheads="1"/>
          </p:cNvSpPr>
          <p:nvPr/>
        </p:nvSpPr>
        <p:spPr bwMode="auto">
          <a:xfrm>
            <a:off x="5715000" y="6488113"/>
            <a:ext cx="3429000" cy="369887"/>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a:t>Mould on Carpet Fibres</a:t>
            </a:r>
          </a:p>
        </p:txBody>
      </p:sp>
      <p:sp>
        <p:nvSpPr>
          <p:cNvPr id="2" name="Rectangle 1"/>
          <p:cNvSpPr/>
          <p:nvPr/>
        </p:nvSpPr>
        <p:spPr>
          <a:xfrm>
            <a:off x="143467" y="896459"/>
            <a:ext cx="8821021" cy="2246769"/>
          </a:xfrm>
          <a:prstGeom prst="rect">
            <a:avLst/>
          </a:prstGeom>
        </p:spPr>
        <p:txBody>
          <a:bodyPr wrap="square">
            <a:spAutoFit/>
          </a:bodyPr>
          <a:lstStyle/>
          <a:p>
            <a:r>
              <a:rPr lang="en-GB" altLang="en-US" sz="2000" dirty="0"/>
              <a:t>People spend about </a:t>
            </a:r>
            <a:r>
              <a:rPr lang="en-GB" altLang="en-US" sz="2000" b="1" dirty="0">
                <a:solidFill>
                  <a:schemeClr val="accent1"/>
                </a:solidFill>
              </a:rPr>
              <a:t>80% - 90% of their time indoors</a:t>
            </a:r>
          </a:p>
          <a:p>
            <a:endParaRPr lang="en-GB" altLang="en-US" sz="2000" dirty="0"/>
          </a:p>
          <a:p>
            <a:r>
              <a:rPr lang="en-GB" altLang="en-US" sz="2000" b="1" dirty="0">
                <a:solidFill>
                  <a:schemeClr val="accent1"/>
                </a:solidFill>
              </a:rPr>
              <a:t>Indoor Air can be 10 times more toxic than the air we breathe outdoors</a:t>
            </a:r>
          </a:p>
          <a:p>
            <a:endParaRPr lang="en-GB" altLang="en-US" sz="2000" dirty="0"/>
          </a:p>
          <a:p>
            <a:r>
              <a:rPr lang="en-GB" altLang="en-US" sz="2000" dirty="0"/>
              <a:t>Buildings Pre 1980  are less likely to have considered air quality issues in their design and are therefore more likely to contain problems … </a:t>
            </a:r>
            <a:endParaRPr lang="en-GB" altLang="en-US" sz="2000" dirty="0" smtClean="0"/>
          </a:p>
          <a:p>
            <a:r>
              <a:rPr lang="en-GB" altLang="en-US" sz="2000" dirty="0" smtClean="0"/>
              <a:t>with </a:t>
            </a:r>
            <a:r>
              <a:rPr lang="en-GB" altLang="en-US" sz="2000" b="1" dirty="0">
                <a:solidFill>
                  <a:schemeClr val="bg2">
                    <a:lumMod val="50000"/>
                  </a:schemeClr>
                </a:solidFill>
              </a:rPr>
              <a:t>Poor ventilation </a:t>
            </a:r>
            <a:r>
              <a:rPr lang="en-GB" altLang="en-US" sz="2000" dirty="0"/>
              <a:t>the main cause of poor air quality.</a:t>
            </a:r>
          </a:p>
        </p:txBody>
      </p:sp>
    </p:spTree>
    <p:extLst>
      <p:ext uri="{BB962C8B-B14F-4D97-AF65-F5344CB8AC3E}">
        <p14:creationId xmlns:p14="http://schemas.microsoft.com/office/powerpoint/2010/main" xmlns="" val="18732049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1"/>
          <p:cNvSpPr txBox="1">
            <a:spLocks noChangeArrowheads="1"/>
          </p:cNvSpPr>
          <p:nvPr/>
        </p:nvSpPr>
        <p:spPr bwMode="auto">
          <a:xfrm>
            <a:off x="152400" y="685800"/>
            <a:ext cx="8077200" cy="42465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Primary Sources for problems are :</a:t>
            </a:r>
          </a:p>
          <a:p>
            <a:endParaRPr lang="en-GB" altLang="en-US" dirty="0"/>
          </a:p>
          <a:p>
            <a:r>
              <a:rPr lang="en-GB" altLang="en-US" sz="2000" dirty="0"/>
              <a:t>Inadequate ventilation </a:t>
            </a:r>
            <a:r>
              <a:rPr lang="en-GB" altLang="en-US" sz="2000" b="1" dirty="0">
                <a:solidFill>
                  <a:srgbClr val="0070C0"/>
                </a:solidFill>
              </a:rPr>
              <a:t>52%</a:t>
            </a:r>
          </a:p>
          <a:p>
            <a:endParaRPr lang="en-GB" altLang="en-US" sz="2000" dirty="0"/>
          </a:p>
          <a:p>
            <a:r>
              <a:rPr lang="en-GB" altLang="en-US" sz="2000" dirty="0"/>
              <a:t>Contamination from inside the building </a:t>
            </a:r>
            <a:r>
              <a:rPr lang="en-GB" altLang="en-US" sz="2000" b="1" dirty="0">
                <a:solidFill>
                  <a:srgbClr val="0070C0"/>
                </a:solidFill>
              </a:rPr>
              <a:t>16%</a:t>
            </a:r>
          </a:p>
          <a:p>
            <a:endParaRPr lang="en-GB" altLang="en-US" sz="2000" dirty="0"/>
          </a:p>
          <a:p>
            <a:r>
              <a:rPr lang="en-GB" altLang="en-US" sz="2000" dirty="0"/>
              <a:t>Contamination from outside the building </a:t>
            </a:r>
            <a:r>
              <a:rPr lang="en-GB" altLang="en-US" sz="2000" b="1" dirty="0">
                <a:solidFill>
                  <a:srgbClr val="0070C0"/>
                </a:solidFill>
              </a:rPr>
              <a:t>10%</a:t>
            </a:r>
          </a:p>
          <a:p>
            <a:endParaRPr lang="en-GB" altLang="en-US" sz="2000" dirty="0"/>
          </a:p>
          <a:p>
            <a:r>
              <a:rPr lang="en-GB" altLang="en-US" sz="2000" dirty="0"/>
              <a:t>Microbial Contamination </a:t>
            </a:r>
            <a:r>
              <a:rPr lang="en-GB" altLang="en-US" sz="2000" b="1" dirty="0">
                <a:solidFill>
                  <a:srgbClr val="0070C0"/>
                </a:solidFill>
              </a:rPr>
              <a:t>5%</a:t>
            </a:r>
          </a:p>
          <a:p>
            <a:endParaRPr lang="en-GB" altLang="en-US" sz="2000" dirty="0"/>
          </a:p>
          <a:p>
            <a:r>
              <a:rPr lang="en-GB" altLang="en-US" sz="2000" dirty="0"/>
              <a:t>Contamination from the building fabric  </a:t>
            </a:r>
            <a:r>
              <a:rPr lang="en-GB" altLang="en-US" sz="2000" b="1" dirty="0">
                <a:solidFill>
                  <a:srgbClr val="0070C0"/>
                </a:solidFill>
              </a:rPr>
              <a:t>4%</a:t>
            </a:r>
          </a:p>
          <a:p>
            <a:endParaRPr lang="en-GB" altLang="en-US" sz="2000" dirty="0"/>
          </a:p>
          <a:p>
            <a:r>
              <a:rPr lang="en-GB" altLang="en-US" sz="2000" dirty="0" smtClean="0"/>
              <a:t>‘Unknown sources’  </a:t>
            </a:r>
            <a:r>
              <a:rPr lang="en-GB" altLang="en-US" sz="2000" b="1" dirty="0">
                <a:solidFill>
                  <a:srgbClr val="0070C0"/>
                </a:solidFill>
              </a:rPr>
              <a:t>13%</a:t>
            </a:r>
          </a:p>
        </p:txBody>
      </p:sp>
      <p:pic>
        <p:nvPicPr>
          <p:cNvPr id="4099" name="Picture 2" descr="http://www.pollutionissues.com/images/paz_01_img0128.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24128" y="3356992"/>
            <a:ext cx="2987824" cy="25724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323528" y="5589240"/>
            <a:ext cx="4248472" cy="646331"/>
          </a:xfrm>
          <a:prstGeom prst="rect">
            <a:avLst/>
          </a:prstGeom>
          <a:noFill/>
        </p:spPr>
        <p:txBody>
          <a:bodyPr wrap="square" rtlCol="0">
            <a:spAutoFit/>
          </a:bodyPr>
          <a:lstStyle/>
          <a:p>
            <a:r>
              <a:rPr lang="en-GB" dirty="0" smtClean="0"/>
              <a:t>National Institute of Occupational Safety and Health</a:t>
            </a:r>
            <a:endParaRPr lang="en-GB" dirty="0"/>
          </a:p>
        </p:txBody>
      </p:sp>
    </p:spTree>
    <p:extLst>
      <p:ext uri="{BB962C8B-B14F-4D97-AF65-F5344CB8AC3E}">
        <p14:creationId xmlns:p14="http://schemas.microsoft.com/office/powerpoint/2010/main" xmlns="" val="10490684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304800"/>
            <a:ext cx="8686800" cy="6093976"/>
          </a:xfrm>
          <a:prstGeom prst="rect">
            <a:avLst/>
          </a:prstGeom>
        </p:spPr>
        <p:txBody>
          <a:bodyPr>
            <a:spAutoFit/>
          </a:bodyPr>
          <a:lstStyle/>
          <a:p>
            <a:pPr>
              <a:defRPr/>
            </a:pPr>
            <a:r>
              <a:rPr lang="en-US" sz="3200" b="1" dirty="0">
                <a:latin typeface="Arial" pitchFamily="34" charset="0"/>
                <a:cs typeface="Arial" pitchFamily="34" charset="0"/>
              </a:rPr>
              <a:t>PURPOSES OF VENTILATION</a:t>
            </a:r>
            <a:endParaRPr lang="en-US" sz="3200" dirty="0">
              <a:latin typeface="Arial" pitchFamily="34" charset="0"/>
              <a:cs typeface="Arial" pitchFamily="34" charset="0"/>
            </a:endParaRPr>
          </a:p>
          <a:p>
            <a:pPr>
              <a:defRPr/>
            </a:pPr>
            <a:endParaRPr lang="en-US" dirty="0"/>
          </a:p>
          <a:p>
            <a:pPr>
              <a:defRPr/>
            </a:pPr>
            <a:r>
              <a:rPr lang="en-US" sz="2000" dirty="0">
                <a:latin typeface="Arial" pitchFamily="34" charset="0"/>
                <a:cs typeface="Arial" pitchFamily="34" charset="0"/>
              </a:rPr>
              <a:t>The purposes of ventilation </a:t>
            </a:r>
            <a:r>
              <a:rPr lang="en-US" sz="2000" dirty="0" smtClean="0">
                <a:latin typeface="Arial" pitchFamily="34" charset="0"/>
                <a:cs typeface="Arial" pitchFamily="34" charset="0"/>
              </a:rPr>
              <a:t>are</a:t>
            </a:r>
            <a:r>
              <a:rPr lang="en-US" sz="2000" dirty="0">
                <a:latin typeface="Arial" pitchFamily="34" charset="0"/>
                <a:cs typeface="Arial" pitchFamily="34" charset="0"/>
              </a:rPr>
              <a:t> </a:t>
            </a:r>
            <a:r>
              <a:rPr lang="en-US" sz="2000" dirty="0" smtClean="0">
                <a:latin typeface="Arial" pitchFamily="34" charset="0"/>
                <a:cs typeface="Arial" pitchFamily="34" charset="0"/>
              </a:rPr>
              <a:t>?</a:t>
            </a:r>
            <a:endParaRPr lang="en-US" sz="2000" dirty="0">
              <a:latin typeface="Arial" pitchFamily="34" charset="0"/>
              <a:cs typeface="Arial" pitchFamily="34" charset="0"/>
            </a:endParaRPr>
          </a:p>
          <a:p>
            <a:pPr>
              <a:defRPr/>
            </a:pPr>
            <a:r>
              <a:rPr lang="en-US" sz="2000" dirty="0">
                <a:latin typeface="Arial" pitchFamily="34" charset="0"/>
                <a:cs typeface="Arial" pitchFamily="34" charset="0"/>
              </a:rPr>
              <a:t>         </a:t>
            </a:r>
          </a:p>
          <a:p>
            <a:pPr marL="342900" indent="-342900">
              <a:buFont typeface="+mj-lt"/>
              <a:buAutoNum type="arabicPeriod"/>
              <a:defRPr/>
            </a:pPr>
            <a:r>
              <a:rPr lang="en-US" sz="2000" dirty="0">
                <a:latin typeface="Arial" pitchFamily="34" charset="0"/>
                <a:cs typeface="Arial" pitchFamily="34" charset="0"/>
              </a:rPr>
              <a:t>To provide a continuous supply of </a:t>
            </a:r>
            <a:r>
              <a:rPr lang="en-US" sz="2000" b="1" dirty="0">
                <a:latin typeface="Arial" pitchFamily="34" charset="0"/>
                <a:cs typeface="Arial" pitchFamily="34" charset="0"/>
              </a:rPr>
              <a:t>oxygen</a:t>
            </a:r>
            <a:r>
              <a:rPr lang="en-US" sz="2000" dirty="0">
                <a:latin typeface="Arial" pitchFamily="34" charset="0"/>
                <a:cs typeface="Arial" pitchFamily="34" charset="0"/>
              </a:rPr>
              <a:t> necessary for human </a:t>
            </a:r>
            <a:r>
              <a:rPr lang="en-US" sz="2000" dirty="0" smtClean="0">
                <a:latin typeface="Arial" pitchFamily="34" charset="0"/>
                <a:cs typeface="Arial" pitchFamily="34" charset="0"/>
              </a:rPr>
              <a:t> existence</a:t>
            </a:r>
            <a:r>
              <a:rPr lang="en-US" sz="2000" dirty="0">
                <a:latin typeface="Arial" pitchFamily="34" charset="0"/>
                <a:cs typeface="Arial" pitchFamily="34" charset="0"/>
              </a:rPr>
              <a:t>.</a:t>
            </a:r>
          </a:p>
          <a:p>
            <a:pPr>
              <a:defRPr/>
            </a:pPr>
            <a:r>
              <a:rPr lang="en-US" sz="2000" dirty="0">
                <a:latin typeface="Arial" pitchFamily="34" charset="0"/>
                <a:cs typeface="Arial" pitchFamily="34" charset="0"/>
              </a:rPr>
              <a:t>      </a:t>
            </a:r>
          </a:p>
          <a:p>
            <a:pPr marL="457200" indent="-457200">
              <a:buFont typeface="+mj-lt"/>
              <a:buAutoNum type="arabicPeriod" startAt="2"/>
              <a:defRPr/>
            </a:pPr>
            <a:r>
              <a:rPr lang="en-US" sz="2000" dirty="0">
                <a:latin typeface="Arial" pitchFamily="34" charset="0"/>
                <a:cs typeface="Arial" pitchFamily="34" charset="0"/>
              </a:rPr>
              <a:t>To remove the products of </a:t>
            </a:r>
            <a:r>
              <a:rPr lang="en-US" sz="2000" b="1" dirty="0">
                <a:latin typeface="Arial" pitchFamily="34" charset="0"/>
                <a:cs typeface="Arial" pitchFamily="34" charset="0"/>
              </a:rPr>
              <a:t>respiration</a:t>
            </a:r>
            <a:r>
              <a:rPr lang="en-US" sz="2000" dirty="0">
                <a:latin typeface="Arial" pitchFamily="34" charset="0"/>
                <a:cs typeface="Arial" pitchFamily="34" charset="0"/>
              </a:rPr>
              <a:t> and </a:t>
            </a:r>
            <a:r>
              <a:rPr lang="en-US" sz="2000" b="1" dirty="0">
                <a:latin typeface="Arial" pitchFamily="34" charset="0"/>
                <a:cs typeface="Arial" pitchFamily="34" charset="0"/>
              </a:rPr>
              <a:t>occupation</a:t>
            </a:r>
            <a:r>
              <a:rPr lang="en-US" sz="2000" dirty="0">
                <a:latin typeface="Arial" pitchFamily="34" charset="0"/>
                <a:cs typeface="Arial" pitchFamily="34" charset="0"/>
              </a:rPr>
              <a:t>, that is; </a:t>
            </a:r>
          </a:p>
          <a:p>
            <a:pPr marL="457200" indent="-457200">
              <a:defRPr/>
            </a:pPr>
            <a:r>
              <a:rPr lang="en-US" sz="2000" dirty="0">
                <a:latin typeface="Arial" pitchFamily="34" charset="0"/>
                <a:cs typeface="Arial" pitchFamily="34" charset="0"/>
              </a:rPr>
              <a:t>       heat, moisture and carbon dioxide from people</a:t>
            </a:r>
            <a:r>
              <a:rPr lang="en-US" sz="2000" dirty="0" smtClean="0">
                <a:latin typeface="Arial" pitchFamily="34" charset="0"/>
                <a:cs typeface="Arial" pitchFamily="34" charset="0"/>
              </a:rPr>
              <a:t>.</a:t>
            </a:r>
          </a:p>
          <a:p>
            <a:pPr marL="457200" indent="-457200">
              <a:defRPr/>
            </a:pPr>
            <a:endParaRPr lang="en-US" sz="2000" dirty="0">
              <a:latin typeface="Arial" pitchFamily="34" charset="0"/>
              <a:cs typeface="Arial" pitchFamily="34" charset="0"/>
            </a:endParaRPr>
          </a:p>
          <a:p>
            <a:pPr marL="457200" indent="-457200">
              <a:defRPr/>
            </a:pPr>
            <a:r>
              <a:rPr lang="en-US" sz="2000" dirty="0" smtClean="0">
                <a:latin typeface="Arial" pitchFamily="34" charset="0"/>
                <a:cs typeface="Arial" pitchFamily="34" charset="0"/>
              </a:rPr>
              <a:t>       </a:t>
            </a:r>
            <a:r>
              <a:rPr lang="en-US" sz="2000" b="1" dirty="0" smtClean="0">
                <a:solidFill>
                  <a:srgbClr val="0070C0"/>
                </a:solidFill>
                <a:latin typeface="Arial" pitchFamily="34" charset="0"/>
                <a:cs typeface="Arial" pitchFamily="34" charset="0"/>
              </a:rPr>
              <a:t>FACTS:</a:t>
            </a:r>
            <a:endParaRPr lang="en-US" sz="2000" b="1" dirty="0">
              <a:solidFill>
                <a:srgbClr val="0070C0"/>
              </a:solidFill>
              <a:latin typeface="Arial" pitchFamily="34" charset="0"/>
              <a:cs typeface="Arial" pitchFamily="34" charset="0"/>
            </a:endParaRPr>
          </a:p>
          <a:p>
            <a:pP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At rest a </a:t>
            </a:r>
            <a:r>
              <a:rPr lang="en-US" sz="2000" b="1" dirty="0">
                <a:solidFill>
                  <a:schemeClr val="accent1"/>
                </a:solidFill>
                <a:latin typeface="Arial" pitchFamily="34" charset="0"/>
                <a:cs typeface="Arial" pitchFamily="34" charset="0"/>
              </a:rPr>
              <a:t>normal adult inhales </a:t>
            </a:r>
            <a:r>
              <a:rPr lang="en-US" sz="2000" dirty="0">
                <a:latin typeface="Arial" pitchFamily="34" charset="0"/>
                <a:cs typeface="Arial" pitchFamily="34" charset="0"/>
              </a:rPr>
              <a:t>between </a:t>
            </a:r>
            <a:r>
              <a:rPr lang="en-US" sz="2000" b="1" dirty="0">
                <a:solidFill>
                  <a:srgbClr val="0070C0"/>
                </a:solidFill>
                <a:latin typeface="Arial" pitchFamily="34" charset="0"/>
                <a:cs typeface="Arial" pitchFamily="34" charset="0"/>
              </a:rPr>
              <a:t>0.10 and 0.12 </a:t>
            </a:r>
            <a:r>
              <a:rPr lang="en-US" sz="2000" b="1" dirty="0" err="1">
                <a:solidFill>
                  <a:srgbClr val="0070C0"/>
                </a:solidFill>
                <a:latin typeface="Arial" pitchFamily="34" charset="0"/>
                <a:cs typeface="Arial" pitchFamily="34" charset="0"/>
              </a:rPr>
              <a:t>litres</a:t>
            </a:r>
            <a:r>
              <a:rPr lang="en-US" sz="2000" b="1" dirty="0">
                <a:solidFill>
                  <a:srgbClr val="0070C0"/>
                </a:solidFill>
                <a:latin typeface="Arial" pitchFamily="34" charset="0"/>
                <a:cs typeface="Arial" pitchFamily="34" charset="0"/>
              </a:rPr>
              <a:t> </a:t>
            </a:r>
            <a:r>
              <a:rPr lang="en-US" sz="2000" b="1" dirty="0" smtClean="0">
                <a:solidFill>
                  <a:srgbClr val="0070C0"/>
                </a:solidFill>
                <a:latin typeface="Arial" pitchFamily="34" charset="0"/>
                <a:cs typeface="Arial" pitchFamily="34" charset="0"/>
              </a:rPr>
              <a:t>of air per second.</a:t>
            </a:r>
          </a:p>
          <a:p>
            <a:pPr marL="742950" lvl="1" indent="-285750">
              <a:buFont typeface="Arial"/>
              <a:buChar cha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The exhaled breath contains between </a:t>
            </a:r>
            <a:r>
              <a:rPr lang="en-US" sz="2000" b="1" dirty="0">
                <a:solidFill>
                  <a:srgbClr val="0070C0"/>
                </a:solidFill>
                <a:latin typeface="Arial" pitchFamily="34" charset="0"/>
                <a:cs typeface="Arial" pitchFamily="34" charset="0"/>
              </a:rPr>
              <a:t>3%</a:t>
            </a:r>
            <a:r>
              <a:rPr lang="en-US" sz="2000" dirty="0">
                <a:latin typeface="Arial" pitchFamily="34" charset="0"/>
                <a:cs typeface="Arial" pitchFamily="34" charset="0"/>
              </a:rPr>
              <a:t> and </a:t>
            </a:r>
            <a:r>
              <a:rPr lang="en-US" sz="2000" b="1" dirty="0">
                <a:solidFill>
                  <a:srgbClr val="0070C0"/>
                </a:solidFill>
                <a:latin typeface="Arial" pitchFamily="34" charset="0"/>
                <a:cs typeface="Arial" pitchFamily="34" charset="0"/>
              </a:rPr>
              <a:t>4%</a:t>
            </a:r>
            <a:r>
              <a:rPr lang="en-US" sz="2000" dirty="0">
                <a:latin typeface="Arial" pitchFamily="34" charset="0"/>
                <a:cs typeface="Arial" pitchFamily="34" charset="0"/>
              </a:rPr>
              <a:t> of carbon </a:t>
            </a:r>
            <a:r>
              <a:rPr lang="en-US" sz="2000" dirty="0" smtClean="0">
                <a:latin typeface="Arial" pitchFamily="34" charset="0"/>
                <a:cs typeface="Arial" pitchFamily="34" charset="0"/>
              </a:rPr>
              <a:t>dioxide</a:t>
            </a:r>
            <a:r>
              <a:rPr lang="en-US" sz="2000" dirty="0">
                <a:latin typeface="Arial" pitchFamily="34" charset="0"/>
                <a:cs typeface="Arial" pitchFamily="34" charset="0"/>
              </a:rPr>
              <a:t>.</a:t>
            </a:r>
            <a:r>
              <a:rPr lang="en-US" sz="2000" dirty="0" smtClean="0">
                <a:latin typeface="Arial" pitchFamily="34" charset="0"/>
                <a:cs typeface="Arial" pitchFamily="34" charset="0"/>
              </a:rPr>
              <a:t> </a:t>
            </a:r>
          </a:p>
          <a:p>
            <a:pPr marL="742950" lvl="1" indent="-285750">
              <a:buFont typeface="Arial"/>
              <a:buChar cha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The </a:t>
            </a:r>
            <a:r>
              <a:rPr lang="en-US" sz="2000" b="1" dirty="0">
                <a:solidFill>
                  <a:schemeClr val="accent1"/>
                </a:solidFill>
                <a:latin typeface="Arial" pitchFamily="34" charset="0"/>
                <a:cs typeface="Arial" pitchFamily="34" charset="0"/>
              </a:rPr>
              <a:t>amount of moisture produced </a:t>
            </a:r>
            <a:r>
              <a:rPr lang="en-US" sz="2000" dirty="0">
                <a:latin typeface="Arial" pitchFamily="34" charset="0"/>
                <a:cs typeface="Arial" pitchFamily="34" charset="0"/>
              </a:rPr>
              <a:t>by a sedentary person is about </a:t>
            </a:r>
            <a:r>
              <a:rPr lang="en-US" sz="2000" b="1" dirty="0">
                <a:solidFill>
                  <a:schemeClr val="accent1"/>
                </a:solidFill>
                <a:latin typeface="Arial" pitchFamily="34" charset="0"/>
                <a:cs typeface="Arial" pitchFamily="34" charset="0"/>
              </a:rPr>
              <a:t>59g of water-</a:t>
            </a:r>
            <a:r>
              <a:rPr lang="en-US" sz="2000" b="1" dirty="0" err="1">
                <a:solidFill>
                  <a:schemeClr val="accent1"/>
                </a:solidFill>
                <a:latin typeface="Arial" pitchFamily="34" charset="0"/>
                <a:cs typeface="Arial" pitchFamily="34" charset="0"/>
              </a:rPr>
              <a:t>vapour</a:t>
            </a:r>
            <a:r>
              <a:rPr lang="en-US" sz="2000" b="1" dirty="0">
                <a:solidFill>
                  <a:schemeClr val="accent1"/>
                </a:solidFill>
                <a:latin typeface="Arial" pitchFamily="34" charset="0"/>
                <a:cs typeface="Arial" pitchFamily="34" charset="0"/>
              </a:rPr>
              <a:t> per hour.</a:t>
            </a:r>
          </a:p>
        </p:txBody>
      </p:sp>
    </p:spTree>
    <p:extLst>
      <p:ext uri="{BB962C8B-B14F-4D97-AF65-F5344CB8AC3E}">
        <p14:creationId xmlns:p14="http://schemas.microsoft.com/office/powerpoint/2010/main" xmlns="" val="267032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 calcmode="lin" valueType="num">
                                      <p:cBhvr additive="base">
                                        <p:cTn id="1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 calcmode="lin" valueType="num">
                                      <p:cBhvr additive="base">
                                        <p:cTn id="2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anim calcmode="lin" valueType="num">
                                      <p:cBhvr additive="base">
                                        <p:cTn id="2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anim calcmode="lin" valueType="num">
                                      <p:cBhvr additive="base">
                                        <p:cTn id="3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5" end="15"/>
                                            </p:txEl>
                                          </p:spTgt>
                                        </p:tgtEl>
                                        <p:attrNameLst>
                                          <p:attrName>style.visibility</p:attrName>
                                        </p:attrNameLst>
                                      </p:cBhvr>
                                      <p:to>
                                        <p:strVal val="visible"/>
                                      </p:to>
                                    </p:set>
                                    <p:anim calcmode="lin" valueType="num">
                                      <p:cBhvr additive="base">
                                        <p:cTn id="37"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620688"/>
            <a:ext cx="8077200" cy="5016500"/>
          </a:xfrm>
          <a:prstGeom prst="rect">
            <a:avLst/>
          </a:prstGeom>
        </p:spPr>
        <p:txBody>
          <a:bodyPr>
            <a:spAutoFit/>
          </a:bodyPr>
          <a:lstStyle/>
          <a:p>
            <a:pPr marL="457200" indent="-457200">
              <a:buFont typeface="+mj-lt"/>
              <a:buAutoNum type="arabicPeriod" startAt="3"/>
              <a:defRPr/>
            </a:pPr>
            <a:r>
              <a:rPr lang="en-US" sz="2000" dirty="0">
                <a:latin typeface="Arial" pitchFamily="34" charset="0"/>
                <a:cs typeface="Arial" pitchFamily="34" charset="0"/>
              </a:rPr>
              <a:t>To remove contaminants such </a:t>
            </a:r>
            <a:r>
              <a:rPr lang="en-US" sz="2000" dirty="0" smtClean="0">
                <a:latin typeface="Arial" pitchFamily="34" charset="0"/>
                <a:cs typeface="Arial" pitchFamily="34" charset="0"/>
              </a:rPr>
              <a:t>as ??</a:t>
            </a:r>
            <a:endParaRPr lang="en-US" sz="2000" dirty="0">
              <a:latin typeface="Arial" pitchFamily="34" charset="0"/>
              <a:cs typeface="Arial" pitchFamily="34" charset="0"/>
            </a:endParaRPr>
          </a:p>
          <a:p>
            <a:pP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Water vapour</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Heat and smells from cooking</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Gases and vapours </a:t>
            </a:r>
            <a:r>
              <a:rPr lang="en-US" sz="2000" dirty="0">
                <a:latin typeface="Arial" pitchFamily="34" charset="0"/>
                <a:cs typeface="Arial" pitchFamily="34" charset="0"/>
              </a:rPr>
              <a:t>from </a:t>
            </a:r>
            <a:r>
              <a:rPr lang="en-US" sz="2000" dirty="0" smtClean="0">
                <a:latin typeface="Arial" pitchFamily="34" charset="0"/>
                <a:cs typeface="Arial" pitchFamily="34" charset="0"/>
              </a:rPr>
              <a:t>occupants and industrial </a:t>
            </a:r>
            <a:r>
              <a:rPr lang="en-US" sz="2000" dirty="0">
                <a:latin typeface="Arial" pitchFamily="34" charset="0"/>
                <a:cs typeface="Arial" pitchFamily="34" charset="0"/>
              </a:rPr>
              <a:t>processes.</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Formaldehyde</a:t>
            </a:r>
            <a:r>
              <a:rPr lang="en-US" sz="2000" dirty="0">
                <a:latin typeface="Arial" pitchFamily="34" charset="0"/>
                <a:cs typeface="Arial" pitchFamily="34" charset="0"/>
              </a:rPr>
              <a:t> from; insulation foam, furnishings, wallpaper, carpets, resin in wood products and </a:t>
            </a:r>
            <a:r>
              <a:rPr lang="en-US" sz="2000" dirty="0" smtClean="0">
                <a:latin typeface="Arial" pitchFamily="34" charset="0"/>
                <a:cs typeface="Arial" pitchFamily="34" charset="0"/>
              </a:rPr>
              <a:t>plasterboard dust.</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Outdoor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such as;  smoke, </a:t>
            </a:r>
            <a:r>
              <a:rPr lang="en-US" sz="2000" dirty="0" smtClean="0">
                <a:latin typeface="Arial" pitchFamily="34" charset="0"/>
                <a:cs typeface="Arial" pitchFamily="34" charset="0"/>
              </a:rPr>
              <a:t>soot,  </a:t>
            </a:r>
            <a:r>
              <a:rPr lang="en-US" sz="2000" dirty="0">
                <a:latin typeface="Arial" pitchFamily="34" charset="0"/>
                <a:cs typeface="Arial" pitchFamily="34" charset="0"/>
              </a:rPr>
              <a:t>fumes, pollen, plant fibres, mould spores, viruses and </a:t>
            </a:r>
            <a:r>
              <a:rPr lang="en-US" sz="2000" dirty="0" smtClean="0">
                <a:latin typeface="Arial" pitchFamily="34" charset="0"/>
                <a:cs typeface="Arial" pitchFamily="34" charset="0"/>
              </a:rPr>
              <a:t>bacteria.</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Indoor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such as; carpet fibres, furniture fibres, clothing fibres, skin flakes, mites, viruses and bacteria.</a:t>
            </a:r>
          </a:p>
        </p:txBody>
      </p:sp>
      <p:sp>
        <p:nvSpPr>
          <p:cNvPr id="3" name="TextBox 2"/>
          <p:cNvSpPr txBox="1"/>
          <p:nvPr/>
        </p:nvSpPr>
        <p:spPr>
          <a:xfrm>
            <a:off x="1115616" y="5877272"/>
            <a:ext cx="7056784" cy="646331"/>
          </a:xfrm>
          <a:prstGeom prst="rect">
            <a:avLst/>
          </a:prstGeom>
          <a:noFill/>
        </p:spPr>
        <p:txBody>
          <a:bodyPr wrap="square" rtlCol="0">
            <a:spAutoFit/>
          </a:bodyPr>
          <a:lstStyle/>
          <a:p>
            <a:pPr algn="ctr"/>
            <a:r>
              <a:rPr lang="en-GB" b="1" dirty="0" smtClean="0">
                <a:solidFill>
                  <a:srgbClr val="0070C0"/>
                </a:solidFill>
              </a:rPr>
              <a:t>You are more likely to catch a cold or flu from viruses indoors than from viruses outdoors.</a:t>
            </a:r>
            <a:endParaRPr lang="en-GB" b="1" dirty="0">
              <a:solidFill>
                <a:srgbClr val="0070C0"/>
              </a:solidFill>
            </a:endParaRPr>
          </a:p>
        </p:txBody>
      </p:sp>
      <p:sp>
        <p:nvSpPr>
          <p:cNvPr id="4" name="TextBox 3"/>
          <p:cNvSpPr txBox="1"/>
          <p:nvPr/>
        </p:nvSpPr>
        <p:spPr>
          <a:xfrm>
            <a:off x="3563888" y="2276872"/>
            <a:ext cx="4824536" cy="504056"/>
          </a:xfrm>
          <a:prstGeom prst="rect">
            <a:avLst/>
          </a:prstGeom>
          <a:noFill/>
        </p:spPr>
        <p:txBody>
          <a:bodyPr wrap="square" rtlCol="0">
            <a:spAutoFit/>
          </a:bodyPr>
          <a:lstStyle/>
          <a:p>
            <a:endParaRPr lang="en-US" dirty="0"/>
          </a:p>
        </p:txBody>
      </p:sp>
      <p:sp>
        <p:nvSpPr>
          <p:cNvPr id="5" name="Rectangle 4"/>
          <p:cNvSpPr/>
          <p:nvPr/>
        </p:nvSpPr>
        <p:spPr>
          <a:xfrm>
            <a:off x="228600" y="97046"/>
            <a:ext cx="3437672" cy="369332"/>
          </a:xfrm>
          <a:prstGeom prst="rect">
            <a:avLst/>
          </a:prstGeom>
        </p:spPr>
        <p:txBody>
          <a:bodyPr wrap="none">
            <a:spAutoFit/>
          </a:bodyPr>
          <a:lstStyle/>
          <a:p>
            <a:pPr>
              <a:defRPr/>
            </a:pPr>
            <a:r>
              <a:rPr lang="en-US" b="1" dirty="0">
                <a:latin typeface="Arial" pitchFamily="34" charset="0"/>
                <a:cs typeface="Arial" pitchFamily="34" charset="0"/>
              </a:rPr>
              <a:t>PURPOSES OF VENTILATION</a:t>
            </a:r>
            <a:endParaRPr lang="en-US" dirty="0">
              <a:latin typeface="Arial" pitchFamily="34" charset="0"/>
              <a:cs typeface="Arial" pitchFamily="34" charset="0"/>
            </a:endParaRPr>
          </a:p>
        </p:txBody>
      </p:sp>
    </p:spTree>
    <p:extLst>
      <p:ext uri="{BB962C8B-B14F-4D97-AF65-F5344CB8AC3E}">
        <p14:creationId xmlns:p14="http://schemas.microsoft.com/office/powerpoint/2010/main" xmlns="" val="360023047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18842" y="1052736"/>
            <a:ext cx="8077200" cy="4093428"/>
          </a:xfrm>
          <a:prstGeom prst="rect">
            <a:avLst/>
          </a:prstGeom>
        </p:spPr>
        <p:txBody>
          <a:bodyPr>
            <a:spAutoFit/>
          </a:bodyPr>
          <a:lstStyle/>
          <a:p>
            <a:pPr marL="457200" indent="-457200">
              <a:buFont typeface="+mj-lt"/>
              <a:buAutoNum type="arabicPeriod" startAt="3"/>
              <a:defRPr/>
            </a:pPr>
            <a:r>
              <a:rPr lang="en-US" sz="2000" dirty="0">
                <a:latin typeface="Arial" pitchFamily="34" charset="0"/>
                <a:cs typeface="Arial" pitchFamily="34" charset="0"/>
              </a:rPr>
              <a:t>To remove contaminants such </a:t>
            </a:r>
            <a:r>
              <a:rPr lang="en-US" sz="2000" dirty="0" smtClean="0">
                <a:latin typeface="Arial" pitchFamily="34" charset="0"/>
                <a:cs typeface="Arial" pitchFamily="34" charset="0"/>
              </a:rPr>
              <a:t>as ??</a:t>
            </a:r>
            <a:endParaRPr lang="en-US" sz="2000" dirty="0">
              <a:latin typeface="Arial" pitchFamily="34" charset="0"/>
              <a:cs typeface="Arial" pitchFamily="34" charset="0"/>
            </a:endParaRPr>
          </a:p>
          <a:p>
            <a:pP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Water vapour</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Heat and smells from cooking</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Gases and vapours </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Formaldehyde</a:t>
            </a:r>
            <a:r>
              <a:rPr lang="en-US" sz="2000" dirty="0">
                <a:latin typeface="Arial" pitchFamily="34" charset="0"/>
                <a:cs typeface="Arial" pitchFamily="34" charset="0"/>
              </a:rPr>
              <a:t> </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Outdoor </a:t>
            </a:r>
            <a:r>
              <a:rPr lang="en-US" sz="2000" b="1" dirty="0" smtClean="0">
                <a:solidFill>
                  <a:srgbClr val="0070C0"/>
                </a:solidFill>
                <a:latin typeface="Arial" pitchFamily="34" charset="0"/>
                <a:cs typeface="Arial" pitchFamily="34" charset="0"/>
              </a:rPr>
              <a:t>air pollutants</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Indoor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endParaRPr lang="en-US" sz="2000" dirty="0">
              <a:latin typeface="Arial" pitchFamily="34" charset="0"/>
              <a:cs typeface="Arial" pitchFamily="34" charset="0"/>
            </a:endParaRPr>
          </a:p>
        </p:txBody>
      </p:sp>
      <p:sp>
        <p:nvSpPr>
          <p:cNvPr id="3" name="TextBox 2"/>
          <p:cNvSpPr txBox="1"/>
          <p:nvPr/>
        </p:nvSpPr>
        <p:spPr>
          <a:xfrm>
            <a:off x="1115616" y="5733256"/>
            <a:ext cx="7056784" cy="646331"/>
          </a:xfrm>
          <a:prstGeom prst="rect">
            <a:avLst/>
          </a:prstGeom>
          <a:noFill/>
        </p:spPr>
        <p:txBody>
          <a:bodyPr wrap="square" rtlCol="0">
            <a:spAutoFit/>
          </a:bodyPr>
          <a:lstStyle/>
          <a:p>
            <a:pPr algn="ctr"/>
            <a:r>
              <a:rPr lang="en-GB" b="1" dirty="0" smtClean="0">
                <a:solidFill>
                  <a:srgbClr val="0070C0"/>
                </a:solidFill>
              </a:rPr>
              <a:t>You are more likely to catch a cold or flu from viruses indoors than from viruses outdoors.</a:t>
            </a:r>
            <a:endParaRPr lang="en-GB" b="1" dirty="0">
              <a:solidFill>
                <a:srgbClr val="0070C0"/>
              </a:solidFill>
            </a:endParaRPr>
          </a:p>
        </p:txBody>
      </p:sp>
      <p:sp>
        <p:nvSpPr>
          <p:cNvPr id="4" name="Rectangle 3"/>
          <p:cNvSpPr/>
          <p:nvPr/>
        </p:nvSpPr>
        <p:spPr>
          <a:xfrm>
            <a:off x="323528" y="188640"/>
            <a:ext cx="3437672" cy="369332"/>
          </a:xfrm>
          <a:prstGeom prst="rect">
            <a:avLst/>
          </a:prstGeom>
        </p:spPr>
        <p:txBody>
          <a:bodyPr wrap="none">
            <a:spAutoFit/>
          </a:bodyPr>
          <a:lstStyle/>
          <a:p>
            <a:pPr>
              <a:defRPr/>
            </a:pPr>
            <a:r>
              <a:rPr lang="en-US" b="1" dirty="0">
                <a:latin typeface="Arial" pitchFamily="34" charset="0"/>
                <a:cs typeface="Arial" pitchFamily="34" charset="0"/>
              </a:rPr>
              <a:t>PURPOSES OF VENTILATION</a:t>
            </a:r>
            <a:endParaRPr lang="en-US" dirty="0">
              <a:latin typeface="Arial" pitchFamily="34" charset="0"/>
              <a:cs typeface="Arial" pitchFamily="34" charset="0"/>
            </a:endParaRPr>
          </a:p>
        </p:txBody>
      </p:sp>
    </p:spTree>
    <p:extLst>
      <p:ext uri="{BB962C8B-B14F-4D97-AF65-F5344CB8AC3E}">
        <p14:creationId xmlns:p14="http://schemas.microsoft.com/office/powerpoint/2010/main" xmlns="" val="156938694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1"/>
          <p:cNvSpPr txBox="1">
            <a:spLocks noChangeArrowheads="1"/>
          </p:cNvSpPr>
          <p:nvPr/>
        </p:nvSpPr>
        <p:spPr bwMode="auto">
          <a:xfrm>
            <a:off x="533400" y="990600"/>
            <a:ext cx="7696200" cy="46782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Causes of poor indoor air quality</a:t>
            </a:r>
          </a:p>
          <a:p>
            <a:endParaRPr lang="en-GB" altLang="en-US" sz="3200" b="1" dirty="0"/>
          </a:p>
          <a:p>
            <a:endParaRPr lang="en-GB" altLang="en-US" dirty="0"/>
          </a:p>
          <a:p>
            <a:r>
              <a:rPr lang="en-GB" altLang="en-US" sz="2000" dirty="0"/>
              <a:t>Presence of </a:t>
            </a:r>
            <a:r>
              <a:rPr lang="en-GB" altLang="en-US" sz="2000" b="1" dirty="0">
                <a:solidFill>
                  <a:schemeClr val="accent1"/>
                </a:solidFill>
              </a:rPr>
              <a:t>indoor air pollution</a:t>
            </a:r>
          </a:p>
          <a:p>
            <a:endParaRPr lang="en-GB" altLang="en-US" sz="2000" dirty="0"/>
          </a:p>
          <a:p>
            <a:r>
              <a:rPr lang="en-GB" altLang="en-US" sz="2000" b="1" dirty="0">
                <a:solidFill>
                  <a:schemeClr val="accent1"/>
                </a:solidFill>
              </a:rPr>
              <a:t>Poorly designed , maintained or operated ventilation systems</a:t>
            </a:r>
          </a:p>
          <a:p>
            <a:endParaRPr lang="en-GB" altLang="en-US" sz="2000" dirty="0"/>
          </a:p>
          <a:p>
            <a:r>
              <a:rPr lang="en-GB" altLang="en-US" sz="2000" b="1" dirty="0">
                <a:solidFill>
                  <a:schemeClr val="accent1"/>
                </a:solidFill>
              </a:rPr>
              <a:t>Building being used </a:t>
            </a:r>
            <a:r>
              <a:rPr lang="en-GB" altLang="en-US" sz="2000" b="1" dirty="0" smtClean="0">
                <a:solidFill>
                  <a:schemeClr val="accent1"/>
                </a:solidFill>
              </a:rPr>
              <a:t>as </a:t>
            </a:r>
            <a:r>
              <a:rPr lang="en-GB" altLang="en-US" sz="2000" b="1" dirty="0">
                <a:solidFill>
                  <a:schemeClr val="accent1"/>
                </a:solidFill>
              </a:rPr>
              <a:t>not anticipated </a:t>
            </a:r>
            <a:r>
              <a:rPr lang="en-GB" altLang="en-US" sz="2000" dirty="0"/>
              <a:t>in its original </a:t>
            </a:r>
            <a:r>
              <a:rPr lang="en-GB" altLang="en-US" sz="2000" dirty="0" smtClean="0"/>
              <a:t>design, construction or layout.</a:t>
            </a:r>
          </a:p>
          <a:p>
            <a:endParaRPr lang="en-GB" altLang="en-US" sz="2000" dirty="0"/>
          </a:p>
          <a:p>
            <a:r>
              <a:rPr lang="en-GB" altLang="en-US" sz="2000" b="1" dirty="0" smtClean="0">
                <a:solidFill>
                  <a:schemeClr val="accent1"/>
                </a:solidFill>
              </a:rPr>
              <a:t>Parts of the building being left unoccupied, un-heated  or not maintained.</a:t>
            </a:r>
            <a:endParaRPr lang="en-GB" altLang="en-US" sz="2000" b="1" dirty="0">
              <a:solidFill>
                <a:schemeClr val="accent1"/>
              </a:solidFill>
            </a:endParaRPr>
          </a:p>
          <a:p>
            <a:endParaRPr lang="en-GB" altLang="en-US" dirty="0"/>
          </a:p>
          <a:p>
            <a:endParaRPr lang="en-GB" altLang="en-US" dirty="0"/>
          </a:p>
        </p:txBody>
      </p:sp>
    </p:spTree>
    <p:extLst>
      <p:ext uri="{BB962C8B-B14F-4D97-AF65-F5344CB8AC3E}">
        <p14:creationId xmlns:p14="http://schemas.microsoft.com/office/powerpoint/2010/main" xmlns="" val="40334743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11"/>
          <p:cNvSpPr>
            <a:spLocks noGrp="1" noChangeArrowheads="1"/>
          </p:cNvSpPr>
          <p:nvPr>
            <p:ph type="title"/>
          </p:nvPr>
        </p:nvSpPr>
        <p:spPr>
          <a:xfrm>
            <a:off x="457200" y="381000"/>
            <a:ext cx="8229600" cy="762000"/>
          </a:xfrm>
        </p:spPr>
        <p:txBody>
          <a:bodyPr/>
          <a:lstStyle/>
          <a:p>
            <a:pPr algn="l" eaLnBrk="1" hangingPunct="1"/>
            <a:r>
              <a:rPr lang="en-US" altLang="en-US" sz="3200" smtClean="0">
                <a:solidFill>
                  <a:schemeClr val="tx1"/>
                </a:solidFill>
                <a:effectLst/>
                <a:latin typeface="Arial" charset="0"/>
                <a:cs typeface="Arial" charset="0"/>
              </a:rPr>
              <a:t>Sick Building Syndrome</a:t>
            </a:r>
          </a:p>
        </p:txBody>
      </p:sp>
      <p:pic>
        <p:nvPicPr>
          <p:cNvPr id="12290" name="Picture 10" descr="sickbldg_icon2"/>
          <p:cNvPicPr>
            <a:picLocks noGrp="1" noChangeAspect="1" noChangeArrowheads="1"/>
          </p:cNvPicPr>
          <p:nvPr>
            <p:ph sz="half" idx="2"/>
          </p:nvPr>
        </p:nvPicPr>
        <p:blipFill>
          <a:blip r:embed="rId3" cstate="print">
            <a:extLst>
              <a:ext uri="{28A0092B-C50C-407E-A947-70E740481C1C}">
                <a14:useLocalDpi xmlns:a14="http://schemas.microsoft.com/office/drawing/2010/main" xmlns="" val="0"/>
              </a:ext>
            </a:extLst>
          </a:blip>
          <a:srcRect/>
          <a:stretch>
            <a:fillRect/>
          </a:stretch>
        </p:blipFill>
        <p:spPr>
          <a:xfrm>
            <a:off x="5940152" y="2708920"/>
            <a:ext cx="2915419" cy="2598702"/>
          </a:xfrm>
          <a:noFill/>
          <a:extLst>
            <a:ext uri="{909E8E84-426E-40DD-AFC4-6F175D3DCCD1}">
              <a14:hiddenFill xmlns:a14="http://schemas.microsoft.com/office/drawing/2010/main" xmlns="">
                <a:solidFill>
                  <a:srgbClr val="FFFFFF"/>
                </a:solidFill>
              </a14:hiddenFill>
            </a:ext>
          </a:extLst>
        </p:spPr>
      </p:pic>
      <p:sp>
        <p:nvSpPr>
          <p:cNvPr id="12292" name="Text Box 6"/>
          <p:cNvSpPr txBox="1">
            <a:spLocks noChangeArrowheads="1"/>
          </p:cNvSpPr>
          <p:nvPr/>
        </p:nvSpPr>
        <p:spPr bwMode="auto">
          <a:xfrm>
            <a:off x="220638" y="1052736"/>
            <a:ext cx="5486400" cy="46166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US" altLang="en-US" sz="1400" dirty="0">
                <a:solidFill>
                  <a:srgbClr val="000000"/>
                </a:solidFill>
              </a:rPr>
              <a:t/>
            </a:r>
            <a:br>
              <a:rPr lang="en-US" altLang="en-US" sz="1400" dirty="0">
                <a:solidFill>
                  <a:srgbClr val="000000"/>
                </a:solidFill>
              </a:rPr>
            </a:br>
            <a:r>
              <a:rPr lang="en-US" altLang="en-US" sz="2000" dirty="0"/>
              <a:t>Sick building syndrome (SBS) is a situation in which occupants of a building experience acute health effects that seem to be linked to time spent in a building, but no specific illness or cause can be identified. </a:t>
            </a:r>
            <a:endParaRPr lang="en-US" altLang="en-US" sz="2000" dirty="0" smtClean="0"/>
          </a:p>
          <a:p>
            <a:pPr algn="just"/>
            <a:endParaRPr lang="en-US" altLang="en-US" sz="2000" dirty="0"/>
          </a:p>
          <a:p>
            <a:pPr algn="just"/>
            <a:r>
              <a:rPr lang="en-US" altLang="en-US" sz="2000" dirty="0"/>
              <a:t>The </a:t>
            </a:r>
            <a:r>
              <a:rPr lang="en-US" altLang="en-US" sz="2000" b="1" dirty="0">
                <a:solidFill>
                  <a:srgbClr val="0070C0"/>
                </a:solidFill>
              </a:rPr>
              <a:t>complaints may be </a:t>
            </a:r>
            <a:r>
              <a:rPr lang="en-US" altLang="en-US" sz="2000" b="1" dirty="0" err="1" smtClean="0">
                <a:solidFill>
                  <a:srgbClr val="0070C0"/>
                </a:solidFill>
              </a:rPr>
              <a:t>localised</a:t>
            </a:r>
            <a:r>
              <a:rPr lang="en-US" altLang="en-US" sz="2000" b="1" dirty="0" smtClean="0">
                <a:solidFill>
                  <a:srgbClr val="0070C0"/>
                </a:solidFill>
              </a:rPr>
              <a:t> </a:t>
            </a:r>
            <a:r>
              <a:rPr lang="en-US" altLang="en-US" sz="2000" dirty="0"/>
              <a:t>in a particular room or zone, </a:t>
            </a:r>
            <a:r>
              <a:rPr lang="en-US" altLang="en-US" sz="2000" b="1" dirty="0">
                <a:solidFill>
                  <a:srgbClr val="0070C0"/>
                </a:solidFill>
              </a:rPr>
              <a:t>or may be widespread </a:t>
            </a:r>
            <a:r>
              <a:rPr lang="en-US" altLang="en-US" sz="2000" dirty="0"/>
              <a:t>throughout the building. </a:t>
            </a:r>
          </a:p>
          <a:p>
            <a:endParaRPr lang="en-US" altLang="en-US" sz="2000" dirty="0"/>
          </a:p>
          <a:p>
            <a:pPr algn="just"/>
            <a:r>
              <a:rPr lang="en-US" altLang="en-US" sz="2000" dirty="0"/>
              <a:t>Frequently, problems result when a building is operated or maintained in a manner that is inconsistent with its original design or prescribed operating procedures. </a:t>
            </a:r>
          </a:p>
        </p:txBody>
      </p:sp>
      <p:sp>
        <p:nvSpPr>
          <p:cNvPr id="2" name="Rectangle 1"/>
          <p:cNvSpPr/>
          <p:nvPr/>
        </p:nvSpPr>
        <p:spPr>
          <a:xfrm>
            <a:off x="296678" y="5877272"/>
            <a:ext cx="8235762" cy="707886"/>
          </a:xfrm>
          <a:prstGeom prst="rect">
            <a:avLst/>
          </a:prstGeom>
        </p:spPr>
        <p:txBody>
          <a:bodyPr wrap="square">
            <a:spAutoFit/>
          </a:bodyPr>
          <a:lstStyle/>
          <a:p>
            <a:pPr algn="just"/>
            <a:r>
              <a:rPr lang="en-US" altLang="en-US" sz="2000" dirty="0">
                <a:latin typeface="Arial" panose="020B0604020202020204" pitchFamily="34" charset="0"/>
                <a:cs typeface="Arial" panose="020B0604020202020204" pitchFamily="34" charset="0"/>
              </a:rPr>
              <a:t>Sometimes indoor air problems are </a:t>
            </a:r>
            <a:r>
              <a:rPr lang="en-US" altLang="en-US" sz="2000" dirty="0" smtClean="0">
                <a:latin typeface="Arial" panose="020B0604020202020204" pitchFamily="34" charset="0"/>
                <a:cs typeface="Arial" panose="020B0604020202020204" pitchFamily="34" charset="0"/>
              </a:rPr>
              <a:t>simply the  </a:t>
            </a:r>
            <a:r>
              <a:rPr lang="en-US" altLang="en-US" sz="2000" dirty="0">
                <a:latin typeface="Arial" panose="020B0604020202020204" pitchFamily="34" charset="0"/>
                <a:cs typeface="Arial" panose="020B0604020202020204" pitchFamily="34" charset="0"/>
              </a:rPr>
              <a:t>result of </a:t>
            </a:r>
            <a:r>
              <a:rPr lang="en-US" altLang="en-US" sz="2000" b="1" dirty="0">
                <a:solidFill>
                  <a:srgbClr val="0070C0"/>
                </a:solidFill>
                <a:latin typeface="Arial" panose="020B0604020202020204" pitchFamily="34" charset="0"/>
                <a:cs typeface="Arial" panose="020B0604020202020204" pitchFamily="34" charset="0"/>
              </a:rPr>
              <a:t>poor building design or </a:t>
            </a:r>
            <a:r>
              <a:rPr lang="en-US" altLang="en-US" sz="2000" b="1" dirty="0" smtClean="0">
                <a:solidFill>
                  <a:srgbClr val="0070C0"/>
                </a:solidFill>
                <a:latin typeface="Arial" panose="020B0604020202020204" pitchFamily="34" charset="0"/>
                <a:cs typeface="Arial" panose="020B0604020202020204" pitchFamily="34" charset="0"/>
              </a:rPr>
              <a:t>occupant activities not anticipated at design stage. </a:t>
            </a:r>
            <a:endParaRPr lang="en-US" altLang="en-US" sz="2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979940089"/>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1"/>
          <p:cNvSpPr txBox="1">
            <a:spLocks noChangeArrowheads="1"/>
          </p:cNvSpPr>
          <p:nvPr/>
        </p:nvSpPr>
        <p:spPr bwMode="auto">
          <a:xfrm>
            <a:off x="511550" y="1052736"/>
            <a:ext cx="8524946" cy="27699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GB" altLang="en-US" dirty="0"/>
          </a:p>
          <a:p>
            <a:r>
              <a:rPr lang="en-GB" altLang="en-US" sz="2000" b="1" dirty="0">
                <a:solidFill>
                  <a:srgbClr val="0070C0"/>
                </a:solidFill>
              </a:rPr>
              <a:t>‘SICK BUILDING’ syndrome</a:t>
            </a:r>
            <a:r>
              <a:rPr lang="en-GB" altLang="en-US" sz="2000" b="1" dirty="0" smtClean="0">
                <a:solidFill>
                  <a:srgbClr val="0070C0"/>
                </a:solidFill>
              </a:rPr>
              <a:t>:</a:t>
            </a:r>
          </a:p>
          <a:p>
            <a:endParaRPr lang="en-GB" altLang="en-US" sz="2000" b="1" dirty="0">
              <a:solidFill>
                <a:srgbClr val="0070C0"/>
              </a:solidFill>
            </a:endParaRPr>
          </a:p>
          <a:p>
            <a:r>
              <a:rPr lang="en-GB" altLang="en-US" sz="2000" dirty="0"/>
              <a:t>Headaches, Nausea, Dizziness, Eye Nose and </a:t>
            </a:r>
            <a:r>
              <a:rPr lang="en-GB" altLang="en-US" sz="2000" dirty="0" smtClean="0"/>
              <a:t>Throat irritation </a:t>
            </a:r>
            <a:r>
              <a:rPr lang="en-GB" altLang="en-US" sz="2000" b="1" dirty="0" smtClean="0">
                <a:solidFill>
                  <a:srgbClr val="0070C0"/>
                </a:solidFill>
              </a:rPr>
              <a:t>(FACE)</a:t>
            </a:r>
            <a:endParaRPr lang="en-GB" altLang="en-US" sz="2000" b="1" dirty="0">
              <a:solidFill>
                <a:srgbClr val="0070C0"/>
              </a:solidFill>
            </a:endParaRPr>
          </a:p>
          <a:p>
            <a:r>
              <a:rPr lang="en-GB" altLang="en-US" sz="2000" dirty="0"/>
              <a:t>Difficulty in concentration, muscular pain etc.</a:t>
            </a:r>
          </a:p>
          <a:p>
            <a:endParaRPr lang="en-GB" altLang="en-US" dirty="0"/>
          </a:p>
          <a:p>
            <a:endParaRPr lang="en-GB" altLang="en-US" dirty="0"/>
          </a:p>
          <a:p>
            <a:r>
              <a:rPr lang="en-GB" altLang="en-US" sz="2000" dirty="0"/>
              <a:t>Building Related illnesses:</a:t>
            </a:r>
          </a:p>
          <a:p>
            <a:r>
              <a:rPr lang="en-GB" altLang="en-US" sz="2000" dirty="0"/>
              <a:t>Clinically defined infections such as L</a:t>
            </a:r>
            <a:r>
              <a:rPr lang="en-GB" altLang="en-US" sz="2000" dirty="0" smtClean="0"/>
              <a:t>egionellas </a:t>
            </a:r>
            <a:r>
              <a:rPr lang="en-GB" altLang="en-US" sz="2000" dirty="0"/>
              <a:t>etc.</a:t>
            </a:r>
          </a:p>
        </p:txBody>
      </p:sp>
      <p:sp>
        <p:nvSpPr>
          <p:cNvPr id="11267" name="TextBox 2"/>
          <p:cNvSpPr txBox="1">
            <a:spLocks noChangeArrowheads="1"/>
          </p:cNvSpPr>
          <p:nvPr/>
        </p:nvSpPr>
        <p:spPr bwMode="auto">
          <a:xfrm>
            <a:off x="611560" y="4081150"/>
            <a:ext cx="7924800" cy="19389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t>It is linked to a number of </a:t>
            </a:r>
            <a:r>
              <a:rPr lang="en-GB" altLang="en-US" sz="2000" dirty="0" smtClean="0"/>
              <a:t>serious diseases </a:t>
            </a:r>
            <a:r>
              <a:rPr lang="en-GB" altLang="en-US" sz="2000" dirty="0"/>
              <a:t>such as</a:t>
            </a:r>
            <a:r>
              <a:rPr lang="en-GB" altLang="en-US" sz="2000" dirty="0" smtClean="0"/>
              <a:t>:</a:t>
            </a:r>
          </a:p>
          <a:p>
            <a:endParaRPr lang="en-GB" altLang="en-US" sz="2000" dirty="0"/>
          </a:p>
          <a:p>
            <a:r>
              <a:rPr lang="en-GB" altLang="en-US" sz="2000" dirty="0"/>
              <a:t>Legionnaire’s Disease</a:t>
            </a:r>
          </a:p>
          <a:p>
            <a:r>
              <a:rPr lang="en-GB" altLang="en-US" sz="2000" dirty="0"/>
              <a:t>Asthma</a:t>
            </a:r>
          </a:p>
          <a:p>
            <a:r>
              <a:rPr lang="en-GB" altLang="en-US" sz="2000" dirty="0" smtClean="0"/>
              <a:t>Respiratory / Bronchial  </a:t>
            </a:r>
            <a:r>
              <a:rPr lang="en-GB" altLang="en-US" sz="2000" dirty="0"/>
              <a:t>Issues</a:t>
            </a:r>
          </a:p>
          <a:p>
            <a:endParaRPr lang="en-GB" altLang="en-US" sz="2000" dirty="0"/>
          </a:p>
        </p:txBody>
      </p:sp>
      <p:sp>
        <p:nvSpPr>
          <p:cNvPr id="2" name="Rectangle 1"/>
          <p:cNvSpPr/>
          <p:nvPr/>
        </p:nvSpPr>
        <p:spPr>
          <a:xfrm>
            <a:off x="511550" y="404663"/>
            <a:ext cx="6016391" cy="584775"/>
          </a:xfrm>
          <a:prstGeom prst="rect">
            <a:avLst/>
          </a:prstGeom>
        </p:spPr>
        <p:txBody>
          <a:bodyPr wrap="none">
            <a:spAutoFit/>
          </a:bodyPr>
          <a:lstStyle/>
          <a:p>
            <a:r>
              <a:rPr lang="en-GB" altLang="en-US" sz="3200" b="1" dirty="0"/>
              <a:t>What are the Medical Effects ?</a:t>
            </a:r>
          </a:p>
        </p:txBody>
      </p:sp>
    </p:spTree>
    <p:extLst>
      <p:ext uri="{BB962C8B-B14F-4D97-AF65-F5344CB8AC3E}">
        <p14:creationId xmlns:p14="http://schemas.microsoft.com/office/powerpoint/2010/main" xmlns="" val="269634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3" end="3"/>
                                            </p:txEl>
                                          </p:spTgt>
                                        </p:tgtEl>
                                        <p:attrNameLst>
                                          <p:attrName>style.visibility</p:attrName>
                                        </p:attrNameLst>
                                      </p:cBhvr>
                                      <p:to>
                                        <p:strVal val="visible"/>
                                      </p:to>
                                    </p:set>
                                    <p:anim calcmode="lin" valueType="num">
                                      <p:cBhvr additive="base">
                                        <p:cTn id="7"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4" end="4"/>
                                            </p:txEl>
                                          </p:spTgt>
                                        </p:tgtEl>
                                        <p:attrNameLst>
                                          <p:attrName>style.visibility</p:attrName>
                                        </p:attrNameLst>
                                      </p:cBhvr>
                                      <p:to>
                                        <p:strVal val="visible"/>
                                      </p:to>
                                    </p:set>
                                    <p:anim calcmode="lin" valueType="num">
                                      <p:cBhvr additive="base">
                                        <p:cTn id="13"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7" end="7"/>
                                            </p:txEl>
                                          </p:spTgt>
                                        </p:tgtEl>
                                        <p:attrNameLst>
                                          <p:attrName>style.visibility</p:attrName>
                                        </p:attrNameLst>
                                      </p:cBhvr>
                                      <p:to>
                                        <p:strVal val="visible"/>
                                      </p:to>
                                    </p:set>
                                    <p:anim calcmode="lin" valueType="num">
                                      <p:cBhvr additive="base">
                                        <p:cTn id="1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1266">
                                            <p:txEl>
                                              <p:pRg st="8" end="8"/>
                                            </p:txEl>
                                          </p:spTgt>
                                        </p:tgtEl>
                                        <p:attrNameLst>
                                          <p:attrName>style.visibility</p:attrName>
                                        </p:attrNameLst>
                                      </p:cBhvr>
                                      <p:to>
                                        <p:strVal val="visible"/>
                                      </p:to>
                                    </p:set>
                                    <p:anim calcmode="lin" valueType="num">
                                      <p:cBhvr additive="base">
                                        <p:cTn id="23"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1267">
                                            <p:txEl>
                                              <p:pRg st="0" end="0"/>
                                            </p:txEl>
                                          </p:spTgt>
                                        </p:tgtEl>
                                        <p:attrNameLst>
                                          <p:attrName>style.visibility</p:attrName>
                                        </p:attrNameLst>
                                      </p:cBhvr>
                                      <p:to>
                                        <p:strVal val="visible"/>
                                      </p:to>
                                    </p:set>
                                    <p:anim calcmode="lin" valueType="num">
                                      <p:cBhvr additive="base">
                                        <p:cTn id="29"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267">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267">
                                            <p:txEl>
                                              <p:pRg st="2" end="2"/>
                                            </p:txEl>
                                          </p:spTgt>
                                        </p:tgtEl>
                                        <p:attrNameLst>
                                          <p:attrName>style.visibility</p:attrName>
                                        </p:attrNameLst>
                                      </p:cBhvr>
                                      <p:to>
                                        <p:strVal val="visible"/>
                                      </p:to>
                                    </p:set>
                                    <p:anim calcmode="lin" valueType="num">
                                      <p:cBhvr additive="base">
                                        <p:cTn id="3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267">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1267">
                                            <p:txEl>
                                              <p:pRg st="3" end="3"/>
                                            </p:txEl>
                                          </p:spTgt>
                                        </p:tgtEl>
                                        <p:attrNameLst>
                                          <p:attrName>style.visibility</p:attrName>
                                        </p:attrNameLst>
                                      </p:cBhvr>
                                      <p:to>
                                        <p:strVal val="visible"/>
                                      </p:to>
                                    </p:set>
                                    <p:anim calcmode="lin" valueType="num">
                                      <p:cBhvr additive="base">
                                        <p:cTn id="37"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267">
                                            <p:txEl>
                                              <p:pRg st="4" end="4"/>
                                            </p:txEl>
                                          </p:spTgt>
                                        </p:tgtEl>
                                        <p:attrNameLst>
                                          <p:attrName>style.visibility</p:attrName>
                                        </p:attrNameLst>
                                      </p:cBhvr>
                                      <p:to>
                                        <p:strVal val="visible"/>
                                      </p:to>
                                    </p:set>
                                    <p:anim calcmode="lin" valueType="num">
                                      <p:cBhvr additive="base">
                                        <p:cTn id="4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609600" y="381000"/>
            <a:ext cx="8229600" cy="579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3200" b="1" dirty="0"/>
              <a:t>Moulds</a:t>
            </a:r>
          </a:p>
        </p:txBody>
      </p:sp>
      <p:sp>
        <p:nvSpPr>
          <p:cNvPr id="14339" name="Text Box 3"/>
          <p:cNvSpPr txBox="1">
            <a:spLocks noChangeArrowheads="1"/>
          </p:cNvSpPr>
          <p:nvPr/>
        </p:nvSpPr>
        <p:spPr bwMode="auto">
          <a:xfrm>
            <a:off x="609600" y="960438"/>
            <a:ext cx="7922840" cy="2554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spcBef>
                <a:spcPct val="50000"/>
              </a:spcBef>
            </a:pPr>
            <a:r>
              <a:rPr lang="en-US" altLang="en-US" sz="2000" dirty="0"/>
              <a:t>Moulds are part of the natural environment. They reproduce by means of tiny spores; the spores are invisible to the naked eye and float through outdoor and indoor air. </a:t>
            </a:r>
          </a:p>
          <a:p>
            <a:pPr algn="just">
              <a:spcBef>
                <a:spcPct val="50000"/>
              </a:spcBef>
            </a:pPr>
            <a:r>
              <a:rPr lang="en-US" altLang="en-US" sz="2000" dirty="0"/>
              <a:t>Mould may begin growing indoors when </a:t>
            </a:r>
            <a:r>
              <a:rPr lang="en-US" altLang="en-US" sz="2000" dirty="0" smtClean="0"/>
              <a:t>spores </a:t>
            </a:r>
            <a:r>
              <a:rPr lang="en-US" altLang="en-US" sz="2000" dirty="0"/>
              <a:t>land on surfaces that are </a:t>
            </a:r>
            <a:r>
              <a:rPr lang="en-US" altLang="en-US" sz="2000" dirty="0" smtClean="0"/>
              <a:t>damp / wet</a:t>
            </a:r>
            <a:r>
              <a:rPr lang="en-US" altLang="en-US" sz="2000" dirty="0"/>
              <a:t>. </a:t>
            </a:r>
          </a:p>
          <a:p>
            <a:pPr algn="just">
              <a:spcBef>
                <a:spcPct val="50000"/>
              </a:spcBef>
            </a:pPr>
            <a:r>
              <a:rPr lang="en-US" altLang="en-US" sz="2000" dirty="0"/>
              <a:t>There are many types of </a:t>
            </a:r>
            <a:r>
              <a:rPr lang="en-US" altLang="en-US" sz="2000" dirty="0" smtClean="0"/>
              <a:t>mould</a:t>
            </a:r>
            <a:r>
              <a:rPr lang="en-US" altLang="en-US" sz="2000" dirty="0"/>
              <a:t>, and none of them will grow without water or moisture.  </a:t>
            </a:r>
          </a:p>
        </p:txBody>
      </p:sp>
      <p:pic>
        <p:nvPicPr>
          <p:cNvPr id="14341" name="Picture 4" descr="SR_sneezing_new"/>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5616" y="3747257"/>
            <a:ext cx="1676400" cy="2351088"/>
          </a:xfrm>
          <a:prstGeom prst="rect">
            <a:avLst/>
          </a:prstGeom>
          <a:noFill/>
          <a:ln w="381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1026" name="Picture 2" descr="http://www.customasbestos.ca/portals/664/IMAGES/CustomAsbestos002.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84168" y="3879674"/>
            <a:ext cx="2781672" cy="2086254"/>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3" name="Rectangle 2"/>
          <p:cNvSpPr/>
          <p:nvPr/>
        </p:nvSpPr>
        <p:spPr>
          <a:xfrm>
            <a:off x="3133806" y="3630139"/>
            <a:ext cx="2620305" cy="2585323"/>
          </a:xfrm>
          <a:prstGeom prst="rect">
            <a:avLst/>
          </a:prstGeom>
        </p:spPr>
        <p:txBody>
          <a:bodyPr wrap="square">
            <a:spAutoFit/>
          </a:bodyPr>
          <a:lstStyle/>
          <a:p>
            <a:pPr algn="just"/>
            <a:r>
              <a:rPr lang="en-GB" dirty="0"/>
              <a:t>Spores contact skin and nasal and bronchial membranes, causing symptoms such as rhinitis, itchy eyes, eczema and </a:t>
            </a:r>
            <a:r>
              <a:rPr lang="en-GB" dirty="0" smtClean="0"/>
              <a:t>most  importantly </a:t>
            </a:r>
            <a:r>
              <a:rPr lang="en-GB" dirty="0"/>
              <a:t>asthma</a:t>
            </a:r>
            <a:r>
              <a:rPr lang="en-GB" dirty="0" smtClean="0"/>
              <a:t>.</a:t>
            </a:r>
          </a:p>
          <a:p>
            <a:pPr algn="ctr"/>
            <a:endParaRPr lang="en-GB" dirty="0"/>
          </a:p>
          <a:p>
            <a:pPr algn="ctr"/>
            <a:r>
              <a:rPr lang="en-GB" dirty="0" smtClean="0"/>
              <a:t> </a:t>
            </a:r>
            <a:endParaRPr lang="en-GB" dirty="0"/>
          </a:p>
        </p:txBody>
      </p:sp>
    </p:spTree>
    <p:extLst>
      <p:ext uri="{BB962C8B-B14F-4D97-AF65-F5344CB8AC3E}">
        <p14:creationId xmlns:p14="http://schemas.microsoft.com/office/powerpoint/2010/main" xmlns="" val="34013143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16632"/>
            <a:ext cx="9151137" cy="6741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Tree>
    <p:extLst>
      <p:ext uri="{BB962C8B-B14F-4D97-AF65-F5344CB8AC3E}">
        <p14:creationId xmlns:p14="http://schemas.microsoft.com/office/powerpoint/2010/main" xmlns="" val="3151991550"/>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1"/>
          <p:cNvSpPr txBox="1">
            <a:spLocks noChangeArrowheads="1"/>
          </p:cNvSpPr>
          <p:nvPr/>
        </p:nvSpPr>
        <p:spPr bwMode="auto">
          <a:xfrm>
            <a:off x="228600" y="914400"/>
            <a:ext cx="8229600" cy="40010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Economic and Legal </a:t>
            </a:r>
            <a:r>
              <a:rPr lang="en-GB" altLang="en-US" sz="3200" b="1" dirty="0" smtClean="0"/>
              <a:t>Implications of poor ventilation ?</a:t>
            </a:r>
            <a:endParaRPr lang="en-GB" altLang="en-US" sz="3200" b="1" dirty="0"/>
          </a:p>
          <a:p>
            <a:endParaRPr lang="en-GB" altLang="en-US" sz="3200" b="1" dirty="0"/>
          </a:p>
          <a:p>
            <a:endParaRPr lang="en-GB" altLang="en-US" dirty="0"/>
          </a:p>
          <a:p>
            <a:r>
              <a:rPr lang="en-GB" altLang="en-US" sz="2000" dirty="0"/>
              <a:t>Reduced attendance by workers</a:t>
            </a:r>
          </a:p>
          <a:p>
            <a:endParaRPr lang="en-GB" altLang="en-US" sz="2000" dirty="0"/>
          </a:p>
          <a:p>
            <a:r>
              <a:rPr lang="en-GB" altLang="en-US" sz="2000" dirty="0"/>
              <a:t>Reduced productivity</a:t>
            </a:r>
          </a:p>
          <a:p>
            <a:endParaRPr lang="en-GB" altLang="en-US" sz="2000" dirty="0"/>
          </a:p>
          <a:p>
            <a:r>
              <a:rPr lang="en-GB" altLang="en-US" sz="2000" dirty="0"/>
              <a:t>Can quicken </a:t>
            </a:r>
            <a:r>
              <a:rPr lang="en-GB" altLang="en-US" sz="2000" dirty="0" smtClean="0"/>
              <a:t>the buildings </a:t>
            </a:r>
            <a:r>
              <a:rPr lang="en-GB" altLang="en-US" sz="2000" dirty="0"/>
              <a:t>deterioration</a:t>
            </a:r>
          </a:p>
          <a:p>
            <a:endParaRPr lang="en-GB" altLang="en-US" sz="2000" dirty="0"/>
          </a:p>
          <a:p>
            <a:r>
              <a:rPr lang="en-GB" altLang="en-US" sz="2000" dirty="0"/>
              <a:t>Can result in complaints and </a:t>
            </a:r>
            <a:r>
              <a:rPr lang="en-GB" altLang="en-US" sz="2000" dirty="0" smtClean="0"/>
              <a:t>lawsuits </a:t>
            </a:r>
            <a:endParaRPr lang="en-GB" altLang="en-US" sz="2000" dirty="0"/>
          </a:p>
        </p:txBody>
      </p:sp>
    </p:spTree>
    <p:extLst>
      <p:ext uri="{BB962C8B-B14F-4D97-AF65-F5344CB8AC3E}">
        <p14:creationId xmlns:p14="http://schemas.microsoft.com/office/powerpoint/2010/main" xmlns="" val="148288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4">
                                            <p:txEl>
                                              <p:pRg st="3" end="3"/>
                                            </p:txEl>
                                          </p:spTgt>
                                        </p:tgtEl>
                                        <p:attrNameLst>
                                          <p:attrName>style.visibility</p:attrName>
                                        </p:attrNameLst>
                                      </p:cBhvr>
                                      <p:to>
                                        <p:strVal val="visible"/>
                                      </p:to>
                                    </p:set>
                                    <p:anim calcmode="lin" valueType="num">
                                      <p:cBhvr additive="base">
                                        <p:cTn id="7" dur="500" fill="hold"/>
                                        <p:tgtEl>
                                          <p:spTgt spid="819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4">
                                            <p:txEl>
                                              <p:pRg st="5" end="5"/>
                                            </p:txEl>
                                          </p:spTgt>
                                        </p:tgtEl>
                                        <p:attrNameLst>
                                          <p:attrName>style.visibility</p:attrName>
                                        </p:attrNameLst>
                                      </p:cBhvr>
                                      <p:to>
                                        <p:strVal val="visible"/>
                                      </p:to>
                                    </p:set>
                                    <p:anim calcmode="lin" valueType="num">
                                      <p:cBhvr additive="base">
                                        <p:cTn id="13" dur="500" fill="hold"/>
                                        <p:tgtEl>
                                          <p:spTgt spid="8194">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anim calcmode="lin" valueType="num">
                                      <p:cBhvr additive="base">
                                        <p:cTn id="19" dur="500" fill="hold"/>
                                        <p:tgtEl>
                                          <p:spTgt spid="8194">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4">
                                            <p:txEl>
                                              <p:pRg st="9" end="9"/>
                                            </p:txEl>
                                          </p:spTgt>
                                        </p:tgtEl>
                                        <p:attrNameLst>
                                          <p:attrName>style.visibility</p:attrName>
                                        </p:attrNameLst>
                                      </p:cBhvr>
                                      <p:to>
                                        <p:strVal val="visible"/>
                                      </p:to>
                                    </p:set>
                                    <p:anim calcmode="lin" valueType="num">
                                      <p:cBhvr additive="base">
                                        <p:cTn id="25" dur="500" fill="hold"/>
                                        <p:tgtEl>
                                          <p:spTgt spid="8194">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19672" y="1844824"/>
            <a:ext cx="7272808" cy="707886"/>
          </a:xfrm>
          <a:prstGeom prst="rect">
            <a:avLst/>
          </a:prstGeom>
          <a:noFill/>
        </p:spPr>
        <p:txBody>
          <a:bodyPr wrap="square" rtlCol="0">
            <a:spAutoFit/>
          </a:bodyPr>
          <a:lstStyle/>
          <a:p>
            <a:r>
              <a:rPr lang="en-GB" sz="4000" dirty="0" smtClean="0"/>
              <a:t>SICK BUILDING SYNDROME</a:t>
            </a:r>
            <a:endParaRPr lang="en-GB" sz="4000" dirty="0"/>
          </a:p>
        </p:txBody>
      </p:sp>
      <p:sp>
        <p:nvSpPr>
          <p:cNvPr id="3" name="Rectangle 2"/>
          <p:cNvSpPr/>
          <p:nvPr/>
        </p:nvSpPr>
        <p:spPr>
          <a:xfrm>
            <a:off x="2251769" y="4149080"/>
            <a:ext cx="6768752" cy="369332"/>
          </a:xfrm>
          <a:prstGeom prst="rect">
            <a:avLst/>
          </a:prstGeom>
        </p:spPr>
        <p:txBody>
          <a:bodyPr wrap="square">
            <a:spAutoFit/>
          </a:bodyPr>
          <a:lstStyle/>
          <a:p>
            <a:r>
              <a:rPr lang="en-GB" u="sng" dirty="0">
                <a:hlinkClick r:id="rId2"/>
              </a:rPr>
              <a:t>https://www.youtube.com/watch?v=GrwbVBKEqZg</a:t>
            </a:r>
            <a:endParaRPr lang="en-GB" dirty="0"/>
          </a:p>
        </p:txBody>
      </p:sp>
      <p:sp>
        <p:nvSpPr>
          <p:cNvPr id="4" name="Rectangle 3"/>
          <p:cNvSpPr/>
          <p:nvPr/>
        </p:nvSpPr>
        <p:spPr>
          <a:xfrm>
            <a:off x="2267744" y="3116969"/>
            <a:ext cx="5544616" cy="369332"/>
          </a:xfrm>
          <a:prstGeom prst="rect">
            <a:avLst/>
          </a:prstGeom>
        </p:spPr>
        <p:txBody>
          <a:bodyPr wrap="square">
            <a:spAutoFit/>
          </a:bodyPr>
          <a:lstStyle/>
          <a:p>
            <a:r>
              <a:rPr lang="en-GB" u="sng" dirty="0">
                <a:hlinkClick r:id="rId3"/>
              </a:rPr>
              <a:t>https://www.youtube.com/watch?v=5YTSd_26ewI</a:t>
            </a:r>
            <a:endParaRPr lang="en-GB" dirty="0"/>
          </a:p>
        </p:txBody>
      </p:sp>
      <p:sp>
        <p:nvSpPr>
          <p:cNvPr id="5" name="TextBox 4"/>
          <p:cNvSpPr txBox="1"/>
          <p:nvPr/>
        </p:nvSpPr>
        <p:spPr>
          <a:xfrm>
            <a:off x="1619672" y="3116969"/>
            <a:ext cx="504056" cy="646331"/>
          </a:xfrm>
          <a:prstGeom prst="rect">
            <a:avLst/>
          </a:prstGeom>
          <a:noFill/>
        </p:spPr>
        <p:txBody>
          <a:bodyPr wrap="square" rtlCol="0">
            <a:spAutoFit/>
          </a:bodyPr>
          <a:lstStyle/>
          <a:p>
            <a:r>
              <a:rPr lang="en-GB" sz="3600" dirty="0" smtClean="0"/>
              <a:t>*</a:t>
            </a:r>
            <a:endParaRPr lang="en-GB" sz="3600" dirty="0"/>
          </a:p>
        </p:txBody>
      </p:sp>
    </p:spTree>
    <p:extLst>
      <p:ext uri="{BB962C8B-B14F-4D97-AF65-F5344CB8AC3E}">
        <p14:creationId xmlns:p14="http://schemas.microsoft.com/office/powerpoint/2010/main" xmlns="" val="200919824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381000"/>
            <a:ext cx="8229600" cy="5334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algn="l" eaLnBrk="1" hangingPunct="1">
              <a:lnSpc>
                <a:spcPct val="90000"/>
              </a:lnSpc>
            </a:pPr>
            <a:r>
              <a:rPr lang="en-US" altLang="en-US" sz="3200" b="1" smtClean="0">
                <a:solidFill>
                  <a:schemeClr val="tx1"/>
                </a:solidFill>
                <a:effectLst/>
                <a:latin typeface="Arial" charset="0"/>
              </a:rPr>
              <a:t>HEALTH EFFECTS MAY INCLUDE</a:t>
            </a:r>
          </a:p>
        </p:txBody>
      </p:sp>
      <p:sp>
        <p:nvSpPr>
          <p:cNvPr id="13315" name="Rectangle 3"/>
          <p:cNvSpPr>
            <a:spLocks noGrp="1" noChangeArrowheads="1"/>
          </p:cNvSpPr>
          <p:nvPr>
            <p:ph type="body" sz="half" idx="1"/>
          </p:nvPr>
        </p:nvSpPr>
        <p:spPr>
          <a:xfrm>
            <a:off x="381000" y="1295400"/>
            <a:ext cx="5181600" cy="4648200"/>
          </a:xfrm>
          <a:noFill/>
          <a:extLst>
            <a:ext uri="{909E8E84-426E-40DD-AFC4-6F175D3DCCD1}">
              <a14:hiddenFill xmlns:a14="http://schemas.microsoft.com/office/drawing/2010/main" xmlns="">
                <a:solidFill>
                  <a:srgbClr val="FFFFFF"/>
                </a:solidFill>
              </a14:hiddenFill>
            </a:ext>
          </a:extLst>
        </p:spPr>
        <p:txBody>
          <a:bodyPr lIns="90488" tIns="44450" rIns="90488" bIns="44450">
            <a:normAutofit lnSpcReduction="10000"/>
          </a:bodyPr>
          <a:lstStyle/>
          <a:p>
            <a:pPr eaLnBrk="1" hangingPunct="1"/>
            <a:r>
              <a:rPr lang="en-US" altLang="en-US" sz="2000" smtClean="0">
                <a:effectLst/>
                <a:latin typeface="Arial" charset="0"/>
                <a:cs typeface="Arial" charset="0"/>
              </a:rPr>
              <a:t>EYE, NOSE,  OR THROAT IRRITATION </a:t>
            </a:r>
          </a:p>
          <a:p>
            <a:pPr eaLnBrk="1" hangingPunct="1">
              <a:buSzPct val="75000"/>
            </a:pPr>
            <a:r>
              <a:rPr lang="en-US" altLang="en-US" sz="2000" smtClean="0">
                <a:effectLst/>
                <a:latin typeface="Arial" charset="0"/>
                <a:cs typeface="Arial" charset="0"/>
              </a:rPr>
              <a:t>HEADACHES</a:t>
            </a:r>
          </a:p>
          <a:p>
            <a:pPr eaLnBrk="1" hangingPunct="1">
              <a:buSzPct val="75000"/>
            </a:pPr>
            <a:r>
              <a:rPr lang="en-US" altLang="en-US" sz="2000" smtClean="0">
                <a:effectLst/>
                <a:latin typeface="Arial" charset="0"/>
                <a:cs typeface="Arial" charset="0"/>
              </a:rPr>
              <a:t>FATIGUE</a:t>
            </a:r>
          </a:p>
          <a:p>
            <a:pPr eaLnBrk="1" hangingPunct="1">
              <a:buSzPct val="75000"/>
            </a:pPr>
            <a:r>
              <a:rPr lang="en-US" altLang="en-US" sz="2000" smtClean="0">
                <a:effectLst/>
                <a:latin typeface="Arial" charset="0"/>
                <a:cs typeface="Arial" charset="0"/>
              </a:rPr>
              <a:t>IRRITABILITY</a:t>
            </a:r>
          </a:p>
          <a:p>
            <a:pPr eaLnBrk="1" hangingPunct="1"/>
            <a:r>
              <a:rPr lang="en-US" altLang="en-US" sz="2000" smtClean="0">
                <a:effectLst/>
                <a:latin typeface="Arial" charset="0"/>
                <a:cs typeface="Arial" charset="0"/>
              </a:rPr>
              <a:t>DRY SKIN</a:t>
            </a:r>
          </a:p>
          <a:p>
            <a:pPr eaLnBrk="1" hangingPunct="1"/>
            <a:r>
              <a:rPr lang="en-US" altLang="en-US" sz="2000" smtClean="0">
                <a:effectLst/>
                <a:latin typeface="Arial" charset="0"/>
                <a:cs typeface="Arial" charset="0"/>
              </a:rPr>
              <a:t>NASAL CONGESTION</a:t>
            </a:r>
          </a:p>
          <a:p>
            <a:pPr eaLnBrk="1" hangingPunct="1"/>
            <a:r>
              <a:rPr lang="en-US" altLang="en-US" sz="2000" smtClean="0">
                <a:effectLst/>
                <a:latin typeface="Arial" charset="0"/>
                <a:cs typeface="Arial" charset="0"/>
              </a:rPr>
              <a:t>DIFFICULTY BREATHING</a:t>
            </a:r>
          </a:p>
          <a:p>
            <a:pPr eaLnBrk="1" hangingPunct="1"/>
            <a:r>
              <a:rPr lang="en-US" altLang="en-US" sz="2000" smtClean="0">
                <a:effectLst/>
                <a:latin typeface="Arial" charset="0"/>
                <a:cs typeface="Arial" charset="0"/>
              </a:rPr>
              <a:t>NOSE BLEEDS</a:t>
            </a:r>
          </a:p>
          <a:p>
            <a:pPr eaLnBrk="1" hangingPunct="1"/>
            <a:r>
              <a:rPr lang="en-US" altLang="en-US" sz="2000" smtClean="0">
                <a:effectLst/>
                <a:latin typeface="Arial" charset="0"/>
                <a:cs typeface="Arial" charset="0"/>
              </a:rPr>
              <a:t>NAUSEA</a:t>
            </a:r>
          </a:p>
          <a:p>
            <a:pPr eaLnBrk="1" hangingPunct="1"/>
            <a:r>
              <a:rPr lang="en-US" altLang="en-US" sz="2000" smtClean="0">
                <a:effectLst/>
                <a:latin typeface="Arial" charset="0"/>
                <a:cs typeface="Arial" charset="0"/>
              </a:rPr>
              <a:t>ASTHMA</a:t>
            </a:r>
          </a:p>
          <a:p>
            <a:pPr eaLnBrk="1" hangingPunct="1"/>
            <a:r>
              <a:rPr lang="en-US" altLang="en-US" sz="2000" smtClean="0">
                <a:effectLst/>
                <a:latin typeface="Arial" charset="0"/>
                <a:cs typeface="Arial" charset="0"/>
              </a:rPr>
              <a:t>ALLERGY</a:t>
            </a:r>
          </a:p>
          <a:p>
            <a:pPr eaLnBrk="1" hangingPunct="1"/>
            <a:r>
              <a:rPr lang="en-US" altLang="en-US" sz="2000" smtClean="0">
                <a:effectLst/>
                <a:latin typeface="Arial" charset="0"/>
                <a:cs typeface="Arial" charset="0"/>
              </a:rPr>
              <a:t>RESPIRATORY DISEASE</a:t>
            </a:r>
          </a:p>
        </p:txBody>
      </p:sp>
      <p:pic>
        <p:nvPicPr>
          <p:cNvPr id="13316" name="Picture 2" descr="http://health.uml.edu/thc/HealthIssues/jons%20folder/IECHealthFigure%20photo%205.jpg"/>
          <p:cNvPicPr>
            <a:picLocks noGrp="1" noChangeAspect="1" noChangeArrowheads="1"/>
          </p:cNvPicPr>
          <p:nvPr>
            <p:ph sz="half" idx="2"/>
          </p:nvPr>
        </p:nvPicPr>
        <p:blipFill>
          <a:blip r:embed="rId3" cstate="print">
            <a:extLst>
              <a:ext uri="{28A0092B-C50C-407E-A947-70E740481C1C}">
                <a14:useLocalDpi xmlns:a14="http://schemas.microsoft.com/office/drawing/2010/main" xmlns="" val="0"/>
              </a:ext>
            </a:extLst>
          </a:blip>
          <a:srcRect/>
          <a:stretch>
            <a:fillRect/>
          </a:stretch>
        </p:blipFill>
        <p:spPr>
          <a:xfrm>
            <a:off x="4860032" y="1844824"/>
            <a:ext cx="3811588" cy="4114800"/>
          </a:xfr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5151850" y="3573017"/>
            <a:ext cx="500270" cy="123110"/>
          </a:xfrm>
          <a:prstGeom prst="rect">
            <a:avLst/>
          </a:prstGeom>
          <a:solidFill>
            <a:schemeClr val="bg1">
              <a:lumMod val="65000"/>
            </a:schemeClr>
          </a:solidFill>
        </p:spPr>
        <p:txBody>
          <a:bodyPr wrap="square" rtlCol="0">
            <a:spAutoFit/>
          </a:bodyPr>
          <a:lstStyle/>
          <a:p>
            <a:endParaRPr lang="en-GB" sz="1000" dirty="0"/>
          </a:p>
        </p:txBody>
      </p:sp>
    </p:spTree>
    <p:extLst>
      <p:ext uri="{BB962C8B-B14F-4D97-AF65-F5344CB8AC3E}">
        <p14:creationId xmlns:p14="http://schemas.microsoft.com/office/powerpoint/2010/main" xmlns="" val="15611054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3315">
                                            <p:txEl>
                                              <p:pRg st="6" end="6"/>
                                            </p:txEl>
                                          </p:spTgt>
                                        </p:tgtEl>
                                        <p:attrNameLst>
                                          <p:attrName>style.visibility</p:attrName>
                                        </p:attrNameLst>
                                      </p:cBhvr>
                                      <p:to>
                                        <p:strVal val="visible"/>
                                      </p:to>
                                    </p:set>
                                    <p:anim calcmode="lin" valueType="num">
                                      <p:cBhvr additive="base">
                                        <p:cTn id="43" dur="500" fill="hold"/>
                                        <p:tgtEl>
                                          <p:spTgt spid="1331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31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3315">
                                            <p:txEl>
                                              <p:pRg st="7" end="7"/>
                                            </p:txEl>
                                          </p:spTgt>
                                        </p:tgtEl>
                                        <p:attrNameLst>
                                          <p:attrName>style.visibility</p:attrName>
                                        </p:attrNameLst>
                                      </p:cBhvr>
                                      <p:to>
                                        <p:strVal val="visible"/>
                                      </p:to>
                                    </p:set>
                                    <p:anim calcmode="lin" valueType="num">
                                      <p:cBhvr additive="base">
                                        <p:cTn id="49" dur="500" fill="hold"/>
                                        <p:tgtEl>
                                          <p:spTgt spid="1331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331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3315">
                                            <p:txEl>
                                              <p:pRg st="8" end="8"/>
                                            </p:txEl>
                                          </p:spTgt>
                                        </p:tgtEl>
                                        <p:attrNameLst>
                                          <p:attrName>style.visibility</p:attrName>
                                        </p:attrNameLst>
                                      </p:cBhvr>
                                      <p:to>
                                        <p:strVal val="visible"/>
                                      </p:to>
                                    </p:set>
                                    <p:anim calcmode="lin" valueType="num">
                                      <p:cBhvr additive="base">
                                        <p:cTn id="55" dur="500" fill="hold"/>
                                        <p:tgtEl>
                                          <p:spTgt spid="1331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31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3315">
                                            <p:txEl>
                                              <p:pRg st="9" end="9"/>
                                            </p:txEl>
                                          </p:spTgt>
                                        </p:tgtEl>
                                        <p:attrNameLst>
                                          <p:attrName>style.visibility</p:attrName>
                                        </p:attrNameLst>
                                      </p:cBhvr>
                                      <p:to>
                                        <p:strVal val="visible"/>
                                      </p:to>
                                    </p:set>
                                    <p:anim calcmode="lin" valueType="num">
                                      <p:cBhvr additive="base">
                                        <p:cTn id="61" dur="500" fill="hold"/>
                                        <p:tgtEl>
                                          <p:spTgt spid="1331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331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3315">
                                            <p:txEl>
                                              <p:pRg st="10" end="10"/>
                                            </p:txEl>
                                          </p:spTgt>
                                        </p:tgtEl>
                                        <p:attrNameLst>
                                          <p:attrName>style.visibility</p:attrName>
                                        </p:attrNameLst>
                                      </p:cBhvr>
                                      <p:to>
                                        <p:strVal val="visible"/>
                                      </p:to>
                                    </p:set>
                                    <p:anim calcmode="lin" valueType="num">
                                      <p:cBhvr additive="base">
                                        <p:cTn id="67" dur="500" fill="hold"/>
                                        <p:tgtEl>
                                          <p:spTgt spid="1331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331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13315">
                                            <p:txEl>
                                              <p:pRg st="11" end="11"/>
                                            </p:txEl>
                                          </p:spTgt>
                                        </p:tgtEl>
                                        <p:attrNameLst>
                                          <p:attrName>style.visibility</p:attrName>
                                        </p:attrNameLst>
                                      </p:cBhvr>
                                      <p:to>
                                        <p:strVal val="visible"/>
                                      </p:to>
                                    </p:set>
                                    <p:anim calcmode="lin" valueType="num">
                                      <p:cBhvr additive="base">
                                        <p:cTn id="73" dur="500" fill="hold"/>
                                        <p:tgtEl>
                                          <p:spTgt spid="1331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331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2" name="TextBox 1"/>
          <p:cNvSpPr txBox="1">
            <a:spLocks noChangeArrowheads="1"/>
          </p:cNvSpPr>
          <p:nvPr/>
        </p:nvSpPr>
        <p:spPr bwMode="auto">
          <a:xfrm>
            <a:off x="455613" y="332656"/>
            <a:ext cx="4176712"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600" dirty="0"/>
              <a:t>DEW-POINT</a:t>
            </a:r>
          </a:p>
        </p:txBody>
      </p:sp>
      <p:sp>
        <p:nvSpPr>
          <p:cNvPr id="15363" name="TextBox 2"/>
          <p:cNvSpPr txBox="1">
            <a:spLocks noChangeArrowheads="1"/>
          </p:cNvSpPr>
          <p:nvPr/>
        </p:nvSpPr>
        <p:spPr bwMode="auto">
          <a:xfrm>
            <a:off x="539750" y="1142274"/>
            <a:ext cx="818515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GB" altLang="en-US" dirty="0"/>
              <a:t>If moist air is </a:t>
            </a:r>
            <a:r>
              <a:rPr lang="en-GB" altLang="en-US" dirty="0" smtClean="0"/>
              <a:t>cooled, </a:t>
            </a:r>
            <a:r>
              <a:rPr lang="en-GB" altLang="en-US" dirty="0"/>
              <a:t>the air becomes saturated with water vapour. If this air is in contact with a surface that is at or below this temperature then a film of water will form on it.</a:t>
            </a:r>
          </a:p>
          <a:p>
            <a:pPr algn="just"/>
            <a:endParaRPr lang="en-GB" altLang="en-US" dirty="0"/>
          </a:p>
          <a:p>
            <a:pPr algn="just"/>
            <a:r>
              <a:rPr lang="en-GB" altLang="en-US" dirty="0"/>
              <a:t>This effect is known as </a:t>
            </a:r>
            <a:r>
              <a:rPr lang="en-GB" altLang="en-US" b="1" dirty="0"/>
              <a:t>DEW</a:t>
            </a:r>
            <a:r>
              <a:rPr lang="en-GB" altLang="en-US" dirty="0"/>
              <a:t> or condensation. </a:t>
            </a:r>
          </a:p>
          <a:p>
            <a:pPr algn="just"/>
            <a:endParaRPr lang="en-GB" altLang="en-US" dirty="0"/>
          </a:p>
          <a:p>
            <a:pPr algn="just"/>
            <a:r>
              <a:rPr lang="en-GB" altLang="en-US" dirty="0"/>
              <a:t>The </a:t>
            </a:r>
            <a:r>
              <a:rPr lang="en-GB" altLang="en-US" b="1" dirty="0"/>
              <a:t>DEW-POINT</a:t>
            </a:r>
            <a:r>
              <a:rPr lang="en-GB" altLang="en-US" dirty="0"/>
              <a:t> is the temperature at which a fixed sample of air becomes saturated. </a:t>
            </a:r>
          </a:p>
        </p:txBody>
      </p:sp>
      <p:pic>
        <p:nvPicPr>
          <p:cNvPr id="15364" name="Picture 2" descr="http://www.poultonremedialservices.co.uk/images/condensation.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43438" y="3590925"/>
            <a:ext cx="4081462" cy="3060700"/>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5365" name="TextBox 4"/>
          <p:cNvSpPr txBox="1">
            <a:spLocks noChangeArrowheads="1"/>
          </p:cNvSpPr>
          <p:nvPr/>
        </p:nvSpPr>
        <p:spPr bwMode="auto">
          <a:xfrm>
            <a:off x="572283" y="3590925"/>
            <a:ext cx="3063613" cy="2062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dirty="0"/>
              <a:t>What areas of a building is this most likely to occur?</a:t>
            </a:r>
          </a:p>
        </p:txBody>
      </p:sp>
    </p:spTree>
    <p:extLst>
      <p:ext uri="{BB962C8B-B14F-4D97-AF65-F5344CB8AC3E}">
        <p14:creationId xmlns:p14="http://schemas.microsoft.com/office/powerpoint/2010/main" xmlns="" val="121126793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ext Box 4"/>
          <p:cNvSpPr txBox="1">
            <a:spLocks noChangeArrowheads="1"/>
          </p:cNvSpPr>
          <p:nvPr/>
        </p:nvSpPr>
        <p:spPr bwMode="auto">
          <a:xfrm>
            <a:off x="352514" y="381000"/>
            <a:ext cx="8229600" cy="579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3200" b="1" dirty="0"/>
              <a:t>Indoor Air Quality </a:t>
            </a:r>
            <a:r>
              <a:rPr lang="en-US" altLang="en-US" sz="3200" b="1" dirty="0" smtClean="0"/>
              <a:t>for Education Centres </a:t>
            </a:r>
            <a:r>
              <a:rPr lang="en-US" altLang="en-US" sz="3200" dirty="0" smtClean="0"/>
              <a:t> </a:t>
            </a:r>
            <a:endParaRPr lang="en-US" altLang="en-US" sz="3200" dirty="0"/>
          </a:p>
        </p:txBody>
      </p:sp>
      <p:sp>
        <p:nvSpPr>
          <p:cNvPr id="17411" name="Text Box 5"/>
          <p:cNvSpPr txBox="1">
            <a:spLocks noChangeArrowheads="1"/>
          </p:cNvSpPr>
          <p:nvPr/>
        </p:nvSpPr>
        <p:spPr bwMode="auto">
          <a:xfrm>
            <a:off x="383785" y="1556792"/>
            <a:ext cx="3974976" cy="455509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spcBef>
                <a:spcPct val="50000"/>
              </a:spcBef>
            </a:pPr>
            <a:r>
              <a:rPr lang="en-US" altLang="en-US" sz="2000" dirty="0"/>
              <a:t>Studies showed that 1 in 5 of schools / </a:t>
            </a:r>
            <a:r>
              <a:rPr lang="en-US" altLang="en-US" sz="2000" dirty="0" smtClean="0"/>
              <a:t>Universities </a:t>
            </a:r>
            <a:r>
              <a:rPr lang="en-US" altLang="en-US" sz="2000" dirty="0"/>
              <a:t>report unsatisfactory indoor air quality, and 1 in 4 reported ventilation </a:t>
            </a:r>
            <a:r>
              <a:rPr lang="en-US" altLang="en-US" sz="2000" dirty="0" smtClean="0"/>
              <a:t> </a:t>
            </a:r>
            <a:r>
              <a:rPr lang="en-US" altLang="en-US" sz="2000" dirty="0"/>
              <a:t>which impacts indoor air quality </a:t>
            </a:r>
            <a:r>
              <a:rPr lang="en-US" altLang="en-US" sz="2000" dirty="0" smtClean="0"/>
              <a:t> </a:t>
            </a:r>
            <a:r>
              <a:rPr lang="en-US" altLang="en-US" sz="2000" dirty="0"/>
              <a:t>as </a:t>
            </a:r>
            <a:r>
              <a:rPr lang="en-US" altLang="en-US" sz="2000" dirty="0" smtClean="0"/>
              <a:t>unsatisfactory (2014)</a:t>
            </a:r>
          </a:p>
          <a:p>
            <a:pPr algn="just">
              <a:spcBef>
                <a:spcPct val="50000"/>
              </a:spcBef>
            </a:pPr>
            <a:endParaRPr lang="en-US" altLang="en-US" sz="2000" dirty="0"/>
          </a:p>
          <a:p>
            <a:pPr algn="just">
              <a:spcBef>
                <a:spcPct val="50000"/>
              </a:spcBef>
            </a:pPr>
            <a:r>
              <a:rPr lang="en-US" altLang="en-US" sz="2000" dirty="0" smtClean="0"/>
              <a:t>Students </a:t>
            </a:r>
            <a:r>
              <a:rPr lang="en-US" altLang="en-US" sz="2000" dirty="0"/>
              <a:t>are at greater risk because of the hours spent </a:t>
            </a:r>
            <a:r>
              <a:rPr lang="en-US" altLang="en-US" sz="2000" dirty="0" smtClean="0"/>
              <a:t>within University </a:t>
            </a:r>
            <a:r>
              <a:rPr lang="en-US" altLang="en-US" sz="2000" dirty="0"/>
              <a:t>facilities and because </a:t>
            </a:r>
            <a:r>
              <a:rPr lang="en-US" altLang="en-US" sz="2000" dirty="0" smtClean="0"/>
              <a:t>young people </a:t>
            </a:r>
            <a:r>
              <a:rPr lang="en-US" altLang="en-US" sz="2000" dirty="0"/>
              <a:t>are especially </a:t>
            </a:r>
            <a:r>
              <a:rPr lang="en-US" altLang="en-US" sz="2000" dirty="0" smtClean="0"/>
              <a:t>more susceptible </a:t>
            </a:r>
            <a:r>
              <a:rPr lang="en-US" altLang="en-US" sz="2000" dirty="0"/>
              <a:t>to </a:t>
            </a:r>
            <a:r>
              <a:rPr lang="en-US" altLang="en-US" sz="2000" dirty="0" smtClean="0"/>
              <a:t>pollutants.</a:t>
            </a:r>
            <a:endParaRPr lang="en-US" altLang="en-US" sz="2000" dirty="0"/>
          </a:p>
          <a:p>
            <a:pPr algn="just">
              <a:spcBef>
                <a:spcPct val="50000"/>
              </a:spcBef>
            </a:pPr>
            <a:endParaRPr lang="en-US" altLang="en-US" sz="2000" dirty="0"/>
          </a:p>
        </p:txBody>
      </p:sp>
      <p:pic>
        <p:nvPicPr>
          <p:cNvPr id="17412" name="Picture 16" descr="classroom"/>
          <p:cNvPicPr>
            <a:picLocks noGrp="1" noChangeAspect="1" noChangeArrowheads="1"/>
          </p:cNvPicPr>
          <p:nvPr>
            <p:ph sz="quarter" idx="13"/>
          </p:nvPr>
        </p:nvPicPr>
        <p:blipFill>
          <a:blip r:embed="rId2" cstate="print">
            <a:extLst>
              <a:ext uri="{28A0092B-C50C-407E-A947-70E740481C1C}">
                <a14:useLocalDpi xmlns:a14="http://schemas.microsoft.com/office/drawing/2010/main" xmlns="" val="0"/>
              </a:ext>
            </a:extLst>
          </a:blip>
          <a:srcRect/>
          <a:stretch>
            <a:fillRect/>
          </a:stretch>
        </p:blipFill>
        <p:spPr>
          <a:xfrm>
            <a:off x="4932040" y="1916832"/>
            <a:ext cx="3886200" cy="3124200"/>
          </a:xfr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3092319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extBox 1"/>
          <p:cNvSpPr txBox="1">
            <a:spLocks noChangeArrowheads="1"/>
          </p:cNvSpPr>
          <p:nvPr/>
        </p:nvSpPr>
        <p:spPr bwMode="auto">
          <a:xfrm>
            <a:off x="914400" y="1676400"/>
            <a:ext cx="69342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GB" altLang="en-US" sz="3600" dirty="0"/>
              <a:t>List 10 </a:t>
            </a:r>
            <a:r>
              <a:rPr lang="en-GB" altLang="en-US" sz="3600" dirty="0" smtClean="0"/>
              <a:t>causative sources </a:t>
            </a:r>
            <a:r>
              <a:rPr lang="en-GB" altLang="en-US" sz="3600" dirty="0"/>
              <a:t>that will contribute to poor air quality within a domestic, industrial or municipal building</a:t>
            </a:r>
          </a:p>
        </p:txBody>
      </p:sp>
    </p:spTree>
    <p:extLst>
      <p:ext uri="{BB962C8B-B14F-4D97-AF65-F5344CB8AC3E}">
        <p14:creationId xmlns:p14="http://schemas.microsoft.com/office/powerpoint/2010/main" xmlns="" val="353343626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218" name="Picture 8" descr="http://mikerougeecorp.com/Indoor-Air-Pollution.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31640" y="980728"/>
            <a:ext cx="6791672" cy="4928470"/>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395536" y="188640"/>
            <a:ext cx="4699492" cy="646331"/>
          </a:xfrm>
          <a:prstGeom prst="rect">
            <a:avLst/>
          </a:prstGeom>
        </p:spPr>
        <p:txBody>
          <a:bodyPr wrap="none">
            <a:spAutoFit/>
          </a:bodyPr>
          <a:lstStyle/>
          <a:p>
            <a:r>
              <a:rPr lang="en-GB" altLang="en-US" sz="3600" b="1" dirty="0"/>
              <a:t>Sources of Pollutants</a:t>
            </a:r>
          </a:p>
        </p:txBody>
      </p:sp>
      <p:sp>
        <p:nvSpPr>
          <p:cNvPr id="3" name="TextBox 2"/>
          <p:cNvSpPr txBox="1"/>
          <p:nvPr/>
        </p:nvSpPr>
        <p:spPr>
          <a:xfrm>
            <a:off x="395536" y="6237312"/>
            <a:ext cx="3456384" cy="369332"/>
          </a:xfrm>
          <a:prstGeom prst="rect">
            <a:avLst/>
          </a:prstGeom>
          <a:noFill/>
        </p:spPr>
        <p:txBody>
          <a:bodyPr wrap="square" rtlCol="0">
            <a:spAutoFit/>
          </a:bodyPr>
          <a:lstStyle/>
          <a:p>
            <a:r>
              <a:rPr lang="en-GB" dirty="0" smtClean="0"/>
              <a:t>HANDOUT</a:t>
            </a:r>
            <a:endParaRPr lang="en-GB" dirty="0"/>
          </a:p>
        </p:txBody>
      </p:sp>
    </p:spTree>
    <p:extLst>
      <p:ext uri="{BB962C8B-B14F-4D97-AF65-F5344CB8AC3E}">
        <p14:creationId xmlns:p14="http://schemas.microsoft.com/office/powerpoint/2010/main" xmlns="" val="46862905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381000"/>
            <a:ext cx="8229600" cy="6096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algn="l" eaLnBrk="1" hangingPunct="1">
              <a:lnSpc>
                <a:spcPct val="90000"/>
              </a:lnSpc>
            </a:pPr>
            <a:r>
              <a:rPr lang="en-US" altLang="en-US" sz="3200" b="1" dirty="0" smtClean="0">
                <a:solidFill>
                  <a:schemeClr val="tx1"/>
                </a:solidFill>
                <a:effectLst/>
                <a:latin typeface="Arial" charset="0"/>
              </a:rPr>
              <a:t>CAUSATIVE  SOURCES</a:t>
            </a:r>
          </a:p>
        </p:txBody>
      </p:sp>
      <p:sp>
        <p:nvSpPr>
          <p:cNvPr id="17411" name="Rectangle 3"/>
          <p:cNvSpPr>
            <a:spLocks noGrp="1" noChangeArrowheads="1"/>
          </p:cNvSpPr>
          <p:nvPr>
            <p:ph sz="quarter" idx="13"/>
          </p:nvPr>
        </p:nvSpPr>
        <p:spPr>
          <a:xfrm>
            <a:off x="381000" y="1066800"/>
            <a:ext cx="8229600" cy="4876800"/>
          </a:xfrm>
          <a:noFill/>
          <a:extLst>
            <a:ext uri="{909E8E84-426E-40DD-AFC4-6F175D3DCCD1}">
              <a14:hiddenFill xmlns:a14="http://schemas.microsoft.com/office/drawing/2010/main" xmlns="">
                <a:solidFill>
                  <a:srgbClr val="FFFFFF"/>
                </a:solidFill>
              </a14:hiddenFill>
            </a:ext>
          </a:extLst>
        </p:spPr>
        <p:txBody>
          <a:bodyPr lIns="90488" tIns="44450" rIns="90488" bIns="44450">
            <a:normAutofit lnSpcReduction="10000"/>
          </a:bodyPr>
          <a:lstStyle/>
          <a:p>
            <a:pPr eaLnBrk="1" hangingPunct="1"/>
            <a:r>
              <a:rPr lang="en-US" altLang="en-US" sz="2000" dirty="0" smtClean="0">
                <a:effectLst/>
                <a:latin typeface="Arial" charset="0"/>
                <a:cs typeface="Arial" charset="0"/>
              </a:rPr>
              <a:t>COMBUSTION PRODUCTS</a:t>
            </a:r>
          </a:p>
          <a:p>
            <a:pPr eaLnBrk="1" hangingPunct="1"/>
            <a:r>
              <a:rPr lang="en-US" altLang="en-US" sz="2000" dirty="0" smtClean="0">
                <a:effectLst/>
                <a:latin typeface="Arial" charset="0"/>
                <a:cs typeface="Arial" charset="0"/>
              </a:rPr>
              <a:t>KEROSENE HEATERS</a:t>
            </a:r>
          </a:p>
          <a:p>
            <a:pPr eaLnBrk="1" hangingPunct="1"/>
            <a:r>
              <a:rPr lang="en-US" altLang="en-US" sz="2000" dirty="0" smtClean="0">
                <a:effectLst/>
                <a:latin typeface="Arial" charset="0"/>
                <a:cs typeface="Arial" charset="0"/>
              </a:rPr>
              <a:t>WOOD STOVES / UNVENTED GAS STOVES</a:t>
            </a:r>
          </a:p>
          <a:p>
            <a:pPr eaLnBrk="1" hangingPunct="1"/>
            <a:r>
              <a:rPr lang="en-US" altLang="en-US" sz="2000" dirty="0" smtClean="0">
                <a:effectLst/>
                <a:latin typeface="Arial" charset="0"/>
                <a:cs typeface="Arial" charset="0"/>
              </a:rPr>
              <a:t>NEARBY HEAVY TRAFFIC</a:t>
            </a:r>
          </a:p>
          <a:p>
            <a:pPr eaLnBrk="1" hangingPunct="1"/>
            <a:r>
              <a:rPr lang="en-US" altLang="en-US" sz="2000" dirty="0" smtClean="0">
                <a:effectLst/>
                <a:latin typeface="Arial" charset="0"/>
                <a:cs typeface="Arial" charset="0"/>
              </a:rPr>
              <a:t>VOLATILE CHEMICALS &amp; MIXTURES</a:t>
            </a:r>
          </a:p>
          <a:p>
            <a:pPr eaLnBrk="1" hangingPunct="1"/>
            <a:r>
              <a:rPr lang="en-US" altLang="en-US" sz="2000" dirty="0" smtClean="0">
                <a:effectLst/>
                <a:latin typeface="Arial" charset="0"/>
                <a:cs typeface="Arial" charset="0"/>
              </a:rPr>
              <a:t>ADHESIVES &amp; CAULKING COMPOUNDS</a:t>
            </a:r>
          </a:p>
          <a:p>
            <a:pPr eaLnBrk="1" hangingPunct="1"/>
            <a:r>
              <a:rPr lang="en-US" altLang="en-US" sz="2000" dirty="0" smtClean="0">
                <a:effectLst/>
                <a:latin typeface="Arial" charset="0"/>
                <a:cs typeface="Arial" charset="0"/>
              </a:rPr>
              <a:t>CARPETING &amp; DRAPERY FIBRES / MITES</a:t>
            </a:r>
          </a:p>
          <a:p>
            <a:pPr eaLnBrk="1" hangingPunct="1"/>
            <a:r>
              <a:rPr lang="en-US" altLang="en-US" sz="2000" dirty="0" smtClean="0">
                <a:effectLst/>
                <a:latin typeface="Arial" charset="0"/>
                <a:cs typeface="Arial" charset="0"/>
              </a:rPr>
              <a:t>PARTICLE BOARD FIBRES</a:t>
            </a:r>
          </a:p>
          <a:p>
            <a:pPr eaLnBrk="1" hangingPunct="1"/>
            <a:r>
              <a:rPr lang="en-US" altLang="en-US" sz="2000" dirty="0" smtClean="0">
                <a:effectLst/>
                <a:latin typeface="Arial" charset="0"/>
                <a:cs typeface="Arial" charset="0"/>
              </a:rPr>
              <a:t>FLOOR &amp; WALL COVERINGS</a:t>
            </a:r>
          </a:p>
          <a:p>
            <a:pPr eaLnBrk="1" hangingPunct="1"/>
            <a:r>
              <a:rPr lang="en-US" altLang="en-US" sz="2000" dirty="0" smtClean="0">
                <a:effectLst/>
                <a:latin typeface="Arial" charset="0"/>
                <a:cs typeface="Arial" charset="0"/>
              </a:rPr>
              <a:t>PAINTS, VARNISHES AND STAINS</a:t>
            </a:r>
          </a:p>
          <a:p>
            <a:pPr eaLnBrk="1" hangingPunct="1"/>
            <a:r>
              <a:rPr lang="en-US" altLang="en-US" sz="2000" dirty="0" smtClean="0">
                <a:effectLst/>
                <a:latin typeface="Arial" charset="0"/>
                <a:cs typeface="Arial" charset="0"/>
              </a:rPr>
              <a:t>UPHOLSTERY MITES</a:t>
            </a:r>
          </a:p>
          <a:p>
            <a:pPr eaLnBrk="1" hangingPunct="1"/>
            <a:r>
              <a:rPr lang="en-GB" altLang="en-US" sz="2000" dirty="0" smtClean="0">
                <a:latin typeface="Arial" charset="0"/>
                <a:cs typeface="Arial" charset="0"/>
              </a:rPr>
              <a:t>VIRUS AND BACTERIA</a:t>
            </a:r>
          </a:p>
          <a:p>
            <a:pPr eaLnBrk="1" hangingPunct="1"/>
            <a:r>
              <a:rPr lang="en-GB" altLang="en-US" sz="2000" dirty="0" smtClean="0">
                <a:effectLst/>
                <a:latin typeface="Arial" charset="0"/>
                <a:cs typeface="Arial" charset="0"/>
              </a:rPr>
              <a:t>INSULATION, PLASTIC, RESINS </a:t>
            </a:r>
            <a:endParaRPr lang="en-US" altLang="en-US" sz="2000" dirty="0" smtClean="0">
              <a:effectLst/>
              <a:latin typeface="Arial" charset="0"/>
              <a:cs typeface="Arial" charset="0"/>
            </a:endParaRPr>
          </a:p>
        </p:txBody>
      </p:sp>
      <p:pic>
        <p:nvPicPr>
          <p:cNvPr id="4" name="Picture 2" descr="http://greenplanetethics.com/wordpress/wp-content/uploads/2012/04/indoor-air-pollution-causes.jpg.gi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36096" y="3582684"/>
            <a:ext cx="3569866" cy="30905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26" name="Picture 2" descr="Image result for upholstery mites">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16216" y="1072745"/>
            <a:ext cx="2454394" cy="228032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598539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additive="base">
                                        <p:cTn id="13"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anim calcmode="lin" valueType="num">
                                      <p:cBhvr additive="base">
                                        <p:cTn id="19"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7411">
                                            <p:txEl>
                                              <p:pRg st="3" end="3"/>
                                            </p:txEl>
                                          </p:spTgt>
                                        </p:tgtEl>
                                        <p:attrNameLst>
                                          <p:attrName>style.visibility</p:attrName>
                                        </p:attrNameLst>
                                      </p:cBhvr>
                                      <p:to>
                                        <p:strVal val="visible"/>
                                      </p:to>
                                    </p:set>
                                    <p:anim calcmode="lin" valueType="num">
                                      <p:cBhvr additive="base">
                                        <p:cTn id="25" dur="5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7411">
                                            <p:txEl>
                                              <p:pRg st="4" end="4"/>
                                            </p:txEl>
                                          </p:spTgt>
                                        </p:tgtEl>
                                        <p:attrNameLst>
                                          <p:attrName>style.visibility</p:attrName>
                                        </p:attrNameLst>
                                      </p:cBhvr>
                                      <p:to>
                                        <p:strVal val="visible"/>
                                      </p:to>
                                    </p:set>
                                    <p:anim calcmode="lin" valueType="num">
                                      <p:cBhvr additive="base">
                                        <p:cTn id="31" dur="5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4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7411">
                                            <p:txEl>
                                              <p:pRg st="5" end="5"/>
                                            </p:txEl>
                                          </p:spTgt>
                                        </p:tgtEl>
                                        <p:attrNameLst>
                                          <p:attrName>style.visibility</p:attrName>
                                        </p:attrNameLst>
                                      </p:cBhvr>
                                      <p:to>
                                        <p:strVal val="visible"/>
                                      </p:to>
                                    </p:set>
                                    <p:anim calcmode="lin" valueType="num">
                                      <p:cBhvr additive="base">
                                        <p:cTn id="37"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7411">
                                            <p:txEl>
                                              <p:pRg st="6" end="6"/>
                                            </p:txEl>
                                          </p:spTgt>
                                        </p:tgtEl>
                                        <p:attrNameLst>
                                          <p:attrName>style.visibility</p:attrName>
                                        </p:attrNameLst>
                                      </p:cBhvr>
                                      <p:to>
                                        <p:strVal val="visible"/>
                                      </p:to>
                                    </p:set>
                                    <p:anim calcmode="lin" valueType="num">
                                      <p:cBhvr additive="base">
                                        <p:cTn id="43" dur="5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4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7411">
                                            <p:txEl>
                                              <p:pRg st="7" end="7"/>
                                            </p:txEl>
                                          </p:spTgt>
                                        </p:tgtEl>
                                        <p:attrNameLst>
                                          <p:attrName>style.visibility</p:attrName>
                                        </p:attrNameLst>
                                      </p:cBhvr>
                                      <p:to>
                                        <p:strVal val="visible"/>
                                      </p:to>
                                    </p:set>
                                    <p:anim calcmode="lin" valueType="num">
                                      <p:cBhvr additive="base">
                                        <p:cTn id="49" dur="500" fill="hold"/>
                                        <p:tgtEl>
                                          <p:spTgt spid="1741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74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7411">
                                            <p:txEl>
                                              <p:pRg st="8" end="8"/>
                                            </p:txEl>
                                          </p:spTgt>
                                        </p:tgtEl>
                                        <p:attrNameLst>
                                          <p:attrName>style.visibility</p:attrName>
                                        </p:attrNameLst>
                                      </p:cBhvr>
                                      <p:to>
                                        <p:strVal val="visible"/>
                                      </p:to>
                                    </p:set>
                                    <p:anim calcmode="lin" valueType="num">
                                      <p:cBhvr additive="base">
                                        <p:cTn id="55" dur="500" fill="hold"/>
                                        <p:tgtEl>
                                          <p:spTgt spid="1741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741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7411">
                                            <p:txEl>
                                              <p:pRg st="9" end="9"/>
                                            </p:txEl>
                                          </p:spTgt>
                                        </p:tgtEl>
                                        <p:attrNameLst>
                                          <p:attrName>style.visibility</p:attrName>
                                        </p:attrNameLst>
                                      </p:cBhvr>
                                      <p:to>
                                        <p:strVal val="visible"/>
                                      </p:to>
                                    </p:set>
                                    <p:anim calcmode="lin" valueType="num">
                                      <p:cBhvr additive="base">
                                        <p:cTn id="61" dur="500" fill="hold"/>
                                        <p:tgtEl>
                                          <p:spTgt spid="17411">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741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7411">
                                            <p:txEl>
                                              <p:pRg st="10" end="10"/>
                                            </p:txEl>
                                          </p:spTgt>
                                        </p:tgtEl>
                                        <p:attrNameLst>
                                          <p:attrName>style.visibility</p:attrName>
                                        </p:attrNameLst>
                                      </p:cBhvr>
                                      <p:to>
                                        <p:strVal val="visible"/>
                                      </p:to>
                                    </p:set>
                                    <p:anim calcmode="lin" valueType="num">
                                      <p:cBhvr additive="base">
                                        <p:cTn id="67" dur="500" fill="hold"/>
                                        <p:tgtEl>
                                          <p:spTgt spid="17411">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7411">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7411">
                                            <p:txEl>
                                              <p:pRg st="11" end="11"/>
                                            </p:txEl>
                                          </p:spTgt>
                                        </p:tgtEl>
                                        <p:attrNameLst>
                                          <p:attrName>style.visibility</p:attrName>
                                        </p:attrNameLst>
                                      </p:cBhvr>
                                      <p:to>
                                        <p:strVal val="visible"/>
                                      </p:to>
                                    </p:set>
                                    <p:anim calcmode="lin" valueType="num">
                                      <p:cBhvr additive="base">
                                        <p:cTn id="73" dur="500" fill="hold"/>
                                        <p:tgtEl>
                                          <p:spTgt spid="17411">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7411">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7411">
                                            <p:txEl>
                                              <p:pRg st="12" end="12"/>
                                            </p:txEl>
                                          </p:spTgt>
                                        </p:tgtEl>
                                        <p:attrNameLst>
                                          <p:attrName>style.visibility</p:attrName>
                                        </p:attrNameLst>
                                      </p:cBhvr>
                                      <p:to>
                                        <p:strVal val="visible"/>
                                      </p:to>
                                    </p:set>
                                    <p:anim calcmode="lin" valueType="num">
                                      <p:cBhvr additive="base">
                                        <p:cTn id="79" dur="500" fill="hold"/>
                                        <p:tgtEl>
                                          <p:spTgt spid="17411">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7411">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304800"/>
            <a:ext cx="8001000" cy="6858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algn="l" eaLnBrk="1" hangingPunct="1">
              <a:lnSpc>
                <a:spcPct val="90000"/>
              </a:lnSpc>
            </a:pPr>
            <a:r>
              <a:rPr lang="en-US" altLang="en-US" sz="3200" b="1" dirty="0" smtClean="0">
                <a:solidFill>
                  <a:schemeClr val="tx1"/>
                </a:solidFill>
                <a:effectLst/>
                <a:latin typeface="Arial" charset="0"/>
              </a:rPr>
              <a:t>CAUSATIVE</a:t>
            </a:r>
            <a:r>
              <a:rPr lang="en-US" altLang="en-US" sz="3600" b="1" dirty="0" smtClean="0">
                <a:solidFill>
                  <a:schemeClr val="tx1"/>
                </a:solidFill>
                <a:effectLst/>
                <a:latin typeface="Arial" charset="0"/>
              </a:rPr>
              <a:t> SOURCES </a:t>
            </a:r>
            <a:r>
              <a:rPr lang="en-US" altLang="en-US" sz="2000" b="0" dirty="0" smtClean="0">
                <a:solidFill>
                  <a:schemeClr val="tx1"/>
                </a:solidFill>
                <a:effectLst/>
                <a:latin typeface="Arial" charset="0"/>
              </a:rPr>
              <a:t>(</a:t>
            </a:r>
            <a:r>
              <a:rPr lang="en-US" altLang="en-US" sz="2000" b="1" dirty="0" smtClean="0">
                <a:solidFill>
                  <a:schemeClr val="tx1"/>
                </a:solidFill>
                <a:effectLst/>
                <a:latin typeface="Arial" charset="0"/>
              </a:rPr>
              <a:t>CONTINUED)</a:t>
            </a:r>
            <a:r>
              <a:rPr lang="en-US" altLang="en-US" sz="3600" b="1" dirty="0" smtClean="0">
                <a:solidFill>
                  <a:schemeClr val="tx1"/>
                </a:solidFill>
                <a:effectLst/>
                <a:latin typeface="Arial" charset="0"/>
              </a:rPr>
              <a:t> </a:t>
            </a:r>
          </a:p>
        </p:txBody>
      </p:sp>
      <p:sp>
        <p:nvSpPr>
          <p:cNvPr id="18435" name="Rectangle 3"/>
          <p:cNvSpPr>
            <a:spLocks noGrp="1" noChangeArrowheads="1"/>
          </p:cNvSpPr>
          <p:nvPr>
            <p:ph sz="quarter" idx="13"/>
          </p:nvPr>
        </p:nvSpPr>
        <p:spPr>
          <a:xfrm>
            <a:off x="381000" y="990600"/>
            <a:ext cx="4648200" cy="55626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marL="285750" indent="-285750" eaLnBrk="1" hangingPunct="1"/>
            <a:r>
              <a:rPr lang="en-US" altLang="en-US" sz="2000" dirty="0" smtClean="0">
                <a:effectLst/>
                <a:latin typeface="Arial" charset="0"/>
                <a:cs typeface="Arial" charset="0"/>
              </a:rPr>
              <a:t>TOBACCO SMOKE</a:t>
            </a:r>
          </a:p>
          <a:p>
            <a:pPr marL="285750" indent="-285750" eaLnBrk="1" hangingPunct="1"/>
            <a:r>
              <a:rPr lang="en-US" altLang="en-US" sz="2000" dirty="0" smtClean="0">
                <a:effectLst/>
                <a:latin typeface="Arial" charset="0"/>
                <a:cs typeface="Arial" charset="0"/>
              </a:rPr>
              <a:t>CONSTRUCTION DEBRIS / DUST</a:t>
            </a:r>
          </a:p>
          <a:p>
            <a:pPr marL="285750" indent="-285750" eaLnBrk="1" hangingPunct="1"/>
            <a:r>
              <a:rPr lang="en-US" altLang="en-US" sz="2000" dirty="0" smtClean="0">
                <a:effectLst/>
                <a:latin typeface="Arial" charset="0"/>
                <a:cs typeface="Arial" charset="0"/>
              </a:rPr>
              <a:t>OUTDOOR AIR</a:t>
            </a:r>
          </a:p>
          <a:p>
            <a:pPr marL="285750" indent="-285750" eaLnBrk="1" hangingPunct="1"/>
            <a:r>
              <a:rPr lang="en-US" altLang="en-US" sz="2000" dirty="0" smtClean="0">
                <a:effectLst/>
                <a:latin typeface="Arial" charset="0"/>
                <a:cs typeface="Arial" charset="0"/>
              </a:rPr>
              <a:t>PLANTS &amp; PLANT PARTS</a:t>
            </a:r>
          </a:p>
          <a:p>
            <a:pPr marL="285750" indent="-285750" eaLnBrk="1" hangingPunct="1"/>
            <a:r>
              <a:rPr lang="en-US" altLang="en-US" sz="2000" dirty="0" smtClean="0">
                <a:effectLst/>
                <a:latin typeface="Arial" charset="0"/>
                <a:cs typeface="Arial" charset="0"/>
              </a:rPr>
              <a:t>PRODUCTION PROCESSES</a:t>
            </a:r>
          </a:p>
          <a:p>
            <a:pPr marL="285750" indent="-285750" eaLnBrk="1" hangingPunct="1"/>
            <a:r>
              <a:rPr lang="en-US" altLang="en-US" sz="2000" dirty="0" smtClean="0">
                <a:effectLst/>
                <a:latin typeface="Arial" charset="0"/>
                <a:cs typeface="Arial" charset="0"/>
              </a:rPr>
              <a:t>PEOPLE</a:t>
            </a:r>
          </a:p>
          <a:p>
            <a:pPr marL="285750" indent="-285750" eaLnBrk="1" hangingPunct="1"/>
            <a:r>
              <a:rPr lang="en-US" altLang="en-US" sz="2000" dirty="0" smtClean="0">
                <a:effectLst/>
                <a:latin typeface="Arial" charset="0"/>
                <a:cs typeface="Arial" charset="0"/>
              </a:rPr>
              <a:t>HVAC SYSTEMS</a:t>
            </a:r>
          </a:p>
          <a:p>
            <a:pPr marL="285750" indent="-285750" eaLnBrk="1" hangingPunct="1"/>
            <a:r>
              <a:rPr lang="en-US" altLang="en-US" sz="2000" dirty="0" smtClean="0">
                <a:effectLst/>
                <a:latin typeface="Arial" charset="0"/>
                <a:cs typeface="Arial" charset="0"/>
              </a:rPr>
              <a:t>ANIMALS / PESTS</a:t>
            </a:r>
          </a:p>
          <a:p>
            <a:pPr marL="285750" indent="-285750" eaLnBrk="1" hangingPunct="1"/>
            <a:r>
              <a:rPr lang="en-US" altLang="en-US" sz="2000" dirty="0" smtClean="0">
                <a:effectLst/>
                <a:latin typeface="Arial" charset="0"/>
                <a:cs typeface="Arial" charset="0"/>
              </a:rPr>
              <a:t>STAGNANT WATER </a:t>
            </a:r>
          </a:p>
          <a:p>
            <a:pPr marL="285750" indent="-285750" eaLnBrk="1" hangingPunct="1"/>
            <a:r>
              <a:rPr lang="en-US" altLang="en-US" sz="2000" dirty="0" smtClean="0">
                <a:effectLst/>
                <a:latin typeface="Arial" charset="0"/>
                <a:cs typeface="Arial" charset="0"/>
              </a:rPr>
              <a:t>HUMIDIFIERS</a:t>
            </a:r>
          </a:p>
          <a:p>
            <a:pPr marL="285750" indent="-285750" eaLnBrk="1" hangingPunct="1"/>
            <a:r>
              <a:rPr lang="en-US" altLang="en-US" sz="2000" dirty="0" smtClean="0">
                <a:effectLst/>
                <a:latin typeface="Arial" charset="0"/>
                <a:cs typeface="Arial" charset="0"/>
              </a:rPr>
              <a:t>SOIL (Contamination)</a:t>
            </a:r>
          </a:p>
          <a:p>
            <a:pPr marL="285750" indent="-285750" eaLnBrk="1" hangingPunct="1">
              <a:buFont typeface="Wingdings" pitchFamily="2" charset="2"/>
              <a:buNone/>
            </a:pPr>
            <a:endParaRPr lang="en-US" altLang="en-US" sz="2000" dirty="0" smtClean="0">
              <a:effectLst/>
              <a:latin typeface="Arial" charset="0"/>
              <a:cs typeface="Arial" charset="0"/>
            </a:endParaRPr>
          </a:p>
        </p:txBody>
      </p:sp>
      <p:pic>
        <p:nvPicPr>
          <p:cNvPr id="4" name="Picture 2" descr="http://greenplanetethics.com/wordpress/wp-content/uploads/2012/04/indoor-air-pollution-causes.jpg.gi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20072" y="3356992"/>
            <a:ext cx="3569866" cy="30905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988711" y="1107368"/>
            <a:ext cx="2801227" cy="2132856"/>
          </a:xfrm>
          <a:prstGeom prst="rect">
            <a:avLst/>
          </a:prstGeom>
        </p:spPr>
      </p:pic>
    </p:spTree>
    <p:extLst>
      <p:ext uri="{BB962C8B-B14F-4D97-AF65-F5344CB8AC3E}">
        <p14:creationId xmlns:p14="http://schemas.microsoft.com/office/powerpoint/2010/main" xmlns="" val="15400599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8435">
                                            <p:txEl>
                                              <p:pRg st="7" end="7"/>
                                            </p:txEl>
                                          </p:spTgt>
                                        </p:tgtEl>
                                        <p:attrNameLst>
                                          <p:attrName>style.visibility</p:attrName>
                                        </p:attrNameLst>
                                      </p:cBhvr>
                                      <p:to>
                                        <p:strVal val="visible"/>
                                      </p:to>
                                    </p:set>
                                    <p:anim calcmode="lin" valueType="num">
                                      <p:cBhvr additive="base">
                                        <p:cTn id="49" dur="5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43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8435">
                                            <p:txEl>
                                              <p:pRg st="8" end="8"/>
                                            </p:txEl>
                                          </p:spTgt>
                                        </p:tgtEl>
                                        <p:attrNameLst>
                                          <p:attrName>style.visibility</p:attrName>
                                        </p:attrNameLst>
                                      </p:cBhvr>
                                      <p:to>
                                        <p:strVal val="visible"/>
                                      </p:to>
                                    </p:set>
                                    <p:anim calcmode="lin" valueType="num">
                                      <p:cBhvr additive="base">
                                        <p:cTn id="55" dur="500" fill="hold"/>
                                        <p:tgtEl>
                                          <p:spTgt spid="1843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43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8435">
                                            <p:txEl>
                                              <p:pRg st="9" end="9"/>
                                            </p:txEl>
                                          </p:spTgt>
                                        </p:tgtEl>
                                        <p:attrNameLst>
                                          <p:attrName>style.visibility</p:attrName>
                                        </p:attrNameLst>
                                      </p:cBhvr>
                                      <p:to>
                                        <p:strVal val="visible"/>
                                      </p:to>
                                    </p:set>
                                    <p:anim calcmode="lin" valueType="num">
                                      <p:cBhvr additive="base">
                                        <p:cTn id="61"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8435">
                                            <p:txEl>
                                              <p:pRg st="10" end="10"/>
                                            </p:txEl>
                                          </p:spTgt>
                                        </p:tgtEl>
                                        <p:attrNameLst>
                                          <p:attrName>style.visibility</p:attrName>
                                        </p:attrNameLst>
                                      </p:cBhvr>
                                      <p:to>
                                        <p:strVal val="visible"/>
                                      </p:to>
                                    </p:set>
                                    <p:anim calcmode="lin" valueType="num">
                                      <p:cBhvr additive="base">
                                        <p:cTn id="67" dur="500" fill="hold"/>
                                        <p:tgtEl>
                                          <p:spTgt spid="1843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843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381000"/>
            <a:ext cx="8686800" cy="4572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algn="l" eaLnBrk="1" hangingPunct="1">
              <a:lnSpc>
                <a:spcPct val="90000"/>
              </a:lnSpc>
            </a:pPr>
            <a:r>
              <a:rPr lang="en-US" altLang="en-US" sz="2800" b="1" dirty="0" smtClean="0">
                <a:solidFill>
                  <a:schemeClr val="tx1"/>
                </a:solidFill>
                <a:effectLst/>
                <a:latin typeface="Arial" charset="0"/>
              </a:rPr>
              <a:t>AGENTS of pollutio</a:t>
            </a:r>
            <a:r>
              <a:rPr lang="en-US" altLang="en-US" sz="2800" dirty="0">
                <a:solidFill>
                  <a:schemeClr val="tx1"/>
                </a:solidFill>
                <a:effectLst/>
                <a:latin typeface="Arial" charset="0"/>
              </a:rPr>
              <a:t>n</a:t>
            </a:r>
            <a:r>
              <a:rPr lang="en-US" altLang="en-US" sz="2800" b="1" dirty="0" smtClean="0">
                <a:solidFill>
                  <a:schemeClr val="tx1"/>
                </a:solidFill>
                <a:effectLst/>
                <a:latin typeface="Arial" charset="0"/>
              </a:rPr>
              <a:t> contained in the sources</a:t>
            </a:r>
            <a:br>
              <a:rPr lang="en-US" altLang="en-US" sz="2800" b="1" dirty="0" smtClean="0">
                <a:solidFill>
                  <a:schemeClr val="tx1"/>
                </a:solidFill>
                <a:effectLst/>
                <a:latin typeface="Arial" charset="0"/>
              </a:rPr>
            </a:br>
            <a:endParaRPr lang="en-US" altLang="en-US" sz="2800" b="1" dirty="0" smtClean="0">
              <a:solidFill>
                <a:schemeClr val="tx1"/>
              </a:solidFill>
              <a:effectLst/>
              <a:latin typeface="Arial" charset="0"/>
            </a:endParaRPr>
          </a:p>
        </p:txBody>
      </p:sp>
      <p:sp>
        <p:nvSpPr>
          <p:cNvPr id="21507" name="Rectangle 3"/>
          <p:cNvSpPr>
            <a:spLocks noGrp="1" noChangeArrowheads="1"/>
          </p:cNvSpPr>
          <p:nvPr>
            <p:ph type="body" sz="half" idx="1"/>
          </p:nvPr>
        </p:nvSpPr>
        <p:spPr>
          <a:xfrm>
            <a:off x="533400" y="1295400"/>
            <a:ext cx="6019800" cy="49530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eaLnBrk="1" hangingPunct="1">
              <a:lnSpc>
                <a:spcPct val="90000"/>
              </a:lnSpc>
            </a:pPr>
            <a:r>
              <a:rPr lang="en-US" altLang="en-US" sz="2000" dirty="0" smtClean="0">
                <a:effectLst/>
                <a:latin typeface="Arial" charset="0"/>
                <a:cs typeface="Arial" charset="0"/>
              </a:rPr>
              <a:t>INDOOR AIR CONTAMINANT TYPES</a:t>
            </a:r>
          </a:p>
          <a:p>
            <a:pPr eaLnBrk="1" hangingPunct="1">
              <a:lnSpc>
                <a:spcPct val="90000"/>
              </a:lnSpc>
            </a:pPr>
            <a:r>
              <a:rPr lang="en-US" altLang="en-US" sz="2000" dirty="0" smtClean="0">
                <a:effectLst/>
                <a:latin typeface="Arial" charset="0"/>
                <a:cs typeface="Arial" charset="0"/>
              </a:rPr>
              <a:t>COMBUSTION PRODUCTS</a:t>
            </a:r>
          </a:p>
          <a:p>
            <a:pPr eaLnBrk="1" hangingPunct="1">
              <a:lnSpc>
                <a:spcPct val="110000"/>
              </a:lnSpc>
              <a:buSzPct val="75000"/>
            </a:pPr>
            <a:r>
              <a:rPr lang="en-US" altLang="en-US" sz="2000" dirty="0" smtClean="0">
                <a:effectLst/>
                <a:latin typeface="Arial" charset="0"/>
                <a:cs typeface="Arial" charset="0"/>
              </a:rPr>
              <a:t>VOLATILE CHEMICALS &amp; MIXTURES</a:t>
            </a:r>
          </a:p>
          <a:p>
            <a:pPr eaLnBrk="1" hangingPunct="1">
              <a:lnSpc>
                <a:spcPct val="110000"/>
              </a:lnSpc>
              <a:buSzPct val="75000"/>
            </a:pPr>
            <a:r>
              <a:rPr lang="en-US" altLang="en-US" sz="2000" dirty="0" smtClean="0">
                <a:effectLst/>
                <a:latin typeface="Arial" charset="0"/>
                <a:cs typeface="Arial" charset="0"/>
              </a:rPr>
              <a:t>RESPIRABLE PARTICULATES</a:t>
            </a:r>
          </a:p>
          <a:p>
            <a:pPr eaLnBrk="1" hangingPunct="1">
              <a:lnSpc>
                <a:spcPct val="110000"/>
              </a:lnSpc>
              <a:buSzPct val="75000"/>
            </a:pPr>
            <a:r>
              <a:rPr lang="en-US" altLang="en-US" sz="2000" dirty="0" smtClean="0">
                <a:effectLst/>
                <a:latin typeface="Arial" charset="0"/>
                <a:cs typeface="Arial" charset="0"/>
              </a:rPr>
              <a:t>RESPIRABLE PRODUCTS</a:t>
            </a:r>
          </a:p>
          <a:p>
            <a:pPr eaLnBrk="1" hangingPunct="1">
              <a:lnSpc>
                <a:spcPct val="110000"/>
              </a:lnSpc>
              <a:buSzPct val="75000"/>
            </a:pPr>
            <a:r>
              <a:rPr lang="en-US" altLang="en-US" sz="2000" dirty="0" smtClean="0">
                <a:effectLst/>
                <a:latin typeface="Arial" charset="0"/>
                <a:cs typeface="Arial" charset="0"/>
              </a:rPr>
              <a:t>BIOAEROSOLS</a:t>
            </a:r>
          </a:p>
          <a:p>
            <a:pPr eaLnBrk="1" hangingPunct="1"/>
            <a:r>
              <a:rPr lang="en-US" altLang="en-US" sz="2000" dirty="0" smtClean="0">
                <a:effectLst/>
                <a:latin typeface="Arial" charset="0"/>
                <a:cs typeface="Arial" charset="0"/>
              </a:rPr>
              <a:t>CARBON MONOXIDE (CO)</a:t>
            </a:r>
          </a:p>
          <a:p>
            <a:pPr eaLnBrk="1" hangingPunct="1"/>
            <a:r>
              <a:rPr lang="en-US" altLang="en-US" sz="2000" dirty="0" smtClean="0">
                <a:effectLst/>
                <a:latin typeface="Arial" charset="0"/>
                <a:cs typeface="Arial" charset="0"/>
              </a:rPr>
              <a:t>OXIDES OF NITROGEN (NOX)</a:t>
            </a:r>
          </a:p>
          <a:p>
            <a:pPr eaLnBrk="1" hangingPunct="1"/>
            <a:r>
              <a:rPr lang="en-US" altLang="en-US" sz="2000" dirty="0" smtClean="0">
                <a:effectLst/>
                <a:latin typeface="Arial" charset="0"/>
                <a:cs typeface="Arial" charset="0"/>
              </a:rPr>
              <a:t>OXIDES OF SULPHUR (SOX)</a:t>
            </a:r>
          </a:p>
          <a:p>
            <a:pPr eaLnBrk="1" hangingPunct="1"/>
            <a:r>
              <a:rPr lang="en-US" altLang="en-US" sz="2000" dirty="0" smtClean="0">
                <a:effectLst/>
                <a:latin typeface="Arial" charset="0"/>
                <a:cs typeface="Arial" charset="0"/>
              </a:rPr>
              <a:t>CARBON DIOXIDE (CO2)</a:t>
            </a:r>
          </a:p>
          <a:p>
            <a:pPr eaLnBrk="1" hangingPunct="1"/>
            <a:r>
              <a:rPr lang="en-US" altLang="en-US" sz="2000" dirty="0" smtClean="0">
                <a:effectLst/>
                <a:latin typeface="Arial" charset="0"/>
                <a:cs typeface="Arial" charset="0"/>
              </a:rPr>
              <a:t>POLYAROMATIC HYDROCARBON’S (PAH)</a:t>
            </a:r>
          </a:p>
        </p:txBody>
      </p:sp>
      <p:pic>
        <p:nvPicPr>
          <p:cNvPr id="21508" name="Picture 4" descr="piechart"/>
          <p:cNvPicPr>
            <a:picLocks noGrp="1" noChangeAspect="1" noChangeArrowheads="1"/>
          </p:cNvPicPr>
          <p:nvPr>
            <p:ph sz="half" idx="2"/>
          </p:nvPr>
        </p:nvPicPr>
        <p:blipFill>
          <a:blip r:embed="rId3" cstate="print">
            <a:extLst>
              <a:ext uri="{28A0092B-C50C-407E-A947-70E740481C1C}">
                <a14:useLocalDpi xmlns:a14="http://schemas.microsoft.com/office/drawing/2010/main" xmlns="" val="0"/>
              </a:ext>
            </a:extLst>
          </a:blip>
          <a:srcRect/>
          <a:stretch>
            <a:fillRect/>
          </a:stretch>
        </p:blipFill>
        <p:spPr>
          <a:xfrm>
            <a:off x="5791200" y="1981200"/>
            <a:ext cx="2914650" cy="2746375"/>
          </a:xfr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93152552"/>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381000"/>
            <a:ext cx="8229600" cy="4572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algn="l" eaLnBrk="1" hangingPunct="1">
              <a:lnSpc>
                <a:spcPct val="90000"/>
              </a:lnSpc>
            </a:pPr>
            <a:r>
              <a:rPr lang="en-US" altLang="en-US" sz="2400" b="1" dirty="0" smtClean="0">
                <a:solidFill>
                  <a:schemeClr val="tx1"/>
                </a:solidFill>
                <a:effectLst/>
                <a:latin typeface="Arial" charset="0"/>
              </a:rPr>
              <a:t>AGENTS of pollution contained in the sources </a:t>
            </a:r>
          </a:p>
        </p:txBody>
      </p:sp>
      <p:sp>
        <p:nvSpPr>
          <p:cNvPr id="22531" name="Rectangle 3"/>
          <p:cNvSpPr>
            <a:spLocks noGrp="1" noChangeArrowheads="1"/>
          </p:cNvSpPr>
          <p:nvPr>
            <p:ph type="body" sz="half" idx="1"/>
          </p:nvPr>
        </p:nvSpPr>
        <p:spPr>
          <a:xfrm>
            <a:off x="533400" y="1295400"/>
            <a:ext cx="6019800" cy="4953000"/>
          </a:xfrm>
          <a:noFill/>
          <a:extLst>
            <a:ext uri="{909E8E84-426E-40DD-AFC4-6F175D3DCCD1}">
              <a14:hiddenFill xmlns:a14="http://schemas.microsoft.com/office/drawing/2010/main" xmlns="">
                <a:solidFill>
                  <a:srgbClr val="FFFFFF"/>
                </a:solidFill>
              </a14:hiddenFill>
            </a:ext>
          </a:extLst>
        </p:spPr>
        <p:txBody>
          <a:bodyPr lIns="90488" tIns="44450" rIns="90488" bIns="44450"/>
          <a:lstStyle/>
          <a:p>
            <a:pPr marL="285750" indent="-285750" eaLnBrk="1" hangingPunct="1"/>
            <a:r>
              <a:rPr lang="en-US" altLang="en-US" sz="2000" dirty="0" smtClean="0">
                <a:effectLst/>
                <a:latin typeface="Arial" charset="0"/>
              </a:rPr>
              <a:t>ASBESTOS</a:t>
            </a:r>
          </a:p>
          <a:p>
            <a:pPr marL="285750" indent="-285750" eaLnBrk="1" hangingPunct="1"/>
            <a:r>
              <a:rPr lang="en-US" altLang="en-US" sz="2000" dirty="0" smtClean="0">
                <a:effectLst/>
                <a:latin typeface="Arial" charset="0"/>
              </a:rPr>
              <a:t>FIBREGLASS</a:t>
            </a:r>
          </a:p>
          <a:p>
            <a:pPr marL="285750" indent="-285750" eaLnBrk="1" hangingPunct="1"/>
            <a:r>
              <a:rPr lang="en-US" altLang="en-US" sz="2000" dirty="0" smtClean="0">
                <a:effectLst/>
                <a:latin typeface="Arial" charset="0"/>
              </a:rPr>
              <a:t>INORGANIC DUSTS</a:t>
            </a:r>
          </a:p>
          <a:p>
            <a:pPr marL="285750" indent="-285750" eaLnBrk="1" hangingPunct="1"/>
            <a:r>
              <a:rPr lang="en-US" altLang="en-US" sz="2000" dirty="0" smtClean="0">
                <a:effectLst/>
                <a:latin typeface="Arial" charset="0"/>
              </a:rPr>
              <a:t>METALLIC DUSTS</a:t>
            </a:r>
          </a:p>
          <a:p>
            <a:pPr marL="285750" indent="-285750" eaLnBrk="1" hangingPunct="1"/>
            <a:r>
              <a:rPr lang="en-US" altLang="en-US" sz="2000" dirty="0" smtClean="0">
                <a:effectLst/>
                <a:latin typeface="Arial" charset="0"/>
              </a:rPr>
              <a:t>LEAD</a:t>
            </a:r>
          </a:p>
          <a:p>
            <a:pPr marL="285750" indent="-285750" eaLnBrk="1" hangingPunct="1"/>
            <a:r>
              <a:rPr lang="en-US" altLang="en-US" sz="2000" dirty="0" smtClean="0">
                <a:effectLst/>
                <a:latin typeface="Arial" charset="0"/>
              </a:rPr>
              <a:t>ORGANIC DUSTS</a:t>
            </a:r>
          </a:p>
          <a:p>
            <a:pPr marL="285750" indent="-285750" eaLnBrk="1" hangingPunct="1"/>
            <a:r>
              <a:rPr lang="en-US" altLang="en-US" sz="2000" dirty="0" smtClean="0">
                <a:effectLst/>
                <a:latin typeface="Arial" charset="0"/>
              </a:rPr>
              <a:t>PAPER DUSTS</a:t>
            </a:r>
          </a:p>
          <a:p>
            <a:pPr marL="285750" indent="-285750" eaLnBrk="1" hangingPunct="1"/>
            <a:r>
              <a:rPr lang="en-US" altLang="en-US" sz="2000" dirty="0" smtClean="0">
                <a:effectLst/>
                <a:latin typeface="Arial" charset="0"/>
              </a:rPr>
              <a:t>POLLEN</a:t>
            </a:r>
          </a:p>
          <a:p>
            <a:pPr marL="285750" indent="-285750" eaLnBrk="1" hangingPunct="1"/>
            <a:r>
              <a:rPr lang="en-US" altLang="en-US" sz="2000" dirty="0" smtClean="0">
                <a:effectLst/>
                <a:latin typeface="Arial" charset="0"/>
              </a:rPr>
              <a:t>WATER VAPOUR</a:t>
            </a:r>
          </a:p>
          <a:p>
            <a:pPr marL="285750" indent="-285750" eaLnBrk="1" hangingPunct="1"/>
            <a:r>
              <a:rPr lang="en-US" altLang="en-US" sz="2000" dirty="0" smtClean="0">
                <a:effectLst/>
                <a:latin typeface="Arial" charset="0"/>
              </a:rPr>
              <a:t>TOBACCO SMOKE COMPONENTS</a:t>
            </a:r>
          </a:p>
        </p:txBody>
      </p:sp>
      <p:pic>
        <p:nvPicPr>
          <p:cNvPr id="22532" name="Picture 4" descr="piechart"/>
          <p:cNvPicPr>
            <a:picLocks noGrp="1" noChangeAspect="1" noChangeArrowheads="1"/>
          </p:cNvPicPr>
          <p:nvPr>
            <p:ph sz="half" idx="2"/>
          </p:nvPr>
        </p:nvPicPr>
        <p:blipFill>
          <a:blip r:embed="rId3" cstate="print">
            <a:extLst>
              <a:ext uri="{28A0092B-C50C-407E-A947-70E740481C1C}">
                <a14:useLocalDpi xmlns:a14="http://schemas.microsoft.com/office/drawing/2010/main" xmlns="" val="0"/>
              </a:ext>
            </a:extLst>
          </a:blip>
          <a:srcRect/>
          <a:stretch>
            <a:fillRect/>
          </a:stretch>
        </p:blipFill>
        <p:spPr>
          <a:xfrm>
            <a:off x="5334000" y="2209800"/>
            <a:ext cx="2914650" cy="2746375"/>
          </a:xfr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705839210"/>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664" y="1844823"/>
            <a:ext cx="6336704" cy="646331"/>
          </a:xfrm>
          <a:prstGeom prst="rect">
            <a:avLst/>
          </a:prstGeom>
          <a:noFill/>
        </p:spPr>
        <p:txBody>
          <a:bodyPr wrap="square" rtlCol="0">
            <a:spAutoFit/>
          </a:bodyPr>
          <a:lstStyle/>
          <a:p>
            <a:pPr algn="ctr"/>
            <a:r>
              <a:rPr lang="en-GB" sz="3600" dirty="0" smtClean="0"/>
              <a:t>VENTILATION IN BUILDINGS</a:t>
            </a:r>
            <a:endParaRPr lang="en-GB" sz="3600" dirty="0"/>
          </a:p>
        </p:txBody>
      </p:sp>
      <p:sp>
        <p:nvSpPr>
          <p:cNvPr id="4" name="Rectangle 3"/>
          <p:cNvSpPr/>
          <p:nvPr/>
        </p:nvSpPr>
        <p:spPr>
          <a:xfrm>
            <a:off x="2538028" y="5085184"/>
            <a:ext cx="4572000" cy="646331"/>
          </a:xfrm>
          <a:prstGeom prst="rect">
            <a:avLst/>
          </a:prstGeom>
        </p:spPr>
        <p:txBody>
          <a:bodyPr>
            <a:spAutoFit/>
          </a:bodyPr>
          <a:lstStyle/>
          <a:p>
            <a:pPr algn="ctr"/>
            <a:r>
              <a:rPr lang="en-GB" dirty="0"/>
              <a:t>Ventilation in buildings is regulated by Part F of the building regulations.</a:t>
            </a:r>
          </a:p>
        </p:txBody>
      </p:sp>
      <p:sp>
        <p:nvSpPr>
          <p:cNvPr id="5" name="Rectangle 4"/>
          <p:cNvSpPr/>
          <p:nvPr/>
        </p:nvSpPr>
        <p:spPr>
          <a:xfrm>
            <a:off x="1403648" y="3465003"/>
            <a:ext cx="6984776" cy="923330"/>
          </a:xfrm>
          <a:prstGeom prst="rect">
            <a:avLst/>
          </a:prstGeom>
        </p:spPr>
        <p:txBody>
          <a:bodyPr wrap="square">
            <a:spAutoFit/>
          </a:bodyPr>
          <a:lstStyle/>
          <a:p>
            <a:r>
              <a:rPr lang="en-US" dirty="0">
                <a:hlinkClick r:id="rId2"/>
              </a:rPr>
              <a:t>https://</a:t>
            </a:r>
            <a:r>
              <a:rPr lang="en-US" dirty="0" smtClean="0">
                <a:hlinkClick r:id="rId2"/>
              </a:rPr>
              <a:t>www.youtube.com/watch?v=d9btBXMocsc&amp;list=PL0yoGf_CWT0LJHo0nEY748-oDtkv2Bops&amp;index=3</a:t>
            </a:r>
            <a:endParaRPr lang="en-US" dirty="0" smtClean="0"/>
          </a:p>
          <a:p>
            <a:endParaRPr lang="en-US" dirty="0"/>
          </a:p>
        </p:txBody>
      </p:sp>
    </p:spTree>
    <p:extLst>
      <p:ext uri="{BB962C8B-B14F-4D97-AF65-F5344CB8AC3E}">
        <p14:creationId xmlns:p14="http://schemas.microsoft.com/office/powerpoint/2010/main" xmlns="" val="42351556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3046988"/>
          </a:xfrm>
          <a:prstGeom prst="rect">
            <a:avLst/>
          </a:prstGeom>
        </p:spPr>
        <p:txBody>
          <a:bodyPr wrap="square">
            <a:spAutoFit/>
          </a:bodyPr>
          <a:lstStyle/>
          <a:p>
            <a:pPr algn="just"/>
            <a:r>
              <a:rPr lang="en-US" sz="3200" b="1" dirty="0">
                <a:latin typeface="Arial" panose="020B0604020202020204" pitchFamily="34" charset="0"/>
                <a:cs typeface="Arial" panose="020B0604020202020204" pitchFamily="34" charset="0"/>
              </a:rPr>
              <a:t>Design </a:t>
            </a:r>
            <a:r>
              <a:rPr lang="en-US" sz="3200" b="1" dirty="0" smtClean="0">
                <a:latin typeface="Arial" panose="020B0604020202020204" pitchFamily="34" charset="0"/>
                <a:cs typeface="Arial" panose="020B0604020202020204" pitchFamily="34" charset="0"/>
              </a:rPr>
              <a:t>Criteria for Ventilation</a:t>
            </a:r>
          </a:p>
          <a:p>
            <a:r>
              <a:rPr lang="en-US" sz="2000" b="1" dirty="0" smtClean="0">
                <a:solidFill>
                  <a:srgbClr val="0070C0"/>
                </a:solidFill>
                <a:latin typeface="Comic Sans MS"/>
                <a:cs typeface="Comic Sans MS"/>
              </a:rPr>
              <a:t>Ventilation </a:t>
            </a:r>
            <a:r>
              <a:rPr lang="en-US" sz="2000" b="1" dirty="0">
                <a:solidFill>
                  <a:srgbClr val="0070C0"/>
                </a:solidFill>
                <a:latin typeface="Comic Sans MS"/>
                <a:cs typeface="Comic Sans MS"/>
              </a:rPr>
              <a:t>Rates for buildings</a:t>
            </a:r>
            <a:r>
              <a:rPr lang="en-US" sz="2000" b="1" dirty="0" smtClean="0">
                <a:solidFill>
                  <a:srgbClr val="0070C0"/>
                </a:solidFill>
                <a:latin typeface="Comic Sans MS"/>
                <a:cs typeface="Comic Sans MS"/>
              </a:rPr>
              <a:t>. Table </a:t>
            </a:r>
            <a:r>
              <a:rPr lang="en-US" sz="2000" b="1" dirty="0">
                <a:solidFill>
                  <a:srgbClr val="0070C0"/>
                </a:solidFill>
                <a:latin typeface="Comic Sans MS"/>
                <a:cs typeface="Comic Sans MS"/>
              </a:rPr>
              <a:t>3.1 CIBSE Guide B2 (2001</a:t>
            </a:r>
            <a:r>
              <a:rPr lang="en-US" sz="2000" b="1" dirty="0" smtClean="0">
                <a:solidFill>
                  <a:srgbClr val="0070C0"/>
                </a:solidFill>
                <a:latin typeface="Comic Sans MS"/>
                <a:cs typeface="Comic Sans MS"/>
              </a:rPr>
              <a:t>)</a:t>
            </a:r>
          </a:p>
          <a:p>
            <a:r>
              <a:rPr lang="en-US" sz="2000" b="1" dirty="0">
                <a:solidFill>
                  <a:schemeClr val="accent1"/>
                </a:solidFill>
              </a:rPr>
              <a:t>Building Regulations Part F (Ventilation)</a:t>
            </a:r>
            <a:endParaRPr lang="en-US" sz="2000" b="1" dirty="0">
              <a:solidFill>
                <a:schemeClr val="accent1"/>
              </a:solidFill>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To design a ventilation system, the engineer has to meet two basic </a:t>
            </a:r>
            <a:r>
              <a:rPr lang="en-US" sz="2000" dirty="0" smtClean="0">
                <a:latin typeface="Arial" panose="020B0604020202020204" pitchFamily="34" charset="0"/>
                <a:cs typeface="Arial" panose="020B0604020202020204" pitchFamily="34" charset="0"/>
              </a:rPr>
              <a:t>requirements which are :</a:t>
            </a:r>
            <a:endParaRPr lang="en-US" sz="2000" dirty="0">
              <a:latin typeface="Arial" panose="020B0604020202020204" pitchFamily="34" charset="0"/>
              <a:cs typeface="Arial" panose="020B0604020202020204" pitchFamily="34" charset="0"/>
            </a:endParaRPr>
          </a:p>
          <a:p>
            <a:pPr algn="just"/>
            <a:endParaRPr lang="en-US" sz="2000" dirty="0">
              <a:latin typeface="Arial" panose="020B0604020202020204" pitchFamily="34" charset="0"/>
              <a:cs typeface="Arial" panose="020B0604020202020204" pitchFamily="34" charset="0"/>
            </a:endParaRPr>
          </a:p>
          <a:p>
            <a:pPr marL="457200" indent="-457200" algn="just">
              <a:buFont typeface="+mj-lt"/>
              <a:buAutoNum type="arabicPeriod"/>
            </a:pPr>
            <a:r>
              <a:rPr lang="en-US" sz="2000" b="1" dirty="0">
                <a:solidFill>
                  <a:srgbClr val="0070C0"/>
                </a:solidFill>
                <a:latin typeface="Arial" panose="020B0604020202020204" pitchFamily="34" charset="0"/>
                <a:cs typeface="Arial" panose="020B0604020202020204" pitchFamily="34" charset="0"/>
              </a:rPr>
              <a:t>To supply fresh air for the occupants</a:t>
            </a:r>
          </a:p>
          <a:p>
            <a:pPr marL="457200" indent="-457200" algn="just">
              <a:buFont typeface="+mj-lt"/>
              <a:buAutoNum type="arabicPeriod"/>
            </a:pPr>
            <a:r>
              <a:rPr lang="en-US" sz="2000" b="1" dirty="0">
                <a:solidFill>
                  <a:srgbClr val="0070C0"/>
                </a:solidFill>
                <a:latin typeface="Arial" panose="020B0604020202020204" pitchFamily="34" charset="0"/>
                <a:cs typeface="Arial" panose="020B0604020202020204" pitchFamily="34" charset="0"/>
              </a:rPr>
              <a:t>To change the air in the room sufficiently so that smells, fumes and contaminants are removed.</a:t>
            </a:r>
          </a:p>
        </p:txBody>
      </p:sp>
      <p:sp>
        <p:nvSpPr>
          <p:cNvPr id="3" name="TextBox 2"/>
          <p:cNvSpPr txBox="1"/>
          <p:nvPr/>
        </p:nvSpPr>
        <p:spPr>
          <a:xfrm>
            <a:off x="371183" y="3502714"/>
            <a:ext cx="8352928" cy="2246769"/>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The method of specifying the quantity and rate of air renewal varies and includes the following:</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Air supply to the space – such as 1.5 room air changes per hour</a:t>
            </a:r>
          </a:p>
          <a:p>
            <a:pPr marL="342900" indent="-342900">
              <a:buFont typeface="Arial" panose="020B0604020202020204" pitchFamily="34" charset="0"/>
              <a:buChar char="•"/>
            </a:pPr>
            <a:endParaRPr lang="en-GB" sz="2000" b="1" dirty="0">
              <a:solidFill>
                <a:srgbClr val="0070C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Air supply to a person – such as 8 litres per second per person </a:t>
            </a:r>
          </a:p>
          <a:p>
            <a:r>
              <a:rPr lang="en-GB" sz="2000" b="1" dirty="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(which is 30m</a:t>
            </a:r>
            <a:r>
              <a:rPr lang="en-GB" sz="2000" b="1" baseline="30000" dirty="0" smtClean="0">
                <a:solidFill>
                  <a:srgbClr val="0070C0"/>
                </a:solidFill>
                <a:latin typeface="Arial" panose="020B0604020202020204" pitchFamily="34" charset="0"/>
                <a:cs typeface="Arial" panose="020B0604020202020204" pitchFamily="34" charset="0"/>
              </a:rPr>
              <a:t>3</a:t>
            </a:r>
            <a:r>
              <a:rPr lang="en-GB" sz="2000" b="1" dirty="0" smtClean="0">
                <a:solidFill>
                  <a:srgbClr val="0070C0"/>
                </a:solidFill>
                <a:latin typeface="Arial" panose="020B0604020202020204" pitchFamily="34" charset="0"/>
                <a:cs typeface="Arial" panose="020B0604020202020204" pitchFamily="34" charset="0"/>
              </a:rPr>
              <a:t> /hour)</a:t>
            </a:r>
            <a:endParaRPr lang="en-GB" sz="20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365746" y="6005899"/>
            <a:ext cx="2736304"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1000 litres(air) = 1m</a:t>
            </a:r>
            <a:r>
              <a:rPr lang="en-GB" sz="2000" b="1" baseline="30000" dirty="0" smtClean="0">
                <a:solidFill>
                  <a:srgbClr val="0070C0"/>
                </a:solidFill>
                <a:latin typeface="Arial" panose="020B0604020202020204" pitchFamily="34" charset="0"/>
                <a:cs typeface="Arial" panose="020B0604020202020204" pitchFamily="34" charset="0"/>
              </a:rPr>
              <a:t>3                          </a:t>
            </a:r>
            <a:endParaRPr lang="en-GB" sz="2000" b="1" baseline="30000" dirty="0">
              <a:solidFill>
                <a:srgbClr val="0070C0"/>
              </a:solidFill>
              <a:latin typeface="Arial" panose="020B0604020202020204" pitchFamily="34" charset="0"/>
              <a:cs typeface="Arial" panose="020B0604020202020204" pitchFamily="34" charset="0"/>
            </a:endParaRPr>
          </a:p>
        </p:txBody>
      </p:sp>
      <p:sp>
        <p:nvSpPr>
          <p:cNvPr id="5" name="TextBox 4"/>
          <p:cNvSpPr txBox="1"/>
          <p:nvPr/>
        </p:nvSpPr>
        <p:spPr>
          <a:xfrm>
            <a:off x="3275856" y="6005899"/>
            <a:ext cx="5868144"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1 litre/sec = 3600 litres / hr    OR     3.6m</a:t>
            </a:r>
            <a:r>
              <a:rPr lang="en-GB" sz="2000" b="1" baseline="30000" dirty="0" smtClean="0">
                <a:solidFill>
                  <a:srgbClr val="0070C0"/>
                </a:solidFill>
                <a:latin typeface="Arial" panose="020B0604020202020204" pitchFamily="34" charset="0"/>
                <a:cs typeface="Arial" panose="020B0604020202020204" pitchFamily="34" charset="0"/>
              </a:rPr>
              <a:t>3</a:t>
            </a:r>
            <a:r>
              <a:rPr lang="en-GB" sz="2000" b="1" dirty="0" smtClean="0">
                <a:solidFill>
                  <a:srgbClr val="0070C0"/>
                </a:solidFill>
                <a:latin typeface="Arial" panose="020B0604020202020204" pitchFamily="34" charset="0"/>
                <a:cs typeface="Arial" panose="020B0604020202020204" pitchFamily="34" charset="0"/>
              </a:rPr>
              <a:t>/hr</a:t>
            </a:r>
            <a:endParaRPr lang="en-GB" sz="2000" b="1" dirty="0">
              <a:solidFill>
                <a:srgbClr val="0070C0"/>
              </a:solidFill>
              <a:latin typeface="Arial" panose="020B0604020202020204" pitchFamily="34" charset="0"/>
              <a:cs typeface="Arial" panose="020B0604020202020204" pitchFamily="34" charset="0"/>
            </a:endParaRPr>
          </a:p>
        </p:txBody>
      </p:sp>
      <p:sp>
        <p:nvSpPr>
          <p:cNvPr id="6" name="TextBox 5"/>
          <p:cNvSpPr txBox="1"/>
          <p:nvPr/>
        </p:nvSpPr>
        <p:spPr>
          <a:xfrm>
            <a:off x="388909" y="5651956"/>
            <a:ext cx="3240360" cy="369332"/>
          </a:xfrm>
          <a:prstGeom prst="rect">
            <a:avLst/>
          </a:prstGeom>
          <a:noFill/>
        </p:spPr>
        <p:txBody>
          <a:bodyPr wrap="square" rtlCol="0">
            <a:spAutoFit/>
          </a:bodyPr>
          <a:lstStyle/>
          <a:p>
            <a:r>
              <a:rPr lang="en-GB" b="1" dirty="0" smtClean="0">
                <a:solidFill>
                  <a:srgbClr val="0070C0"/>
                </a:solidFill>
              </a:rPr>
              <a:t>Useful conversions:</a:t>
            </a:r>
            <a:endParaRPr lang="en-GB" b="1" dirty="0">
              <a:solidFill>
                <a:srgbClr val="0070C0"/>
              </a:solidFill>
            </a:endParaRPr>
          </a:p>
        </p:txBody>
      </p:sp>
      <p:sp>
        <p:nvSpPr>
          <p:cNvPr id="7" name="TextBox 6"/>
          <p:cNvSpPr txBox="1"/>
          <p:nvPr/>
        </p:nvSpPr>
        <p:spPr>
          <a:xfrm>
            <a:off x="435644" y="6410912"/>
            <a:ext cx="1404156"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xmlns="" val="41812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7938" y="168083"/>
            <a:ext cx="8664541" cy="3539430"/>
          </a:xfrm>
          <a:prstGeom prst="rect">
            <a:avLst/>
          </a:prstGeom>
        </p:spPr>
        <p:txBody>
          <a:bodyPr wrap="square">
            <a:spAutoFit/>
          </a:bodyPr>
          <a:lstStyle/>
          <a:p>
            <a:r>
              <a:rPr lang="en-US" sz="2400" b="1" dirty="0" smtClean="0">
                <a:latin typeface="Arial" panose="020B0604020202020204" pitchFamily="34" charset="0"/>
                <a:cs typeface="Arial" panose="020B0604020202020204" pitchFamily="34" charset="0"/>
              </a:rPr>
              <a:t>RULES FOR VENTILATION</a:t>
            </a:r>
          </a:p>
          <a:p>
            <a:endParaRPr lang="en-US" sz="2000" dirty="0" smtClean="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A </a:t>
            </a:r>
            <a:r>
              <a:rPr lang="en-US" sz="2000" dirty="0">
                <a:latin typeface="Arial" panose="020B0604020202020204" pitchFamily="34" charset="0"/>
                <a:cs typeface="Arial" panose="020B0604020202020204" pitchFamily="34" charset="0"/>
              </a:rPr>
              <a:t>habitable room requires one or more ventilation openings, the total area of which must not be less than </a:t>
            </a:r>
            <a:r>
              <a:rPr lang="en-US" sz="2000" b="1" dirty="0">
                <a:solidFill>
                  <a:srgbClr val="0070C0"/>
                </a:solidFill>
                <a:latin typeface="Arial" panose="020B0604020202020204" pitchFamily="34" charset="0"/>
                <a:cs typeface="Arial" panose="020B0604020202020204" pitchFamily="34" charset="0"/>
              </a:rPr>
              <a:t>1/20 </a:t>
            </a:r>
            <a:r>
              <a:rPr lang="en-US" sz="2000" b="1" baseline="30000" dirty="0" smtClean="0">
                <a:solidFill>
                  <a:srgbClr val="0070C0"/>
                </a:solidFill>
                <a:latin typeface="Arial" panose="020B0604020202020204" pitchFamily="34" charset="0"/>
                <a:cs typeface="Arial" panose="020B0604020202020204" pitchFamily="34" charset="0"/>
              </a:rPr>
              <a:t>th</a:t>
            </a:r>
            <a:r>
              <a:rPr lang="en-US" sz="2000" b="1" dirty="0" smtClean="0">
                <a:solidFill>
                  <a:srgbClr val="0070C0"/>
                </a:solidFill>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of the floor area of the </a:t>
            </a:r>
            <a:r>
              <a:rPr lang="en-US" sz="2000" dirty="0" smtClean="0">
                <a:latin typeface="Arial" panose="020B0604020202020204" pitchFamily="34" charset="0"/>
                <a:cs typeface="Arial" panose="020B0604020202020204" pitchFamily="34" charset="0"/>
              </a:rPr>
              <a:t>room. </a:t>
            </a: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Some part of the </a:t>
            </a:r>
            <a:r>
              <a:rPr lang="en-US" sz="2000" dirty="0">
                <a:latin typeface="Arial" panose="020B0604020202020204" pitchFamily="34" charset="0"/>
                <a:cs typeface="Arial" panose="020B0604020202020204" pitchFamily="34" charset="0"/>
              </a:rPr>
              <a:t>opening </a:t>
            </a:r>
            <a:r>
              <a:rPr lang="en-US" sz="2000" dirty="0" smtClean="0">
                <a:latin typeface="Arial" panose="020B0604020202020204" pitchFamily="34" charset="0"/>
                <a:cs typeface="Arial" panose="020B0604020202020204" pitchFamily="34" charset="0"/>
              </a:rPr>
              <a:t>being </a:t>
            </a:r>
            <a:r>
              <a:rPr lang="en-US" sz="2000" dirty="0">
                <a:latin typeface="Arial" panose="020B0604020202020204" pitchFamily="34" charset="0"/>
                <a:cs typeface="Arial" panose="020B0604020202020204" pitchFamily="34" charset="0"/>
              </a:rPr>
              <a:t>more than </a:t>
            </a:r>
            <a:r>
              <a:rPr lang="en-US" sz="2000" b="1" dirty="0">
                <a:solidFill>
                  <a:srgbClr val="0070C0"/>
                </a:solidFill>
                <a:latin typeface="Arial" panose="020B0604020202020204" pitchFamily="34" charset="0"/>
                <a:cs typeface="Arial" panose="020B0604020202020204" pitchFamily="34" charset="0"/>
              </a:rPr>
              <a:t>1.7 metres </a:t>
            </a:r>
            <a:r>
              <a:rPr lang="en-US" sz="2000" dirty="0">
                <a:latin typeface="Arial" panose="020B0604020202020204" pitchFamily="34" charset="0"/>
                <a:cs typeface="Arial" panose="020B0604020202020204" pitchFamily="34" charset="0"/>
              </a:rPr>
              <a:t>above floor level</a:t>
            </a:r>
            <a:r>
              <a:rPr lang="en-US" sz="2000" dirty="0" smtClean="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Ventilation may be Natural…. or Mechanically controlled</a:t>
            </a:r>
          </a:p>
          <a:p>
            <a:pPr algn="just"/>
            <a:r>
              <a:rPr lang="en-US" sz="2000" dirty="0" smtClean="0">
                <a:latin typeface="Arial" panose="020B0604020202020204" pitchFamily="34" charset="0"/>
                <a:cs typeface="Arial" panose="020B0604020202020204" pitchFamily="34" charset="0"/>
              </a:rPr>
              <a:t>When </a:t>
            </a:r>
            <a:r>
              <a:rPr lang="en-US" sz="2000" dirty="0">
                <a:latin typeface="Arial" panose="020B0604020202020204" pitchFamily="34" charset="0"/>
                <a:cs typeface="Arial" panose="020B0604020202020204" pitchFamily="34" charset="0"/>
              </a:rPr>
              <a:t>ventilation is by mechanical </a:t>
            </a:r>
            <a:r>
              <a:rPr lang="en-US" sz="2000" dirty="0" smtClean="0">
                <a:latin typeface="Arial" panose="020B0604020202020204" pitchFamily="34" charset="0"/>
                <a:cs typeface="Arial" panose="020B0604020202020204" pitchFamily="34" charset="0"/>
              </a:rPr>
              <a:t>means:</a:t>
            </a:r>
          </a:p>
          <a:p>
            <a:pPr algn="just"/>
            <a:r>
              <a:rPr lang="en-US" sz="2000" b="1" dirty="0" smtClean="0">
                <a:solidFill>
                  <a:srgbClr val="0070C0"/>
                </a:solidFill>
                <a:latin typeface="Arial" panose="020B0604020202020204" pitchFamily="34" charset="0"/>
                <a:cs typeface="Arial" panose="020B0604020202020204" pitchFamily="34" charset="0"/>
              </a:rPr>
              <a:t>one</a:t>
            </a:r>
            <a:r>
              <a:rPr lang="en-US" sz="2000" b="1"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air change per hour </a:t>
            </a:r>
            <a:r>
              <a:rPr lang="en-US" sz="2000" dirty="0" smtClean="0">
                <a:latin typeface="Arial" panose="020B0604020202020204" pitchFamily="34" charset="0"/>
                <a:cs typeface="Arial" panose="020B0604020202020204" pitchFamily="34" charset="0"/>
              </a:rPr>
              <a:t>(1 ACH) must </a:t>
            </a:r>
            <a:r>
              <a:rPr lang="en-US" sz="2000" dirty="0">
                <a:latin typeface="Arial" panose="020B0604020202020204" pitchFamily="34" charset="0"/>
                <a:cs typeface="Arial" panose="020B0604020202020204" pitchFamily="34" charset="0"/>
              </a:rPr>
              <a:t>be provided </a:t>
            </a:r>
            <a:r>
              <a:rPr lang="en-US" sz="2000" dirty="0" smtClean="0">
                <a:latin typeface="Arial" panose="020B0604020202020204" pitchFamily="34" charset="0"/>
                <a:cs typeface="Arial" panose="020B0604020202020204" pitchFamily="34" charset="0"/>
              </a:rPr>
              <a:t>to domestic </a:t>
            </a:r>
            <a:r>
              <a:rPr lang="en-US" sz="2000" dirty="0">
                <a:latin typeface="Arial" panose="020B0604020202020204" pitchFamily="34" charset="0"/>
                <a:cs typeface="Arial" panose="020B0604020202020204" pitchFamily="34" charset="0"/>
              </a:rPr>
              <a:t>rooms and </a:t>
            </a:r>
            <a:r>
              <a:rPr lang="en-US" sz="2000" b="1" dirty="0">
                <a:solidFill>
                  <a:srgbClr val="0070C0"/>
                </a:solidFill>
                <a:latin typeface="Arial" panose="020B0604020202020204" pitchFamily="34" charset="0"/>
                <a:cs typeface="Arial" panose="020B0604020202020204" pitchFamily="34" charset="0"/>
              </a:rPr>
              <a:t>three</a:t>
            </a:r>
            <a:r>
              <a:rPr lang="en-US" sz="2000" dirty="0">
                <a:latin typeface="Arial" panose="020B0604020202020204" pitchFamily="34" charset="0"/>
                <a:cs typeface="Arial" panose="020B0604020202020204" pitchFamily="34" charset="0"/>
              </a:rPr>
              <a:t> air changes per hour </a:t>
            </a:r>
            <a:r>
              <a:rPr lang="en-US" sz="2000" dirty="0" smtClean="0">
                <a:latin typeface="Arial" panose="020B0604020202020204" pitchFamily="34" charset="0"/>
                <a:cs typeface="Arial" panose="020B0604020202020204" pitchFamily="34" charset="0"/>
              </a:rPr>
              <a:t>(3 ACH) to </a:t>
            </a:r>
            <a:r>
              <a:rPr lang="en-US" sz="2000" dirty="0">
                <a:latin typeface="Arial" panose="020B0604020202020204" pitchFamily="34" charset="0"/>
                <a:cs typeface="Arial" panose="020B0604020202020204" pitchFamily="34" charset="0"/>
              </a:rPr>
              <a:t>bathrooms and kitchens</a:t>
            </a:r>
            <a:r>
              <a:rPr lang="en-US" sz="2000" dirty="0" smtClean="0">
                <a:latin typeface="Arial" panose="020B0604020202020204" pitchFamily="34" charset="0"/>
                <a:cs typeface="Arial" panose="020B0604020202020204" pitchFamily="34" charset="0"/>
              </a:rPr>
              <a:t>.</a:t>
            </a:r>
          </a:p>
          <a:p>
            <a:pPr algn="just"/>
            <a:endParaRPr lang="en-US" sz="2000" dirty="0">
              <a:latin typeface="Arial" panose="020B0604020202020204" pitchFamily="34" charset="0"/>
              <a:cs typeface="Arial" panose="020B0604020202020204" pitchFamily="34" charset="0"/>
            </a:endParaRPr>
          </a:p>
        </p:txBody>
      </p:sp>
      <p:pic>
        <p:nvPicPr>
          <p:cNvPr id="3" name="Picture 2" descr="C:\Users\fad-an\Desktop\air change.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3608" y="3825343"/>
            <a:ext cx="6768752" cy="2890343"/>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1115616" y="3861048"/>
            <a:ext cx="4176464" cy="369559"/>
          </a:xfrm>
          <a:prstGeom prst="rect">
            <a:avLst/>
          </a:prstGeom>
          <a:solidFill>
            <a:schemeClr val="bg1">
              <a:lumMod val="85000"/>
            </a:schemeClr>
          </a:solidFill>
          <a:ln w="12700">
            <a:solidFill>
              <a:schemeClr val="tx1"/>
            </a:solidFill>
          </a:ln>
        </p:spPr>
        <p:txBody>
          <a:bodyPr wrap="square" rtlCol="0">
            <a:spAutoFit/>
          </a:bodyPr>
          <a:lstStyle/>
          <a:p>
            <a:r>
              <a:rPr lang="en-GB" dirty="0" smtClean="0"/>
              <a:t>Typical Mechanical Ventilation rates</a:t>
            </a:r>
            <a:endParaRPr lang="en-GB" dirty="0"/>
          </a:p>
        </p:txBody>
      </p:sp>
      <p:sp>
        <p:nvSpPr>
          <p:cNvPr id="5" name="TextBox 4"/>
          <p:cNvSpPr txBox="1"/>
          <p:nvPr/>
        </p:nvSpPr>
        <p:spPr>
          <a:xfrm>
            <a:off x="2267744" y="4941168"/>
            <a:ext cx="1296144" cy="246221"/>
          </a:xfrm>
          <a:prstGeom prst="rect">
            <a:avLst/>
          </a:prstGeom>
          <a:solidFill>
            <a:srgbClr val="EAEAEA"/>
          </a:solidFill>
        </p:spPr>
        <p:txBody>
          <a:bodyPr wrap="square" rtlCol="0">
            <a:spAutoFit/>
          </a:bodyPr>
          <a:lstStyle/>
          <a:p>
            <a:endParaRPr lang="en-GB" sz="1000" dirty="0"/>
          </a:p>
        </p:txBody>
      </p:sp>
    </p:spTree>
    <p:extLst>
      <p:ext uri="{BB962C8B-B14F-4D97-AF65-F5344CB8AC3E}">
        <p14:creationId xmlns:p14="http://schemas.microsoft.com/office/powerpoint/2010/main" xmlns="" val="156628544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7000" y="265186"/>
            <a:ext cx="8549456" cy="5586145"/>
          </a:xfrm>
          <a:prstGeom prst="rect">
            <a:avLst/>
          </a:prstGeom>
        </p:spPr>
        <p:txBody>
          <a:bodyPr wrap="square">
            <a:spAutoFit/>
          </a:bodyPr>
          <a:lstStyle/>
          <a:p>
            <a:r>
              <a:rPr lang="en-US" sz="3200" b="1" dirty="0" smtClean="0">
                <a:cs typeface="Comic Sans MS"/>
              </a:rPr>
              <a:t>VENTILATION CALCULATIONS</a:t>
            </a:r>
          </a:p>
          <a:p>
            <a:endParaRPr lang="en-US" sz="2200" dirty="0" smtClean="0">
              <a:cs typeface="Comic Sans MS"/>
            </a:endParaRPr>
          </a:p>
          <a:p>
            <a:r>
              <a:rPr lang="en-US" sz="2200" dirty="0" smtClean="0">
                <a:cs typeface="Comic Sans MS"/>
              </a:rPr>
              <a:t>The </a:t>
            </a:r>
            <a:r>
              <a:rPr lang="en-US" sz="2200" dirty="0">
                <a:cs typeface="Comic Sans MS"/>
              </a:rPr>
              <a:t>following </a:t>
            </a:r>
            <a:r>
              <a:rPr lang="en-US" sz="2200" dirty="0" smtClean="0">
                <a:cs typeface="Comic Sans MS"/>
              </a:rPr>
              <a:t>formulae </a:t>
            </a:r>
            <a:r>
              <a:rPr lang="en-US" sz="2200" dirty="0">
                <a:cs typeface="Comic Sans MS"/>
              </a:rPr>
              <a:t>may be used</a:t>
            </a:r>
            <a:r>
              <a:rPr lang="en-US" sz="2200" dirty="0" smtClean="0">
                <a:cs typeface="Comic Sans MS"/>
              </a:rPr>
              <a:t>:</a:t>
            </a:r>
          </a:p>
          <a:p>
            <a:endParaRPr lang="en-US" sz="2200" dirty="0">
              <a:cs typeface="Comic Sans MS"/>
            </a:endParaRPr>
          </a:p>
          <a:p>
            <a:pPr marL="457200" indent="-457200">
              <a:buFont typeface="+mj-lt"/>
              <a:buAutoNum type="arabicPeriod"/>
            </a:pPr>
            <a:r>
              <a:rPr lang="en-US" sz="3600" b="1" dirty="0" smtClean="0">
                <a:solidFill>
                  <a:srgbClr val="0070C0"/>
                </a:solidFill>
                <a:cs typeface="Comic Sans MS"/>
              </a:rPr>
              <a:t>For </a:t>
            </a:r>
            <a:r>
              <a:rPr lang="en-US" sz="3600" b="1" dirty="0">
                <a:solidFill>
                  <a:srgbClr val="0070C0"/>
                </a:solidFill>
                <a:cs typeface="Comic Sans MS"/>
              </a:rPr>
              <a:t>General </a:t>
            </a:r>
            <a:r>
              <a:rPr lang="en-US" sz="3600" b="1" dirty="0" smtClean="0">
                <a:solidFill>
                  <a:srgbClr val="0070C0"/>
                </a:solidFill>
                <a:cs typeface="Comic Sans MS"/>
              </a:rPr>
              <a:t>Ventilation</a:t>
            </a:r>
          </a:p>
          <a:p>
            <a:endParaRPr lang="en-US" sz="3600" b="1" dirty="0" smtClean="0">
              <a:solidFill>
                <a:srgbClr val="0070C0"/>
              </a:solidFill>
              <a:cs typeface="Comic Sans MS"/>
            </a:endParaRPr>
          </a:p>
          <a:p>
            <a:pPr marL="0" lvl="1"/>
            <a:r>
              <a:rPr lang="en-US" sz="2500" b="1" dirty="0" smtClean="0">
                <a:cs typeface="Comic Sans MS"/>
              </a:rPr>
              <a:t>    </a:t>
            </a:r>
            <a:r>
              <a:rPr lang="en-US" sz="2500" b="1" dirty="0" smtClean="0">
                <a:solidFill>
                  <a:srgbClr val="0070C0"/>
                </a:solidFill>
                <a:cs typeface="Comic Sans MS"/>
              </a:rPr>
              <a:t>Ventilation rate (Q) </a:t>
            </a:r>
            <a:r>
              <a:rPr lang="en-US" sz="2500" b="1" dirty="0">
                <a:solidFill>
                  <a:srgbClr val="0070C0"/>
                </a:solidFill>
                <a:cs typeface="Comic Sans MS"/>
              </a:rPr>
              <a:t>(m</a:t>
            </a:r>
            <a:r>
              <a:rPr lang="en-US" sz="2500" b="1" baseline="30000" dirty="0">
                <a:solidFill>
                  <a:srgbClr val="0070C0"/>
                </a:solidFill>
                <a:cs typeface="Comic Sans MS"/>
              </a:rPr>
              <a:t>3</a:t>
            </a:r>
            <a:r>
              <a:rPr lang="en-US" sz="2500" b="1" dirty="0">
                <a:solidFill>
                  <a:srgbClr val="0070C0"/>
                </a:solidFill>
                <a:cs typeface="Comic Sans MS"/>
              </a:rPr>
              <a:t>/h) = </a:t>
            </a:r>
            <a:endParaRPr lang="en-US" sz="2500" b="1" dirty="0" smtClean="0">
              <a:solidFill>
                <a:srgbClr val="0070C0"/>
              </a:solidFill>
              <a:cs typeface="Comic Sans MS"/>
            </a:endParaRPr>
          </a:p>
          <a:p>
            <a:pPr marL="0" lvl="1"/>
            <a:endParaRPr lang="en-US" sz="2500" b="1" dirty="0" smtClean="0">
              <a:solidFill>
                <a:srgbClr val="0070C0"/>
              </a:solidFill>
              <a:cs typeface="Comic Sans MS"/>
            </a:endParaRPr>
          </a:p>
          <a:p>
            <a:pPr marL="0" lvl="1"/>
            <a:r>
              <a:rPr lang="en-US" sz="2500" b="1" dirty="0" smtClean="0">
                <a:solidFill>
                  <a:srgbClr val="0070C0"/>
                </a:solidFill>
                <a:cs typeface="Comic Sans MS"/>
              </a:rPr>
              <a:t>    Air </a:t>
            </a:r>
            <a:r>
              <a:rPr lang="en-US" sz="2500" b="1" dirty="0">
                <a:solidFill>
                  <a:srgbClr val="0070C0"/>
                </a:solidFill>
                <a:cs typeface="Comic Sans MS"/>
              </a:rPr>
              <a:t>Change Rate (/h) x Room Volume (m</a:t>
            </a:r>
            <a:r>
              <a:rPr lang="en-US" sz="2500" b="1" baseline="30000" dirty="0">
                <a:solidFill>
                  <a:srgbClr val="0070C0"/>
                </a:solidFill>
                <a:cs typeface="Comic Sans MS"/>
              </a:rPr>
              <a:t>3</a:t>
            </a:r>
            <a:r>
              <a:rPr lang="en-US" sz="2500" b="1" dirty="0">
                <a:solidFill>
                  <a:srgbClr val="0070C0"/>
                </a:solidFill>
                <a:cs typeface="Comic Sans MS"/>
              </a:rPr>
              <a:t>)</a:t>
            </a:r>
            <a:endParaRPr lang="en-US" sz="2500" dirty="0">
              <a:solidFill>
                <a:srgbClr val="0070C0"/>
              </a:solidFill>
              <a:cs typeface="Comic Sans MS"/>
            </a:endParaRPr>
          </a:p>
          <a:p>
            <a:endParaRPr lang="en-US" sz="2000" dirty="0" smtClean="0">
              <a:solidFill>
                <a:srgbClr val="0070C0"/>
              </a:solidFill>
              <a:cs typeface="Comic Sans MS"/>
            </a:endParaRPr>
          </a:p>
          <a:p>
            <a:pPr lvl="1"/>
            <a:endParaRPr lang="en-US" sz="2000" dirty="0" smtClean="0">
              <a:solidFill>
                <a:srgbClr val="0070C0"/>
              </a:solidFill>
              <a:cs typeface="Comic Sans MS"/>
            </a:endParaRPr>
          </a:p>
          <a:p>
            <a:pPr lvl="1"/>
            <a:r>
              <a:rPr lang="fr-FR" sz="2500" b="1" dirty="0" smtClean="0">
                <a:solidFill>
                  <a:srgbClr val="0070C0"/>
                </a:solidFill>
                <a:cs typeface="Comic Sans MS"/>
              </a:rPr>
              <a:t>Ventilation </a:t>
            </a:r>
            <a:r>
              <a:rPr lang="fr-FR" sz="2500" b="1" dirty="0">
                <a:solidFill>
                  <a:srgbClr val="0070C0"/>
                </a:solidFill>
                <a:cs typeface="Comic Sans MS"/>
              </a:rPr>
              <a:t>rate (m</a:t>
            </a:r>
            <a:r>
              <a:rPr lang="fr-FR" sz="2500" b="1" baseline="30000" dirty="0">
                <a:solidFill>
                  <a:srgbClr val="0070C0"/>
                </a:solidFill>
                <a:cs typeface="Comic Sans MS"/>
              </a:rPr>
              <a:t>3</a:t>
            </a:r>
            <a:r>
              <a:rPr lang="fr-FR" sz="2500" b="1" dirty="0">
                <a:solidFill>
                  <a:srgbClr val="0070C0"/>
                </a:solidFill>
                <a:cs typeface="Comic Sans MS"/>
              </a:rPr>
              <a:t>/s) </a:t>
            </a:r>
            <a:r>
              <a:rPr lang="fr-FR" sz="2500" b="1" dirty="0" smtClean="0">
                <a:solidFill>
                  <a:srgbClr val="0070C0"/>
                </a:solidFill>
                <a:cs typeface="Comic Sans MS"/>
              </a:rPr>
              <a:t>= </a:t>
            </a:r>
            <a:r>
              <a:rPr lang="fr-FR" sz="2500" b="1" u="sng" dirty="0" smtClean="0">
                <a:solidFill>
                  <a:srgbClr val="0070C0"/>
                </a:solidFill>
                <a:cs typeface="Comic Sans MS"/>
              </a:rPr>
              <a:t>Ventilation </a:t>
            </a:r>
            <a:r>
              <a:rPr lang="fr-FR" sz="2500" b="1" u="sng" dirty="0">
                <a:solidFill>
                  <a:srgbClr val="0070C0"/>
                </a:solidFill>
                <a:cs typeface="Comic Sans MS"/>
              </a:rPr>
              <a:t>rate (m</a:t>
            </a:r>
            <a:r>
              <a:rPr lang="fr-FR" sz="2500" b="1" u="sng" baseline="30000" dirty="0">
                <a:solidFill>
                  <a:srgbClr val="0070C0"/>
                </a:solidFill>
                <a:cs typeface="Comic Sans MS"/>
              </a:rPr>
              <a:t>3</a:t>
            </a:r>
            <a:r>
              <a:rPr lang="fr-FR" sz="2500" b="1" u="sng" dirty="0">
                <a:solidFill>
                  <a:srgbClr val="0070C0"/>
                </a:solidFill>
                <a:cs typeface="Comic Sans MS"/>
              </a:rPr>
              <a:t>/h</a:t>
            </a:r>
            <a:r>
              <a:rPr lang="fr-FR" sz="2500" b="1" u="sng" dirty="0" smtClean="0">
                <a:solidFill>
                  <a:srgbClr val="0070C0"/>
                </a:solidFill>
                <a:cs typeface="Comic Sans MS"/>
              </a:rPr>
              <a:t>)</a:t>
            </a:r>
            <a:r>
              <a:rPr lang="fr-FR" sz="2500" b="1" dirty="0" smtClean="0">
                <a:solidFill>
                  <a:srgbClr val="0070C0"/>
                </a:solidFill>
                <a:cs typeface="Comic Sans MS"/>
              </a:rPr>
              <a:t>                                            						3600</a:t>
            </a:r>
            <a:endParaRPr lang="fr-FR" sz="2500" dirty="0">
              <a:solidFill>
                <a:srgbClr val="0070C0"/>
              </a:solidFill>
              <a:cs typeface="Comic Sans MS"/>
            </a:endParaRPr>
          </a:p>
          <a:p>
            <a:r>
              <a:rPr lang="fr-FR" sz="2200" dirty="0">
                <a:cs typeface="Comic Sans MS"/>
              </a:rPr>
              <a:t> </a:t>
            </a:r>
            <a:endParaRPr lang="en-US" sz="2200" dirty="0">
              <a:cs typeface="Comic Sans MS"/>
            </a:endParaRPr>
          </a:p>
        </p:txBody>
      </p:sp>
      <p:sp>
        <p:nvSpPr>
          <p:cNvPr id="2" name="TextBox 1"/>
          <p:cNvSpPr txBox="1"/>
          <p:nvPr/>
        </p:nvSpPr>
        <p:spPr>
          <a:xfrm>
            <a:off x="467544" y="6165304"/>
            <a:ext cx="295232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COPY DOWN</a:t>
            </a:r>
            <a:endParaRPr lang="en-GB" sz="2400" b="1" dirty="0">
              <a:solidFill>
                <a:srgbClr val="0070C0"/>
              </a:solidFill>
              <a:latin typeface="Arial" panose="020B0604020202020204" pitchFamily="34" charset="0"/>
              <a:cs typeface="Arial" panose="020B0604020202020204" pitchFamily="34" charset="0"/>
            </a:endParaRPr>
          </a:p>
        </p:txBody>
      </p:sp>
      <p:sp>
        <p:nvSpPr>
          <p:cNvPr id="3" name="TextBox 2"/>
          <p:cNvSpPr txBox="1"/>
          <p:nvPr/>
        </p:nvSpPr>
        <p:spPr>
          <a:xfrm>
            <a:off x="3213596" y="4149080"/>
            <a:ext cx="2376264" cy="369332"/>
          </a:xfrm>
          <a:prstGeom prst="rect">
            <a:avLst/>
          </a:prstGeom>
          <a:noFill/>
        </p:spPr>
        <p:txBody>
          <a:bodyPr wrap="square" rtlCol="0">
            <a:spAutoFit/>
          </a:bodyPr>
          <a:lstStyle/>
          <a:p>
            <a:r>
              <a:rPr lang="en-GB" b="1" dirty="0" smtClean="0">
                <a:solidFill>
                  <a:srgbClr val="000000"/>
                </a:solidFill>
              </a:rPr>
              <a:t>OR…. to convert</a:t>
            </a:r>
            <a:endParaRPr lang="en-GB" b="1" dirty="0">
              <a:solidFill>
                <a:srgbClr val="000000"/>
              </a:solidFill>
            </a:endParaRPr>
          </a:p>
        </p:txBody>
      </p:sp>
      <p:cxnSp>
        <p:nvCxnSpPr>
          <p:cNvPr id="6" name="Straight Arrow Connector 5"/>
          <p:cNvCxnSpPr/>
          <p:nvPr/>
        </p:nvCxnSpPr>
        <p:spPr>
          <a:xfrm flipH="1">
            <a:off x="3923928" y="4437112"/>
            <a:ext cx="432048"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52734996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395536" y="404664"/>
            <a:ext cx="3600400" cy="523220"/>
          </a:xfrm>
          <a:prstGeom prst="rect">
            <a:avLst/>
          </a:prstGeom>
          <a:noFill/>
        </p:spPr>
        <p:txBody>
          <a:bodyPr wrap="square" rtlCol="0">
            <a:spAutoFit/>
          </a:bodyPr>
          <a:lstStyle/>
          <a:p>
            <a:r>
              <a:rPr lang="en-GB" sz="2800" b="1" dirty="0" smtClean="0">
                <a:solidFill>
                  <a:srgbClr val="0070C0"/>
                </a:solidFill>
              </a:rPr>
              <a:t>EXAMPLE :</a:t>
            </a:r>
            <a:endParaRPr lang="en-GB" sz="2800" b="1" dirty="0">
              <a:solidFill>
                <a:srgbClr val="0070C0"/>
              </a:solidFill>
            </a:endParaRPr>
          </a:p>
        </p:txBody>
      </p:sp>
      <p:sp>
        <p:nvSpPr>
          <p:cNvPr id="4" name="TextBox 3"/>
          <p:cNvSpPr txBox="1"/>
          <p:nvPr/>
        </p:nvSpPr>
        <p:spPr>
          <a:xfrm>
            <a:off x="381254" y="1124744"/>
            <a:ext cx="8208912"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An extract fan is required for a room with sanitary WC and Urinal with the following targets. What extraction rate is required for the fan in litres/second?  </a:t>
            </a:r>
            <a:r>
              <a:rPr lang="en-GB" sz="2000" dirty="0" smtClean="0">
                <a:latin typeface="Arial" panose="020B0604020202020204" pitchFamily="34" charset="0"/>
                <a:cs typeface="Arial" panose="020B0604020202020204" pitchFamily="34" charset="0"/>
              </a:rPr>
              <a:t>Note: 1000 litres air in 1m</a:t>
            </a:r>
            <a:r>
              <a:rPr lang="en-GB" sz="2000" baseline="30000" dirty="0" smtClean="0">
                <a:latin typeface="Arial" panose="020B0604020202020204" pitchFamily="34" charset="0"/>
                <a:cs typeface="Arial" panose="020B0604020202020204" pitchFamily="34" charset="0"/>
              </a:rPr>
              <a:t>3</a:t>
            </a:r>
            <a:endParaRPr lang="en-GB" sz="2000" dirty="0">
              <a:latin typeface="Arial" panose="020B0604020202020204" pitchFamily="34" charset="0"/>
              <a:cs typeface="Arial" panose="020B0604020202020204" pitchFamily="34" charset="0"/>
            </a:endParaRPr>
          </a:p>
        </p:txBody>
      </p:sp>
      <p:sp>
        <p:nvSpPr>
          <p:cNvPr id="5" name="TextBox 4"/>
          <p:cNvSpPr txBox="1"/>
          <p:nvPr/>
        </p:nvSpPr>
        <p:spPr>
          <a:xfrm>
            <a:off x="1583668" y="2420888"/>
            <a:ext cx="6192688"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Target Area changes per hour = 3</a:t>
            </a:r>
            <a:endParaRPr lang="en-GB" b="1" dirty="0">
              <a:latin typeface="Arial" panose="020B0604020202020204" pitchFamily="34" charset="0"/>
              <a:cs typeface="Arial" panose="020B0604020202020204" pitchFamily="34" charset="0"/>
            </a:endParaRPr>
          </a:p>
        </p:txBody>
      </p:sp>
      <p:sp>
        <p:nvSpPr>
          <p:cNvPr id="6" name="TextBox 5"/>
          <p:cNvSpPr txBox="1"/>
          <p:nvPr/>
        </p:nvSpPr>
        <p:spPr>
          <a:xfrm>
            <a:off x="1619672" y="2852936"/>
            <a:ext cx="6408712"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Volume of the room = 2m x 3m x 2.5m = 15 m</a:t>
            </a:r>
            <a:r>
              <a:rPr lang="en-GB" b="1" baseline="30000" dirty="0" smtClean="0">
                <a:latin typeface="Arial" panose="020B0604020202020204" pitchFamily="34" charset="0"/>
                <a:cs typeface="Arial" panose="020B0604020202020204" pitchFamily="34" charset="0"/>
              </a:rPr>
              <a:t>3</a:t>
            </a:r>
            <a:endParaRPr lang="en-GB" b="1" baseline="30000" dirty="0">
              <a:latin typeface="Arial" panose="020B0604020202020204" pitchFamily="34" charset="0"/>
              <a:cs typeface="Arial" panose="020B0604020202020204" pitchFamily="34" charset="0"/>
            </a:endParaRPr>
          </a:p>
        </p:txBody>
      </p:sp>
      <p:sp>
        <p:nvSpPr>
          <p:cNvPr id="7" name="TextBox 6"/>
          <p:cNvSpPr txBox="1"/>
          <p:nvPr/>
        </p:nvSpPr>
        <p:spPr>
          <a:xfrm>
            <a:off x="689593" y="3356992"/>
            <a:ext cx="2304256" cy="369332"/>
          </a:xfrm>
          <a:prstGeom prst="rect">
            <a:avLst/>
          </a:prstGeom>
          <a:noFill/>
        </p:spPr>
        <p:txBody>
          <a:bodyPr wrap="square" rtlCol="0">
            <a:spAutoFit/>
          </a:bodyPr>
          <a:lstStyle/>
          <a:p>
            <a:r>
              <a:rPr lang="en-GB" b="1" dirty="0" smtClean="0">
                <a:solidFill>
                  <a:srgbClr val="0070C0"/>
                </a:solidFill>
              </a:rPr>
              <a:t>3 AC/H = 3 x 15m</a:t>
            </a:r>
            <a:r>
              <a:rPr lang="en-GB" b="1" baseline="30000" dirty="0" smtClean="0">
                <a:solidFill>
                  <a:srgbClr val="0070C0"/>
                </a:solidFill>
              </a:rPr>
              <a:t>3</a:t>
            </a:r>
            <a:r>
              <a:rPr lang="en-GB" b="1" dirty="0" smtClean="0">
                <a:solidFill>
                  <a:srgbClr val="0070C0"/>
                </a:solidFill>
              </a:rPr>
              <a:t> </a:t>
            </a:r>
            <a:endParaRPr lang="en-GB" b="1" dirty="0">
              <a:solidFill>
                <a:srgbClr val="0070C0"/>
              </a:solidFill>
            </a:endParaRPr>
          </a:p>
        </p:txBody>
      </p:sp>
      <p:sp>
        <p:nvSpPr>
          <p:cNvPr id="8" name="TextBox 7"/>
          <p:cNvSpPr txBox="1"/>
          <p:nvPr/>
        </p:nvSpPr>
        <p:spPr>
          <a:xfrm>
            <a:off x="2915816" y="3356992"/>
            <a:ext cx="4896544" cy="369332"/>
          </a:xfrm>
          <a:prstGeom prst="rect">
            <a:avLst/>
          </a:prstGeom>
          <a:noFill/>
        </p:spPr>
        <p:txBody>
          <a:bodyPr wrap="square" rtlCol="0">
            <a:spAutoFit/>
          </a:bodyPr>
          <a:lstStyle/>
          <a:p>
            <a:r>
              <a:rPr lang="en-GB" b="1" dirty="0" smtClean="0">
                <a:solidFill>
                  <a:srgbClr val="0070C0"/>
                </a:solidFill>
              </a:rPr>
              <a:t>= 45m</a:t>
            </a:r>
            <a:r>
              <a:rPr lang="en-GB" b="1" baseline="30000" dirty="0" smtClean="0">
                <a:solidFill>
                  <a:srgbClr val="0070C0"/>
                </a:solidFill>
              </a:rPr>
              <a:t>3</a:t>
            </a:r>
            <a:r>
              <a:rPr lang="en-GB" b="1" dirty="0" smtClean="0">
                <a:solidFill>
                  <a:srgbClr val="0070C0"/>
                </a:solidFill>
              </a:rPr>
              <a:t> per hour = 45,000 litres /hour</a:t>
            </a:r>
            <a:endParaRPr lang="en-GB" b="1" dirty="0">
              <a:solidFill>
                <a:srgbClr val="0070C0"/>
              </a:solidFill>
            </a:endParaRPr>
          </a:p>
        </p:txBody>
      </p:sp>
      <p:sp>
        <p:nvSpPr>
          <p:cNvPr id="9" name="Rectangle 8"/>
          <p:cNvSpPr/>
          <p:nvPr/>
        </p:nvSpPr>
        <p:spPr>
          <a:xfrm>
            <a:off x="749536" y="3933056"/>
            <a:ext cx="2231701" cy="369332"/>
          </a:xfrm>
          <a:prstGeom prst="rect">
            <a:avLst/>
          </a:prstGeom>
        </p:spPr>
        <p:txBody>
          <a:bodyPr wrap="none">
            <a:spAutoFit/>
          </a:bodyPr>
          <a:lstStyle/>
          <a:p>
            <a:r>
              <a:rPr lang="en-GB" b="1" dirty="0">
                <a:solidFill>
                  <a:srgbClr val="0070C0"/>
                </a:solidFill>
              </a:rPr>
              <a:t>45,000 litres /hour</a:t>
            </a:r>
          </a:p>
        </p:txBody>
      </p:sp>
      <p:sp>
        <p:nvSpPr>
          <p:cNvPr id="10" name="Rectangle 9"/>
          <p:cNvSpPr/>
          <p:nvPr/>
        </p:nvSpPr>
        <p:spPr>
          <a:xfrm>
            <a:off x="2938319" y="3933056"/>
            <a:ext cx="319318" cy="369332"/>
          </a:xfrm>
          <a:prstGeom prst="rect">
            <a:avLst/>
          </a:prstGeom>
        </p:spPr>
        <p:txBody>
          <a:bodyPr wrap="none">
            <a:spAutoFit/>
          </a:bodyPr>
          <a:lstStyle/>
          <a:p>
            <a:r>
              <a:rPr lang="en-GB" b="1" dirty="0">
                <a:solidFill>
                  <a:srgbClr val="0070C0"/>
                </a:solidFill>
              </a:rPr>
              <a:t>=</a:t>
            </a:r>
            <a:endParaRPr lang="en-GB" dirty="0"/>
          </a:p>
        </p:txBody>
      </p:sp>
      <p:sp>
        <p:nvSpPr>
          <p:cNvPr id="11" name="Rectangle 10"/>
          <p:cNvSpPr/>
          <p:nvPr/>
        </p:nvSpPr>
        <p:spPr>
          <a:xfrm>
            <a:off x="3372934" y="3933056"/>
            <a:ext cx="942887" cy="369332"/>
          </a:xfrm>
          <a:prstGeom prst="rect">
            <a:avLst/>
          </a:prstGeom>
        </p:spPr>
        <p:txBody>
          <a:bodyPr wrap="none">
            <a:spAutoFit/>
          </a:bodyPr>
          <a:lstStyle/>
          <a:p>
            <a:r>
              <a:rPr lang="en-GB" b="1" dirty="0">
                <a:solidFill>
                  <a:srgbClr val="0070C0"/>
                </a:solidFill>
              </a:rPr>
              <a:t>45,000</a:t>
            </a:r>
            <a:endParaRPr lang="en-GB" dirty="0"/>
          </a:p>
        </p:txBody>
      </p:sp>
      <p:cxnSp>
        <p:nvCxnSpPr>
          <p:cNvPr id="13" name="Straight Connector 12"/>
          <p:cNvCxnSpPr/>
          <p:nvPr/>
        </p:nvCxnSpPr>
        <p:spPr>
          <a:xfrm>
            <a:off x="3142747" y="4309139"/>
            <a:ext cx="1424517" cy="0"/>
          </a:xfrm>
          <a:prstGeom prst="line">
            <a:avLst/>
          </a:prstGeom>
        </p:spPr>
        <p:style>
          <a:lnRef idx="3">
            <a:schemeClr val="dk1"/>
          </a:lnRef>
          <a:fillRef idx="0">
            <a:schemeClr val="dk1"/>
          </a:fillRef>
          <a:effectRef idx="2">
            <a:schemeClr val="dk1"/>
          </a:effectRef>
          <a:fontRef idx="minor">
            <a:schemeClr val="tx1"/>
          </a:fontRef>
        </p:style>
      </p:cxnSp>
      <p:sp>
        <p:nvSpPr>
          <p:cNvPr id="15" name="TextBox 14"/>
          <p:cNvSpPr txBox="1"/>
          <p:nvPr/>
        </p:nvSpPr>
        <p:spPr>
          <a:xfrm>
            <a:off x="3142747" y="4365104"/>
            <a:ext cx="2000599" cy="369332"/>
          </a:xfrm>
          <a:prstGeom prst="rect">
            <a:avLst/>
          </a:prstGeom>
          <a:noFill/>
        </p:spPr>
        <p:txBody>
          <a:bodyPr wrap="square" rtlCol="0">
            <a:spAutoFit/>
          </a:bodyPr>
          <a:lstStyle/>
          <a:p>
            <a:r>
              <a:rPr lang="en-GB" b="1" dirty="0" smtClean="0">
                <a:solidFill>
                  <a:srgbClr val="0070C0"/>
                </a:solidFill>
              </a:rPr>
              <a:t>  60 x 60 (secs)</a:t>
            </a:r>
            <a:endParaRPr lang="en-GB" b="1" dirty="0">
              <a:solidFill>
                <a:srgbClr val="0070C0"/>
              </a:solidFill>
            </a:endParaRPr>
          </a:p>
        </p:txBody>
      </p:sp>
      <p:sp>
        <p:nvSpPr>
          <p:cNvPr id="16" name="Rectangle 15"/>
          <p:cNvSpPr/>
          <p:nvPr/>
        </p:nvSpPr>
        <p:spPr>
          <a:xfrm>
            <a:off x="4824028" y="3933056"/>
            <a:ext cx="319318" cy="369332"/>
          </a:xfrm>
          <a:prstGeom prst="rect">
            <a:avLst/>
          </a:prstGeom>
        </p:spPr>
        <p:txBody>
          <a:bodyPr wrap="none">
            <a:spAutoFit/>
          </a:bodyPr>
          <a:lstStyle/>
          <a:p>
            <a:r>
              <a:rPr lang="en-GB" b="1" dirty="0">
                <a:solidFill>
                  <a:srgbClr val="0070C0"/>
                </a:solidFill>
              </a:rPr>
              <a:t>=</a:t>
            </a:r>
            <a:endParaRPr lang="en-GB" dirty="0"/>
          </a:p>
        </p:txBody>
      </p:sp>
      <p:sp>
        <p:nvSpPr>
          <p:cNvPr id="17" name="TextBox 16"/>
          <p:cNvSpPr txBox="1"/>
          <p:nvPr/>
        </p:nvSpPr>
        <p:spPr>
          <a:xfrm>
            <a:off x="5579277" y="3979477"/>
            <a:ext cx="2448272" cy="369332"/>
          </a:xfrm>
          <a:prstGeom prst="rect">
            <a:avLst/>
          </a:prstGeom>
          <a:noFill/>
        </p:spPr>
        <p:txBody>
          <a:bodyPr wrap="square" rtlCol="0">
            <a:spAutoFit/>
          </a:bodyPr>
          <a:lstStyle/>
          <a:p>
            <a:r>
              <a:rPr lang="en-GB" b="1" dirty="0" smtClean="0">
                <a:solidFill>
                  <a:srgbClr val="0070C0"/>
                </a:solidFill>
              </a:rPr>
              <a:t>12.5 litres / second</a:t>
            </a:r>
            <a:endParaRPr lang="en-GB" b="1" dirty="0">
              <a:solidFill>
                <a:srgbClr val="0070C0"/>
              </a:solidFill>
            </a:endParaRPr>
          </a:p>
        </p:txBody>
      </p:sp>
      <p:sp>
        <p:nvSpPr>
          <p:cNvPr id="18" name="TextBox 17"/>
          <p:cNvSpPr txBox="1"/>
          <p:nvPr/>
        </p:nvSpPr>
        <p:spPr>
          <a:xfrm>
            <a:off x="530081" y="5079903"/>
            <a:ext cx="8074367" cy="830997"/>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The extractor fan would require a rate of at least </a:t>
            </a:r>
          </a:p>
          <a:p>
            <a:pPr algn="ctr"/>
            <a:r>
              <a:rPr lang="en-GB" sz="2400" b="1" dirty="0" smtClean="0">
                <a:solidFill>
                  <a:srgbClr val="0070C0"/>
                </a:solidFill>
                <a:latin typeface="Arial" panose="020B0604020202020204" pitchFamily="34" charset="0"/>
                <a:cs typeface="Arial" panose="020B0604020202020204" pitchFamily="34" charset="0"/>
              </a:rPr>
              <a:t>12.5 litres extraction  </a:t>
            </a:r>
            <a:r>
              <a:rPr lang="en-GB" sz="2400" dirty="0" smtClean="0">
                <a:latin typeface="Arial" panose="020B0604020202020204" pitchFamily="34" charset="0"/>
                <a:cs typeface="Arial" panose="020B0604020202020204" pitchFamily="34" charset="0"/>
              </a:rPr>
              <a:t>per second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17683742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5" grpId="0"/>
      <p:bldP spid="16" grpId="0"/>
      <p:bldP spid="17" grpId="0"/>
      <p:bldP spid="1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013176"/>
            <a:ext cx="8712968" cy="1200329"/>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In the simplest case, it can be assumed that if air is actively extracted, such as by a fan, then air will flow in to replace the extracted air. </a:t>
            </a:r>
          </a:p>
          <a:p>
            <a:pPr algn="ctr"/>
            <a:r>
              <a:rPr lang="en-GB" dirty="0">
                <a:latin typeface="Arial" panose="020B0604020202020204" pitchFamily="34" charset="0"/>
                <a:cs typeface="Arial" panose="020B0604020202020204" pitchFamily="34" charset="0"/>
              </a:rPr>
              <a:t>So </a:t>
            </a:r>
            <a:r>
              <a:rPr lang="en-GB" b="1" dirty="0">
                <a:solidFill>
                  <a:srgbClr val="0070C0"/>
                </a:solidFill>
                <a:latin typeface="Arial" panose="020B0604020202020204" pitchFamily="34" charset="0"/>
                <a:cs typeface="Arial" panose="020B0604020202020204" pitchFamily="34" charset="0"/>
              </a:rPr>
              <a:t>supply rate will match extract rate</a:t>
            </a:r>
            <a:r>
              <a:rPr lang="en-GB" dirty="0">
                <a:latin typeface="Arial" panose="020B0604020202020204" pitchFamily="34" charset="0"/>
                <a:cs typeface="Arial" panose="020B0604020202020204" pitchFamily="34" charset="0"/>
              </a:rPr>
              <a:t>, although the </a:t>
            </a:r>
            <a:r>
              <a:rPr lang="en-GB" b="1" dirty="0">
                <a:solidFill>
                  <a:srgbClr val="0070C0"/>
                </a:solidFill>
                <a:latin typeface="Arial" panose="020B0604020202020204" pitchFamily="34" charset="0"/>
                <a:cs typeface="Arial" panose="020B0604020202020204" pitchFamily="34" charset="0"/>
              </a:rPr>
              <a:t>source</a:t>
            </a:r>
            <a:r>
              <a:rPr lang="en-GB" dirty="0">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of that supply may need to be considered in the ventilation design.</a:t>
            </a:r>
          </a:p>
        </p:txBody>
      </p:sp>
      <p:sp>
        <p:nvSpPr>
          <p:cNvPr id="3" name="Rectangle 2"/>
          <p:cNvSpPr/>
          <p:nvPr/>
        </p:nvSpPr>
        <p:spPr>
          <a:xfrm>
            <a:off x="107504" y="188640"/>
            <a:ext cx="9036496" cy="3877985"/>
          </a:xfrm>
          <a:prstGeom prst="rect">
            <a:avLst/>
          </a:prstGeom>
        </p:spPr>
        <p:txBody>
          <a:bodyPr wrap="square">
            <a:spAutoFit/>
          </a:bodyPr>
          <a:lstStyle/>
          <a:p>
            <a:endParaRPr lang="fr-FR" sz="2200" dirty="0">
              <a:latin typeface="Comic Sans MS"/>
              <a:cs typeface="Comic Sans MS"/>
            </a:endParaRPr>
          </a:p>
          <a:p>
            <a:pPr marL="457200" indent="-457200">
              <a:buFont typeface="+mj-lt"/>
              <a:buAutoNum type="arabicPeriod" startAt="2"/>
            </a:pPr>
            <a:r>
              <a:rPr lang="fr-FR" sz="3600" b="1" dirty="0" smtClean="0">
                <a:solidFill>
                  <a:srgbClr val="0070C0"/>
                </a:solidFill>
                <a:latin typeface="Arial" panose="020B0604020202020204" pitchFamily="34" charset="0"/>
                <a:cs typeface="Arial" panose="020B0604020202020204" pitchFamily="34" charset="0"/>
              </a:rPr>
              <a:t>For Fresh </a:t>
            </a:r>
            <a:r>
              <a:rPr lang="fr-FR" sz="3600" b="1" dirty="0">
                <a:solidFill>
                  <a:srgbClr val="0070C0"/>
                </a:solidFill>
                <a:latin typeface="Arial" panose="020B0604020202020204" pitchFamily="34" charset="0"/>
                <a:cs typeface="Arial" panose="020B0604020202020204" pitchFamily="34" charset="0"/>
              </a:rPr>
              <a:t>Air Ventilation </a:t>
            </a:r>
            <a:r>
              <a:rPr lang="fr-FR" sz="3600" b="1" dirty="0" smtClean="0">
                <a:solidFill>
                  <a:srgbClr val="0070C0"/>
                </a:solidFill>
                <a:latin typeface="Arial" panose="020B0604020202020204" pitchFamily="34" charset="0"/>
                <a:cs typeface="Arial" panose="020B0604020202020204" pitchFamily="34" charset="0"/>
              </a:rPr>
              <a:t>Rates</a:t>
            </a:r>
          </a:p>
          <a:p>
            <a:endParaRPr lang="fr-FR" sz="3600" dirty="0">
              <a:cs typeface="Comic Sans MS"/>
            </a:endParaRPr>
          </a:p>
          <a:p>
            <a:pPr lvl="1"/>
            <a:r>
              <a:rPr lang="en-US" sz="2800" b="1" dirty="0" smtClean="0">
                <a:solidFill>
                  <a:srgbClr val="0070C0"/>
                </a:solidFill>
                <a:latin typeface="Arial" panose="020B0604020202020204" pitchFamily="34" charset="0"/>
                <a:cs typeface="Arial" panose="020B0604020202020204" pitchFamily="34" charset="0"/>
              </a:rPr>
              <a:t>Fresh </a:t>
            </a:r>
            <a:r>
              <a:rPr lang="en-US" sz="2800" b="1" dirty="0">
                <a:solidFill>
                  <a:srgbClr val="0070C0"/>
                </a:solidFill>
                <a:latin typeface="Arial" panose="020B0604020202020204" pitchFamily="34" charset="0"/>
                <a:cs typeface="Arial" panose="020B0604020202020204" pitchFamily="34" charset="0"/>
              </a:rPr>
              <a:t>Air Rate (m</a:t>
            </a:r>
            <a:r>
              <a:rPr lang="en-US" sz="2800" b="1" baseline="30000" dirty="0">
                <a:solidFill>
                  <a:srgbClr val="0070C0"/>
                </a:solidFill>
                <a:latin typeface="Arial" panose="020B0604020202020204" pitchFamily="34" charset="0"/>
                <a:cs typeface="Arial" panose="020B0604020202020204" pitchFamily="34" charset="0"/>
              </a:rPr>
              <a:t>3</a:t>
            </a:r>
            <a:r>
              <a:rPr lang="en-US" sz="2800" b="1" dirty="0">
                <a:solidFill>
                  <a:srgbClr val="0070C0"/>
                </a:solidFill>
                <a:latin typeface="Arial" panose="020B0604020202020204" pitchFamily="34" charset="0"/>
                <a:cs typeface="Arial" panose="020B0604020202020204" pitchFamily="34" charset="0"/>
              </a:rPr>
              <a:t>/s) =</a:t>
            </a:r>
          </a:p>
          <a:p>
            <a:pPr lvl="1"/>
            <a:endParaRPr lang="en-US" sz="2800" b="1" dirty="0" smtClean="0">
              <a:solidFill>
                <a:srgbClr val="0070C0"/>
              </a:solidFill>
              <a:latin typeface="Arial" panose="020B0604020202020204" pitchFamily="34" charset="0"/>
              <a:cs typeface="Arial" panose="020B0604020202020204" pitchFamily="34" charset="0"/>
            </a:endParaRPr>
          </a:p>
          <a:p>
            <a:pPr lvl="1"/>
            <a:r>
              <a:rPr lang="en-US" sz="2400" b="1" dirty="0" smtClean="0">
                <a:solidFill>
                  <a:srgbClr val="0070C0"/>
                </a:solidFill>
                <a:latin typeface="Arial" panose="020B0604020202020204" pitchFamily="34" charset="0"/>
                <a:cs typeface="Arial" panose="020B0604020202020204" pitchFamily="34" charset="0"/>
              </a:rPr>
              <a:t>Fresh </a:t>
            </a:r>
            <a:r>
              <a:rPr lang="en-US" sz="2400" b="1" dirty="0">
                <a:solidFill>
                  <a:srgbClr val="0070C0"/>
                </a:solidFill>
                <a:latin typeface="Arial" panose="020B0604020202020204" pitchFamily="34" charset="0"/>
                <a:cs typeface="Arial" panose="020B0604020202020204" pitchFamily="34" charset="0"/>
              </a:rPr>
              <a:t>Air rate per person (l/s/p) x number </a:t>
            </a:r>
            <a:r>
              <a:rPr lang="en-US" sz="2400" b="1" dirty="0" smtClean="0">
                <a:solidFill>
                  <a:srgbClr val="0070C0"/>
                </a:solidFill>
                <a:latin typeface="Arial" panose="020B0604020202020204" pitchFamily="34" charset="0"/>
                <a:cs typeface="Arial" panose="020B0604020202020204" pitchFamily="34" charset="0"/>
              </a:rPr>
              <a:t>of</a:t>
            </a:r>
          </a:p>
          <a:p>
            <a:pPr lvl="1"/>
            <a:r>
              <a:rPr lang="en-US" sz="2400" b="1" dirty="0" smtClean="0">
                <a:solidFill>
                  <a:srgbClr val="0070C0"/>
                </a:solidFill>
                <a:latin typeface="Arial" panose="020B0604020202020204" pitchFamily="34" charset="0"/>
                <a:cs typeface="Arial" panose="020B0604020202020204" pitchFamily="34" charset="0"/>
              </a:rPr>
              <a:t>                                                          Occupants</a:t>
            </a:r>
            <a:r>
              <a:rPr lang="en-US" sz="2400" b="1" dirty="0">
                <a:solidFill>
                  <a:srgbClr val="0070C0"/>
                </a:solidFill>
                <a:latin typeface="Arial" panose="020B0604020202020204" pitchFamily="34" charset="0"/>
                <a:cs typeface="Arial" panose="020B0604020202020204" pitchFamily="34" charset="0"/>
              </a:rPr>
              <a:t>   </a:t>
            </a:r>
            <a:r>
              <a:rPr lang="en-US" sz="2800" b="1" dirty="0">
                <a:solidFill>
                  <a:srgbClr val="0070C0"/>
                </a:solidFill>
                <a:latin typeface="Arial" panose="020B0604020202020204" pitchFamily="34" charset="0"/>
                <a:cs typeface="Arial" panose="020B0604020202020204" pitchFamily="34" charset="0"/>
              </a:rPr>
              <a:t>         </a:t>
            </a:r>
          </a:p>
          <a:p>
            <a:endParaRPr lang="en-US" sz="2000" dirty="0">
              <a:cs typeface="Comic Sans MS"/>
            </a:endParaRPr>
          </a:p>
          <a:p>
            <a:endParaRPr lang="en-US" sz="2000" dirty="0" smtClean="0">
              <a:cs typeface="Comic Sans MS"/>
            </a:endParaRPr>
          </a:p>
        </p:txBody>
      </p:sp>
      <p:sp>
        <p:nvSpPr>
          <p:cNvPr id="4" name="TextBox 3"/>
          <p:cNvSpPr txBox="1"/>
          <p:nvPr/>
        </p:nvSpPr>
        <p:spPr>
          <a:xfrm>
            <a:off x="6012160" y="4293096"/>
            <a:ext cx="295232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COPY DOWN</a:t>
            </a:r>
            <a:endParaRPr lang="en-GB" sz="2400" b="1" dirty="0">
              <a:solidFill>
                <a:srgbClr val="0070C0"/>
              </a:solidFill>
              <a:latin typeface="Arial" panose="020B0604020202020204" pitchFamily="34" charset="0"/>
              <a:cs typeface="Arial" panose="020B0604020202020204" pitchFamily="34" charset="0"/>
            </a:endParaRPr>
          </a:p>
        </p:txBody>
      </p:sp>
      <p:sp>
        <p:nvSpPr>
          <p:cNvPr id="5" name="TextBox 4"/>
          <p:cNvSpPr txBox="1"/>
          <p:nvPr/>
        </p:nvSpPr>
        <p:spPr>
          <a:xfrm>
            <a:off x="899592" y="2851577"/>
            <a:ext cx="3571654" cy="307777"/>
          </a:xfrm>
          <a:prstGeom prst="rect">
            <a:avLst/>
          </a:prstGeom>
          <a:noFill/>
        </p:spPr>
        <p:txBody>
          <a:bodyPr wrap="square" rtlCol="0">
            <a:spAutoFit/>
          </a:bodyPr>
          <a:lstStyle/>
          <a:p>
            <a:r>
              <a:rPr lang="en-GB" sz="1400" b="1" dirty="0" smtClean="0">
                <a:solidFill>
                  <a:srgbClr val="0070C0"/>
                </a:solidFill>
              </a:rPr>
              <a:t>(Typically 8 litres /second / person)</a:t>
            </a:r>
            <a:endParaRPr lang="en-GB" sz="1400" b="1" dirty="0">
              <a:solidFill>
                <a:srgbClr val="0070C0"/>
              </a:solidFill>
            </a:endParaRPr>
          </a:p>
        </p:txBody>
      </p:sp>
    </p:spTree>
    <p:extLst>
      <p:ext uri="{BB962C8B-B14F-4D97-AF65-F5344CB8AC3E}">
        <p14:creationId xmlns:p14="http://schemas.microsoft.com/office/powerpoint/2010/main" xmlns="" val="26063733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6532" y="223093"/>
            <a:ext cx="8673940" cy="6432530"/>
          </a:xfrm>
          <a:prstGeom prst="rect">
            <a:avLst/>
          </a:prstGeom>
        </p:spPr>
        <p:txBody>
          <a:bodyPr wrap="square">
            <a:spAutoFit/>
          </a:bodyPr>
          <a:lstStyle/>
          <a:p>
            <a:r>
              <a:rPr lang="en-US" sz="3200" b="1" dirty="0" smtClean="0">
                <a:latin typeface="Arial" panose="020B0604020202020204" pitchFamily="34" charset="0"/>
                <a:cs typeface="Arial" panose="020B0604020202020204" pitchFamily="34" charset="0"/>
              </a:rPr>
              <a:t>1. NATURAL VENTILATION SYSTEMS</a:t>
            </a:r>
          </a:p>
          <a:p>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is ventilation </a:t>
            </a:r>
            <a:r>
              <a:rPr lang="en-US" sz="2000" b="1" dirty="0">
                <a:solidFill>
                  <a:srgbClr val="0070C0"/>
                </a:solidFill>
                <a:latin typeface="Arial" panose="020B0604020202020204" pitchFamily="34" charset="0"/>
                <a:cs typeface="Arial" panose="020B0604020202020204" pitchFamily="34" charset="0"/>
              </a:rPr>
              <a:t>without</a:t>
            </a:r>
            <a:r>
              <a:rPr lang="en-US" sz="2000" dirty="0">
                <a:latin typeface="Arial" panose="020B0604020202020204" pitchFamily="34" charset="0"/>
                <a:cs typeface="Arial" panose="020B0604020202020204" pitchFamily="34" charset="0"/>
              </a:rPr>
              <a:t> the assistance of fans or other mechanical air moving equipment</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uses </a:t>
            </a:r>
            <a:r>
              <a:rPr lang="en-US" sz="2000" b="1" dirty="0">
                <a:solidFill>
                  <a:srgbClr val="0070C0"/>
                </a:solidFill>
                <a:latin typeface="Arial" panose="020B0604020202020204" pitchFamily="34" charset="0"/>
                <a:cs typeface="Arial" panose="020B0604020202020204" pitchFamily="34" charset="0"/>
              </a:rPr>
              <a:t>no energy </a:t>
            </a:r>
            <a:r>
              <a:rPr lang="en-US" sz="2000" dirty="0" smtClean="0">
                <a:latin typeface="Arial" panose="020B0604020202020204" pitchFamily="34" charset="0"/>
                <a:cs typeface="Arial" panose="020B0604020202020204" pitchFamily="34" charset="0"/>
              </a:rPr>
              <a:t>(or </a:t>
            </a:r>
            <a:r>
              <a:rPr lang="en-US" sz="2000" dirty="0">
                <a:latin typeface="Arial" panose="020B0604020202020204" pitchFamily="34" charset="0"/>
                <a:cs typeface="Arial" panose="020B0604020202020204" pitchFamily="34" charset="0"/>
              </a:rPr>
              <a:t>little </a:t>
            </a:r>
            <a:r>
              <a:rPr lang="en-US" sz="2000" dirty="0" smtClean="0">
                <a:latin typeface="Arial" panose="020B0604020202020204" pitchFamily="34" charset="0"/>
                <a:cs typeface="Arial" panose="020B0604020202020204" pitchFamily="34" charset="0"/>
              </a:rPr>
              <a:t>energy),  </a:t>
            </a:r>
            <a:r>
              <a:rPr lang="en-US" sz="2000" dirty="0">
                <a:latin typeface="Arial" panose="020B0604020202020204" pitchFamily="34" charset="0"/>
                <a:cs typeface="Arial" panose="020B0604020202020204" pitchFamily="34" charset="0"/>
              </a:rPr>
              <a:t>therefore reduces building running costs</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Air </a:t>
            </a:r>
            <a:r>
              <a:rPr lang="en-US" sz="2000" dirty="0">
                <a:latin typeface="Arial" panose="020B0604020202020204" pitchFamily="34" charset="0"/>
                <a:cs typeface="Arial" panose="020B0604020202020204" pitchFamily="34" charset="0"/>
              </a:rPr>
              <a:t>moves naturally due to the </a:t>
            </a:r>
            <a:r>
              <a:rPr lang="en-US" sz="2000" dirty="0" smtClean="0">
                <a:latin typeface="Arial" panose="020B0604020202020204" pitchFamily="34" charset="0"/>
                <a:cs typeface="Arial" panose="020B0604020202020204" pitchFamily="34" charset="0"/>
              </a:rPr>
              <a:t>‘</a:t>
            </a:r>
            <a:r>
              <a:rPr lang="en-US" sz="2000" b="1" dirty="0" smtClean="0">
                <a:solidFill>
                  <a:schemeClr val="accent1"/>
                </a:solidFill>
                <a:latin typeface="Arial" panose="020B0604020202020204" pitchFamily="34" charset="0"/>
                <a:cs typeface="Arial" panose="020B0604020202020204" pitchFamily="34" charset="0"/>
              </a:rPr>
              <a:t>thermal </a:t>
            </a:r>
            <a:r>
              <a:rPr lang="en-US" sz="2000" b="1" dirty="0" smtClean="0">
                <a:solidFill>
                  <a:srgbClr val="0070C0"/>
                </a:solidFill>
                <a:latin typeface="Arial" panose="020B0604020202020204" pitchFamily="34" charset="0"/>
                <a:cs typeface="Arial" panose="020B0604020202020204" pitchFamily="34" charset="0"/>
              </a:rPr>
              <a:t>buoyancy’ effect…???</a:t>
            </a:r>
          </a:p>
          <a:p>
            <a:pPr marL="342900" indent="-342900" algn="just">
              <a:buFont typeface="Arial"/>
              <a:buChar char="•"/>
            </a:pPr>
            <a:endParaRPr lang="en-US" sz="2000" b="1" dirty="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b="1" dirty="0" smtClean="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Air </a:t>
            </a:r>
            <a:r>
              <a:rPr lang="en-US" sz="2000" dirty="0">
                <a:latin typeface="Arial" panose="020B0604020202020204" pitchFamily="34" charset="0"/>
                <a:cs typeface="Arial" panose="020B0604020202020204" pitchFamily="34" charset="0"/>
              </a:rPr>
              <a:t>also moves </a:t>
            </a:r>
            <a:r>
              <a:rPr lang="en-US" sz="2000" dirty="0" smtClean="0">
                <a:latin typeface="Arial" panose="020B0604020202020204" pitchFamily="34" charset="0"/>
                <a:cs typeface="Arial" panose="020B0604020202020204" pitchFamily="34" charset="0"/>
              </a:rPr>
              <a:t>by </a:t>
            </a:r>
            <a:r>
              <a:rPr lang="en-US" sz="2000" b="1" dirty="0" smtClean="0">
                <a:solidFill>
                  <a:srgbClr val="0070C0"/>
                </a:solidFill>
                <a:latin typeface="Arial" panose="020B0604020202020204" pitchFamily="34" charset="0"/>
                <a:cs typeface="Arial" panose="020B0604020202020204" pitchFamily="34" charset="0"/>
              </a:rPr>
              <a:t>air pressure difference</a:t>
            </a:r>
            <a:r>
              <a:rPr lang="en-US" sz="2000" dirty="0" smtClean="0">
                <a:latin typeface="Arial" panose="020B0604020202020204" pitchFamily="34" charset="0"/>
                <a:cs typeface="Arial" panose="020B0604020202020204" pitchFamily="34" charset="0"/>
              </a:rPr>
              <a:t>, such as the wind movement over and around the building.</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These </a:t>
            </a:r>
            <a:r>
              <a:rPr lang="en-US" sz="2000" dirty="0">
                <a:latin typeface="Arial" panose="020B0604020202020204" pitchFamily="34" charset="0"/>
                <a:cs typeface="Arial" panose="020B0604020202020204" pitchFamily="34" charset="0"/>
              </a:rPr>
              <a:t>effects can be </a:t>
            </a:r>
            <a:r>
              <a:rPr lang="en-US" sz="2000" dirty="0" smtClean="0">
                <a:latin typeface="Arial" panose="020B0604020202020204" pitchFamily="34" charset="0"/>
                <a:cs typeface="Arial" panose="020B0604020202020204" pitchFamily="34" charset="0"/>
              </a:rPr>
              <a:t>utilised </a:t>
            </a:r>
            <a:r>
              <a:rPr lang="en-US" sz="2000" dirty="0">
                <a:latin typeface="Arial" panose="020B0604020202020204" pitchFamily="34" charset="0"/>
                <a:cs typeface="Arial" panose="020B0604020202020204" pitchFamily="34" charset="0"/>
              </a:rPr>
              <a:t>in a building to create a </a:t>
            </a:r>
            <a:r>
              <a:rPr lang="en-US" sz="2000" b="1" dirty="0">
                <a:solidFill>
                  <a:srgbClr val="0070C0"/>
                </a:solidFill>
                <a:latin typeface="Arial" panose="020B0604020202020204" pitchFamily="34" charset="0"/>
                <a:cs typeface="Arial" panose="020B0604020202020204" pitchFamily="34" charset="0"/>
              </a:rPr>
              <a:t>‘free’ ventilation system</a:t>
            </a:r>
            <a:r>
              <a:rPr lang="en-US" sz="2000" dirty="0">
                <a:latin typeface="Arial" panose="020B0604020202020204" pitchFamily="34" charset="0"/>
                <a:cs typeface="Arial" panose="020B0604020202020204" pitchFamily="34" charset="0"/>
              </a:rPr>
              <a:t> that requires no fans</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Some natural systems </a:t>
            </a:r>
            <a:r>
              <a:rPr lang="en-US" sz="2000" dirty="0">
                <a:latin typeface="Arial" panose="020B0604020202020204" pitchFamily="34" charset="0"/>
                <a:cs typeface="Arial" panose="020B0604020202020204" pitchFamily="34" charset="0"/>
              </a:rPr>
              <a:t>incorporate fans and are partially natural ventilation but with a greater degree of control.</a:t>
            </a:r>
          </a:p>
        </p:txBody>
      </p:sp>
      <p:sp>
        <p:nvSpPr>
          <p:cNvPr id="2" name="Rectangle 1"/>
          <p:cNvSpPr/>
          <p:nvPr/>
        </p:nvSpPr>
        <p:spPr>
          <a:xfrm>
            <a:off x="175424" y="3296929"/>
            <a:ext cx="8424936" cy="677108"/>
          </a:xfrm>
          <a:prstGeom prst="rect">
            <a:avLst/>
          </a:prstGeom>
        </p:spPr>
        <p:txBody>
          <a:bodyPr wrap="square">
            <a:spAutoFit/>
          </a:bodyPr>
          <a:lstStyle/>
          <a:p>
            <a:pPr marL="342900" indent="-342900" algn="just">
              <a:buFont typeface="Arial"/>
              <a:buChar char="•"/>
            </a:pPr>
            <a:r>
              <a:rPr lang="en-US" b="1" dirty="0">
                <a:solidFill>
                  <a:srgbClr val="0070C0"/>
                </a:solidFill>
                <a:latin typeface="Arial" panose="020B0604020202020204" pitchFamily="34" charset="0"/>
                <a:cs typeface="Arial" panose="020B0604020202020204" pitchFamily="34" charset="0"/>
              </a:rPr>
              <a:t>when a temperature difference </a:t>
            </a:r>
            <a:r>
              <a:rPr lang="en-US" b="1" dirty="0" smtClean="0">
                <a:solidFill>
                  <a:srgbClr val="0070C0"/>
                </a:solidFill>
                <a:latin typeface="Arial" panose="020B0604020202020204" pitchFamily="34" charset="0"/>
                <a:cs typeface="Arial" panose="020B0604020202020204" pitchFamily="34" charset="0"/>
              </a:rPr>
              <a:t>exists </a:t>
            </a:r>
            <a:r>
              <a:rPr lang="en-US" b="1" dirty="0">
                <a:solidFill>
                  <a:srgbClr val="0070C0"/>
                </a:solidFill>
                <a:latin typeface="Arial" panose="020B0604020202020204" pitchFamily="34" charset="0"/>
                <a:cs typeface="Arial" panose="020B0604020202020204" pitchFamily="34" charset="0"/>
              </a:rPr>
              <a:t>and less dense air rises</a:t>
            </a:r>
            <a:r>
              <a:rPr lang="en-US" dirty="0">
                <a:latin typeface="Arial" panose="020B0604020202020204" pitchFamily="34" charset="0"/>
                <a:cs typeface="Arial" panose="020B0604020202020204" pitchFamily="34" charset="0"/>
              </a:rPr>
              <a:t>. </a:t>
            </a:r>
          </a:p>
          <a:p>
            <a:pPr algn="just"/>
            <a:r>
              <a:rPr lang="en-US" dirty="0">
                <a:latin typeface="Arial" panose="020B0604020202020204" pitchFamily="34" charset="0"/>
                <a:cs typeface="Arial" panose="020B0604020202020204" pitchFamily="34" charset="0"/>
              </a:rPr>
              <a:t>     This is called the ‘</a:t>
            </a:r>
            <a:r>
              <a:rPr lang="en-US" sz="2000" b="1" dirty="0">
                <a:solidFill>
                  <a:srgbClr val="0070C0"/>
                </a:solidFill>
                <a:latin typeface="Arial" panose="020B0604020202020204" pitchFamily="34" charset="0"/>
                <a:cs typeface="Arial" panose="020B0604020202020204" pitchFamily="34" charset="0"/>
              </a:rPr>
              <a:t>Stack Effect’</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xmlns="" val="184872074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95536" y="404664"/>
            <a:ext cx="8520859" cy="584775"/>
          </a:xfrm>
          <a:prstGeom prst="rect">
            <a:avLst/>
          </a:prstGeom>
        </p:spPr>
        <p:txBody>
          <a:bodyPr wrap="none">
            <a:spAutoFit/>
          </a:bodyPr>
          <a:lstStyle/>
          <a:p>
            <a:r>
              <a:rPr lang="en-US" sz="3200" b="1" dirty="0">
                <a:latin typeface="Arial" panose="020B0604020202020204" pitchFamily="34" charset="0"/>
                <a:cs typeface="Arial" panose="020B0604020202020204" pitchFamily="34" charset="0"/>
              </a:rPr>
              <a:t>NATURAL </a:t>
            </a:r>
            <a:r>
              <a:rPr lang="en-US" sz="3200" b="1" dirty="0" smtClean="0">
                <a:latin typeface="Arial" panose="020B0604020202020204" pitchFamily="34" charset="0"/>
                <a:cs typeface="Arial" panose="020B0604020202020204" pitchFamily="34" charset="0"/>
              </a:rPr>
              <a:t>STACK VENTILATION </a:t>
            </a:r>
            <a:r>
              <a:rPr lang="en-US" sz="3200" b="1" dirty="0">
                <a:latin typeface="Arial" panose="020B0604020202020204" pitchFamily="34" charset="0"/>
                <a:cs typeface="Arial" panose="020B0604020202020204" pitchFamily="34" charset="0"/>
              </a:rPr>
              <a:t>SYSTEMS</a:t>
            </a:r>
          </a:p>
        </p:txBody>
      </p:sp>
      <p:sp>
        <p:nvSpPr>
          <p:cNvPr id="3" name="TextBox 2"/>
          <p:cNvSpPr txBox="1"/>
          <p:nvPr/>
        </p:nvSpPr>
        <p:spPr>
          <a:xfrm>
            <a:off x="366446" y="1124744"/>
            <a:ext cx="8352928"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simple example of using air pressure differences is when windows are open on either side of the building.</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The Stack Effect </a:t>
            </a:r>
            <a:r>
              <a:rPr lang="en-GB" sz="2000" dirty="0" smtClean="0">
                <a:latin typeface="Arial" panose="020B0604020202020204" pitchFamily="34" charset="0"/>
                <a:cs typeface="Arial" panose="020B0604020202020204" pitchFamily="34" charset="0"/>
              </a:rPr>
              <a:t>is noticeable when there is considerable difference in height, such as in a stairwell or central atrium of a tall building. </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It creates large uncomfortable air flows, but this can be put to good use in more modern environmentally friendly designs to avoid the need for Mechanical methods of ventilation, and therefore reduce energy use.</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stretch>
            <a:fillRect/>
          </a:stretch>
        </p:blipFill>
        <p:spPr>
          <a:xfrm>
            <a:off x="3635896" y="4118438"/>
            <a:ext cx="5083478" cy="2564178"/>
          </a:xfrm>
          <a:prstGeom prst="rect">
            <a:avLst/>
          </a:prstGeom>
          <a:ln w="38100">
            <a:solidFill>
              <a:schemeClr val="tx1"/>
            </a:solidFill>
          </a:ln>
        </p:spPr>
      </p:pic>
      <p:sp>
        <p:nvSpPr>
          <p:cNvPr id="5" name="TextBox 4"/>
          <p:cNvSpPr txBox="1"/>
          <p:nvPr/>
        </p:nvSpPr>
        <p:spPr>
          <a:xfrm>
            <a:off x="395536" y="4473067"/>
            <a:ext cx="3024336" cy="2031325"/>
          </a:xfrm>
          <a:prstGeom prst="rect">
            <a:avLst/>
          </a:prstGeom>
          <a:noFill/>
        </p:spPr>
        <p:txBody>
          <a:bodyPr wrap="square" rtlCol="0">
            <a:spAutoFit/>
          </a:bodyPr>
          <a:lstStyle/>
          <a:p>
            <a:pPr algn="just"/>
            <a:r>
              <a:rPr lang="en-GB" b="1" dirty="0" smtClean="0">
                <a:latin typeface="Arial" panose="020B0604020202020204" pitchFamily="34" charset="0"/>
                <a:cs typeface="Arial" panose="020B0604020202020204" pitchFamily="34" charset="0"/>
              </a:rPr>
              <a:t>Major efficiency depends upon a 10 degree temperature difference between inside and out, limiting stack effect in the summer….ironically when it is needed most.</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27447101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235358"/>
            <a:ext cx="8654355" cy="461665"/>
          </a:xfrm>
          <a:prstGeom prst="rect">
            <a:avLst/>
          </a:prstGeom>
        </p:spPr>
        <p:txBody>
          <a:bodyPr wrap="square">
            <a:spAutoFit/>
          </a:bodyPr>
          <a:lstStyle/>
          <a:p>
            <a:pPr marL="342900" indent="-342900"/>
            <a:r>
              <a:rPr lang="en-US" sz="2400" dirty="0" smtClean="0">
                <a:cs typeface="Comic Sans MS"/>
              </a:rPr>
              <a:t>	</a:t>
            </a:r>
            <a:r>
              <a:rPr lang="en-US" sz="2400" b="1" dirty="0" smtClean="0">
                <a:latin typeface="Arial" panose="020B0604020202020204" pitchFamily="34" charset="0"/>
                <a:cs typeface="Arial" panose="020B0604020202020204" pitchFamily="34" charset="0"/>
              </a:rPr>
              <a:t>A </a:t>
            </a:r>
            <a:r>
              <a:rPr lang="en-US" sz="2400" b="1" dirty="0">
                <a:latin typeface="Arial" panose="020B0604020202020204" pitchFamily="34" charset="0"/>
                <a:cs typeface="Arial" panose="020B0604020202020204" pitchFamily="34" charset="0"/>
              </a:rPr>
              <a:t>Natural Ventilation system for a </a:t>
            </a:r>
            <a:r>
              <a:rPr lang="en-US" sz="2400" b="1" dirty="0" smtClean="0">
                <a:latin typeface="Arial" panose="020B0604020202020204" pitchFamily="34" charset="0"/>
                <a:cs typeface="Arial" panose="020B0604020202020204" pitchFamily="34" charset="0"/>
              </a:rPr>
              <a:t>four storey</a:t>
            </a:r>
            <a:r>
              <a:rPr lang="en-US" sz="2400" b="1" dirty="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building</a:t>
            </a:r>
            <a:r>
              <a:rPr lang="en-US" sz="2400" b="1" dirty="0">
                <a:latin typeface="Arial" panose="020B0604020202020204" pitchFamily="34" charset="0"/>
                <a:cs typeface="Arial" panose="020B0604020202020204" pitchFamily="34" charset="0"/>
              </a:rPr>
              <a:t>.</a:t>
            </a:r>
          </a:p>
        </p:txBody>
      </p:sp>
      <p:pic>
        <p:nvPicPr>
          <p:cNvPr id="6" name="Picture 5" descr="Screen Shot 2012-03-18 at 11.47.07 AM.png"/>
          <p:cNvPicPr>
            <a:picLocks noChangeAspect="1"/>
          </p:cNvPicPr>
          <p:nvPr/>
        </p:nvPicPr>
        <p:blipFill rotWithShape="1">
          <a:blip r:embed="rId2" cstate="print">
            <a:extLst>
              <a:ext uri="{28A0092B-C50C-407E-A947-70E740481C1C}">
                <a14:useLocalDpi xmlns:a14="http://schemas.microsoft.com/office/drawing/2010/main" xmlns="" val="0"/>
              </a:ext>
            </a:extLst>
          </a:blip>
          <a:srcRect l="26389" t="21112" r="34722" b="29166"/>
          <a:stretch/>
        </p:blipFill>
        <p:spPr>
          <a:xfrm>
            <a:off x="868680" y="1168221"/>
            <a:ext cx="6742558" cy="5388027"/>
          </a:xfrm>
          <a:prstGeom prst="rect">
            <a:avLst/>
          </a:prstGeom>
          <a:ln w="28575">
            <a:solidFill>
              <a:schemeClr val="tx1"/>
            </a:solidFill>
          </a:ln>
        </p:spPr>
      </p:pic>
      <p:pic>
        <p:nvPicPr>
          <p:cNvPr id="1026" name="Picture 2" descr="http://inspectapedia.com/heat/Air_Damper_Jammed_001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759568" y="5566928"/>
            <a:ext cx="1359474" cy="814400"/>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Motorized Shutter Damper - Rectangular POPC Shutter Damper - Alan Manufacturing Inc."/>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736412" y="3356992"/>
            <a:ext cx="1247544" cy="1477355"/>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7887541" y="4762339"/>
            <a:ext cx="1103528" cy="738664"/>
          </a:xfrm>
          <a:prstGeom prst="rect">
            <a:avLst/>
          </a:prstGeom>
          <a:noFill/>
        </p:spPr>
        <p:txBody>
          <a:bodyPr wrap="square" rtlCol="0">
            <a:spAutoFit/>
          </a:bodyPr>
          <a:lstStyle/>
          <a:p>
            <a:pPr algn="ctr"/>
            <a:r>
              <a:rPr lang="en-GB" sz="1400" dirty="0" smtClean="0">
                <a:latin typeface="Arial" panose="020B0604020202020204" pitchFamily="34" charset="0"/>
                <a:cs typeface="Arial" panose="020B0604020202020204" pitchFamily="34" charset="0"/>
              </a:rPr>
              <a:t>Motorised air intake dampers</a:t>
            </a:r>
            <a:endParaRPr lang="en-GB" sz="1400" dirty="0">
              <a:latin typeface="Arial" panose="020B0604020202020204" pitchFamily="34" charset="0"/>
              <a:cs typeface="Arial" panose="020B0604020202020204" pitchFamily="34" charset="0"/>
            </a:endParaRPr>
          </a:p>
        </p:txBody>
      </p:sp>
      <p:sp>
        <p:nvSpPr>
          <p:cNvPr id="7" name="TextBox 6"/>
          <p:cNvSpPr txBox="1"/>
          <p:nvPr/>
        </p:nvSpPr>
        <p:spPr>
          <a:xfrm>
            <a:off x="0" y="4116008"/>
            <a:ext cx="3024336" cy="2031325"/>
          </a:xfrm>
          <a:prstGeom prst="rect">
            <a:avLst/>
          </a:prstGeom>
          <a:solidFill>
            <a:schemeClr val="bg1">
              <a:lumMod val="95000"/>
            </a:schemeClr>
          </a:solidFill>
          <a:ln w="19050">
            <a:solidFill>
              <a:schemeClr val="tx1"/>
            </a:solidFill>
          </a:ln>
        </p:spPr>
        <p:txBody>
          <a:bodyPr wrap="square" rtlCol="0">
            <a:spAutoFit/>
          </a:bodyPr>
          <a:lstStyle/>
          <a:p>
            <a:pPr algn="just"/>
            <a:r>
              <a:rPr lang="en-GB" b="1" dirty="0" smtClean="0">
                <a:latin typeface="Arial" panose="020B0604020202020204" pitchFamily="34" charset="0"/>
                <a:cs typeface="Arial" panose="020B0604020202020204" pitchFamily="34" charset="0"/>
              </a:rPr>
              <a:t>Major efficiency depends upon a 10 degree temperature difference between inside and out, limiting stack effect in the summer….ironically when it is needed most.</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08360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332656"/>
            <a:ext cx="4752528" cy="1569660"/>
          </a:xfrm>
          <a:prstGeom prst="rect">
            <a:avLst/>
          </a:prstGeom>
          <a:solidFill>
            <a:schemeClr val="bg1"/>
          </a:solidFill>
          <a:ln w="19050">
            <a:solidFill>
              <a:schemeClr val="tx1"/>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sz="2400" dirty="0">
                <a:latin typeface="Arial" panose="020B0604020202020204" pitchFamily="34" charset="0"/>
                <a:cs typeface="Arial" panose="020B0604020202020204" pitchFamily="34" charset="0"/>
              </a:rPr>
              <a:t>Exhaust outlets at roof level can be disguised or used as a feature of building design as shown below.</a:t>
            </a:r>
          </a:p>
        </p:txBody>
      </p:sp>
      <p:pic>
        <p:nvPicPr>
          <p:cNvPr id="5" name="Picture 4"/>
          <p:cNvPicPr>
            <a:picLocks noChangeAspect="1"/>
          </p:cNvPicPr>
          <p:nvPr/>
        </p:nvPicPr>
        <p:blipFill>
          <a:blip r:embed="rId2" cstate="print"/>
          <a:stretch>
            <a:fillRect/>
          </a:stretch>
        </p:blipFill>
        <p:spPr>
          <a:xfrm>
            <a:off x="5277276" y="308169"/>
            <a:ext cx="3330629" cy="2594153"/>
          </a:xfrm>
          <a:prstGeom prst="rect">
            <a:avLst/>
          </a:prstGeom>
          <a:ln w="28575">
            <a:solidFill>
              <a:schemeClr val="tx1"/>
            </a:solidFill>
          </a:ln>
        </p:spPr>
      </p:pic>
      <p:sp>
        <p:nvSpPr>
          <p:cNvPr id="6" name="Rectangle 5"/>
          <p:cNvSpPr/>
          <p:nvPr/>
        </p:nvSpPr>
        <p:spPr>
          <a:xfrm>
            <a:off x="496164" y="3590982"/>
            <a:ext cx="4297957" cy="461665"/>
          </a:xfrm>
          <a:prstGeom prst="rect">
            <a:avLst/>
          </a:prstGeom>
          <a:solidFill>
            <a:schemeClr val="bg1"/>
          </a:solidFill>
          <a:ln w="19050">
            <a:solidFill>
              <a:schemeClr val="tx1"/>
            </a:solidFill>
          </a:ln>
        </p:spPr>
        <p:style>
          <a:lnRef idx="1">
            <a:schemeClr val="accent4"/>
          </a:lnRef>
          <a:fillRef idx="2">
            <a:schemeClr val="accent4"/>
          </a:fillRef>
          <a:effectRef idx="1">
            <a:schemeClr val="accent4"/>
          </a:effectRef>
          <a:fontRef idx="minor">
            <a:schemeClr val="dk1"/>
          </a:fontRef>
        </p:style>
        <p:txBody>
          <a:bodyPr wrap="square">
            <a:spAutoFit/>
          </a:bodyPr>
          <a:lstStyle/>
          <a:p>
            <a:r>
              <a:rPr lang="en-US" sz="2400" b="1" dirty="0" smtClean="0">
                <a:solidFill>
                  <a:schemeClr val="tx1"/>
                </a:solidFill>
                <a:latin typeface="Arial" panose="020B0604020202020204" pitchFamily="34" charset="0"/>
                <a:cs typeface="Arial" panose="020B0604020202020204" pitchFamily="34" charset="0"/>
              </a:rPr>
              <a:t>Low level vent dampers </a:t>
            </a:r>
            <a:endParaRPr lang="en-US" sz="2400" b="1"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cstate="print"/>
          <a:stretch>
            <a:fillRect/>
          </a:stretch>
        </p:blipFill>
        <p:spPr>
          <a:xfrm>
            <a:off x="496164" y="4198276"/>
            <a:ext cx="8077200" cy="2146300"/>
          </a:xfrm>
          <a:prstGeom prst="rect">
            <a:avLst/>
          </a:prstGeom>
          <a:ln w="28575">
            <a:solidFill>
              <a:schemeClr val="tx1"/>
            </a:solidFill>
          </a:ln>
        </p:spPr>
      </p:pic>
    </p:spTree>
    <p:extLst>
      <p:ext uri="{BB962C8B-B14F-4D97-AF65-F5344CB8AC3E}">
        <p14:creationId xmlns:p14="http://schemas.microsoft.com/office/powerpoint/2010/main" xmlns="" val="413290712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5125" y="116632"/>
            <a:ext cx="7985125" cy="6432530"/>
          </a:xfrm>
          <a:prstGeom prst="rect">
            <a:avLst/>
          </a:prstGeom>
        </p:spPr>
        <p:txBody>
          <a:bodyPr wrap="square">
            <a:spAutoFit/>
          </a:bodyPr>
          <a:lstStyle/>
          <a:p>
            <a:r>
              <a:rPr lang="en-US" sz="3200" b="1" dirty="0" smtClean="0">
                <a:latin typeface="Arial" panose="020B0604020202020204" pitchFamily="34" charset="0"/>
                <a:cs typeface="Arial" panose="020B0604020202020204" pitchFamily="34" charset="0"/>
              </a:rPr>
              <a:t>EFFECTIVENESS</a:t>
            </a:r>
          </a:p>
          <a:p>
            <a:endParaRPr lang="en-US" sz="2000" dirty="0">
              <a:latin typeface="Comic Sans MS"/>
              <a:cs typeface="Comic Sans MS"/>
            </a:endParaRPr>
          </a:p>
          <a:p>
            <a:pPr marL="342900" indent="-342900" algn="just">
              <a:buFont typeface="Arial"/>
              <a:buChar char="•"/>
            </a:pPr>
            <a:r>
              <a:rPr lang="en-US" sz="2000" dirty="0">
                <a:latin typeface="Arial" panose="020B0604020202020204" pitchFamily="34" charset="0"/>
                <a:cs typeface="Arial" panose="020B0604020202020204" pitchFamily="34" charset="0"/>
              </a:rPr>
              <a:t>The effectiveness of natural ventilation for commercial buildings depends on several </a:t>
            </a:r>
            <a:r>
              <a:rPr lang="en-US" sz="2000" dirty="0" smtClean="0">
                <a:latin typeface="Arial" panose="020B0604020202020204" pitchFamily="34" charset="0"/>
                <a:cs typeface="Arial" panose="020B0604020202020204" pitchFamily="34" charset="0"/>
              </a:rPr>
              <a:t>criteria: </a:t>
            </a:r>
            <a:endParaRPr lang="en-US" sz="2000" dirty="0">
              <a:latin typeface="Arial" panose="020B0604020202020204" pitchFamily="34" charset="0"/>
              <a:cs typeface="Arial" panose="020B0604020202020204" pitchFamily="34" charset="0"/>
            </a:endParaRP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dirty="0">
                <a:latin typeface="Arial" panose="020B0604020202020204" pitchFamily="34" charset="0"/>
                <a:cs typeface="Arial" panose="020B0604020202020204" pitchFamily="34" charset="0"/>
              </a:rPr>
              <a:t>These are </a:t>
            </a:r>
            <a:r>
              <a:rPr lang="en-US" sz="2000" b="1" dirty="0">
                <a:solidFill>
                  <a:srgbClr val="0070C0"/>
                </a:solidFill>
                <a:latin typeface="Arial" panose="020B0604020202020204" pitchFamily="34" charset="0"/>
                <a:cs typeface="Arial" panose="020B0604020202020204" pitchFamily="34" charset="0"/>
              </a:rPr>
              <a:t>wind strength and direction</a:t>
            </a:r>
            <a:r>
              <a:rPr lang="en-US" sz="2000" dirty="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size of openings, air </a:t>
            </a:r>
            <a:r>
              <a:rPr lang="en-US" sz="2000" b="1" dirty="0" smtClean="0">
                <a:solidFill>
                  <a:srgbClr val="0070C0"/>
                </a:solidFill>
                <a:latin typeface="Arial" panose="020B0604020202020204" pitchFamily="34" charset="0"/>
                <a:cs typeface="Arial" panose="020B0604020202020204" pitchFamily="34" charset="0"/>
              </a:rPr>
              <a:t>temperatures (inside and out) </a:t>
            </a:r>
            <a:r>
              <a:rPr lang="en-US" sz="2000" b="1" dirty="0">
                <a:solidFill>
                  <a:srgbClr val="0070C0"/>
                </a:solidFill>
                <a:latin typeface="Arial" panose="020B0604020202020204" pitchFamily="34" charset="0"/>
                <a:cs typeface="Arial" panose="020B0604020202020204" pitchFamily="34" charset="0"/>
              </a:rPr>
              <a:t>and height of building. </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b="1" dirty="0">
                <a:solidFill>
                  <a:srgbClr val="0070C0"/>
                </a:solidFill>
                <a:latin typeface="Arial" panose="020B0604020202020204" pitchFamily="34" charset="0"/>
                <a:cs typeface="Arial" panose="020B0604020202020204" pitchFamily="34" charset="0"/>
              </a:rPr>
              <a:t>For effective controlled </a:t>
            </a:r>
            <a:r>
              <a:rPr lang="en-US" sz="2000" b="1" dirty="0" smtClean="0">
                <a:solidFill>
                  <a:srgbClr val="0070C0"/>
                </a:solidFill>
                <a:latin typeface="Arial" panose="020B0604020202020204" pitchFamily="34" charset="0"/>
                <a:cs typeface="Arial" panose="020B0604020202020204" pitchFamily="34" charset="0"/>
              </a:rPr>
              <a:t>ventilation, </a:t>
            </a:r>
            <a:r>
              <a:rPr lang="en-US" sz="2000" b="1" dirty="0">
                <a:solidFill>
                  <a:srgbClr val="0070C0"/>
                </a:solidFill>
                <a:latin typeface="Arial" panose="020B0604020202020204" pitchFamily="34" charset="0"/>
                <a:cs typeface="Arial" panose="020B0604020202020204" pitchFamily="34" charset="0"/>
              </a:rPr>
              <a:t>the designer should not rely solely on the wind but more on the stack effect and air </a:t>
            </a:r>
            <a:r>
              <a:rPr lang="en-US" sz="2000" b="1" dirty="0" smtClean="0">
                <a:solidFill>
                  <a:srgbClr val="0070C0"/>
                </a:solidFill>
                <a:latin typeface="Arial" panose="020B0604020202020204" pitchFamily="34" charset="0"/>
                <a:cs typeface="Arial" panose="020B0604020202020204" pitchFamily="34" charset="0"/>
              </a:rPr>
              <a:t>circulation controls</a:t>
            </a:r>
            <a:r>
              <a:rPr lang="en-US" sz="2000" b="1" dirty="0">
                <a:solidFill>
                  <a:srgbClr val="0070C0"/>
                </a:solidFill>
                <a:latin typeface="Arial" panose="020B0604020202020204" pitchFamily="34" charset="0"/>
                <a:cs typeface="Arial" panose="020B0604020202020204" pitchFamily="34" charset="0"/>
              </a:rPr>
              <a:t>.</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b="1" dirty="0" smtClean="0">
                <a:solidFill>
                  <a:srgbClr val="0070C0"/>
                </a:solidFill>
                <a:latin typeface="Arial" panose="020B0604020202020204" pitchFamily="34" charset="0"/>
                <a:cs typeface="Arial" panose="020B0604020202020204" pitchFamily="34" charset="0"/>
              </a:rPr>
              <a:t>Control Dampers </a:t>
            </a:r>
            <a:r>
              <a:rPr lang="en-US" sz="2000" dirty="0">
                <a:latin typeface="Arial" panose="020B0604020202020204" pitchFamily="34" charset="0"/>
                <a:cs typeface="Arial" panose="020B0604020202020204" pitchFamily="34" charset="0"/>
              </a:rPr>
              <a:t>can be used to control air entering and/or exiting a </a:t>
            </a: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system. </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dirty="0">
                <a:latin typeface="Arial" panose="020B0604020202020204" pitchFamily="34" charset="0"/>
                <a:cs typeface="Arial" panose="020B0604020202020204" pitchFamily="34" charset="0"/>
              </a:rPr>
              <a:t>These dampers could be linked to </a:t>
            </a:r>
            <a:r>
              <a:rPr lang="en-US" sz="2000" b="1" dirty="0">
                <a:solidFill>
                  <a:srgbClr val="0070C0"/>
                </a:solidFill>
                <a:latin typeface="Arial" panose="020B0604020202020204" pitchFamily="34" charset="0"/>
                <a:cs typeface="Arial" panose="020B0604020202020204" pitchFamily="34" charset="0"/>
              </a:rPr>
              <a:t>occupancy sensors</a:t>
            </a:r>
            <a:r>
              <a:rPr lang="en-US" sz="2000" dirty="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temperature sensors, time switches and other weather sensors </a:t>
            </a:r>
            <a:r>
              <a:rPr lang="en-US" sz="2000" dirty="0">
                <a:latin typeface="Arial" panose="020B0604020202020204" pitchFamily="34" charset="0"/>
                <a:cs typeface="Arial" panose="020B0604020202020204" pitchFamily="34" charset="0"/>
              </a:rPr>
              <a:t>to give </a:t>
            </a:r>
            <a:r>
              <a:rPr lang="en-US" sz="2000" b="1" dirty="0">
                <a:solidFill>
                  <a:srgbClr val="0070C0"/>
                </a:solidFill>
                <a:latin typeface="Arial" panose="020B0604020202020204" pitchFamily="34" charset="0"/>
                <a:cs typeface="Arial" panose="020B0604020202020204" pitchFamily="34" charset="0"/>
              </a:rPr>
              <a:t>automatic control of ventilation </a:t>
            </a:r>
            <a:r>
              <a:rPr lang="en-US" sz="2000" dirty="0">
                <a:latin typeface="Arial" panose="020B0604020202020204" pitchFamily="34" charset="0"/>
                <a:cs typeface="Arial" panose="020B0604020202020204" pitchFamily="34" charset="0"/>
              </a:rPr>
              <a:t>which is the key to a useful system.</a:t>
            </a:r>
          </a:p>
          <a:p>
            <a:pPr algn="just"/>
            <a:endParaRPr lang="en-US" sz="2000" dirty="0">
              <a:latin typeface="Arial" panose="020B0604020202020204" pitchFamily="34" charset="0"/>
              <a:cs typeface="Arial" panose="020B0604020202020204" pitchFamily="34" charset="0"/>
            </a:endParaRPr>
          </a:p>
        </p:txBody>
      </p:sp>
      <p:cxnSp>
        <p:nvCxnSpPr>
          <p:cNvPr id="3" name="Straight Arrow Connector 2"/>
          <p:cNvCxnSpPr/>
          <p:nvPr/>
        </p:nvCxnSpPr>
        <p:spPr>
          <a:xfrm>
            <a:off x="4499992" y="6165304"/>
            <a:ext cx="0" cy="504056"/>
          </a:xfrm>
          <a:prstGeom prst="straightConnector1">
            <a:avLst/>
          </a:prstGeom>
          <a:ln w="57150">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xmlns="" val="306947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 calcmode="lin" valueType="num">
                                      <p:cBhvr additive="base">
                                        <p:cTn id="1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anim calcmode="lin" valueType="num">
                                      <p:cBhvr additive="base">
                                        <p:cTn id="1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anim calcmode="lin" valueType="num">
                                      <p:cBhvr additive="base">
                                        <p:cTn id="25"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376960"/>
            <a:ext cx="8001000" cy="830997"/>
          </a:xfrm>
          <a:prstGeom prst="rect">
            <a:avLst/>
          </a:prstGeom>
        </p:spPr>
        <p:txBody>
          <a:bodyPr wrap="square">
            <a:spAutoFit/>
          </a:bodyPr>
          <a:lstStyle/>
          <a:p>
            <a:r>
              <a:rPr lang="en-US" sz="2400" dirty="0" smtClean="0">
                <a:cs typeface="Comic Sans MS"/>
              </a:rPr>
              <a:t>Determining </a:t>
            </a:r>
            <a:r>
              <a:rPr lang="en-US" sz="2400" dirty="0">
                <a:cs typeface="Comic Sans MS"/>
              </a:rPr>
              <a:t>air flow rates in stack driven ventilation or </a:t>
            </a:r>
            <a:r>
              <a:rPr lang="en-US" sz="2400" dirty="0" smtClean="0">
                <a:cs typeface="Comic Sans MS"/>
              </a:rPr>
              <a:t>determining the size of opening </a:t>
            </a:r>
            <a:r>
              <a:rPr lang="en-US" sz="2400" dirty="0">
                <a:cs typeface="Comic Sans MS"/>
              </a:rPr>
              <a:t>areas </a:t>
            </a:r>
            <a:r>
              <a:rPr lang="en-US" sz="2400" dirty="0" smtClean="0">
                <a:cs typeface="Comic Sans MS"/>
              </a:rPr>
              <a:t>that are required</a:t>
            </a:r>
            <a:r>
              <a:rPr lang="en-US" sz="2400" dirty="0">
                <a:cs typeface="Comic Sans MS"/>
              </a:rPr>
              <a:t>.</a:t>
            </a:r>
          </a:p>
        </p:txBody>
      </p:sp>
      <p:pic>
        <p:nvPicPr>
          <p:cNvPr id="5" name="Picture 4" descr="Screen Shot 2012-03-18 at 11.55.41 AM.png"/>
          <p:cNvPicPr>
            <a:picLocks noChangeAspect="1"/>
          </p:cNvPicPr>
          <p:nvPr/>
        </p:nvPicPr>
        <p:blipFill rotWithShape="1">
          <a:blip r:embed="rId2" cstate="print">
            <a:extLst>
              <a:ext uri="{28A0092B-C50C-407E-A947-70E740481C1C}">
                <a14:useLocalDpi xmlns:a14="http://schemas.microsoft.com/office/drawing/2010/main" xmlns="" val="0"/>
              </a:ext>
            </a:extLst>
          </a:blip>
          <a:srcRect l="21180" t="33611" r="21875" b="20278"/>
          <a:stretch/>
        </p:blipFill>
        <p:spPr>
          <a:xfrm>
            <a:off x="612082" y="2348880"/>
            <a:ext cx="8001000" cy="4049288"/>
          </a:xfrm>
          <a:prstGeom prst="rect">
            <a:avLst/>
          </a:prstGeom>
          <a:ln w="28575">
            <a:solidFill>
              <a:schemeClr val="tx1"/>
            </a:solidFill>
          </a:ln>
        </p:spPr>
      </p:pic>
      <p:sp>
        <p:nvSpPr>
          <p:cNvPr id="2" name="TextBox 1"/>
          <p:cNvSpPr txBox="1"/>
          <p:nvPr/>
        </p:nvSpPr>
        <p:spPr>
          <a:xfrm>
            <a:off x="467544" y="1412776"/>
            <a:ext cx="8352928" cy="461665"/>
          </a:xfrm>
          <a:prstGeom prst="rect">
            <a:avLst/>
          </a:prstGeom>
          <a:noFill/>
        </p:spPr>
        <p:txBody>
          <a:bodyPr wrap="square" rtlCol="0">
            <a:spAutoFit/>
          </a:bodyPr>
          <a:lstStyle/>
          <a:p>
            <a:r>
              <a:rPr lang="en-GB" sz="2400" dirty="0" smtClean="0"/>
              <a:t>Q = C</a:t>
            </a:r>
            <a:r>
              <a:rPr lang="en-GB" sz="2400" baseline="-25000" dirty="0" smtClean="0"/>
              <a:t>d</a:t>
            </a:r>
            <a:r>
              <a:rPr lang="en-GB" sz="2400" dirty="0" smtClean="0"/>
              <a:t> x A x [ (2/P</a:t>
            </a:r>
            <a:r>
              <a:rPr lang="en-GB" sz="2400" baseline="-25000" dirty="0" smtClean="0"/>
              <a:t>ins</a:t>
            </a:r>
            <a:r>
              <a:rPr lang="en-GB" sz="2400" dirty="0" smtClean="0"/>
              <a:t>) x P</a:t>
            </a:r>
            <a:r>
              <a:rPr lang="en-GB" sz="2400" baseline="-25000" dirty="0" smtClean="0"/>
              <a:t>ins</a:t>
            </a:r>
            <a:r>
              <a:rPr lang="en-GB" sz="2400" dirty="0" smtClean="0"/>
              <a:t> x g x (h</a:t>
            </a:r>
            <a:r>
              <a:rPr lang="en-GB" sz="2400" baseline="-25000" dirty="0" smtClean="0"/>
              <a:t>npl</a:t>
            </a:r>
            <a:r>
              <a:rPr lang="en-GB" sz="2400" dirty="0" smtClean="0"/>
              <a:t> – h) x (T</a:t>
            </a:r>
            <a:r>
              <a:rPr lang="en-GB" sz="2400" baseline="-25000" dirty="0" smtClean="0"/>
              <a:t>ins</a:t>
            </a:r>
            <a:r>
              <a:rPr lang="en-GB" sz="2400" dirty="0" smtClean="0"/>
              <a:t> – T</a:t>
            </a:r>
            <a:r>
              <a:rPr lang="en-GB" sz="2400" baseline="-25000" dirty="0" smtClean="0"/>
              <a:t>out</a:t>
            </a:r>
            <a:r>
              <a:rPr lang="en-GB" sz="2400" dirty="0" smtClean="0"/>
              <a:t> /T</a:t>
            </a:r>
            <a:r>
              <a:rPr lang="en-GB" sz="2400" baseline="-25000" dirty="0" smtClean="0"/>
              <a:t>ins</a:t>
            </a:r>
            <a:r>
              <a:rPr lang="en-GB" sz="2400" dirty="0" smtClean="0"/>
              <a:t>)]</a:t>
            </a:r>
            <a:endParaRPr lang="en-GB" sz="2400" dirty="0"/>
          </a:p>
        </p:txBody>
      </p:sp>
      <p:sp>
        <p:nvSpPr>
          <p:cNvPr id="3" name="TextBox 2"/>
          <p:cNvSpPr txBox="1"/>
          <p:nvPr/>
        </p:nvSpPr>
        <p:spPr>
          <a:xfrm>
            <a:off x="6884123" y="5892129"/>
            <a:ext cx="1728959"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xmlns="" val="39373847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6004" y="972492"/>
            <a:ext cx="8158444" cy="4031873"/>
          </a:xfrm>
          <a:prstGeom prst="rect">
            <a:avLst/>
          </a:prstGeom>
          <a:solidFill>
            <a:schemeClr val="accent1">
              <a:lumMod val="20000"/>
              <a:lumOff val="80000"/>
            </a:schemeClr>
          </a:solidFill>
          <a:ln>
            <a:noFill/>
          </a:ln>
        </p:spPr>
        <p:style>
          <a:lnRef idx="1">
            <a:schemeClr val="accent6"/>
          </a:lnRef>
          <a:fillRef idx="2">
            <a:schemeClr val="accent6"/>
          </a:fillRef>
          <a:effectRef idx="1">
            <a:schemeClr val="accent6"/>
          </a:effectRef>
          <a:fontRef idx="minor">
            <a:schemeClr val="dk1"/>
          </a:fontRef>
        </p:style>
        <p:txBody>
          <a:bodyPr wrap="square">
            <a:spAutoFit/>
          </a:bodyPr>
          <a:lstStyle/>
          <a:p>
            <a:r>
              <a:rPr lang="en-US" sz="3600" b="1" dirty="0" smtClean="0">
                <a:solidFill>
                  <a:schemeClr val="tx1"/>
                </a:solidFill>
                <a:latin typeface="Arial" panose="020B0604020202020204" pitchFamily="34" charset="0"/>
                <a:cs typeface="Arial" panose="020B0604020202020204" pitchFamily="34" charset="0"/>
              </a:rPr>
              <a:t>NEUTRAL PRESSURE LEVEL</a:t>
            </a:r>
          </a:p>
          <a:p>
            <a:endParaRPr lang="en-US" sz="2000" dirty="0">
              <a:latin typeface="Arial" panose="020B0604020202020204" pitchFamily="34" charset="0"/>
              <a:cs typeface="Arial" panose="020B0604020202020204" pitchFamily="34" charset="0"/>
            </a:endParaRPr>
          </a:p>
          <a:p>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This </a:t>
            </a:r>
            <a:r>
              <a:rPr lang="en-US" sz="2000" dirty="0">
                <a:latin typeface="Arial" panose="020B0604020202020204" pitchFamily="34" charset="0"/>
                <a:cs typeface="Arial" panose="020B0604020202020204" pitchFamily="34" charset="0"/>
              </a:rPr>
              <a:t>is where the outside pressure equals the internal pressure.  </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This </a:t>
            </a:r>
            <a:r>
              <a:rPr lang="en-US" sz="2000" dirty="0">
                <a:latin typeface="Arial" panose="020B0604020202020204" pitchFamily="34" charset="0"/>
                <a:cs typeface="Arial" panose="020B0604020202020204" pitchFamily="34" charset="0"/>
              </a:rPr>
              <a:t>is usually high up in a building otherwise the stack effect would not work.</a:t>
            </a:r>
          </a:p>
          <a:p>
            <a:endParaRPr lang="en-US"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The neutral pressure level for most buildings is </a:t>
            </a:r>
            <a:r>
              <a:rPr lang="en-US" sz="2000" dirty="0" smtClean="0">
                <a:latin typeface="Arial" panose="020B0604020202020204" pitchFamily="34" charset="0"/>
                <a:cs typeface="Arial" panose="020B0604020202020204" pitchFamily="34" charset="0"/>
              </a:rPr>
              <a:t>around </a:t>
            </a:r>
            <a:r>
              <a:rPr lang="en-US" sz="2000" b="1" dirty="0">
                <a:solidFill>
                  <a:srgbClr val="0070C0"/>
                </a:solidFill>
                <a:latin typeface="Arial" panose="020B0604020202020204" pitchFamily="34" charset="0"/>
                <a:cs typeface="Arial" panose="020B0604020202020204" pitchFamily="34" charset="0"/>
              </a:rPr>
              <a:t>0.25 metres </a:t>
            </a:r>
            <a:r>
              <a:rPr lang="en-US" sz="2000" b="1" dirty="0" smtClean="0">
                <a:solidFill>
                  <a:srgbClr val="0070C0"/>
                </a:solidFill>
                <a:latin typeface="Arial" panose="020B0604020202020204" pitchFamily="34" charset="0"/>
                <a:cs typeface="Arial" panose="020B0604020202020204" pitchFamily="34" charset="0"/>
              </a:rPr>
              <a:t> above </a:t>
            </a:r>
            <a:r>
              <a:rPr lang="en-US" sz="2000" b="1" dirty="0">
                <a:solidFill>
                  <a:srgbClr val="0070C0"/>
                </a:solidFill>
                <a:latin typeface="Arial" panose="020B0604020202020204" pitchFamily="34" charset="0"/>
                <a:cs typeface="Arial" panose="020B0604020202020204" pitchFamily="34" charset="0"/>
              </a:rPr>
              <a:t>the level of the top floor ceiling.  </a:t>
            </a:r>
            <a:endParaRPr lang="en-US" sz="2000" b="1" dirty="0" smtClean="0">
              <a:solidFill>
                <a:srgbClr val="0070C0"/>
              </a:solidFill>
              <a:latin typeface="Arial" panose="020B0604020202020204" pitchFamily="34" charset="0"/>
              <a:cs typeface="Arial" panose="020B0604020202020204" pitchFamily="34" charset="0"/>
            </a:endParaRPr>
          </a:p>
          <a:p>
            <a:endParaRPr lang="en-US" sz="2000" dirty="0">
              <a:latin typeface="Comic Sans MS"/>
              <a:cs typeface="Comic Sans MS"/>
            </a:endParaRPr>
          </a:p>
          <a:p>
            <a:r>
              <a:rPr lang="en-US" sz="2000" dirty="0" smtClean="0">
                <a:latin typeface="Comic Sans MS"/>
                <a:cs typeface="Comic Sans MS"/>
              </a:rPr>
              <a:t>         </a:t>
            </a:r>
            <a:endParaRPr lang="en-US" sz="2000" dirty="0">
              <a:latin typeface="Comic Sans MS"/>
              <a:cs typeface="Comic Sans MS"/>
            </a:endParaRPr>
          </a:p>
        </p:txBody>
      </p:sp>
    </p:spTree>
    <p:extLst>
      <p:ext uri="{BB962C8B-B14F-4D97-AF65-F5344CB8AC3E}">
        <p14:creationId xmlns:p14="http://schemas.microsoft.com/office/powerpoint/2010/main" xmlns="" val="33387743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476672"/>
            <a:ext cx="7797626" cy="4955203"/>
          </a:xfrm>
          <a:prstGeom prst="rect">
            <a:avLst/>
          </a:prstGeom>
        </p:spPr>
        <p:txBody>
          <a:bodyPr wrap="square">
            <a:spAutoFit/>
          </a:bodyPr>
          <a:lstStyle/>
          <a:p>
            <a:r>
              <a:rPr lang="en-US" sz="3600" b="1" dirty="0" smtClean="0">
                <a:cs typeface="Comic Sans MS"/>
              </a:rPr>
              <a:t>TEMPERATURES</a:t>
            </a:r>
          </a:p>
          <a:p>
            <a:endParaRPr lang="en-US" sz="2000" dirty="0">
              <a:latin typeface="Comic Sans MS"/>
              <a:cs typeface="Comic Sans MS"/>
            </a:endParaRPr>
          </a:p>
          <a:p>
            <a:pPr marL="342900" indent="-342900" algn="just">
              <a:buFont typeface="Arial"/>
              <a:buChar char="•"/>
            </a:pPr>
            <a:r>
              <a:rPr lang="en-US" sz="2000" dirty="0">
                <a:latin typeface="Arial" panose="020B0604020202020204" pitchFamily="34" charset="0"/>
                <a:cs typeface="Arial" panose="020B0604020202020204" pitchFamily="34" charset="0"/>
              </a:rPr>
              <a:t>The </a:t>
            </a:r>
            <a:r>
              <a:rPr lang="en-US" sz="2000" b="1" dirty="0">
                <a:solidFill>
                  <a:srgbClr val="0070C0"/>
                </a:solidFill>
                <a:latin typeface="Arial" panose="020B0604020202020204" pitchFamily="34" charset="0"/>
                <a:cs typeface="Arial" panose="020B0604020202020204" pitchFamily="34" charset="0"/>
              </a:rPr>
              <a:t>internal room temperatures need to be calculated </a:t>
            </a:r>
            <a:r>
              <a:rPr lang="en-US" sz="2000" b="1" dirty="0" smtClean="0">
                <a:solidFill>
                  <a:srgbClr val="0070C0"/>
                </a:solidFill>
                <a:latin typeface="Arial" panose="020B0604020202020204" pitchFamily="34" charset="0"/>
                <a:cs typeface="Arial" panose="020B0604020202020204" pitchFamily="34" charset="0"/>
              </a:rPr>
              <a:t>since, </a:t>
            </a:r>
            <a:r>
              <a:rPr lang="en-US" sz="2000" b="1" dirty="0">
                <a:solidFill>
                  <a:srgbClr val="0070C0"/>
                </a:solidFill>
                <a:latin typeface="Arial" panose="020B0604020202020204" pitchFamily="34" charset="0"/>
                <a:cs typeface="Arial" panose="020B0604020202020204" pitchFamily="34" charset="0"/>
              </a:rPr>
              <a:t>in </a:t>
            </a:r>
            <a:r>
              <a:rPr lang="en-US" sz="2000" b="1" dirty="0" smtClean="0">
                <a:solidFill>
                  <a:srgbClr val="0070C0"/>
                </a:solidFill>
                <a:latin typeface="Arial" panose="020B0604020202020204" pitchFamily="34" charset="0"/>
                <a:cs typeface="Arial" panose="020B0604020202020204" pitchFamily="34" charset="0"/>
              </a:rPr>
              <a:t>summer, </a:t>
            </a:r>
            <a:r>
              <a:rPr lang="en-US" sz="2000" b="1" dirty="0">
                <a:solidFill>
                  <a:srgbClr val="0070C0"/>
                </a:solidFill>
                <a:latin typeface="Arial" panose="020B0604020202020204" pitchFamily="34" charset="0"/>
                <a:cs typeface="Arial" panose="020B0604020202020204" pitchFamily="34" charset="0"/>
              </a:rPr>
              <a:t>heat gains elevate the room temperature. </a:t>
            </a:r>
            <a:endParaRPr lang="en-US" sz="2000" b="1" dirty="0" smtClean="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This can be done using software where summertime temperature can be predicted, along with required air flow rates and opening sizes, to keep room temperatures to acceptable levels. </a:t>
            </a:r>
          </a:p>
          <a:p>
            <a:pPr algn="just"/>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(Hevacomp software)</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It </a:t>
            </a:r>
            <a:r>
              <a:rPr lang="en-US" sz="2000" dirty="0">
                <a:latin typeface="Arial" panose="020B0604020202020204" pitchFamily="34" charset="0"/>
                <a:cs typeface="Arial" panose="020B0604020202020204" pitchFamily="34" charset="0"/>
              </a:rPr>
              <a:t>is important to obtain accurate inside and outside temperatures since this difference creates the driving force inside the stack or the pressure difference to move air up the stack to outside.</a:t>
            </a:r>
          </a:p>
        </p:txBody>
      </p:sp>
    </p:spTree>
    <p:extLst>
      <p:ext uri="{BB962C8B-B14F-4D97-AF65-F5344CB8AC3E}">
        <p14:creationId xmlns:p14="http://schemas.microsoft.com/office/powerpoint/2010/main" xmlns="" val="224331341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2-03-18 at 12.15.31 PM.png"/>
          <p:cNvPicPr>
            <a:picLocks noChangeAspect="1"/>
          </p:cNvPicPr>
          <p:nvPr/>
        </p:nvPicPr>
        <p:blipFill rotWithShape="1">
          <a:blip r:embed="rId2" cstate="print">
            <a:extLst>
              <a:ext uri="{28A0092B-C50C-407E-A947-70E740481C1C}">
                <a14:useLocalDpi xmlns:a14="http://schemas.microsoft.com/office/drawing/2010/main" xmlns="" val="0"/>
              </a:ext>
            </a:extLst>
          </a:blip>
          <a:srcRect l="26042" t="24166" r="22743" b="19445"/>
          <a:stretch/>
        </p:blipFill>
        <p:spPr>
          <a:xfrm>
            <a:off x="323528" y="2492896"/>
            <a:ext cx="6050831" cy="4163791"/>
          </a:xfrm>
          <a:prstGeom prst="rect">
            <a:avLst/>
          </a:prstGeom>
          <a:ln w="38100">
            <a:solidFill>
              <a:schemeClr val="tx1"/>
            </a:solidFill>
          </a:ln>
        </p:spPr>
      </p:pic>
      <p:sp>
        <p:nvSpPr>
          <p:cNvPr id="4" name="Rectangle 3"/>
          <p:cNvSpPr/>
          <p:nvPr/>
        </p:nvSpPr>
        <p:spPr>
          <a:xfrm>
            <a:off x="222250" y="47963"/>
            <a:ext cx="8598221" cy="2431435"/>
          </a:xfrm>
          <a:prstGeom prst="rect">
            <a:avLst/>
          </a:prstGeom>
        </p:spPr>
        <p:txBody>
          <a:bodyPr wrap="square">
            <a:spAutoFit/>
          </a:bodyPr>
          <a:lstStyle/>
          <a:p>
            <a:r>
              <a:rPr lang="en-US" sz="2400" b="1" dirty="0" smtClean="0">
                <a:cs typeface="Comic Sans MS"/>
              </a:rPr>
              <a:t>EXAMPLE 1 :</a:t>
            </a:r>
          </a:p>
          <a:p>
            <a:endParaRPr lang="en-US" sz="2000" dirty="0" smtClean="0">
              <a:latin typeface="Comic Sans MS"/>
              <a:cs typeface="Comic Sans MS"/>
            </a:endParaRPr>
          </a:p>
          <a:p>
            <a:pPr algn="just"/>
            <a:r>
              <a:rPr lang="en-US" sz="2000" dirty="0" smtClean="0">
                <a:latin typeface="+mj-lt"/>
                <a:cs typeface="Comic Sans MS"/>
              </a:rPr>
              <a:t>Calculate </a:t>
            </a:r>
            <a:r>
              <a:rPr lang="en-US" sz="2000" dirty="0">
                <a:latin typeface="+mj-lt"/>
                <a:cs typeface="Comic Sans MS"/>
              </a:rPr>
              <a:t>the ventilation opening </a:t>
            </a:r>
            <a:r>
              <a:rPr lang="en-US" sz="2000" dirty="0" smtClean="0">
                <a:latin typeface="+mj-lt"/>
                <a:cs typeface="Comic Sans MS"/>
              </a:rPr>
              <a:t>areas </a:t>
            </a:r>
            <a:r>
              <a:rPr lang="en-US" sz="2000" dirty="0">
                <a:latin typeface="+mj-lt"/>
                <a:cs typeface="Comic Sans MS"/>
              </a:rPr>
              <a:t>required in a Stack ventilation system for the building </a:t>
            </a:r>
            <a:r>
              <a:rPr lang="en-US" sz="2000" dirty="0" smtClean="0">
                <a:latin typeface="+mj-lt"/>
                <a:cs typeface="Comic Sans MS"/>
              </a:rPr>
              <a:t>shown </a:t>
            </a:r>
            <a:r>
              <a:rPr lang="en-US" sz="2000" dirty="0">
                <a:latin typeface="+mj-lt"/>
                <a:cs typeface="Comic Sans MS"/>
              </a:rPr>
              <a:t>below</a:t>
            </a:r>
            <a:r>
              <a:rPr lang="en-US" sz="2000" dirty="0" smtClean="0">
                <a:latin typeface="+mj-lt"/>
                <a:cs typeface="Comic Sans MS"/>
              </a:rPr>
              <a:t>.</a:t>
            </a:r>
            <a:r>
              <a:rPr lang="en-US" sz="2000" dirty="0">
                <a:latin typeface="+mj-lt"/>
              </a:rPr>
              <a:t> </a:t>
            </a:r>
            <a:r>
              <a:rPr lang="en-US" sz="2000" dirty="0" smtClean="0">
                <a:latin typeface="+mj-lt"/>
              </a:rPr>
              <a:t> </a:t>
            </a:r>
            <a:r>
              <a:rPr lang="en-US" sz="2000" dirty="0" smtClean="0">
                <a:latin typeface="+mj-lt"/>
                <a:cs typeface="Comic Sans MS"/>
              </a:rPr>
              <a:t>The </a:t>
            </a:r>
            <a:r>
              <a:rPr lang="en-US" sz="2000" dirty="0">
                <a:latin typeface="+mj-lt"/>
                <a:cs typeface="Comic Sans MS"/>
              </a:rPr>
              <a:t>flow rate required </a:t>
            </a:r>
            <a:r>
              <a:rPr lang="en-US" sz="2000" dirty="0" smtClean="0">
                <a:latin typeface="+mj-lt"/>
                <a:cs typeface="Comic Sans MS"/>
              </a:rPr>
              <a:t>in each </a:t>
            </a:r>
            <a:r>
              <a:rPr lang="en-US" sz="2000" dirty="0">
                <a:latin typeface="+mj-lt"/>
                <a:cs typeface="Comic Sans MS"/>
              </a:rPr>
              <a:t>room is 4 air changes per hour</a:t>
            </a:r>
            <a:r>
              <a:rPr lang="en-US" sz="2000" dirty="0" smtClean="0">
                <a:latin typeface="+mj-lt"/>
                <a:cs typeface="Comic Sans MS"/>
              </a:rPr>
              <a:t>.</a:t>
            </a:r>
            <a:r>
              <a:rPr lang="en-US" sz="2000" dirty="0">
                <a:latin typeface="+mj-lt"/>
                <a:cs typeface="Comic Sans MS"/>
              </a:rPr>
              <a:t> </a:t>
            </a:r>
            <a:endParaRPr lang="en-US" sz="2000" dirty="0" smtClean="0">
              <a:latin typeface="+mj-lt"/>
              <a:cs typeface="Comic Sans MS"/>
            </a:endParaRPr>
          </a:p>
          <a:p>
            <a:pPr algn="just"/>
            <a:r>
              <a:rPr lang="en-US" sz="2000" dirty="0" smtClean="0">
                <a:latin typeface="+mj-lt"/>
                <a:cs typeface="Comic Sans MS"/>
              </a:rPr>
              <a:t>Each </a:t>
            </a:r>
            <a:r>
              <a:rPr lang="en-US" sz="2000" dirty="0">
                <a:latin typeface="+mj-lt"/>
                <a:cs typeface="Comic Sans MS"/>
              </a:rPr>
              <a:t>lecture room measures internally </a:t>
            </a:r>
            <a:r>
              <a:rPr lang="en-US" sz="2200" dirty="0" smtClean="0">
                <a:latin typeface="+mj-lt"/>
                <a:cs typeface="Comic Sans MS"/>
              </a:rPr>
              <a:t>24 m x 10 m x 4m </a:t>
            </a:r>
            <a:r>
              <a:rPr lang="en-US" sz="2000" dirty="0" smtClean="0">
                <a:latin typeface="+mj-lt"/>
                <a:cs typeface="Comic Sans MS"/>
              </a:rPr>
              <a:t>high. </a:t>
            </a:r>
          </a:p>
          <a:p>
            <a:pPr algn="just"/>
            <a:r>
              <a:rPr lang="en-US" sz="2000" dirty="0" smtClean="0">
                <a:latin typeface="+mj-lt"/>
                <a:cs typeface="Comic Sans MS"/>
              </a:rPr>
              <a:t>Air Density inside the stack = </a:t>
            </a:r>
            <a:r>
              <a:rPr lang="en-US" sz="2200" dirty="0" smtClean="0">
                <a:latin typeface="+mj-lt"/>
                <a:cs typeface="Comic Sans MS"/>
              </a:rPr>
              <a:t>1.1656 kg/m</a:t>
            </a:r>
            <a:r>
              <a:rPr lang="en-US" sz="2200" baseline="30000" dirty="0" smtClean="0">
                <a:latin typeface="+mj-lt"/>
                <a:cs typeface="Comic Sans MS"/>
              </a:rPr>
              <a:t>3</a:t>
            </a:r>
            <a:endParaRPr lang="en-US" sz="2200" baseline="30000" dirty="0">
              <a:latin typeface="+mj-lt"/>
              <a:cs typeface="Comic Sans MS"/>
            </a:endParaRPr>
          </a:p>
        </p:txBody>
      </p:sp>
      <p:sp>
        <p:nvSpPr>
          <p:cNvPr id="5" name="TextBox 4"/>
          <p:cNvSpPr txBox="1"/>
          <p:nvPr/>
        </p:nvSpPr>
        <p:spPr>
          <a:xfrm>
            <a:off x="6804248" y="2708920"/>
            <a:ext cx="2016224" cy="461665"/>
          </a:xfrm>
          <a:prstGeom prst="rect">
            <a:avLst/>
          </a:prstGeom>
          <a:noFill/>
        </p:spPr>
        <p:txBody>
          <a:bodyPr wrap="square" rtlCol="0">
            <a:spAutoFit/>
          </a:bodyPr>
          <a:lstStyle/>
          <a:p>
            <a:r>
              <a:rPr lang="en-GB" sz="2400" dirty="0" smtClean="0"/>
              <a:t>C</a:t>
            </a:r>
            <a:r>
              <a:rPr lang="en-GB" sz="2400" baseline="-25000" dirty="0" smtClean="0"/>
              <a:t>d</a:t>
            </a:r>
            <a:r>
              <a:rPr lang="en-GB" sz="2400" dirty="0" smtClean="0"/>
              <a:t> = 0.61</a:t>
            </a:r>
            <a:endParaRPr lang="en-GB" sz="2400" dirty="0"/>
          </a:p>
        </p:txBody>
      </p:sp>
      <p:sp>
        <p:nvSpPr>
          <p:cNvPr id="7" name="TextBox 6"/>
          <p:cNvSpPr txBox="1"/>
          <p:nvPr/>
        </p:nvSpPr>
        <p:spPr>
          <a:xfrm>
            <a:off x="6841296" y="5733256"/>
            <a:ext cx="2232248" cy="707886"/>
          </a:xfrm>
          <a:prstGeom prst="rect">
            <a:avLst/>
          </a:prstGeom>
          <a:noFill/>
        </p:spPr>
        <p:txBody>
          <a:bodyPr wrap="square" rtlCol="0">
            <a:spAutoFit/>
          </a:bodyPr>
          <a:lstStyle/>
          <a:p>
            <a:r>
              <a:rPr lang="en-GB" sz="2000" dirty="0" smtClean="0"/>
              <a:t>Degree Kelvin = Degree C + 273 </a:t>
            </a:r>
            <a:endParaRPr lang="en-GB" sz="2000" dirty="0"/>
          </a:p>
        </p:txBody>
      </p:sp>
      <p:sp>
        <p:nvSpPr>
          <p:cNvPr id="8" name="TextBox 7"/>
          <p:cNvSpPr txBox="1"/>
          <p:nvPr/>
        </p:nvSpPr>
        <p:spPr>
          <a:xfrm>
            <a:off x="6820950" y="5301208"/>
            <a:ext cx="1872208" cy="369332"/>
          </a:xfrm>
          <a:prstGeom prst="rect">
            <a:avLst/>
          </a:prstGeom>
          <a:noFill/>
        </p:spPr>
        <p:txBody>
          <a:bodyPr wrap="square" rtlCol="0">
            <a:spAutoFit/>
          </a:bodyPr>
          <a:lstStyle/>
          <a:p>
            <a:r>
              <a:rPr lang="en-GB" dirty="0" smtClean="0"/>
              <a:t>Degree Kelvin ??</a:t>
            </a:r>
            <a:endParaRPr lang="en-GB" dirty="0"/>
          </a:p>
        </p:txBody>
      </p:sp>
      <p:sp>
        <p:nvSpPr>
          <p:cNvPr id="2" name="TextBox 1"/>
          <p:cNvSpPr txBox="1"/>
          <p:nvPr/>
        </p:nvSpPr>
        <p:spPr>
          <a:xfrm>
            <a:off x="6876256" y="2523093"/>
            <a:ext cx="1800200" cy="246221"/>
          </a:xfrm>
          <a:prstGeom prst="rect">
            <a:avLst/>
          </a:prstGeom>
          <a:noFill/>
        </p:spPr>
        <p:txBody>
          <a:bodyPr wrap="square" rtlCol="0">
            <a:spAutoFit/>
          </a:bodyPr>
          <a:lstStyle/>
          <a:p>
            <a:r>
              <a:rPr lang="en-GB" sz="1000" dirty="0" smtClean="0">
                <a:latin typeface="Arial" panose="020B0604020202020204" pitchFamily="34" charset="0"/>
                <a:cs typeface="Arial" panose="020B0604020202020204" pitchFamily="34" charset="0"/>
              </a:rPr>
              <a:t>Discharge Coefficient</a:t>
            </a:r>
            <a:endParaRPr lang="en-GB" sz="1000" dirty="0">
              <a:latin typeface="Arial" panose="020B0604020202020204" pitchFamily="34" charset="0"/>
              <a:cs typeface="Arial" panose="020B0604020202020204" pitchFamily="34" charset="0"/>
            </a:endParaRPr>
          </a:p>
        </p:txBody>
      </p:sp>
      <p:sp>
        <p:nvSpPr>
          <p:cNvPr id="3" name="Rectangle 2"/>
          <p:cNvSpPr/>
          <p:nvPr/>
        </p:nvSpPr>
        <p:spPr>
          <a:xfrm>
            <a:off x="6793588" y="3573016"/>
            <a:ext cx="1997968" cy="553998"/>
          </a:xfrm>
          <a:prstGeom prst="rect">
            <a:avLst/>
          </a:prstGeom>
        </p:spPr>
        <p:txBody>
          <a:bodyPr wrap="square">
            <a:spAutoFit/>
          </a:bodyPr>
          <a:lstStyle/>
          <a:p>
            <a:pPr algn="just"/>
            <a:r>
              <a:rPr lang="en-GB" sz="1000" dirty="0"/>
              <a:t>dependent </a:t>
            </a:r>
            <a:r>
              <a:rPr lang="en-GB" sz="1000" dirty="0" smtClean="0"/>
              <a:t>upon </a:t>
            </a:r>
            <a:r>
              <a:rPr lang="en-GB" sz="1000" dirty="0"/>
              <a:t>type of </a:t>
            </a:r>
            <a:r>
              <a:rPr lang="en-GB" sz="1000" dirty="0" smtClean="0"/>
              <a:t>the opening </a:t>
            </a:r>
            <a:r>
              <a:rPr lang="en-GB" sz="1000" dirty="0"/>
              <a:t>and wind </a:t>
            </a:r>
            <a:r>
              <a:rPr lang="en-GB" sz="1000" dirty="0" smtClean="0"/>
              <a:t>pressure, </a:t>
            </a:r>
            <a:r>
              <a:rPr lang="en-GB" sz="1000" dirty="0"/>
              <a:t>but also on wind direction</a:t>
            </a:r>
          </a:p>
        </p:txBody>
      </p:sp>
      <p:sp>
        <p:nvSpPr>
          <p:cNvPr id="9" name="Rectangle 8"/>
          <p:cNvSpPr/>
          <p:nvPr/>
        </p:nvSpPr>
        <p:spPr>
          <a:xfrm>
            <a:off x="6777372" y="3253008"/>
            <a:ext cx="1997968" cy="400110"/>
          </a:xfrm>
          <a:prstGeom prst="rect">
            <a:avLst/>
          </a:prstGeom>
        </p:spPr>
        <p:txBody>
          <a:bodyPr wrap="square">
            <a:spAutoFit/>
          </a:bodyPr>
          <a:lstStyle/>
          <a:p>
            <a:pPr algn="just"/>
            <a:r>
              <a:rPr lang="en-GB" sz="1000" dirty="0" smtClean="0"/>
              <a:t>This is the ratio of ‘actual discharge to potential’ and  is</a:t>
            </a:r>
            <a:endParaRPr lang="en-GB" sz="1000" dirty="0"/>
          </a:p>
        </p:txBody>
      </p:sp>
    </p:spTree>
    <p:extLst>
      <p:ext uri="{BB962C8B-B14F-4D97-AF65-F5344CB8AC3E}">
        <p14:creationId xmlns:p14="http://schemas.microsoft.com/office/powerpoint/2010/main" xmlns="" val="1084113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8064896" cy="4524315"/>
          </a:xfrm>
          <a:prstGeom prst="rect">
            <a:avLst/>
          </a:prstGeom>
          <a:noFill/>
        </p:spPr>
        <p:txBody>
          <a:bodyPr wrap="square" rtlCol="0">
            <a:spAutoFit/>
          </a:bodyPr>
          <a:lstStyle/>
          <a:p>
            <a:pPr marL="342900" indent="-342900">
              <a:buAutoNum type="arabicPeriod"/>
            </a:pPr>
            <a:r>
              <a:rPr lang="en-GB" sz="2400" dirty="0" smtClean="0">
                <a:latin typeface="Arial" pitchFamily="34" charset="0"/>
                <a:cs typeface="Arial" pitchFamily="34" charset="0"/>
              </a:rPr>
              <a:t>Calculate the Air Flow Rate ‘Q’ for the rooms.</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Re-arrange the Formula to give us A = ??</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Calculate the area of the vent required for the Ground floor.</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Calculate the area of the vent required for the First floor.</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a:p>
        </p:txBody>
      </p:sp>
      <p:sp>
        <p:nvSpPr>
          <p:cNvPr id="3" name="TextBox 2"/>
          <p:cNvSpPr txBox="1"/>
          <p:nvPr/>
        </p:nvSpPr>
        <p:spPr>
          <a:xfrm>
            <a:off x="683568" y="332656"/>
            <a:ext cx="2808312" cy="584775"/>
          </a:xfrm>
          <a:prstGeom prst="rect">
            <a:avLst/>
          </a:prstGeom>
          <a:noFill/>
        </p:spPr>
        <p:txBody>
          <a:bodyPr wrap="square" rtlCol="0">
            <a:spAutoFit/>
          </a:bodyPr>
          <a:lstStyle/>
          <a:p>
            <a:r>
              <a:rPr lang="en-GB" sz="3200" dirty="0" smtClean="0"/>
              <a:t>Process:</a:t>
            </a:r>
            <a:endParaRPr lang="en-GB" sz="3200" dirty="0"/>
          </a:p>
        </p:txBody>
      </p:sp>
      <p:sp>
        <p:nvSpPr>
          <p:cNvPr id="4" name="TextBox 3"/>
          <p:cNvSpPr txBox="1"/>
          <p:nvPr/>
        </p:nvSpPr>
        <p:spPr>
          <a:xfrm>
            <a:off x="5364088" y="5949280"/>
            <a:ext cx="3312368" cy="584775"/>
          </a:xfrm>
          <a:prstGeom prst="rect">
            <a:avLst/>
          </a:prstGeom>
          <a:noFill/>
        </p:spPr>
        <p:txBody>
          <a:bodyPr wrap="square" rtlCol="0">
            <a:spAutoFit/>
          </a:bodyPr>
          <a:lstStyle/>
          <a:p>
            <a:r>
              <a:rPr lang="en-US" sz="3200" dirty="0" smtClean="0"/>
              <a:t>COPY DOWN</a:t>
            </a:r>
            <a:endParaRPr lang="en-GB" sz="32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7000" y="127001"/>
            <a:ext cx="9017000" cy="6524863"/>
          </a:xfrm>
          <a:prstGeom prst="rect">
            <a:avLst/>
          </a:prstGeom>
        </p:spPr>
        <p:txBody>
          <a:bodyPr wrap="square">
            <a:spAutoFit/>
          </a:bodyPr>
          <a:lstStyle/>
          <a:p>
            <a:r>
              <a:rPr lang="en-US" sz="2400" b="1" dirty="0">
                <a:cs typeface="Comic Sans MS"/>
              </a:rPr>
              <a:t>ANSWER:</a:t>
            </a:r>
          </a:p>
          <a:p>
            <a:endParaRPr lang="en-US" sz="1400" b="1" dirty="0" smtClean="0">
              <a:cs typeface="Comic Sans MS"/>
            </a:endParaRPr>
          </a:p>
          <a:p>
            <a:r>
              <a:rPr lang="en-US" sz="1400" b="1" dirty="0" smtClean="0">
                <a:cs typeface="Comic Sans MS"/>
              </a:rPr>
              <a:t>Air </a:t>
            </a:r>
            <a:r>
              <a:rPr lang="en-US" sz="1400" b="1" dirty="0">
                <a:cs typeface="Comic Sans MS"/>
              </a:rPr>
              <a:t>flow rate for each </a:t>
            </a:r>
            <a:r>
              <a:rPr lang="en-US" sz="1400" b="1" dirty="0" smtClean="0">
                <a:cs typeface="Comic Sans MS"/>
              </a:rPr>
              <a:t>room, Q	=	</a:t>
            </a:r>
            <a:r>
              <a:rPr lang="en-US" sz="1400" b="1" u="sng" dirty="0" smtClean="0">
                <a:cs typeface="Comic Sans MS"/>
              </a:rPr>
              <a:t>Room </a:t>
            </a:r>
            <a:r>
              <a:rPr lang="en-US" sz="1400" b="1" u="sng" dirty="0">
                <a:cs typeface="Comic Sans MS"/>
              </a:rPr>
              <a:t>volume x Air change </a:t>
            </a:r>
            <a:r>
              <a:rPr lang="en-US" sz="1400" b="1" u="sng" dirty="0" smtClean="0">
                <a:cs typeface="Comic Sans MS"/>
              </a:rPr>
              <a:t>rate</a:t>
            </a:r>
          </a:p>
          <a:p>
            <a:endParaRPr lang="en-US" sz="1400" b="1" u="sng" dirty="0" smtClean="0">
              <a:cs typeface="Comic Sans MS"/>
            </a:endParaRPr>
          </a:p>
          <a:p>
            <a:r>
              <a:rPr lang="en-US" sz="1400" b="1" dirty="0">
                <a:cs typeface="Comic Sans MS"/>
              </a:rPr>
              <a:t>	</a:t>
            </a:r>
            <a:r>
              <a:rPr lang="en-US" sz="1400" b="1" dirty="0" smtClean="0">
                <a:cs typeface="Comic Sans MS"/>
              </a:rPr>
              <a:t>		     	                  3600								=	</a:t>
            </a:r>
            <a:r>
              <a:rPr lang="en-US" sz="1400" b="1" u="sng" dirty="0" smtClean="0">
                <a:cs typeface="Comic Sans MS"/>
              </a:rPr>
              <a:t>(24 </a:t>
            </a:r>
            <a:r>
              <a:rPr lang="en-US" sz="1400" b="1" u="sng" dirty="0">
                <a:cs typeface="Comic Sans MS"/>
              </a:rPr>
              <a:t>x </a:t>
            </a:r>
            <a:r>
              <a:rPr lang="en-US" sz="1400" b="1" u="sng" dirty="0" smtClean="0">
                <a:cs typeface="Comic Sans MS"/>
              </a:rPr>
              <a:t>10 </a:t>
            </a:r>
            <a:r>
              <a:rPr lang="en-US" sz="1400" b="1" u="sng" dirty="0">
                <a:cs typeface="Comic Sans MS"/>
              </a:rPr>
              <a:t>x </a:t>
            </a:r>
            <a:r>
              <a:rPr lang="en-US" sz="1400" b="1" u="sng" dirty="0" smtClean="0">
                <a:cs typeface="Comic Sans MS"/>
              </a:rPr>
              <a:t>4) x 4    </a:t>
            </a:r>
            <a:r>
              <a:rPr lang="en-US" sz="1400" dirty="0" smtClean="0">
                <a:cs typeface="Comic Sans MS"/>
              </a:rPr>
              <a:t> =    </a:t>
            </a:r>
            <a:r>
              <a:rPr lang="en-US" b="1" dirty="0" smtClean="0">
                <a:cs typeface="Comic Sans MS"/>
              </a:rPr>
              <a:t>1.07 m</a:t>
            </a:r>
            <a:r>
              <a:rPr lang="en-US" b="1" baseline="30000" dirty="0" smtClean="0">
                <a:cs typeface="Comic Sans MS"/>
              </a:rPr>
              <a:t>3</a:t>
            </a:r>
            <a:r>
              <a:rPr lang="en-US" b="1" dirty="0" smtClean="0">
                <a:cs typeface="Comic Sans MS"/>
              </a:rPr>
              <a:t> / s</a:t>
            </a:r>
          </a:p>
          <a:p>
            <a:r>
              <a:rPr lang="en-US" sz="1400" b="1" dirty="0" smtClean="0">
                <a:cs typeface="Comic Sans MS"/>
              </a:rPr>
              <a:t>                                                                                            3600</a:t>
            </a:r>
          </a:p>
          <a:p>
            <a:r>
              <a:rPr lang="en-US" sz="1400" b="1" dirty="0">
                <a:cs typeface="Comic Sans MS"/>
              </a:rPr>
              <a:t>	</a:t>
            </a:r>
            <a:r>
              <a:rPr lang="en-US" sz="1400" b="1" dirty="0" smtClean="0">
                <a:cs typeface="Comic Sans MS"/>
              </a:rPr>
              <a:t>					                                                                                             </a:t>
            </a:r>
          </a:p>
          <a:p>
            <a:r>
              <a:rPr lang="en-US" sz="1400" b="1" dirty="0">
                <a:cs typeface="Comic Sans MS"/>
              </a:rPr>
              <a:t> </a:t>
            </a:r>
            <a:r>
              <a:rPr lang="en-US" sz="1600" b="1" dirty="0" smtClean="0">
                <a:cs typeface="Comic Sans MS"/>
              </a:rPr>
              <a:t>Rearranging </a:t>
            </a:r>
            <a:r>
              <a:rPr lang="en-US" sz="1600" b="1" dirty="0">
                <a:cs typeface="Comic Sans MS"/>
              </a:rPr>
              <a:t>formula for Area (A) gives;</a:t>
            </a:r>
          </a:p>
          <a:p>
            <a:r>
              <a:rPr lang="en-US" sz="1400" b="1" dirty="0" smtClean="0">
                <a:cs typeface="Comic Sans MS"/>
              </a:rPr>
              <a:t>				</a:t>
            </a:r>
          </a:p>
          <a:p>
            <a:endParaRPr lang="en-US" sz="1400" dirty="0" smtClean="0"/>
          </a:p>
          <a:p>
            <a:endParaRPr lang="en-US" sz="1400" dirty="0">
              <a:cs typeface="Comic Sans MS"/>
            </a:endParaRPr>
          </a:p>
          <a:p>
            <a:endParaRPr lang="en-US" sz="1400" dirty="0" smtClean="0">
              <a:cs typeface="Comic Sans MS"/>
            </a:endParaRPr>
          </a:p>
          <a:p>
            <a:r>
              <a:rPr lang="en-US" sz="2000" dirty="0" smtClean="0">
                <a:cs typeface="Comic Sans MS"/>
              </a:rPr>
              <a:t>For </a:t>
            </a:r>
            <a:r>
              <a:rPr lang="en-US" sz="2000" dirty="0">
                <a:cs typeface="Comic Sans MS"/>
              </a:rPr>
              <a:t>Ground floor room;</a:t>
            </a:r>
          </a:p>
          <a:p>
            <a:r>
              <a:rPr lang="en-US" sz="2000" dirty="0">
                <a:cs typeface="Comic Sans MS"/>
              </a:rPr>
              <a:t>A         =          </a:t>
            </a:r>
            <a:r>
              <a:rPr lang="en-US" sz="2000" dirty="0" smtClean="0">
                <a:cs typeface="Comic Sans MS"/>
              </a:rPr>
              <a:t>1.07/0.61 [(2/1.1656) x 1.1656 x 9.81 (9 </a:t>
            </a:r>
            <a:r>
              <a:rPr lang="en-US" sz="2000" dirty="0">
                <a:cs typeface="Comic Sans MS"/>
              </a:rPr>
              <a:t>– 1) </a:t>
            </a:r>
            <a:r>
              <a:rPr lang="en-US" sz="2000" dirty="0" smtClean="0">
                <a:cs typeface="Comic Sans MS"/>
              </a:rPr>
              <a:t>(301 </a:t>
            </a:r>
            <a:r>
              <a:rPr lang="en-US" sz="2000" dirty="0">
                <a:cs typeface="Comic Sans MS"/>
              </a:rPr>
              <a:t>– </a:t>
            </a:r>
            <a:r>
              <a:rPr lang="en-US" sz="2000" dirty="0" smtClean="0">
                <a:cs typeface="Comic Sans MS"/>
              </a:rPr>
              <a:t>298/ 301)</a:t>
            </a:r>
            <a:endParaRPr lang="en-US" sz="2000" dirty="0">
              <a:cs typeface="Comic Sans MS"/>
            </a:endParaRPr>
          </a:p>
          <a:p>
            <a:r>
              <a:rPr lang="en-US" sz="2000" dirty="0">
                <a:cs typeface="Comic Sans MS"/>
              </a:rPr>
              <a:t>A         =          </a:t>
            </a:r>
            <a:r>
              <a:rPr lang="en-US" sz="2000" dirty="0" smtClean="0">
                <a:cs typeface="Comic Sans MS"/>
              </a:rPr>
              <a:t>1.07/0.61 [ 1.716 x 1.1656 x 9.81 x 8 x  0.00997]</a:t>
            </a:r>
            <a:endParaRPr lang="en-US" sz="2000" dirty="0">
              <a:cs typeface="Comic Sans MS"/>
            </a:endParaRPr>
          </a:p>
          <a:p>
            <a:r>
              <a:rPr lang="en-US" sz="2000" dirty="0">
                <a:cs typeface="Comic Sans MS"/>
              </a:rPr>
              <a:t>A         =          </a:t>
            </a:r>
            <a:r>
              <a:rPr lang="en-US" sz="2000" dirty="0" smtClean="0">
                <a:cs typeface="Comic Sans MS"/>
              </a:rPr>
              <a:t>1.07/0.61 [ </a:t>
            </a:r>
            <a:r>
              <a:rPr lang="en-US" sz="2000" dirty="0">
                <a:cs typeface="Comic Sans MS"/>
              </a:rPr>
              <a:t>0.19557 </a:t>
            </a:r>
            <a:r>
              <a:rPr lang="en-US" sz="2000" dirty="0" smtClean="0">
                <a:cs typeface="Comic Sans MS"/>
              </a:rPr>
              <a:t>x 8]</a:t>
            </a:r>
            <a:endParaRPr lang="en-US" sz="2000" dirty="0">
              <a:cs typeface="Comic Sans MS"/>
            </a:endParaRPr>
          </a:p>
          <a:p>
            <a:r>
              <a:rPr lang="en-US" sz="2000" dirty="0">
                <a:cs typeface="Comic Sans MS"/>
              </a:rPr>
              <a:t>A         =          1.121 m</a:t>
            </a:r>
            <a:r>
              <a:rPr lang="en-US" sz="2000" baseline="30000" dirty="0">
                <a:cs typeface="Comic Sans MS"/>
              </a:rPr>
              <a:t>2</a:t>
            </a:r>
            <a:r>
              <a:rPr lang="en-US" sz="2000" dirty="0">
                <a:cs typeface="Comic Sans MS"/>
              </a:rPr>
              <a:t>.</a:t>
            </a:r>
          </a:p>
          <a:p>
            <a:endParaRPr lang="en-US" sz="2000" dirty="0">
              <a:cs typeface="Comic Sans MS"/>
            </a:endParaRPr>
          </a:p>
          <a:p>
            <a:r>
              <a:rPr lang="en-US" sz="2000" dirty="0">
                <a:cs typeface="Comic Sans MS"/>
              </a:rPr>
              <a:t>For First floor room;</a:t>
            </a:r>
          </a:p>
          <a:p>
            <a:r>
              <a:rPr lang="en-US" sz="2000" dirty="0">
                <a:cs typeface="Comic Sans MS"/>
              </a:rPr>
              <a:t>A         =          </a:t>
            </a:r>
            <a:r>
              <a:rPr lang="en-US" sz="2000" dirty="0" smtClean="0">
                <a:cs typeface="Comic Sans MS"/>
              </a:rPr>
              <a:t>1.07/ 0.61 [(2 /1.1656) 1.1656 x </a:t>
            </a:r>
            <a:r>
              <a:rPr lang="en-US" sz="2000" dirty="0">
                <a:cs typeface="Comic Sans MS"/>
              </a:rPr>
              <a:t>9.81 </a:t>
            </a:r>
            <a:r>
              <a:rPr lang="en-US" sz="2000" dirty="0" smtClean="0">
                <a:cs typeface="Comic Sans MS"/>
              </a:rPr>
              <a:t>(9 </a:t>
            </a:r>
            <a:r>
              <a:rPr lang="en-US" sz="2000" dirty="0">
                <a:cs typeface="Comic Sans MS"/>
              </a:rPr>
              <a:t>– 5) </a:t>
            </a:r>
            <a:r>
              <a:rPr lang="en-US" sz="2000" dirty="0" smtClean="0">
                <a:cs typeface="Comic Sans MS"/>
              </a:rPr>
              <a:t>(301 </a:t>
            </a:r>
            <a:r>
              <a:rPr lang="en-US" sz="2000" dirty="0">
                <a:cs typeface="Comic Sans MS"/>
              </a:rPr>
              <a:t>– </a:t>
            </a:r>
            <a:r>
              <a:rPr lang="en-US" sz="2000" dirty="0" smtClean="0">
                <a:cs typeface="Comic Sans MS"/>
              </a:rPr>
              <a:t>298/301)</a:t>
            </a:r>
            <a:endParaRPr lang="en-US" sz="2000" dirty="0">
              <a:cs typeface="Comic Sans MS"/>
            </a:endParaRPr>
          </a:p>
          <a:p>
            <a:r>
              <a:rPr lang="en-US" sz="2000" dirty="0">
                <a:cs typeface="Comic Sans MS"/>
              </a:rPr>
              <a:t>A         =          </a:t>
            </a:r>
            <a:r>
              <a:rPr lang="en-US" sz="2000" dirty="0" smtClean="0">
                <a:cs typeface="Comic Sans MS"/>
              </a:rPr>
              <a:t>1.07/ 0.61 [ </a:t>
            </a:r>
            <a:r>
              <a:rPr lang="en-US" sz="2000" dirty="0">
                <a:cs typeface="Comic Sans MS"/>
              </a:rPr>
              <a:t>0.19557  x  4 ]</a:t>
            </a:r>
          </a:p>
          <a:p>
            <a:r>
              <a:rPr lang="en-US" sz="2000" dirty="0">
                <a:cs typeface="Comic Sans MS"/>
              </a:rPr>
              <a:t>A         =          </a:t>
            </a:r>
            <a:r>
              <a:rPr lang="en-US" sz="2000" dirty="0" smtClean="0">
                <a:cs typeface="Comic Sans MS"/>
              </a:rPr>
              <a:t>1.07/ 0.61  x  0.782</a:t>
            </a:r>
            <a:endParaRPr lang="en-US" sz="2000" dirty="0">
              <a:cs typeface="Comic Sans MS"/>
            </a:endParaRPr>
          </a:p>
          <a:p>
            <a:r>
              <a:rPr lang="en-US" sz="2000" dirty="0">
                <a:cs typeface="Comic Sans MS"/>
              </a:rPr>
              <a:t>A         =          2.242 m</a:t>
            </a:r>
            <a:r>
              <a:rPr lang="en-US" sz="2000" baseline="30000" dirty="0">
                <a:cs typeface="Comic Sans MS"/>
              </a:rPr>
              <a:t>2</a:t>
            </a:r>
            <a:r>
              <a:rPr lang="en-US" sz="2000" dirty="0" smtClean="0">
                <a:cs typeface="Comic Sans MS"/>
              </a:rPr>
              <a:t>.</a:t>
            </a:r>
            <a:endParaRPr lang="en-US" sz="2000" dirty="0">
              <a:cs typeface="Comic Sans MS"/>
            </a:endParaRPr>
          </a:p>
        </p:txBody>
      </p:sp>
      <p:sp>
        <p:nvSpPr>
          <p:cNvPr id="7" name="Rectangle 6"/>
          <p:cNvSpPr/>
          <p:nvPr/>
        </p:nvSpPr>
        <p:spPr>
          <a:xfrm>
            <a:off x="4656766" y="6190200"/>
            <a:ext cx="4238624" cy="58477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latin typeface="Comic Sans MS"/>
                <a:cs typeface="Comic Sans MS"/>
              </a:rPr>
              <a:t>Note: The upper floor has less stack suction pressure so openings are larger.</a:t>
            </a:r>
          </a:p>
        </p:txBody>
      </p:sp>
      <p:pic>
        <p:nvPicPr>
          <p:cNvPr id="8" name="Picture 7" descr="Screen Shot 2012-03-18 at 12.58.30 PM.png"/>
          <p:cNvPicPr>
            <a:picLocks noChangeAspect="1"/>
          </p:cNvPicPr>
          <p:nvPr/>
        </p:nvPicPr>
        <p:blipFill rotWithShape="1">
          <a:blip r:embed="rId2" cstate="print">
            <a:extLst>
              <a:ext uri="{28A0092B-C50C-407E-A947-70E740481C1C}">
                <a14:useLocalDpi xmlns:a14="http://schemas.microsoft.com/office/drawing/2010/main" xmlns="" val="0"/>
              </a:ext>
            </a:extLst>
          </a:blip>
          <a:srcRect l="19271" t="40833" r="6597" b="49722"/>
          <a:stretch/>
        </p:blipFill>
        <p:spPr>
          <a:xfrm>
            <a:off x="323528" y="2420888"/>
            <a:ext cx="7858126" cy="682625"/>
          </a:xfrm>
          <a:prstGeom prst="rect">
            <a:avLst/>
          </a:prstGeom>
          <a:ln w="28575">
            <a:solidFill>
              <a:schemeClr val="tx1"/>
            </a:solidFill>
          </a:ln>
        </p:spPr>
      </p:pic>
    </p:spTree>
    <p:extLst>
      <p:ext uri="{BB962C8B-B14F-4D97-AF65-F5344CB8AC3E}">
        <p14:creationId xmlns:p14="http://schemas.microsoft.com/office/powerpoint/2010/main" xmlns="" val="3968912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anim calcmode="lin" valueType="num">
                                      <p:cBhvr additive="base">
                                        <p:cTn id="1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 calcmode="lin" valueType="num">
                                      <p:cBhvr additive="base">
                                        <p:cTn id="1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anim calcmode="lin" valueType="num">
                                      <p:cBhvr additive="base">
                                        <p:cTn id="2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 calcmode="lin" valueType="num">
                                      <p:cBhvr additive="base">
                                        <p:cTn id="2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2" end="12"/>
                                            </p:txEl>
                                          </p:spTgt>
                                        </p:tgtEl>
                                        <p:attrNameLst>
                                          <p:attrName>style.visibility</p:attrName>
                                        </p:attrNameLst>
                                      </p:cBhvr>
                                      <p:to>
                                        <p:strVal val="visible"/>
                                      </p:to>
                                    </p:set>
                                    <p:anim calcmode="lin" valueType="num">
                                      <p:cBhvr additive="base">
                                        <p:cTn id="37"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
                                            <p:txEl>
                                              <p:pRg st="13" end="13"/>
                                            </p:txEl>
                                          </p:spTgt>
                                        </p:tgtEl>
                                        <p:attrNameLst>
                                          <p:attrName>style.visibility</p:attrName>
                                        </p:attrNameLst>
                                      </p:cBhvr>
                                      <p:to>
                                        <p:strVal val="visible"/>
                                      </p:to>
                                    </p:set>
                                    <p:anim calcmode="lin" valueType="num">
                                      <p:cBhvr additive="base">
                                        <p:cTn id="41"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
                                            <p:txEl>
                                              <p:pRg st="14" end="14"/>
                                            </p:txEl>
                                          </p:spTgt>
                                        </p:tgtEl>
                                        <p:attrNameLst>
                                          <p:attrName>style.visibility</p:attrName>
                                        </p:attrNameLst>
                                      </p:cBhvr>
                                      <p:to>
                                        <p:strVal val="visible"/>
                                      </p:to>
                                    </p:set>
                                    <p:anim calcmode="lin" valueType="num">
                                      <p:cBhvr additive="base">
                                        <p:cTn id="45"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4" end="14"/>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15" end="15"/>
                                            </p:txEl>
                                          </p:spTgt>
                                        </p:tgtEl>
                                        <p:attrNameLst>
                                          <p:attrName>style.visibility</p:attrName>
                                        </p:attrNameLst>
                                      </p:cBhvr>
                                      <p:to>
                                        <p:strVal val="visible"/>
                                      </p:to>
                                    </p:set>
                                    <p:anim calcmode="lin" valueType="num">
                                      <p:cBhvr additive="base">
                                        <p:cTn id="49"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5" end="15"/>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16" end="16"/>
                                            </p:txEl>
                                          </p:spTgt>
                                        </p:tgtEl>
                                        <p:attrNameLst>
                                          <p:attrName>style.visibility</p:attrName>
                                        </p:attrNameLst>
                                      </p:cBhvr>
                                      <p:to>
                                        <p:strVal val="visible"/>
                                      </p:to>
                                    </p:set>
                                    <p:anim calcmode="lin" valueType="num">
                                      <p:cBhvr additive="base">
                                        <p:cTn id="53" dur="500" fill="hold"/>
                                        <p:tgtEl>
                                          <p:spTgt spid="4">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18" end="18"/>
                                            </p:txEl>
                                          </p:spTgt>
                                        </p:tgtEl>
                                        <p:attrNameLst>
                                          <p:attrName>style.visibility</p:attrName>
                                        </p:attrNameLst>
                                      </p:cBhvr>
                                      <p:to>
                                        <p:strVal val="visible"/>
                                      </p:to>
                                    </p:set>
                                    <p:anim calcmode="lin" valueType="num">
                                      <p:cBhvr additive="base">
                                        <p:cTn id="59" dur="500" fill="hold"/>
                                        <p:tgtEl>
                                          <p:spTgt spid="4">
                                            <p:txEl>
                                              <p:pRg st="18" end="1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18" end="18"/>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4">
                                            <p:txEl>
                                              <p:pRg st="19" end="19"/>
                                            </p:txEl>
                                          </p:spTgt>
                                        </p:tgtEl>
                                        <p:attrNameLst>
                                          <p:attrName>style.visibility</p:attrName>
                                        </p:attrNameLst>
                                      </p:cBhvr>
                                      <p:to>
                                        <p:strVal val="visible"/>
                                      </p:to>
                                    </p:set>
                                    <p:anim calcmode="lin" valueType="num">
                                      <p:cBhvr additive="base">
                                        <p:cTn id="63" dur="500" fill="hold"/>
                                        <p:tgtEl>
                                          <p:spTgt spid="4">
                                            <p:txEl>
                                              <p:pRg st="19" end="19"/>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19" end="19"/>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4">
                                            <p:txEl>
                                              <p:pRg st="20" end="20"/>
                                            </p:txEl>
                                          </p:spTgt>
                                        </p:tgtEl>
                                        <p:attrNameLst>
                                          <p:attrName>style.visibility</p:attrName>
                                        </p:attrNameLst>
                                      </p:cBhvr>
                                      <p:to>
                                        <p:strVal val="visible"/>
                                      </p:to>
                                    </p:set>
                                    <p:anim calcmode="lin" valueType="num">
                                      <p:cBhvr additive="base">
                                        <p:cTn id="67" dur="500" fill="hold"/>
                                        <p:tgtEl>
                                          <p:spTgt spid="4">
                                            <p:txEl>
                                              <p:pRg st="20" end="2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20" end="20"/>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4">
                                            <p:txEl>
                                              <p:pRg st="21" end="21"/>
                                            </p:txEl>
                                          </p:spTgt>
                                        </p:tgtEl>
                                        <p:attrNameLst>
                                          <p:attrName>style.visibility</p:attrName>
                                        </p:attrNameLst>
                                      </p:cBhvr>
                                      <p:to>
                                        <p:strVal val="visible"/>
                                      </p:to>
                                    </p:set>
                                    <p:anim calcmode="lin" valueType="num">
                                      <p:cBhvr additive="base">
                                        <p:cTn id="71" dur="500" fill="hold"/>
                                        <p:tgtEl>
                                          <p:spTgt spid="4">
                                            <p:txEl>
                                              <p:pRg st="21" end="2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21" end="21"/>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4">
                                            <p:txEl>
                                              <p:pRg st="22" end="22"/>
                                            </p:txEl>
                                          </p:spTgt>
                                        </p:tgtEl>
                                        <p:attrNameLst>
                                          <p:attrName>style.visibility</p:attrName>
                                        </p:attrNameLst>
                                      </p:cBhvr>
                                      <p:to>
                                        <p:strVal val="visible"/>
                                      </p:to>
                                    </p:set>
                                    <p:anim calcmode="lin" valueType="num">
                                      <p:cBhvr additive="base">
                                        <p:cTn id="75" dur="500" fill="hold"/>
                                        <p:tgtEl>
                                          <p:spTgt spid="4">
                                            <p:txEl>
                                              <p:pRg st="22" end="22"/>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4">
                                            <p:txEl>
                                              <p:pRg st="22" end="22"/>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7"/>
                                        </p:tgtEl>
                                        <p:attrNameLst>
                                          <p:attrName>style.visibility</p:attrName>
                                        </p:attrNameLst>
                                      </p:cBhvr>
                                      <p:to>
                                        <p:strVal val="visible"/>
                                      </p:to>
                                    </p:set>
                                    <p:anim calcmode="lin" valueType="num">
                                      <p:cBhvr additive="base">
                                        <p:cTn id="81" dur="500" fill="hold"/>
                                        <p:tgtEl>
                                          <p:spTgt spid="7"/>
                                        </p:tgtEl>
                                        <p:attrNameLst>
                                          <p:attrName>ppt_x</p:attrName>
                                        </p:attrNameLst>
                                      </p:cBhvr>
                                      <p:tavLst>
                                        <p:tav tm="0">
                                          <p:val>
                                            <p:strVal val="#ppt_x"/>
                                          </p:val>
                                        </p:tav>
                                        <p:tav tm="100000">
                                          <p:val>
                                            <p:strVal val="#ppt_x"/>
                                          </p:val>
                                        </p:tav>
                                      </p:tavLst>
                                    </p:anim>
                                    <p:anim calcmode="lin" valueType="num">
                                      <p:cBhvr additive="base">
                                        <p:cTn id="8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24" y="143213"/>
            <a:ext cx="8302625" cy="1692771"/>
          </a:xfrm>
          <a:prstGeom prst="rect">
            <a:avLst/>
          </a:prstGeom>
        </p:spPr>
        <p:txBody>
          <a:bodyPr wrap="square">
            <a:spAutoFit/>
          </a:bodyPr>
          <a:lstStyle/>
          <a:p>
            <a:r>
              <a:rPr lang="en-US" sz="2400" b="1" dirty="0" smtClean="0">
                <a:cs typeface="Comic Sans MS"/>
              </a:rPr>
              <a:t>EXAMPLE 2</a:t>
            </a:r>
          </a:p>
          <a:p>
            <a:endParaRPr lang="en-US" sz="2000" dirty="0" smtClean="0">
              <a:latin typeface="Comic Sans MS"/>
              <a:cs typeface="Comic Sans MS"/>
            </a:endParaRPr>
          </a:p>
          <a:p>
            <a:r>
              <a:rPr lang="en-US" sz="2000" b="1" dirty="0" smtClean="0">
                <a:solidFill>
                  <a:srgbClr val="660066"/>
                </a:solidFill>
                <a:cs typeface="Comic Sans MS"/>
              </a:rPr>
              <a:t>Calculate </a:t>
            </a:r>
            <a:r>
              <a:rPr lang="en-US" sz="2000" b="1" dirty="0">
                <a:solidFill>
                  <a:srgbClr val="660066"/>
                </a:solidFill>
                <a:cs typeface="Comic Sans MS"/>
              </a:rPr>
              <a:t>the stack outlet opening area </a:t>
            </a:r>
            <a:r>
              <a:rPr lang="en-US" sz="2000" dirty="0">
                <a:solidFill>
                  <a:srgbClr val="660066"/>
                </a:solidFill>
                <a:cs typeface="Comic Sans MS"/>
              </a:rPr>
              <a:t>required in the system given in Example 1</a:t>
            </a:r>
            <a:r>
              <a:rPr lang="en-US" sz="2000" dirty="0" smtClean="0">
                <a:solidFill>
                  <a:srgbClr val="660066"/>
                </a:solidFill>
                <a:cs typeface="Comic Sans MS"/>
              </a:rPr>
              <a:t>. </a:t>
            </a:r>
            <a:r>
              <a:rPr lang="en-US" sz="2000" dirty="0">
                <a:solidFill>
                  <a:srgbClr val="660066"/>
                </a:solidFill>
                <a:cs typeface="Comic Sans MS"/>
              </a:rPr>
              <a:t>The flow rate required </a:t>
            </a:r>
            <a:r>
              <a:rPr lang="en-US" sz="2000" dirty="0" smtClean="0">
                <a:solidFill>
                  <a:srgbClr val="660066"/>
                </a:solidFill>
                <a:cs typeface="Comic Sans MS"/>
              </a:rPr>
              <a:t> in each </a:t>
            </a:r>
            <a:r>
              <a:rPr lang="en-US" sz="2000" dirty="0">
                <a:solidFill>
                  <a:srgbClr val="660066"/>
                </a:solidFill>
                <a:cs typeface="Comic Sans MS"/>
              </a:rPr>
              <a:t>room is 4 air changes per </a:t>
            </a:r>
            <a:r>
              <a:rPr lang="en-US" sz="2000" dirty="0" smtClean="0">
                <a:solidFill>
                  <a:srgbClr val="660066"/>
                </a:solidFill>
                <a:cs typeface="Comic Sans MS"/>
              </a:rPr>
              <a:t>hour. Each </a:t>
            </a:r>
            <a:r>
              <a:rPr lang="en-US" sz="2000" dirty="0">
                <a:solidFill>
                  <a:srgbClr val="660066"/>
                </a:solidFill>
                <a:cs typeface="Comic Sans MS"/>
              </a:rPr>
              <a:t>lecture room measures internally 24 m x 10 m x 4m high</a:t>
            </a:r>
            <a:r>
              <a:rPr lang="en-US" sz="2000" dirty="0" smtClean="0">
                <a:solidFill>
                  <a:srgbClr val="660066"/>
                </a:solidFill>
                <a:cs typeface="Comic Sans MS"/>
              </a:rPr>
              <a:t>.</a:t>
            </a:r>
            <a:endParaRPr lang="en-US" sz="2000" dirty="0">
              <a:solidFill>
                <a:srgbClr val="660066"/>
              </a:solidFill>
              <a:cs typeface="Comic Sans MS"/>
            </a:endParaRPr>
          </a:p>
        </p:txBody>
      </p:sp>
      <p:sp>
        <p:nvSpPr>
          <p:cNvPr id="9" name="TextBox 8"/>
          <p:cNvSpPr txBox="1"/>
          <p:nvPr/>
        </p:nvSpPr>
        <p:spPr>
          <a:xfrm>
            <a:off x="2555776" y="5733256"/>
            <a:ext cx="72008" cy="369332"/>
          </a:xfrm>
          <a:prstGeom prst="rect">
            <a:avLst/>
          </a:prstGeom>
          <a:solidFill>
            <a:schemeClr val="bg1"/>
          </a:solidFill>
        </p:spPr>
        <p:txBody>
          <a:bodyPr wrap="square" rtlCol="0">
            <a:spAutoFit/>
          </a:bodyPr>
          <a:lstStyle/>
          <a:p>
            <a:endParaRPr lang="en-GB" dirty="0"/>
          </a:p>
        </p:txBody>
      </p:sp>
      <p:pic>
        <p:nvPicPr>
          <p:cNvPr id="13" name="Picture 12" descr="Screen Shot 2012-03-18 at 12.15.31 PM.png"/>
          <p:cNvPicPr>
            <a:picLocks noChangeAspect="1"/>
          </p:cNvPicPr>
          <p:nvPr/>
        </p:nvPicPr>
        <p:blipFill rotWithShape="1">
          <a:blip r:embed="rId2" cstate="print">
            <a:extLst>
              <a:ext uri="{28A0092B-C50C-407E-A947-70E740481C1C}">
                <a14:useLocalDpi xmlns:a14="http://schemas.microsoft.com/office/drawing/2010/main" xmlns="" val="0"/>
              </a:ext>
            </a:extLst>
          </a:blip>
          <a:srcRect l="26042" t="24166" r="22743" b="19445"/>
          <a:stretch/>
        </p:blipFill>
        <p:spPr>
          <a:xfrm>
            <a:off x="323528" y="2492896"/>
            <a:ext cx="6050831" cy="4163791"/>
          </a:xfrm>
          <a:prstGeom prst="rect">
            <a:avLst/>
          </a:prstGeom>
          <a:ln w="38100">
            <a:solidFill>
              <a:schemeClr val="tx1"/>
            </a:solidFill>
          </a:ln>
        </p:spPr>
      </p:pic>
      <p:sp>
        <p:nvSpPr>
          <p:cNvPr id="14" name="TextBox 13"/>
          <p:cNvSpPr txBox="1"/>
          <p:nvPr/>
        </p:nvSpPr>
        <p:spPr>
          <a:xfrm>
            <a:off x="3275856" y="3717032"/>
            <a:ext cx="986580" cy="276999"/>
          </a:xfrm>
          <a:prstGeom prst="rect">
            <a:avLst/>
          </a:prstGeom>
          <a:noFill/>
        </p:spPr>
        <p:txBody>
          <a:bodyPr wrap="square" rtlCol="0">
            <a:spAutoFit/>
          </a:bodyPr>
          <a:lstStyle/>
          <a:p>
            <a:r>
              <a:rPr lang="en-GB" sz="1200" dirty="0" smtClean="0"/>
              <a:t>(NPL)</a:t>
            </a:r>
            <a:endParaRPr lang="en-GB" sz="1200" dirty="0"/>
          </a:p>
        </p:txBody>
      </p:sp>
      <p:sp>
        <p:nvSpPr>
          <p:cNvPr id="6" name="Rectangle 5"/>
          <p:cNvSpPr/>
          <p:nvPr/>
        </p:nvSpPr>
        <p:spPr>
          <a:xfrm>
            <a:off x="179512" y="1772816"/>
            <a:ext cx="5904656" cy="400110"/>
          </a:xfrm>
          <a:prstGeom prst="rect">
            <a:avLst/>
          </a:prstGeom>
        </p:spPr>
        <p:txBody>
          <a:bodyPr wrap="square">
            <a:spAutoFit/>
          </a:bodyPr>
          <a:lstStyle/>
          <a:p>
            <a:pPr algn="just"/>
            <a:r>
              <a:rPr lang="en-US" dirty="0" smtClean="0">
                <a:cs typeface="Comic Sans MS"/>
              </a:rPr>
              <a:t>Air Density inside the stack = </a:t>
            </a:r>
            <a:r>
              <a:rPr lang="en-US" sz="2000" dirty="0" smtClean="0">
                <a:cs typeface="Comic Sans MS"/>
              </a:rPr>
              <a:t>1.1656 kg/m</a:t>
            </a:r>
            <a:r>
              <a:rPr lang="en-US" sz="2000" baseline="30000" dirty="0" smtClean="0">
                <a:cs typeface="Comic Sans MS"/>
              </a:rPr>
              <a:t>3</a:t>
            </a:r>
            <a:endParaRPr lang="en-US" sz="2000" baseline="30000" dirty="0">
              <a:cs typeface="Comic Sans MS"/>
            </a:endParaRPr>
          </a:p>
        </p:txBody>
      </p:sp>
      <p:sp>
        <p:nvSpPr>
          <p:cNvPr id="7" name="TextBox 6"/>
          <p:cNvSpPr txBox="1"/>
          <p:nvPr/>
        </p:nvSpPr>
        <p:spPr>
          <a:xfrm>
            <a:off x="6876256" y="2492896"/>
            <a:ext cx="1800200" cy="246221"/>
          </a:xfrm>
          <a:prstGeom prst="rect">
            <a:avLst/>
          </a:prstGeom>
          <a:noFill/>
        </p:spPr>
        <p:txBody>
          <a:bodyPr wrap="square" rtlCol="0">
            <a:spAutoFit/>
          </a:bodyPr>
          <a:lstStyle/>
          <a:p>
            <a:r>
              <a:rPr lang="en-GB" sz="1000" dirty="0" smtClean="0">
                <a:latin typeface="Arial" panose="020B0604020202020204" pitchFamily="34" charset="0"/>
                <a:cs typeface="Arial" panose="020B0604020202020204" pitchFamily="34" charset="0"/>
              </a:rPr>
              <a:t>Discharge Coefficient</a:t>
            </a:r>
            <a:endParaRPr lang="en-GB" sz="1000" dirty="0">
              <a:latin typeface="Arial" panose="020B0604020202020204" pitchFamily="34" charset="0"/>
              <a:cs typeface="Arial" panose="020B0604020202020204" pitchFamily="34" charset="0"/>
            </a:endParaRPr>
          </a:p>
        </p:txBody>
      </p:sp>
      <p:sp>
        <p:nvSpPr>
          <p:cNvPr id="8" name="TextBox 7"/>
          <p:cNvSpPr txBox="1"/>
          <p:nvPr/>
        </p:nvSpPr>
        <p:spPr>
          <a:xfrm>
            <a:off x="6804248" y="2708920"/>
            <a:ext cx="2016224" cy="461665"/>
          </a:xfrm>
          <a:prstGeom prst="rect">
            <a:avLst/>
          </a:prstGeom>
          <a:noFill/>
        </p:spPr>
        <p:txBody>
          <a:bodyPr wrap="square" rtlCol="0">
            <a:spAutoFit/>
          </a:bodyPr>
          <a:lstStyle/>
          <a:p>
            <a:r>
              <a:rPr lang="en-GB" sz="2400" dirty="0" smtClean="0"/>
              <a:t>C</a:t>
            </a:r>
            <a:r>
              <a:rPr lang="en-GB" sz="2400" baseline="-25000" dirty="0" smtClean="0"/>
              <a:t>d</a:t>
            </a:r>
            <a:r>
              <a:rPr lang="en-GB" sz="2400" dirty="0" smtClean="0"/>
              <a:t> = 0.61</a:t>
            </a:r>
            <a:endParaRPr lang="en-GB" sz="2400" dirty="0"/>
          </a:p>
        </p:txBody>
      </p:sp>
      <p:sp>
        <p:nvSpPr>
          <p:cNvPr id="10" name="TextBox 9"/>
          <p:cNvSpPr txBox="1"/>
          <p:nvPr/>
        </p:nvSpPr>
        <p:spPr>
          <a:xfrm>
            <a:off x="6732240" y="3284984"/>
            <a:ext cx="2232248" cy="707886"/>
          </a:xfrm>
          <a:prstGeom prst="rect">
            <a:avLst/>
          </a:prstGeom>
          <a:noFill/>
        </p:spPr>
        <p:txBody>
          <a:bodyPr wrap="square" rtlCol="0">
            <a:spAutoFit/>
          </a:bodyPr>
          <a:lstStyle/>
          <a:p>
            <a:r>
              <a:rPr lang="en-GB" sz="2000" dirty="0" smtClean="0"/>
              <a:t>Degree Kelvin = Degree C + 273 </a:t>
            </a:r>
            <a:endParaRPr lang="en-GB" sz="2000" dirty="0"/>
          </a:p>
        </p:txBody>
      </p:sp>
    </p:spTree>
    <p:extLst>
      <p:ext uri="{BB962C8B-B14F-4D97-AF65-F5344CB8AC3E}">
        <p14:creationId xmlns:p14="http://schemas.microsoft.com/office/powerpoint/2010/main" xmlns="" val="418208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8064896" cy="4154984"/>
          </a:xfrm>
          <a:prstGeom prst="rect">
            <a:avLst/>
          </a:prstGeom>
          <a:noFill/>
        </p:spPr>
        <p:txBody>
          <a:bodyPr wrap="square" rtlCol="0">
            <a:spAutoFit/>
          </a:bodyPr>
          <a:lstStyle/>
          <a:p>
            <a:pPr marL="342900" indent="-342900">
              <a:buAutoNum type="arabicPeriod"/>
            </a:pPr>
            <a:r>
              <a:rPr lang="en-GB" sz="2400" dirty="0" smtClean="0">
                <a:latin typeface="Arial" pitchFamily="34" charset="0"/>
                <a:cs typeface="Arial" pitchFamily="34" charset="0"/>
              </a:rPr>
              <a:t>Use the Air Flow Rate ‘Q’ calculated in Example 1.</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Multiply this by the number of vents feeding the stack to find our new value of Q </a:t>
            </a:r>
            <a:r>
              <a:rPr lang="en-GB" sz="2400" baseline="-25000" dirty="0" smtClean="0">
                <a:latin typeface="Arial" pitchFamily="34" charset="0"/>
                <a:cs typeface="Arial" pitchFamily="34" charset="0"/>
              </a:rPr>
              <a:t>total</a:t>
            </a:r>
            <a:r>
              <a:rPr lang="en-GB" sz="2400" dirty="0" smtClean="0">
                <a:latin typeface="Arial" pitchFamily="34" charset="0"/>
                <a:cs typeface="Arial" pitchFamily="34" charset="0"/>
              </a:rPr>
              <a:t>.      </a:t>
            </a:r>
          </a:p>
          <a:p>
            <a:pPr marL="342900" indent="-342900"/>
            <a:endParaRPr lang="en-GB" sz="2400" dirty="0" smtClean="0">
              <a:latin typeface="Arial" pitchFamily="34" charset="0"/>
              <a:cs typeface="Arial" pitchFamily="34" charset="0"/>
            </a:endParaRPr>
          </a:p>
          <a:p>
            <a:pPr marL="342900" indent="-342900"/>
            <a:r>
              <a:rPr lang="en-GB" sz="2400" dirty="0" smtClean="0">
                <a:latin typeface="Arial" pitchFamily="34" charset="0"/>
                <a:cs typeface="Arial" pitchFamily="34" charset="0"/>
              </a:rPr>
              <a:t>3. Use the ‘A</a:t>
            </a:r>
            <a:r>
              <a:rPr lang="en-GB" sz="2400" baseline="-25000" dirty="0" smtClean="0">
                <a:latin typeface="Arial" pitchFamily="34" charset="0"/>
                <a:cs typeface="Arial" pitchFamily="34" charset="0"/>
              </a:rPr>
              <a:t>outlet</a:t>
            </a:r>
            <a:r>
              <a:rPr lang="en-GB" sz="2400" dirty="0" smtClean="0">
                <a:latin typeface="Arial" pitchFamily="34" charset="0"/>
                <a:cs typeface="Arial" pitchFamily="34" charset="0"/>
              </a:rPr>
              <a:t>’ formula to calculate the stack outlet opening area </a:t>
            </a:r>
          </a:p>
          <a:p>
            <a:pPr marL="342900" indent="-342900">
              <a:buAutoNum type="arabicPeriod"/>
            </a:pPr>
            <a:endParaRPr lang="en-GB" sz="2400" dirty="0" smtClean="0">
              <a:latin typeface="Arial" pitchFamily="34" charset="0"/>
              <a:cs typeface="Arial" pitchFamily="34" charset="0"/>
            </a:endParaRPr>
          </a:p>
          <a:p>
            <a:pPr marL="342900" indent="-342900"/>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a:p>
        </p:txBody>
      </p:sp>
      <p:sp>
        <p:nvSpPr>
          <p:cNvPr id="3" name="TextBox 2"/>
          <p:cNvSpPr txBox="1"/>
          <p:nvPr/>
        </p:nvSpPr>
        <p:spPr>
          <a:xfrm>
            <a:off x="683568" y="332656"/>
            <a:ext cx="2808312" cy="523220"/>
          </a:xfrm>
          <a:prstGeom prst="rect">
            <a:avLst/>
          </a:prstGeom>
          <a:noFill/>
        </p:spPr>
        <p:txBody>
          <a:bodyPr wrap="square" rtlCol="0">
            <a:spAutoFit/>
          </a:bodyPr>
          <a:lstStyle/>
          <a:p>
            <a:r>
              <a:rPr lang="en-GB" sz="2800" dirty="0" smtClean="0"/>
              <a:t>Process:</a:t>
            </a:r>
            <a:endParaRPr lang="en-GB" sz="2800" dirty="0"/>
          </a:p>
        </p:txBody>
      </p:sp>
      <p:sp>
        <p:nvSpPr>
          <p:cNvPr id="4" name="TextBox 3"/>
          <p:cNvSpPr txBox="1"/>
          <p:nvPr/>
        </p:nvSpPr>
        <p:spPr>
          <a:xfrm>
            <a:off x="5364088" y="5279728"/>
            <a:ext cx="3312368" cy="584775"/>
          </a:xfrm>
          <a:prstGeom prst="rect">
            <a:avLst/>
          </a:prstGeom>
          <a:noFill/>
        </p:spPr>
        <p:txBody>
          <a:bodyPr wrap="square" rtlCol="0">
            <a:spAutoFit/>
          </a:bodyPr>
          <a:lstStyle/>
          <a:p>
            <a:r>
              <a:rPr lang="en-US" sz="3200" dirty="0" smtClean="0"/>
              <a:t>COPY DOWN</a:t>
            </a:r>
            <a:endParaRPr lang="en-GB" sz="32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3999" y="126216"/>
            <a:ext cx="7655561" cy="2616101"/>
          </a:xfrm>
          <a:prstGeom prst="rect">
            <a:avLst/>
          </a:prstGeom>
        </p:spPr>
        <p:txBody>
          <a:bodyPr wrap="square">
            <a:spAutoFit/>
          </a:bodyPr>
          <a:lstStyle/>
          <a:p>
            <a:r>
              <a:rPr lang="en-US" sz="2400" b="1" dirty="0" smtClean="0">
                <a:cs typeface="Comic Sans MS"/>
              </a:rPr>
              <a:t>SIZING THE STACK OUTLET</a:t>
            </a:r>
          </a:p>
          <a:p>
            <a:endParaRPr lang="en-US" sz="2000" dirty="0" smtClean="0">
              <a:latin typeface="Comic Sans MS"/>
              <a:cs typeface="Comic Sans MS"/>
            </a:endParaRPr>
          </a:p>
          <a:p>
            <a:pPr marL="342900" indent="-342900" algn="just">
              <a:buFont typeface="Arial"/>
              <a:buChar char="•"/>
            </a:pPr>
            <a:r>
              <a:rPr lang="en-US" sz="2000" dirty="0" smtClean="0">
                <a:cs typeface="Comic Sans MS"/>
              </a:rPr>
              <a:t>The </a:t>
            </a:r>
            <a:r>
              <a:rPr lang="en-US" sz="2000" dirty="0">
                <a:cs typeface="Comic Sans MS"/>
              </a:rPr>
              <a:t>opening at the top of a stack can be sized in a similar manner to the fresh air inlets. </a:t>
            </a:r>
          </a:p>
          <a:p>
            <a:pPr marL="342900" indent="-342900" algn="just">
              <a:buFont typeface="Arial"/>
              <a:buChar char="•"/>
            </a:pPr>
            <a:r>
              <a:rPr lang="en-US" sz="2000" dirty="0" smtClean="0">
                <a:cs typeface="Comic Sans MS"/>
              </a:rPr>
              <a:t>The </a:t>
            </a:r>
            <a:r>
              <a:rPr lang="en-US" sz="2000" dirty="0">
                <a:cs typeface="Comic Sans MS"/>
              </a:rPr>
              <a:t>height </a:t>
            </a:r>
            <a:r>
              <a:rPr lang="en-US" sz="2000" dirty="0" smtClean="0">
                <a:cs typeface="Comic Sans MS"/>
              </a:rPr>
              <a:t>difference (h) </a:t>
            </a:r>
            <a:r>
              <a:rPr lang="en-US" sz="2000" dirty="0">
                <a:cs typeface="Comic Sans MS"/>
              </a:rPr>
              <a:t>in the </a:t>
            </a:r>
            <a:r>
              <a:rPr lang="en-US" sz="2000" dirty="0" smtClean="0">
                <a:cs typeface="Comic Sans MS"/>
              </a:rPr>
              <a:t>formula has changed, and is now  the height of the stack outlet above the datum.</a:t>
            </a:r>
            <a:endParaRPr lang="en-US" sz="2000" dirty="0">
              <a:cs typeface="Comic Sans MS"/>
            </a:endParaRPr>
          </a:p>
          <a:p>
            <a:pPr marL="342900" indent="-342900" algn="just">
              <a:buFont typeface="Arial"/>
              <a:buChar char="•"/>
            </a:pPr>
            <a:r>
              <a:rPr lang="en-US" sz="2000" dirty="0" smtClean="0">
                <a:cs typeface="Comic Sans MS"/>
              </a:rPr>
              <a:t>The </a:t>
            </a:r>
            <a:r>
              <a:rPr lang="en-US" sz="2000" dirty="0">
                <a:cs typeface="Comic Sans MS"/>
              </a:rPr>
              <a:t>flow through the stack </a:t>
            </a:r>
            <a:r>
              <a:rPr lang="en-US" sz="2000" dirty="0" smtClean="0">
                <a:cs typeface="Comic Sans MS"/>
              </a:rPr>
              <a:t>outlet (Q</a:t>
            </a:r>
            <a:r>
              <a:rPr lang="en-US" sz="2000" baseline="-25000" dirty="0" smtClean="0">
                <a:cs typeface="Comic Sans MS"/>
              </a:rPr>
              <a:t>Total</a:t>
            </a:r>
            <a:r>
              <a:rPr lang="en-US" sz="2000" dirty="0" smtClean="0">
                <a:cs typeface="Comic Sans MS"/>
              </a:rPr>
              <a:t>) </a:t>
            </a:r>
            <a:r>
              <a:rPr lang="en-US" sz="2000" dirty="0">
                <a:cs typeface="Comic Sans MS"/>
              </a:rPr>
              <a:t>is the sum of all the flows through the rooms in a building feeding the stack</a:t>
            </a:r>
            <a:r>
              <a:rPr lang="en-US" sz="2000" dirty="0" smtClean="0">
                <a:cs typeface="Comic Sans MS"/>
              </a:rPr>
              <a:t>.</a:t>
            </a:r>
            <a:endParaRPr lang="en-US" sz="2000" dirty="0">
              <a:cs typeface="Comic Sans MS"/>
            </a:endParaRPr>
          </a:p>
        </p:txBody>
      </p:sp>
      <p:pic>
        <p:nvPicPr>
          <p:cNvPr id="6" name="Picture 5" descr="Screen Shot 2012-03-18 at 1.32.42 PM.png"/>
          <p:cNvPicPr>
            <a:picLocks noChangeAspect="1"/>
          </p:cNvPicPr>
          <p:nvPr/>
        </p:nvPicPr>
        <p:blipFill rotWithShape="1">
          <a:blip r:embed="rId2" cstate="print">
            <a:extLst>
              <a:ext uri="{28A0092B-C50C-407E-A947-70E740481C1C}">
                <a14:useLocalDpi xmlns:a14="http://schemas.microsoft.com/office/drawing/2010/main" xmlns="" val="0"/>
              </a:ext>
            </a:extLst>
          </a:blip>
          <a:srcRect l="12848" t="28611" r="31597" b="33333"/>
          <a:stretch/>
        </p:blipFill>
        <p:spPr>
          <a:xfrm>
            <a:off x="395536" y="2996952"/>
            <a:ext cx="7953375" cy="3682032"/>
          </a:xfrm>
          <a:prstGeom prst="rect">
            <a:avLst/>
          </a:prstGeom>
        </p:spPr>
      </p:pic>
      <p:sp>
        <p:nvSpPr>
          <p:cNvPr id="2" name="6-Point Star 1"/>
          <p:cNvSpPr/>
          <p:nvPr/>
        </p:nvSpPr>
        <p:spPr>
          <a:xfrm>
            <a:off x="828047"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6-Point Star 4"/>
          <p:cNvSpPr/>
          <p:nvPr/>
        </p:nvSpPr>
        <p:spPr>
          <a:xfrm>
            <a:off x="2123728"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6-Point Star 6"/>
          <p:cNvSpPr/>
          <p:nvPr/>
        </p:nvSpPr>
        <p:spPr>
          <a:xfrm>
            <a:off x="5364088"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08304" y="6261461"/>
            <a:ext cx="1728959"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xmlns="" val="26818847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948689"/>
            <a:ext cx="9144000" cy="5016758"/>
          </a:xfrm>
          <a:prstGeom prst="rect">
            <a:avLst/>
          </a:prstGeom>
        </p:spPr>
        <p:txBody>
          <a:bodyPr wrap="square">
            <a:spAutoFit/>
          </a:bodyPr>
          <a:lstStyle/>
          <a:p>
            <a:r>
              <a:rPr lang="en-US" sz="2000" dirty="0" smtClean="0">
                <a:cs typeface="Comic Sans MS"/>
              </a:rPr>
              <a:t>          Air flow rate for each room, Q	=	1.07 m</a:t>
            </a:r>
            <a:r>
              <a:rPr lang="en-US" sz="2000" baseline="30000" dirty="0" smtClean="0">
                <a:cs typeface="Comic Sans MS"/>
              </a:rPr>
              <a:t>3</a:t>
            </a:r>
            <a:r>
              <a:rPr lang="en-US" sz="2000" dirty="0" smtClean="0">
                <a:cs typeface="Comic Sans MS"/>
              </a:rPr>
              <a:t>/s </a:t>
            </a:r>
          </a:p>
          <a:p>
            <a:r>
              <a:rPr lang="en-US" sz="2000" dirty="0">
                <a:cs typeface="Comic Sans MS"/>
              </a:rPr>
              <a:t>	</a:t>
            </a:r>
            <a:r>
              <a:rPr lang="en-US" sz="2000" dirty="0" smtClean="0">
                <a:cs typeface="Comic Sans MS"/>
              </a:rPr>
              <a:t>									</a:t>
            </a:r>
            <a:endParaRPr lang="en-US" sz="2000" dirty="0">
              <a:cs typeface="Comic Sans MS"/>
            </a:endParaRPr>
          </a:p>
          <a:p>
            <a:r>
              <a:rPr lang="en-US" sz="2000" dirty="0" smtClean="0">
                <a:cs typeface="Comic Sans MS"/>
              </a:rPr>
              <a:t>   Total </a:t>
            </a:r>
            <a:r>
              <a:rPr lang="en-US" sz="2000" dirty="0">
                <a:cs typeface="Comic Sans MS"/>
              </a:rPr>
              <a:t>air flow </a:t>
            </a:r>
            <a:r>
              <a:rPr lang="en-US" sz="2000" dirty="0" smtClean="0">
                <a:cs typeface="Comic Sans MS"/>
              </a:rPr>
              <a:t>rate, Q </a:t>
            </a:r>
            <a:r>
              <a:rPr lang="en-US" sz="2000" dirty="0">
                <a:cs typeface="Comic Sans MS"/>
              </a:rPr>
              <a:t>total </a:t>
            </a:r>
            <a:r>
              <a:rPr lang="en-US" sz="2000" dirty="0" smtClean="0">
                <a:cs typeface="Comic Sans MS"/>
              </a:rPr>
              <a:t>		   =	          1.07  x  2 						</a:t>
            </a:r>
            <a:r>
              <a:rPr lang="en-US" sz="2000" u="sng" dirty="0" smtClean="0">
                <a:cs typeface="Comic Sans MS"/>
              </a:rPr>
              <a:t>   =	</a:t>
            </a:r>
            <a:r>
              <a:rPr lang="en-US" sz="2000" b="1" u="sng" dirty="0" smtClean="0">
                <a:cs typeface="Comic Sans MS"/>
              </a:rPr>
              <a:t>2.14 </a:t>
            </a:r>
            <a:r>
              <a:rPr lang="en-US" sz="2000" b="1" u="sng" dirty="0">
                <a:cs typeface="Comic Sans MS"/>
              </a:rPr>
              <a:t>m</a:t>
            </a:r>
            <a:r>
              <a:rPr lang="en-US" sz="2000" b="1" u="sng" baseline="30000" dirty="0">
                <a:cs typeface="Comic Sans MS"/>
              </a:rPr>
              <a:t>3</a:t>
            </a:r>
            <a:r>
              <a:rPr lang="en-US" sz="2000" b="1" u="sng" dirty="0">
                <a:cs typeface="Comic Sans MS"/>
              </a:rPr>
              <a:t>/s</a:t>
            </a:r>
          </a:p>
          <a:p>
            <a:endParaRPr lang="en-US" sz="2000" dirty="0">
              <a:latin typeface="Comic Sans MS"/>
              <a:cs typeface="Comic Sans MS"/>
            </a:endParaRPr>
          </a:p>
          <a:p>
            <a:r>
              <a:rPr lang="en-US" sz="2000" dirty="0">
                <a:latin typeface="Comic Sans MS"/>
                <a:cs typeface="Comic Sans MS"/>
              </a:rPr>
              <a:t> </a:t>
            </a:r>
          </a:p>
          <a:p>
            <a:endParaRPr lang="en-US" sz="2000" dirty="0">
              <a:latin typeface="Comic Sans MS"/>
              <a:cs typeface="Comic Sans MS"/>
            </a:endParaRPr>
          </a:p>
          <a:p>
            <a:endParaRPr lang="en-US" sz="2000" dirty="0">
              <a:latin typeface="Comic Sans MS"/>
              <a:cs typeface="Comic Sans MS"/>
            </a:endParaRPr>
          </a:p>
          <a:p>
            <a:r>
              <a:rPr lang="en-US" sz="2000" dirty="0">
                <a:latin typeface="Comic Sans MS"/>
                <a:cs typeface="Comic Sans MS"/>
              </a:rPr>
              <a:t> </a:t>
            </a:r>
          </a:p>
          <a:p>
            <a:r>
              <a:rPr lang="en-US" sz="2000" dirty="0" smtClean="0">
                <a:cs typeface="Comic Sans MS"/>
              </a:rPr>
              <a:t>A	=      2.14 /0.61 [ (2/1.1656) x 1.1656 x </a:t>
            </a:r>
            <a:r>
              <a:rPr lang="en-US" sz="2000" dirty="0">
                <a:cs typeface="Comic Sans MS"/>
              </a:rPr>
              <a:t>9.81 </a:t>
            </a:r>
            <a:r>
              <a:rPr lang="en-US" sz="2000" dirty="0" smtClean="0">
                <a:cs typeface="Comic Sans MS"/>
              </a:rPr>
              <a:t>(11 </a:t>
            </a:r>
            <a:r>
              <a:rPr lang="en-US" sz="2000" dirty="0">
                <a:cs typeface="Comic Sans MS"/>
              </a:rPr>
              <a:t>– 9) </a:t>
            </a:r>
            <a:r>
              <a:rPr lang="en-US" sz="2000" dirty="0" smtClean="0">
                <a:cs typeface="Comic Sans MS"/>
              </a:rPr>
              <a:t>(301 </a:t>
            </a:r>
            <a:r>
              <a:rPr lang="en-US" sz="2000" dirty="0">
                <a:cs typeface="Comic Sans MS"/>
              </a:rPr>
              <a:t>– </a:t>
            </a:r>
            <a:r>
              <a:rPr lang="en-US" sz="2000" dirty="0" smtClean="0">
                <a:cs typeface="Comic Sans MS"/>
              </a:rPr>
              <a:t>298/301)]</a:t>
            </a:r>
            <a:endParaRPr lang="en-US" sz="2000" dirty="0">
              <a:cs typeface="Comic Sans MS"/>
            </a:endParaRPr>
          </a:p>
          <a:p>
            <a:r>
              <a:rPr lang="en-US" sz="2000" dirty="0" smtClean="0">
                <a:cs typeface="Comic Sans MS"/>
              </a:rPr>
              <a:t>A	=	2.14 / 0.61  </a:t>
            </a:r>
            <a:r>
              <a:rPr lang="en-US" sz="2000" dirty="0">
                <a:cs typeface="Comic Sans MS"/>
              </a:rPr>
              <a:t>[ </a:t>
            </a:r>
            <a:r>
              <a:rPr lang="en-US" sz="2000" dirty="0" smtClean="0">
                <a:cs typeface="Comic Sans MS"/>
              </a:rPr>
              <a:t>1.716 x 1.1656   </a:t>
            </a:r>
            <a:r>
              <a:rPr lang="en-US" sz="2000" dirty="0">
                <a:cs typeface="Comic Sans MS"/>
              </a:rPr>
              <a:t>x  9.81   x  2  x   0.00997 ]</a:t>
            </a:r>
          </a:p>
          <a:p>
            <a:r>
              <a:rPr lang="en-US" sz="2000" dirty="0" smtClean="0">
                <a:cs typeface="Comic Sans MS"/>
              </a:rPr>
              <a:t>A	=	2.14 / 0.61   </a:t>
            </a:r>
            <a:r>
              <a:rPr lang="en-US" sz="2000" dirty="0">
                <a:cs typeface="Comic Sans MS"/>
              </a:rPr>
              <a:t>[ 0.19557  x  2 ]</a:t>
            </a:r>
          </a:p>
          <a:p>
            <a:r>
              <a:rPr lang="en-US" sz="2000" dirty="0" smtClean="0">
                <a:cs typeface="Comic Sans MS"/>
              </a:rPr>
              <a:t>A	=	2.14 / 0.61   </a:t>
            </a:r>
            <a:r>
              <a:rPr lang="en-US" sz="2000" dirty="0">
                <a:cs typeface="Comic Sans MS"/>
              </a:rPr>
              <a:t>x   0.391</a:t>
            </a:r>
          </a:p>
          <a:p>
            <a:r>
              <a:rPr lang="en-US" sz="2000" dirty="0" smtClean="0">
                <a:cs typeface="Comic Sans MS"/>
              </a:rPr>
              <a:t>A	=	</a:t>
            </a:r>
            <a:r>
              <a:rPr lang="en-US" sz="2000" b="1" u="sng" dirty="0" smtClean="0">
                <a:cs typeface="Comic Sans MS"/>
              </a:rPr>
              <a:t>8.97 m</a:t>
            </a:r>
            <a:r>
              <a:rPr lang="en-US" sz="2000" b="1" u="sng" baseline="30000" dirty="0" smtClean="0">
                <a:cs typeface="Comic Sans MS"/>
              </a:rPr>
              <a:t>2</a:t>
            </a:r>
            <a:endParaRPr lang="en-US" sz="2000" b="1" u="sng" dirty="0">
              <a:cs typeface="Comic Sans MS"/>
            </a:endParaRPr>
          </a:p>
          <a:p>
            <a:endParaRPr lang="en-US" sz="2000" dirty="0">
              <a:latin typeface="Comic Sans MS"/>
              <a:cs typeface="Comic Sans MS"/>
            </a:endParaRPr>
          </a:p>
        </p:txBody>
      </p:sp>
      <p:pic>
        <p:nvPicPr>
          <p:cNvPr id="3" name="Picture 2" descr="Screen Shot 2012-03-18 at 1.50.38 PM.png"/>
          <p:cNvPicPr>
            <a:picLocks noChangeAspect="1"/>
          </p:cNvPicPr>
          <p:nvPr/>
        </p:nvPicPr>
        <p:blipFill rotWithShape="1">
          <a:blip r:embed="rId2" cstate="print">
            <a:extLst>
              <a:ext uri="{28A0092B-C50C-407E-A947-70E740481C1C}">
                <a14:useLocalDpi xmlns:a14="http://schemas.microsoft.com/office/drawing/2010/main" xmlns="" val="0"/>
              </a:ext>
            </a:extLst>
          </a:blip>
          <a:srcRect l="12848" t="34722" r="31423" b="56945"/>
          <a:stretch/>
        </p:blipFill>
        <p:spPr>
          <a:xfrm>
            <a:off x="539552" y="2983098"/>
            <a:ext cx="8148383" cy="947940"/>
          </a:xfrm>
          <a:prstGeom prst="rect">
            <a:avLst/>
          </a:prstGeom>
        </p:spPr>
      </p:pic>
      <p:sp>
        <p:nvSpPr>
          <p:cNvPr id="4" name="Rectangle 3"/>
          <p:cNvSpPr/>
          <p:nvPr/>
        </p:nvSpPr>
        <p:spPr>
          <a:xfrm>
            <a:off x="107504" y="98351"/>
            <a:ext cx="2470176" cy="461665"/>
          </a:xfrm>
          <a:prstGeom prst="rect">
            <a:avLst/>
          </a:prstGeom>
        </p:spPr>
        <p:txBody>
          <a:bodyPr wrap="square">
            <a:spAutoFit/>
          </a:bodyPr>
          <a:lstStyle/>
          <a:p>
            <a:r>
              <a:rPr lang="en-US" sz="2400" b="1" dirty="0" smtClean="0">
                <a:cs typeface="Comic Sans MS"/>
              </a:rPr>
              <a:t>ANSWER:</a:t>
            </a:r>
            <a:endParaRPr lang="en-US" sz="2400" b="1" dirty="0">
              <a:cs typeface="Comic Sans MS"/>
            </a:endParaRPr>
          </a:p>
        </p:txBody>
      </p:sp>
      <p:sp>
        <p:nvSpPr>
          <p:cNvPr id="6" name="Rectangle 5"/>
          <p:cNvSpPr/>
          <p:nvPr/>
        </p:nvSpPr>
        <p:spPr>
          <a:xfrm>
            <a:off x="2286000" y="116632"/>
            <a:ext cx="5238328" cy="646331"/>
          </a:xfrm>
          <a:prstGeom prst="rect">
            <a:avLst/>
          </a:prstGeom>
        </p:spPr>
        <p:txBody>
          <a:bodyPr wrap="square">
            <a:spAutoFit/>
          </a:bodyPr>
          <a:lstStyle/>
          <a:p>
            <a:r>
              <a:rPr lang="en-US" b="1" u="sng" dirty="0">
                <a:cs typeface="Comic Sans MS"/>
              </a:rPr>
              <a:t>Room volume x Air change </a:t>
            </a:r>
            <a:r>
              <a:rPr lang="en-US" b="1" u="sng" dirty="0" smtClean="0">
                <a:cs typeface="Comic Sans MS"/>
              </a:rPr>
              <a:t>rate </a:t>
            </a:r>
            <a:r>
              <a:rPr lang="en-US" b="1" dirty="0" smtClean="0">
                <a:cs typeface="Comic Sans MS"/>
              </a:rPr>
              <a:t>     m</a:t>
            </a:r>
            <a:r>
              <a:rPr lang="en-US" b="1" baseline="30000" dirty="0" smtClean="0">
                <a:cs typeface="Comic Sans MS"/>
              </a:rPr>
              <a:t>3</a:t>
            </a:r>
            <a:r>
              <a:rPr lang="en-US" b="1" dirty="0" smtClean="0">
                <a:cs typeface="Comic Sans MS"/>
              </a:rPr>
              <a:t>/s</a:t>
            </a:r>
            <a:endParaRPr lang="en-US" b="1" dirty="0">
              <a:cs typeface="Comic Sans MS"/>
            </a:endParaRPr>
          </a:p>
          <a:p>
            <a:r>
              <a:rPr lang="en-US" b="1" dirty="0" smtClean="0">
                <a:cs typeface="Comic Sans MS"/>
              </a:rPr>
              <a:t>                  </a:t>
            </a:r>
            <a:r>
              <a:rPr lang="en-US" b="1" dirty="0">
                <a:cs typeface="Comic Sans MS"/>
              </a:rPr>
              <a:t>3600</a:t>
            </a:r>
            <a:endParaRPr lang="en-GB" dirty="0"/>
          </a:p>
        </p:txBody>
      </p:sp>
    </p:spTree>
    <p:extLst>
      <p:ext uri="{BB962C8B-B14F-4D97-AF65-F5344CB8AC3E}">
        <p14:creationId xmlns:p14="http://schemas.microsoft.com/office/powerpoint/2010/main" xmlns="" val="1030711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additive="base">
                                        <p:cTn id="2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 calcmode="lin" valueType="num">
                                      <p:cBhvr additive="base">
                                        <p:cTn id="3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anim calcmode="lin" valueType="num">
                                      <p:cBhvr additive="base">
                                        <p:cTn id="4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anim calcmode="lin" valueType="num">
                                      <p:cBhvr additive="base">
                                        <p:cTn id="51"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755576" y="1196752"/>
            <a:ext cx="7474024" cy="4543399"/>
          </a:xfrm>
          <a:prstGeom prst="rect">
            <a:avLst/>
          </a:prstGeom>
        </p:spPr>
        <p:txBody>
          <a:bodyPr/>
          <a:lstStyle/>
          <a:p>
            <a:pPr>
              <a:buNone/>
            </a:pPr>
            <a:r>
              <a:rPr lang="en-US" dirty="0" smtClean="0">
                <a:solidFill>
                  <a:schemeClr val="tx1"/>
                </a:solidFill>
                <a:latin typeface="Arial" pitchFamily="34" charset="0"/>
                <a:cs typeface="Arial" pitchFamily="34" charset="0"/>
              </a:rPr>
              <a:t>The </a:t>
            </a:r>
            <a:r>
              <a:rPr lang="en-US" dirty="0">
                <a:solidFill>
                  <a:schemeClr val="tx1"/>
                </a:solidFill>
                <a:latin typeface="Arial" pitchFamily="34" charset="0"/>
                <a:cs typeface="Arial" pitchFamily="34" charset="0"/>
              </a:rPr>
              <a:t>benefits of natural ventilation include</a:t>
            </a:r>
            <a:r>
              <a:rPr lang="en-US" dirty="0" smtClean="0">
                <a:solidFill>
                  <a:schemeClr val="tx1"/>
                </a:solidFill>
                <a:latin typeface="Arial" pitchFamily="34" charset="0"/>
                <a:cs typeface="Arial" pitchFamily="34" charset="0"/>
              </a:rPr>
              <a:t>:-</a:t>
            </a:r>
          </a:p>
          <a:p>
            <a:pPr>
              <a:buNone/>
            </a:pPr>
            <a:endParaRPr lang="en-US" dirty="0">
              <a:solidFill>
                <a:schemeClr val="tx1"/>
              </a:solidFill>
              <a:latin typeface="Arial" pitchFamily="34" charset="0"/>
              <a:cs typeface="Arial" pitchFamily="34" charset="0"/>
            </a:endParaRPr>
          </a:p>
          <a:p>
            <a:pPr marL="475488" indent="-457200">
              <a:buFont typeface="+mj-lt"/>
              <a:buAutoNum type="arabicPeriod"/>
            </a:pPr>
            <a:r>
              <a:rPr lang="en-US" dirty="0">
                <a:solidFill>
                  <a:schemeClr val="tx1"/>
                </a:solidFill>
                <a:latin typeface="Arial" pitchFamily="34" charset="0"/>
                <a:cs typeface="Arial" pitchFamily="34" charset="0"/>
              </a:rPr>
              <a:t>Improved Indoor air quality (IAQ)</a:t>
            </a:r>
          </a:p>
          <a:p>
            <a:pPr marL="475488" indent="-457200">
              <a:buFont typeface="+mj-lt"/>
              <a:buAutoNum type="arabicPeriod"/>
            </a:pPr>
            <a:r>
              <a:rPr lang="en-US" dirty="0">
                <a:solidFill>
                  <a:schemeClr val="tx1"/>
                </a:solidFill>
                <a:latin typeface="Arial" pitchFamily="34" charset="0"/>
                <a:cs typeface="Arial" pitchFamily="34" charset="0"/>
              </a:rPr>
              <a:t>Energy savings</a:t>
            </a:r>
          </a:p>
          <a:p>
            <a:pPr marL="475488" indent="-457200">
              <a:buFont typeface="+mj-lt"/>
              <a:buAutoNum type="arabicPeriod"/>
            </a:pPr>
            <a:r>
              <a:rPr lang="en-US" dirty="0">
                <a:solidFill>
                  <a:schemeClr val="tx1"/>
                </a:solidFill>
                <a:latin typeface="Arial" pitchFamily="34" charset="0"/>
                <a:cs typeface="Arial" pitchFamily="34" charset="0"/>
              </a:rPr>
              <a:t>Reduction of greenhouse gas emissions</a:t>
            </a:r>
          </a:p>
          <a:p>
            <a:pPr marL="475488" indent="-457200">
              <a:buFont typeface="+mj-lt"/>
              <a:buAutoNum type="arabicPeriod"/>
            </a:pPr>
            <a:r>
              <a:rPr lang="en-US" dirty="0" smtClean="0">
                <a:solidFill>
                  <a:schemeClr val="tx1"/>
                </a:solidFill>
                <a:latin typeface="Arial" pitchFamily="34" charset="0"/>
                <a:cs typeface="Arial" pitchFamily="34" charset="0"/>
              </a:rPr>
              <a:t>Better ventilation control by the occupants</a:t>
            </a:r>
            <a:endParaRPr lang="en-US" dirty="0">
              <a:solidFill>
                <a:schemeClr val="tx1"/>
              </a:solidFill>
              <a:latin typeface="Arial" pitchFamily="34" charset="0"/>
              <a:cs typeface="Arial" pitchFamily="34" charset="0"/>
            </a:endParaRPr>
          </a:p>
          <a:p>
            <a:pPr marL="475488" indent="-457200">
              <a:buFont typeface="+mj-lt"/>
              <a:buAutoNum type="arabicPeriod"/>
            </a:pPr>
            <a:r>
              <a:rPr lang="en-US" dirty="0">
                <a:solidFill>
                  <a:schemeClr val="tx1"/>
                </a:solidFill>
                <a:latin typeface="Arial" pitchFamily="34" charset="0"/>
                <a:cs typeface="Arial" pitchFamily="34" charset="0"/>
              </a:rPr>
              <a:t>Reduction in occupant illness associated with Sick Building Syndrome</a:t>
            </a:r>
          </a:p>
          <a:p>
            <a:pPr marL="475488" indent="-457200">
              <a:buFont typeface="+mj-lt"/>
              <a:buAutoNum type="arabicPeriod"/>
            </a:pPr>
            <a:r>
              <a:rPr lang="en-US" dirty="0">
                <a:solidFill>
                  <a:schemeClr val="tx1"/>
                </a:solidFill>
                <a:latin typeface="Arial" pitchFamily="34" charset="0"/>
                <a:cs typeface="Arial" pitchFamily="34" charset="0"/>
              </a:rPr>
              <a:t>Increased worker </a:t>
            </a:r>
            <a:r>
              <a:rPr lang="en-US" dirty="0" smtClean="0">
                <a:solidFill>
                  <a:schemeClr val="tx1"/>
                </a:solidFill>
                <a:latin typeface="Arial" pitchFamily="34" charset="0"/>
                <a:cs typeface="Arial" pitchFamily="34" charset="0"/>
              </a:rPr>
              <a:t>productivity / health record</a:t>
            </a:r>
            <a:endParaRPr lang="en-US" dirty="0">
              <a:solidFill>
                <a:schemeClr val="tx1"/>
              </a:solidFill>
              <a:latin typeface="Arial" pitchFamily="34" charset="0"/>
              <a:cs typeface="Arial" pitchFamily="34" charset="0"/>
            </a:endParaRPr>
          </a:p>
          <a:p>
            <a:endParaRPr lang="en-US" dirty="0">
              <a:latin typeface="Arial" pitchFamily="34" charset="0"/>
              <a:cs typeface="Arial" pitchFamily="34" charset="0"/>
            </a:endParaRPr>
          </a:p>
        </p:txBody>
      </p:sp>
      <p:sp>
        <p:nvSpPr>
          <p:cNvPr id="4" name="TextBox 3"/>
          <p:cNvSpPr txBox="1"/>
          <p:nvPr/>
        </p:nvSpPr>
        <p:spPr>
          <a:xfrm>
            <a:off x="683568" y="332656"/>
            <a:ext cx="7704856" cy="523220"/>
          </a:xfrm>
          <a:prstGeom prst="rect">
            <a:avLst/>
          </a:prstGeom>
          <a:noFill/>
        </p:spPr>
        <p:txBody>
          <a:bodyPr wrap="square" rtlCol="0">
            <a:spAutoFit/>
          </a:bodyPr>
          <a:lstStyle/>
          <a:p>
            <a:r>
              <a:rPr lang="en-US" sz="2800" b="1" dirty="0" smtClean="0">
                <a:latin typeface="Arial" pitchFamily="34" charset="0"/>
                <a:cs typeface="Arial" pitchFamily="34" charset="0"/>
              </a:rPr>
              <a:t>SYSTEM OF VENTILATION –Natural </a:t>
            </a:r>
            <a:endParaRPr lang="en-GB" sz="2800" b="1" dirty="0"/>
          </a:p>
        </p:txBody>
      </p:sp>
      <p:sp>
        <p:nvSpPr>
          <p:cNvPr id="5" name=" 3"/>
          <p:cNvSpPr/>
          <p:nvPr/>
        </p:nvSpPr>
        <p:spPr>
          <a:xfrm>
            <a:off x="4860032" y="5085184"/>
            <a:ext cx="3824709" cy="1529883"/>
          </a:xfrm>
          <a:prstGeom prst="leftRightRibbon">
            <a:avLst/>
          </a:pr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sp>
      <p:grpSp>
        <p:nvGrpSpPr>
          <p:cNvPr id="6" name="Group 5"/>
          <p:cNvGrpSpPr/>
          <p:nvPr/>
        </p:nvGrpSpPr>
        <p:grpSpPr>
          <a:xfrm>
            <a:off x="5364088" y="5373216"/>
            <a:ext cx="1262153" cy="749642"/>
            <a:chOff x="458965" y="392879"/>
            <a:chExt cx="1262153" cy="749642"/>
          </a:xfrm>
        </p:grpSpPr>
        <p:sp>
          <p:nvSpPr>
            <p:cNvPr id="7" name="Rectangle 6"/>
            <p:cNvSpPr/>
            <p:nvPr/>
          </p:nvSpPr>
          <p:spPr>
            <a:xfrm>
              <a:off x="458965" y="392879"/>
              <a:ext cx="1262153" cy="749642"/>
            </a:xfrm>
            <a:prstGeom prst="rect">
              <a:avLst/>
            </a:prstGeom>
            <a:noFill/>
            <a:ln>
              <a:noFill/>
            </a:ln>
            <a:sp3d/>
          </p:spPr>
          <p:style>
            <a:lnRef idx="2">
              <a:scrgbClr r="0" g="0" b="0"/>
            </a:lnRef>
            <a:fillRef idx="1">
              <a:scrgbClr r="0" g="0" b="0"/>
            </a:fillRef>
            <a:effectRef idx="0">
              <a:schemeClr val="lt1">
                <a:hueOff val="0"/>
                <a:satOff val="0"/>
                <a:lumOff val="0"/>
                <a:alphaOff val="0"/>
              </a:schemeClr>
            </a:effectRef>
            <a:fontRef idx="minor">
              <a:schemeClr val="dk2">
                <a:hueOff val="0"/>
                <a:satOff val="0"/>
                <a:lumOff val="0"/>
                <a:alphaOff val="0"/>
              </a:schemeClr>
            </a:fontRef>
          </p:style>
        </p:sp>
        <p:sp>
          <p:nvSpPr>
            <p:cNvPr id="8" name="Rectangle 7"/>
            <p:cNvSpPr/>
            <p:nvPr/>
          </p:nvSpPr>
          <p:spPr>
            <a:xfrm>
              <a:off x="458965" y="392879"/>
              <a:ext cx="1262153" cy="749642"/>
            </a:xfrm>
            <a:prstGeom prst="rect">
              <a:avLst/>
            </a:prstGeom>
            <a:sp3d/>
          </p:spPr>
          <p:style>
            <a:lnRef idx="0">
              <a:scrgbClr r="0" g="0" b="0"/>
            </a:lnRef>
            <a:fillRef idx="0">
              <a:scrgbClr r="0" g="0" b="0"/>
            </a:fillRef>
            <a:effectRef idx="0">
              <a:scrgbClr r="0" g="0" b="0"/>
            </a:effectRef>
            <a:fontRef idx="minor">
              <a:schemeClr val="dk2">
                <a:hueOff val="0"/>
                <a:satOff val="0"/>
                <a:lumOff val="0"/>
                <a:alphaOff val="0"/>
              </a:schemeClr>
            </a:fontRef>
          </p:style>
          <p:txBody>
            <a:bodyPr spcFirstLastPara="0" vert="horz" wrap="square" lIns="0" tIns="71120" rIns="0" bIns="76200" numCol="1" spcCol="1270" anchor="ctr" anchorCtr="0">
              <a:noAutofit/>
            </a:bodyPr>
            <a:lstStyle/>
            <a:p>
              <a:pPr lvl="0" algn="ctr" defTabSz="889000">
                <a:lnSpc>
                  <a:spcPct val="90000"/>
                </a:lnSpc>
                <a:spcBef>
                  <a:spcPct val="0"/>
                </a:spcBef>
                <a:spcAft>
                  <a:spcPct val="35000"/>
                </a:spcAft>
              </a:pPr>
              <a:r>
                <a:rPr lang="en-US" sz="2000" kern="1200" dirty="0" smtClean="0"/>
                <a:t>Natural Ventilation</a:t>
              </a:r>
              <a:endParaRPr lang="en-US" sz="2000" kern="1200" dirty="0"/>
            </a:p>
          </p:txBody>
        </p:sp>
      </p:grpSp>
      <p:grpSp>
        <p:nvGrpSpPr>
          <p:cNvPr id="9" name="Group 8"/>
          <p:cNvGrpSpPr/>
          <p:nvPr/>
        </p:nvGrpSpPr>
        <p:grpSpPr>
          <a:xfrm>
            <a:off x="6732240" y="5589240"/>
            <a:ext cx="1491636" cy="749642"/>
            <a:chOff x="1912354" y="637660"/>
            <a:chExt cx="1491636" cy="749642"/>
          </a:xfrm>
        </p:grpSpPr>
        <p:sp>
          <p:nvSpPr>
            <p:cNvPr id="10" name="Rectangle 9"/>
            <p:cNvSpPr/>
            <p:nvPr/>
          </p:nvSpPr>
          <p:spPr>
            <a:xfrm>
              <a:off x="1912354" y="637660"/>
              <a:ext cx="1491636" cy="749642"/>
            </a:xfrm>
            <a:prstGeom prst="rect">
              <a:avLst/>
            </a:prstGeom>
            <a:noFill/>
            <a:ln>
              <a:noFill/>
            </a:ln>
            <a:sp3d/>
          </p:spPr>
          <p:style>
            <a:lnRef idx="2">
              <a:scrgbClr r="0" g="0" b="0"/>
            </a:lnRef>
            <a:fillRef idx="1">
              <a:scrgbClr r="0" g="0" b="0"/>
            </a:fillRef>
            <a:effectRef idx="0">
              <a:schemeClr val="lt1">
                <a:hueOff val="0"/>
                <a:satOff val="0"/>
                <a:lumOff val="0"/>
                <a:alphaOff val="0"/>
              </a:schemeClr>
            </a:effectRef>
            <a:fontRef idx="minor">
              <a:schemeClr val="dk2">
                <a:hueOff val="0"/>
                <a:satOff val="0"/>
                <a:lumOff val="0"/>
                <a:alphaOff val="0"/>
              </a:schemeClr>
            </a:fontRef>
          </p:style>
        </p:sp>
        <p:sp>
          <p:nvSpPr>
            <p:cNvPr id="11" name="Rectangle 10"/>
            <p:cNvSpPr/>
            <p:nvPr/>
          </p:nvSpPr>
          <p:spPr>
            <a:xfrm>
              <a:off x="1912354" y="637660"/>
              <a:ext cx="1491636" cy="749642"/>
            </a:xfrm>
            <a:prstGeom prst="rect">
              <a:avLst/>
            </a:prstGeom>
            <a:sp3d/>
          </p:spPr>
          <p:style>
            <a:lnRef idx="0">
              <a:scrgbClr r="0" g="0" b="0"/>
            </a:lnRef>
            <a:fillRef idx="0">
              <a:scrgbClr r="0" g="0" b="0"/>
            </a:fillRef>
            <a:effectRef idx="0">
              <a:scrgbClr r="0" g="0" b="0"/>
            </a:effectRef>
            <a:fontRef idx="minor">
              <a:schemeClr val="dk2">
                <a:hueOff val="0"/>
                <a:satOff val="0"/>
                <a:lumOff val="0"/>
                <a:alphaOff val="0"/>
              </a:schemeClr>
            </a:fontRef>
          </p:style>
          <p:txBody>
            <a:bodyPr spcFirstLastPara="0" vert="horz" wrap="square" lIns="0" tIns="71120" rIns="0" bIns="76200" numCol="1" spcCol="1270" anchor="ctr" anchorCtr="0">
              <a:noAutofit/>
            </a:bodyPr>
            <a:lstStyle/>
            <a:p>
              <a:pPr lvl="0" algn="ctr" defTabSz="889000">
                <a:lnSpc>
                  <a:spcPct val="90000"/>
                </a:lnSpc>
                <a:spcBef>
                  <a:spcPct val="0"/>
                </a:spcBef>
                <a:spcAft>
                  <a:spcPct val="35000"/>
                </a:spcAft>
              </a:pPr>
              <a:r>
                <a:rPr lang="en-US" sz="2000" kern="1200" dirty="0" smtClean="0"/>
                <a:t>Mechanical Ventilation</a:t>
              </a:r>
              <a:endParaRPr lang="en-US" sz="2000" kern="1200" dirty="0"/>
            </a:p>
          </p:txBody>
        </p:sp>
      </p:grpSp>
      <p:sp>
        <p:nvSpPr>
          <p:cNvPr id="12" name="Rectangle 11"/>
          <p:cNvSpPr/>
          <p:nvPr/>
        </p:nvSpPr>
        <p:spPr>
          <a:xfrm>
            <a:off x="179512" y="5968736"/>
            <a:ext cx="4572000" cy="646331"/>
          </a:xfrm>
          <a:prstGeom prst="rect">
            <a:avLst/>
          </a:prstGeom>
        </p:spPr>
        <p:txBody>
          <a:bodyPr>
            <a:spAutoFit/>
          </a:bodyPr>
          <a:lstStyle/>
          <a:p>
            <a:pPr algn="ctr"/>
            <a:r>
              <a:rPr lang="en-GB" dirty="0"/>
              <a:t>Ventilation in buildings is regulated by </a:t>
            </a:r>
            <a:r>
              <a:rPr lang="en-GB" dirty="0" smtClean="0"/>
              <a:t> Part </a:t>
            </a:r>
            <a:r>
              <a:rPr lang="en-GB" dirty="0"/>
              <a:t>F of the building regulations.</a:t>
            </a:r>
          </a:p>
        </p:txBody>
      </p:sp>
    </p:spTree>
    <p:extLst>
      <p:ext uri="{BB962C8B-B14F-4D97-AF65-F5344CB8AC3E}">
        <p14:creationId xmlns:p14="http://schemas.microsoft.com/office/powerpoint/2010/main" xmlns="" val="146784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79512" y="2708920"/>
            <a:ext cx="8352420" cy="4903439"/>
          </a:xfrm>
          <a:prstGeom prst="rect">
            <a:avLst/>
          </a:prstGeom>
        </p:spPr>
        <p:txBody>
          <a:bodyPr>
            <a:normAutofit/>
          </a:bodyPr>
          <a:lstStyle/>
          <a:p>
            <a:pPr>
              <a:buNone/>
            </a:pPr>
            <a:r>
              <a:rPr lang="en-US" sz="2000" dirty="0">
                <a:solidFill>
                  <a:schemeClr val="tx1"/>
                </a:solidFill>
                <a:latin typeface="Arial" pitchFamily="34" charset="0"/>
                <a:cs typeface="Arial" pitchFamily="34" charset="0"/>
              </a:rPr>
              <a:t>Recommendations from </a:t>
            </a:r>
            <a:r>
              <a:rPr lang="en-US" sz="2000" dirty="0" smtClean="0">
                <a:solidFill>
                  <a:schemeClr val="tx1"/>
                </a:solidFill>
                <a:latin typeface="Arial" pitchFamily="34" charset="0"/>
                <a:cs typeface="Arial" pitchFamily="34" charset="0"/>
              </a:rPr>
              <a:t>building </a:t>
            </a:r>
            <a:r>
              <a:rPr lang="en-US" sz="2000" dirty="0">
                <a:solidFill>
                  <a:schemeClr val="tx1"/>
                </a:solidFill>
                <a:latin typeface="Arial" pitchFamily="34" charset="0"/>
                <a:cs typeface="Arial" pitchFamily="34" charset="0"/>
              </a:rPr>
              <a:t>regulations suggest </a:t>
            </a:r>
            <a:r>
              <a:rPr lang="en-US" sz="2000" dirty="0" smtClean="0">
                <a:solidFill>
                  <a:schemeClr val="tx1"/>
                </a:solidFill>
                <a:latin typeface="Arial" pitchFamily="34" charset="0"/>
                <a:cs typeface="Arial" pitchFamily="34" charset="0"/>
              </a:rPr>
              <a:t>we can </a:t>
            </a:r>
          </a:p>
          <a:p>
            <a:pPr>
              <a:buNone/>
            </a:pPr>
            <a:r>
              <a:rPr lang="en-US" sz="2000" dirty="0">
                <a:solidFill>
                  <a:schemeClr val="tx1"/>
                </a:solidFill>
                <a:latin typeface="Arial" pitchFamily="34" charset="0"/>
                <a:cs typeface="Arial" pitchFamily="34" charset="0"/>
              </a:rPr>
              <a:t>i</a:t>
            </a:r>
            <a:r>
              <a:rPr lang="en-US" sz="2000" dirty="0" smtClean="0">
                <a:solidFill>
                  <a:schemeClr val="tx1"/>
                </a:solidFill>
                <a:latin typeface="Arial" pitchFamily="34" charset="0"/>
                <a:cs typeface="Arial" pitchFamily="34" charset="0"/>
              </a:rPr>
              <a:t>ncorporate </a:t>
            </a:r>
            <a:r>
              <a:rPr lang="en-US" sz="2000" b="1" dirty="0" smtClean="0">
                <a:solidFill>
                  <a:schemeClr val="tx1"/>
                </a:solidFill>
                <a:latin typeface="Arial" pitchFamily="34" charset="0"/>
                <a:cs typeface="Arial" pitchFamily="34" charset="0"/>
              </a:rPr>
              <a:t>‘designed in’ </a:t>
            </a:r>
            <a:r>
              <a:rPr lang="en-US" sz="2000" dirty="0" smtClean="0">
                <a:solidFill>
                  <a:schemeClr val="tx1"/>
                </a:solidFill>
                <a:latin typeface="Arial" pitchFamily="34" charset="0"/>
                <a:cs typeface="Arial" pitchFamily="34" charset="0"/>
              </a:rPr>
              <a:t>factors to utilise these:   SUCH AS ??</a:t>
            </a:r>
          </a:p>
          <a:p>
            <a:endParaRPr lang="en-US" sz="2000" dirty="0">
              <a:solidFill>
                <a:schemeClr val="tx1"/>
              </a:solidFill>
              <a:latin typeface="Arial" pitchFamily="34" charset="0"/>
              <a:cs typeface="Arial" pitchFamily="34" charset="0"/>
            </a:endParaRPr>
          </a:p>
          <a:p>
            <a:pPr marL="475488" indent="-457200">
              <a:buFont typeface="+mj-lt"/>
              <a:buAutoNum type="arabicPeriod"/>
            </a:pPr>
            <a:r>
              <a:rPr lang="en-US" sz="2000" dirty="0" smtClean="0">
                <a:solidFill>
                  <a:schemeClr val="tx1"/>
                </a:solidFill>
                <a:latin typeface="Arial" pitchFamily="34" charset="0"/>
                <a:cs typeface="Arial" pitchFamily="34" charset="0"/>
              </a:rPr>
              <a:t>Building </a:t>
            </a:r>
            <a:r>
              <a:rPr lang="en-US" sz="2000" dirty="0">
                <a:solidFill>
                  <a:schemeClr val="tx1"/>
                </a:solidFill>
                <a:latin typeface="Arial" pitchFamily="34" charset="0"/>
                <a:cs typeface="Arial" pitchFamily="34" charset="0"/>
              </a:rPr>
              <a:t>orientation and </a:t>
            </a:r>
            <a:r>
              <a:rPr lang="en-US" sz="2000" dirty="0" smtClean="0">
                <a:solidFill>
                  <a:schemeClr val="tx1"/>
                </a:solidFill>
                <a:latin typeface="Arial" pitchFamily="34" charset="0"/>
                <a:cs typeface="Arial" pitchFamily="34" charset="0"/>
              </a:rPr>
              <a:t>location</a:t>
            </a:r>
          </a:p>
          <a:p>
            <a:pPr marL="475488" indent="-457200">
              <a:buFont typeface="+mj-lt"/>
              <a:buAutoNum type="arabicPeriod"/>
            </a:pPr>
            <a:r>
              <a:rPr lang="en-US" sz="2000" dirty="0">
                <a:solidFill>
                  <a:schemeClr val="tx1"/>
                </a:solidFill>
                <a:latin typeface="Arial" pitchFamily="34" charset="0"/>
                <a:cs typeface="Arial" pitchFamily="34" charset="0"/>
              </a:rPr>
              <a:t>Building form and </a:t>
            </a:r>
            <a:r>
              <a:rPr lang="en-US" sz="2000" dirty="0" smtClean="0">
                <a:solidFill>
                  <a:schemeClr val="tx1"/>
                </a:solidFill>
                <a:latin typeface="Arial" pitchFamily="34" charset="0"/>
                <a:cs typeface="Arial" pitchFamily="34" charset="0"/>
              </a:rPr>
              <a:t>dimensions </a:t>
            </a:r>
            <a:endParaRPr lang="en-US" sz="2000" dirty="0">
              <a:solidFill>
                <a:schemeClr val="tx1"/>
              </a:solidFill>
              <a:latin typeface="Arial" pitchFamily="34" charset="0"/>
              <a:cs typeface="Arial" pitchFamily="34" charset="0"/>
            </a:endParaRPr>
          </a:p>
          <a:p>
            <a:pPr marL="475488" indent="-457200">
              <a:buFont typeface="+mj-lt"/>
              <a:buAutoNum type="arabicPeriod"/>
            </a:pPr>
            <a:r>
              <a:rPr lang="en-US" sz="2000" dirty="0" smtClean="0">
                <a:solidFill>
                  <a:schemeClr val="tx1"/>
                </a:solidFill>
                <a:latin typeface="Arial" pitchFamily="34" charset="0"/>
                <a:cs typeface="Arial" pitchFamily="34" charset="0"/>
              </a:rPr>
              <a:t>Window / opening  types, size, shape</a:t>
            </a:r>
          </a:p>
          <a:p>
            <a:pPr marL="18288" indent="0">
              <a:buNone/>
            </a:pPr>
            <a:r>
              <a:rPr lang="en-US" sz="2000" dirty="0">
                <a:solidFill>
                  <a:schemeClr val="tx1"/>
                </a:solidFill>
                <a:latin typeface="Arial" pitchFamily="34" charset="0"/>
                <a:cs typeface="Arial" pitchFamily="34" charset="0"/>
              </a:rPr>
              <a:t> </a:t>
            </a:r>
            <a:r>
              <a:rPr lang="en-US" sz="2000" dirty="0" smtClean="0">
                <a:solidFill>
                  <a:schemeClr val="tx1"/>
                </a:solidFill>
                <a:latin typeface="Arial" pitchFamily="34" charset="0"/>
                <a:cs typeface="Arial" pitchFamily="34" charset="0"/>
              </a:rPr>
              <a:t>      </a:t>
            </a:r>
            <a:r>
              <a:rPr lang="en-US" sz="2000" dirty="0">
                <a:solidFill>
                  <a:schemeClr val="tx1"/>
                </a:solidFill>
                <a:latin typeface="Arial" pitchFamily="34" charset="0"/>
                <a:cs typeface="Arial" pitchFamily="34" charset="0"/>
              </a:rPr>
              <a:t>and </a:t>
            </a:r>
            <a:r>
              <a:rPr lang="en-US" sz="2000" dirty="0" smtClean="0">
                <a:solidFill>
                  <a:schemeClr val="tx1"/>
                </a:solidFill>
                <a:latin typeface="Arial" pitchFamily="34" charset="0"/>
                <a:cs typeface="Arial" pitchFamily="34" charset="0"/>
              </a:rPr>
              <a:t>operation</a:t>
            </a:r>
            <a:endParaRPr lang="en-US" sz="2000" dirty="0">
              <a:solidFill>
                <a:schemeClr val="tx1"/>
              </a:solidFill>
              <a:latin typeface="Arial" pitchFamily="34" charset="0"/>
              <a:cs typeface="Arial" pitchFamily="34" charset="0"/>
            </a:endParaRPr>
          </a:p>
          <a:p>
            <a:pPr marL="18288" indent="0">
              <a:buNone/>
            </a:pPr>
            <a:r>
              <a:rPr lang="en-US" sz="2400" dirty="0" smtClean="0">
                <a:solidFill>
                  <a:srgbClr val="FF0000"/>
                </a:solidFill>
                <a:latin typeface="Arial" pitchFamily="34" charset="0"/>
                <a:cs typeface="Arial" pitchFamily="34" charset="0"/>
              </a:rPr>
              <a:t>4.</a:t>
            </a:r>
            <a:r>
              <a:rPr lang="en-US" sz="2000" dirty="0" smtClean="0">
                <a:solidFill>
                  <a:srgbClr val="FF0000"/>
                </a:solidFill>
                <a:latin typeface="Arial" pitchFamily="34" charset="0"/>
                <a:cs typeface="Arial" pitchFamily="34" charset="0"/>
              </a:rPr>
              <a:t>   </a:t>
            </a:r>
            <a:r>
              <a:rPr lang="en-US" sz="2000" dirty="0" smtClean="0">
                <a:solidFill>
                  <a:schemeClr val="tx1"/>
                </a:solidFill>
                <a:latin typeface="Arial" pitchFamily="34" charset="0"/>
                <a:cs typeface="Arial" pitchFamily="34" charset="0"/>
              </a:rPr>
              <a:t>Construction </a:t>
            </a:r>
            <a:r>
              <a:rPr lang="en-US" sz="2000" dirty="0">
                <a:solidFill>
                  <a:schemeClr val="tx1"/>
                </a:solidFill>
                <a:latin typeface="Arial" pitchFamily="34" charset="0"/>
                <a:cs typeface="Arial" pitchFamily="34" charset="0"/>
              </a:rPr>
              <a:t>methods and </a:t>
            </a:r>
            <a:r>
              <a:rPr lang="en-US" sz="2000" dirty="0" smtClean="0">
                <a:solidFill>
                  <a:schemeClr val="tx1"/>
                </a:solidFill>
                <a:latin typeface="Arial" pitchFamily="34" charset="0"/>
                <a:cs typeface="Arial" pitchFamily="34" charset="0"/>
              </a:rPr>
              <a:t>detailing</a:t>
            </a:r>
            <a:endParaRPr lang="en-US" sz="2000" dirty="0">
              <a:solidFill>
                <a:schemeClr val="tx1"/>
              </a:solidFill>
              <a:latin typeface="Arial" pitchFamily="34" charset="0"/>
              <a:cs typeface="Arial" pitchFamily="34" charset="0"/>
            </a:endParaRPr>
          </a:p>
        </p:txBody>
      </p:sp>
      <p:sp>
        <p:nvSpPr>
          <p:cNvPr id="5" name="TextBox 4"/>
          <p:cNvSpPr txBox="1"/>
          <p:nvPr/>
        </p:nvSpPr>
        <p:spPr>
          <a:xfrm>
            <a:off x="107504" y="97468"/>
            <a:ext cx="7704856" cy="523220"/>
          </a:xfrm>
          <a:prstGeom prst="rect">
            <a:avLst/>
          </a:prstGeom>
          <a:noFill/>
        </p:spPr>
        <p:txBody>
          <a:bodyPr wrap="square" rtlCol="0">
            <a:spAutoFit/>
          </a:bodyPr>
          <a:lstStyle/>
          <a:p>
            <a:r>
              <a:rPr lang="en-US" sz="2800" b="1" dirty="0" smtClean="0">
                <a:latin typeface="Arial" pitchFamily="34" charset="0"/>
                <a:cs typeface="Arial" pitchFamily="34" charset="0"/>
              </a:rPr>
              <a:t> PRIMARY MECHANISMS  </a:t>
            </a:r>
            <a:endParaRPr lang="en-GB" sz="2800" b="1" dirty="0"/>
          </a:p>
        </p:txBody>
      </p:sp>
      <p:pic>
        <p:nvPicPr>
          <p:cNvPr id="15362" name="Picture 2" descr="http://www.buildingscience.com/documents/digests/content/bsd-014-air-flow-control-in-buildings/images/figure_01_forces_driving_ai.jpg"/>
          <p:cNvPicPr>
            <a:picLocks noChangeAspect="1" noChangeArrowheads="1"/>
          </p:cNvPicPr>
          <p:nvPr/>
        </p:nvPicPr>
        <p:blipFill>
          <a:blip r:embed="rId2" cstate="print"/>
          <a:srcRect/>
          <a:stretch>
            <a:fillRect/>
          </a:stretch>
        </p:blipFill>
        <p:spPr bwMode="auto">
          <a:xfrm>
            <a:off x="5292080" y="4598206"/>
            <a:ext cx="3851920" cy="2259793"/>
          </a:xfrm>
          <a:prstGeom prst="rect">
            <a:avLst/>
          </a:prstGeom>
          <a:noFill/>
          <a:ln w="19050">
            <a:solidFill>
              <a:schemeClr val="tx1"/>
            </a:solidFill>
          </a:ln>
        </p:spPr>
      </p:pic>
      <p:sp>
        <p:nvSpPr>
          <p:cNvPr id="6" name="Rectangle 1"/>
          <p:cNvSpPr>
            <a:spLocks noChangeArrowheads="1"/>
          </p:cNvSpPr>
          <p:nvPr/>
        </p:nvSpPr>
        <p:spPr bwMode="auto">
          <a:xfrm>
            <a:off x="251520" y="759187"/>
            <a:ext cx="8496944" cy="200054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There are </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three primary mechanisms which generate the pressure differences</a:t>
            </a:r>
            <a:r>
              <a:rPr kumimoji="0" lang="en-GB"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required for air flow within and through buildings.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W</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ind</a:t>
            </a:r>
            <a:r>
              <a:rPr kumimoji="0" lang="en-GB" b="1" i="0" u="none" strike="noStrike" cap="none" normalizeH="0" dirty="0" smtClean="0">
                <a:ln>
                  <a:noFill/>
                </a:ln>
                <a:solidFill>
                  <a:srgbClr val="0070C0"/>
                </a:solidFill>
                <a:effectLst/>
                <a:latin typeface="Calibri" pitchFamily="34" charset="0"/>
                <a:ea typeface="Times New Roman" pitchFamily="18" charset="0"/>
                <a:cs typeface="Times New Roman" pitchFamily="18" charset="0"/>
              </a:rPr>
              <a:t> pressure acting on the building</a:t>
            </a:r>
            <a:endParaRPr kumimoji="0" lang="en-GB" b="1" i="0" u="none" strike="noStrike" cap="none" normalizeH="0" baseline="0" dirty="0" smtClean="0">
              <a:ln>
                <a:noFill/>
              </a:ln>
              <a:solidFill>
                <a:srgbClr val="0070C0"/>
              </a:solidFill>
              <a:effectLst/>
              <a:latin typeface="Calibri" pitchFamily="34"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S</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tack effect or thermal buoyancy.</a:t>
            </a:r>
            <a:endParaRPr kumimoji="0" lang="en-GB" b="1" i="0" u="none" strike="noStrike" cap="none" normalizeH="0" baseline="0" dirty="0" smtClean="0">
              <a:ln>
                <a:noFill/>
              </a:ln>
              <a:solidFill>
                <a:srgbClr val="0070C0"/>
              </a:solidFill>
              <a:effectLst/>
              <a:latin typeface="Calibri" pitchFamily="34"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M</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echanical air handling equipment and appliances.</a:t>
            </a:r>
            <a:endParaRPr kumimoji="0" lang="en-GB" b="1" i="0" u="none" strike="noStrike" cap="none" normalizeH="0" baseline="0" dirty="0" smtClean="0">
              <a:ln>
                <a:noFill/>
              </a:ln>
              <a:solidFill>
                <a:srgbClr val="0070C0"/>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Arial" pitchFamily="34" charset="0"/>
              <a:cs typeface="Arial" pitchFamily="34" charset="0"/>
            </a:endParaRPr>
          </a:p>
        </p:txBody>
      </p:sp>
      <p:sp>
        <p:nvSpPr>
          <p:cNvPr id="3" name="TextBox 2"/>
          <p:cNvSpPr txBox="1"/>
          <p:nvPr/>
        </p:nvSpPr>
        <p:spPr>
          <a:xfrm>
            <a:off x="7919864" y="6525344"/>
            <a:ext cx="1224136" cy="338554"/>
          </a:xfrm>
          <a:prstGeom prst="rect">
            <a:avLst/>
          </a:prstGeom>
          <a:solidFill>
            <a:schemeClr val="bg1"/>
          </a:solidFill>
        </p:spPr>
        <p:txBody>
          <a:bodyPr wrap="square" rtlCol="0">
            <a:spAutoFit/>
          </a:bodyPr>
          <a:lstStyle/>
          <a:p>
            <a:pPr algn="ctr"/>
            <a:r>
              <a:rPr lang="en-GB" sz="800" b="1" dirty="0" smtClean="0">
                <a:solidFill>
                  <a:schemeClr val="tx1">
                    <a:lumMod val="75000"/>
                    <a:lumOff val="25000"/>
                  </a:schemeClr>
                </a:solidFill>
                <a:latin typeface="Arial" panose="020B0604020202020204" pitchFamily="34" charset="0"/>
                <a:cs typeface="Arial" panose="020B0604020202020204" pitchFamily="34" charset="0"/>
              </a:rPr>
              <a:t>Mechanical Handling</a:t>
            </a:r>
          </a:p>
          <a:p>
            <a:pPr algn="ctr"/>
            <a:endParaRPr lang="en-GB" sz="800" b="1" dirty="0">
              <a:latin typeface="Arial" panose="020B0604020202020204" pitchFamily="34" charset="0"/>
              <a:cs typeface="Arial" panose="020B0604020202020204" pitchFamily="34" charset="0"/>
            </a:endParaRPr>
          </a:p>
        </p:txBody>
      </p:sp>
      <p:sp>
        <p:nvSpPr>
          <p:cNvPr id="4" name="Curved Left Arrow 3"/>
          <p:cNvSpPr/>
          <p:nvPr/>
        </p:nvSpPr>
        <p:spPr>
          <a:xfrm>
            <a:off x="4242244" y="1735577"/>
            <a:ext cx="401764" cy="397279"/>
          </a:xfrm>
          <a:prstGeom prst="curvedLeftArrow">
            <a:avLst>
              <a:gd name="adj1" fmla="val 25000"/>
              <a:gd name="adj2" fmla="val 4614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xmlns="" val="3485277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524863"/>
          </a:xfrm>
          <a:prstGeom prst="rect">
            <a:avLst/>
          </a:prstGeom>
        </p:spPr>
        <p:txBody>
          <a:bodyPr wrap="square">
            <a:spAutoFit/>
          </a:bodyPr>
          <a:lstStyle/>
          <a:p>
            <a:pPr algn="just"/>
            <a:r>
              <a:rPr lang="en-GB" sz="2200" dirty="0">
                <a:latin typeface="Arial" panose="020B0604020202020204" pitchFamily="34" charset="0"/>
                <a:cs typeface="Arial" panose="020B0604020202020204" pitchFamily="34" charset="0"/>
              </a:rPr>
              <a:t>Natural ventilation is generally preferable to mechanical </a:t>
            </a:r>
            <a:r>
              <a:rPr lang="en-GB" sz="2200" dirty="0" smtClean="0">
                <a:latin typeface="Arial" panose="020B0604020202020204" pitchFamily="34" charset="0"/>
                <a:cs typeface="Arial" panose="020B0604020202020204" pitchFamily="34" charset="0"/>
              </a:rPr>
              <a:t>ventilation (more sustainable) as </a:t>
            </a:r>
            <a:r>
              <a:rPr lang="en-GB" sz="2200" b="1" dirty="0">
                <a:latin typeface="Arial" panose="020B0604020202020204" pitchFamily="34" charset="0"/>
                <a:cs typeface="Arial" panose="020B0604020202020204" pitchFamily="34" charset="0"/>
              </a:rPr>
              <a:t>it will typically have lower capital, operational and maintenance costs</a:t>
            </a:r>
            <a:r>
              <a:rPr lang="en-GB" sz="2200" b="1" dirty="0" smtClean="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However </a:t>
            </a:r>
            <a:r>
              <a:rPr lang="en-GB" sz="2200" dirty="0">
                <a:latin typeface="Arial" panose="020B0604020202020204" pitchFamily="34" charset="0"/>
                <a:cs typeface="Arial" panose="020B0604020202020204" pitchFamily="34" charset="0"/>
              </a:rPr>
              <a:t>there are a range of circumstances in which natural ventilation may not be </a:t>
            </a:r>
            <a:r>
              <a:rPr lang="en-GB" sz="2200" dirty="0" smtClean="0">
                <a:latin typeface="Arial" panose="020B0604020202020204" pitchFamily="34" charset="0"/>
                <a:cs typeface="Arial" panose="020B0604020202020204" pitchFamily="34" charset="0"/>
              </a:rPr>
              <a:t>possible or suitable:    </a:t>
            </a:r>
            <a:r>
              <a:rPr lang="en-GB" sz="2200" b="1" dirty="0" smtClean="0">
                <a:solidFill>
                  <a:srgbClr val="0070C0"/>
                </a:solidFill>
                <a:latin typeface="Arial" panose="020B0604020202020204" pitchFamily="34" charset="0"/>
                <a:cs typeface="Arial" panose="020B0604020202020204" pitchFamily="34" charset="0"/>
              </a:rPr>
              <a:t>What are these??</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building is too deep to ventilate from the perimeter.</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Local air quality is poor, for example if a building is next to a busy road.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Local noise levels mean that </a:t>
            </a:r>
            <a:r>
              <a:rPr lang="en-GB" sz="2200" b="1" dirty="0" smtClean="0">
                <a:solidFill>
                  <a:srgbClr val="0070C0"/>
                </a:solidFill>
                <a:latin typeface="Arial" panose="020B0604020202020204" pitchFamily="34" charset="0"/>
                <a:cs typeface="Arial" panose="020B0604020202020204" pitchFamily="34" charset="0"/>
              </a:rPr>
              <a:t>windows / vents </a:t>
            </a:r>
            <a:r>
              <a:rPr lang="en-GB" sz="2200" b="1" dirty="0">
                <a:solidFill>
                  <a:srgbClr val="0070C0"/>
                </a:solidFill>
                <a:latin typeface="Arial" panose="020B0604020202020204" pitchFamily="34" charset="0"/>
                <a:cs typeface="Arial" panose="020B0604020202020204" pitchFamily="34" charset="0"/>
              </a:rPr>
              <a:t>cannot be opened.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local urban structure is very dense and shelters the building from the wind.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Privacy or security requirements prevent windows from being opened.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Internal partitions block air paths.</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density of occupation, equipment, lighting and so on creates very high heat loads or high levels of </a:t>
            </a:r>
            <a:r>
              <a:rPr lang="en-GB" sz="2200" b="1" dirty="0" smtClean="0">
                <a:solidFill>
                  <a:srgbClr val="0070C0"/>
                </a:solidFill>
                <a:latin typeface="Arial" panose="020B0604020202020204" pitchFamily="34" charset="0"/>
                <a:cs typeface="Arial" panose="020B0604020202020204" pitchFamily="34" charset="0"/>
              </a:rPr>
              <a:t>contaminants</a:t>
            </a:r>
            <a:r>
              <a:rPr lang="en-GB" sz="2200" b="1"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xmlns="" val="395081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636912"/>
            <a:ext cx="7452320" cy="646331"/>
          </a:xfrm>
          <a:prstGeom prst="rect">
            <a:avLst/>
          </a:prstGeom>
          <a:noFill/>
        </p:spPr>
        <p:txBody>
          <a:bodyPr wrap="square" rtlCol="0">
            <a:spAutoFit/>
          </a:bodyPr>
          <a:lstStyle/>
          <a:p>
            <a:r>
              <a:rPr lang="en-GB" sz="3600" dirty="0" smtClean="0"/>
              <a:t>2. MECHANICAL VENTILATION</a:t>
            </a:r>
            <a:endParaRPr lang="en-GB" sz="36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332656"/>
            <a:ext cx="7452320" cy="646331"/>
          </a:xfrm>
          <a:prstGeom prst="rect">
            <a:avLst/>
          </a:prstGeom>
          <a:noFill/>
        </p:spPr>
        <p:txBody>
          <a:bodyPr wrap="square" rtlCol="0">
            <a:spAutoFit/>
          </a:bodyPr>
          <a:lstStyle/>
          <a:p>
            <a:r>
              <a:rPr lang="en-GB" sz="3600" dirty="0" smtClean="0"/>
              <a:t>2. MECHANICAL VENTILATION</a:t>
            </a:r>
            <a:endParaRPr lang="en-GB" sz="3600" dirty="0"/>
          </a:p>
        </p:txBody>
      </p:sp>
      <p:sp>
        <p:nvSpPr>
          <p:cNvPr id="3" name="Rectangle 2"/>
          <p:cNvSpPr/>
          <p:nvPr/>
        </p:nvSpPr>
        <p:spPr>
          <a:xfrm>
            <a:off x="755576" y="1499691"/>
            <a:ext cx="7776864" cy="3231654"/>
          </a:xfrm>
          <a:prstGeom prst="rect">
            <a:avLst/>
          </a:prstGeom>
          <a:ln w="12700">
            <a:noFill/>
          </a:ln>
        </p:spPr>
        <p:txBody>
          <a:bodyPr wrap="square">
            <a:spAutoFit/>
          </a:bodyPr>
          <a:lstStyle/>
          <a:p>
            <a:pPr algn="just"/>
            <a:r>
              <a:rPr lang="en-GB" sz="2000" b="1" dirty="0">
                <a:solidFill>
                  <a:srgbClr val="0070C0"/>
                </a:solidFill>
                <a:latin typeface="Arial" panose="020B0604020202020204" pitchFamily="34" charset="0"/>
                <a:cs typeface="Arial" panose="020B0604020202020204" pitchFamily="34" charset="0"/>
              </a:rPr>
              <a:t>Where a natural ventilation strategy is not possible either due to increased air flow rates required, or a demand for cooling, mechanical ventilation or a full </a:t>
            </a:r>
            <a:r>
              <a:rPr lang="en-GB" sz="2000" b="1" dirty="0" smtClean="0">
                <a:solidFill>
                  <a:srgbClr val="0070C0"/>
                </a:solidFill>
                <a:latin typeface="Arial" panose="020B0604020202020204" pitchFamily="34" charset="0"/>
                <a:cs typeface="Arial" panose="020B0604020202020204" pitchFamily="34" charset="0"/>
              </a:rPr>
              <a:t>‘air conditioned’ </a:t>
            </a:r>
            <a:r>
              <a:rPr lang="en-GB" sz="2000" b="1" dirty="0">
                <a:solidFill>
                  <a:srgbClr val="0070C0"/>
                </a:solidFill>
                <a:latin typeface="Arial" panose="020B0604020202020204" pitchFamily="34" charset="0"/>
                <a:cs typeface="Arial" panose="020B0604020202020204" pitchFamily="34" charset="0"/>
              </a:rPr>
              <a:t>strategy is required</a:t>
            </a:r>
            <a:r>
              <a:rPr lang="en-GB" sz="2000" b="1" dirty="0" smtClean="0">
                <a:solidFill>
                  <a:srgbClr val="0070C0"/>
                </a:solidFill>
                <a:latin typeface="Arial" panose="020B0604020202020204" pitchFamily="34" charset="0"/>
                <a:cs typeface="Arial" panose="020B0604020202020204" pitchFamily="34" charset="0"/>
              </a:rPr>
              <a:t>.</a:t>
            </a:r>
            <a:r>
              <a:rPr lang="en-GB" sz="2000" b="1" dirty="0">
                <a:solidFill>
                  <a:srgbClr val="0070C0"/>
                </a:solidFill>
                <a:latin typeface="Arial" panose="020B0604020202020204" pitchFamily="34" charset="0"/>
                <a:cs typeface="Arial" panose="020B0604020202020204" pitchFamily="34" charset="0"/>
              </a:rPr>
              <a:t> </a:t>
            </a:r>
            <a:endParaRPr lang="en-GB" sz="2000" b="1" dirty="0" smtClean="0">
              <a:solidFill>
                <a:srgbClr val="0070C0"/>
              </a:solidFill>
              <a:latin typeface="Arial" panose="020B0604020202020204" pitchFamily="34" charset="0"/>
              <a:cs typeface="Arial" panose="020B0604020202020204" pitchFamily="34" charset="0"/>
            </a:endParaRPr>
          </a:p>
          <a:p>
            <a:pPr algn="just"/>
            <a:endParaRPr lang="en-GB" sz="2000" b="1" dirty="0" smtClean="0">
              <a:solidFill>
                <a:srgbClr val="0070C0"/>
              </a:solidFill>
              <a:latin typeface="Arial" panose="020B0604020202020204" pitchFamily="34" charset="0"/>
              <a:cs typeface="Arial" panose="020B0604020202020204" pitchFamily="34" charset="0"/>
            </a:endParaRPr>
          </a:p>
          <a:p>
            <a:pPr algn="just"/>
            <a:r>
              <a:rPr lang="en-GB" sz="2400" b="1" dirty="0" smtClean="0">
                <a:solidFill>
                  <a:srgbClr val="0070C0"/>
                </a:solidFill>
                <a:latin typeface="Arial" panose="020B0604020202020204" pitchFamily="34" charset="0"/>
                <a:cs typeface="Arial" panose="020B0604020202020204" pitchFamily="34" charset="0"/>
              </a:rPr>
              <a:t>This is much </a:t>
            </a:r>
            <a:r>
              <a:rPr lang="en-GB" sz="2400" b="1" dirty="0">
                <a:solidFill>
                  <a:srgbClr val="0070C0"/>
                </a:solidFill>
                <a:latin typeface="Arial" panose="020B0604020202020204" pitchFamily="34" charset="0"/>
                <a:cs typeface="Arial" panose="020B0604020202020204" pitchFamily="34" charset="0"/>
              </a:rPr>
              <a:t>more energy </a:t>
            </a:r>
            <a:r>
              <a:rPr lang="en-GB" sz="2400" b="1" dirty="0" smtClean="0">
                <a:solidFill>
                  <a:srgbClr val="0070C0"/>
                </a:solidFill>
                <a:latin typeface="Arial" panose="020B0604020202020204" pitchFamily="34" charset="0"/>
                <a:cs typeface="Arial" panose="020B0604020202020204" pitchFamily="34" charset="0"/>
              </a:rPr>
              <a:t>intensive. </a:t>
            </a:r>
          </a:p>
          <a:p>
            <a:pPr algn="just"/>
            <a:endParaRPr lang="en-GB" sz="2000" b="1" dirty="0">
              <a:solidFill>
                <a:srgbClr val="0070C0"/>
              </a:solidFill>
              <a:latin typeface="Arial" panose="020B0604020202020204" pitchFamily="34" charset="0"/>
              <a:cs typeface="Arial" panose="020B0604020202020204" pitchFamily="34" charset="0"/>
            </a:endParaRPr>
          </a:p>
          <a:p>
            <a:pPr algn="just"/>
            <a:r>
              <a:rPr lang="en-GB" sz="2000" b="1" dirty="0" smtClean="0">
                <a:solidFill>
                  <a:srgbClr val="0070C0"/>
                </a:solidFill>
                <a:latin typeface="Arial" panose="020B0604020202020204" pitchFamily="34" charset="0"/>
                <a:cs typeface="Arial" panose="020B0604020202020204" pitchFamily="34" charset="0"/>
              </a:rPr>
              <a:t>Higher </a:t>
            </a:r>
            <a:r>
              <a:rPr lang="en-GB" sz="2000" b="1" dirty="0">
                <a:solidFill>
                  <a:srgbClr val="0070C0"/>
                </a:solidFill>
                <a:latin typeface="Arial" panose="020B0604020202020204" pitchFamily="34" charset="0"/>
                <a:cs typeface="Arial" panose="020B0604020202020204" pitchFamily="34" charset="0"/>
              </a:rPr>
              <a:t>densities of people, IT equipment and lighting contribute to heat gain which requires ventilation to remove </a:t>
            </a:r>
            <a:r>
              <a:rPr lang="en-GB" sz="2000" b="1" dirty="0" smtClean="0">
                <a:solidFill>
                  <a:srgbClr val="0070C0"/>
                </a:solidFill>
                <a:latin typeface="Arial" panose="020B0604020202020204" pitchFamily="34" charset="0"/>
                <a:cs typeface="Arial" panose="020B0604020202020204" pitchFamily="34" charset="0"/>
              </a:rPr>
              <a:t> this and stale air.</a:t>
            </a:r>
            <a:endParaRPr lang="en-GB" sz="2000" b="1" dirty="0">
              <a:solidFill>
                <a:srgbClr val="0070C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012160" y="4509120"/>
            <a:ext cx="2810396" cy="2195920"/>
          </a:xfrm>
          <a:prstGeom prst="rect">
            <a:avLst/>
          </a:prstGeom>
        </p:spPr>
      </p:pic>
    </p:spTree>
    <p:extLst>
      <p:ext uri="{BB962C8B-B14F-4D97-AF65-F5344CB8AC3E}">
        <p14:creationId xmlns:p14="http://schemas.microsoft.com/office/powerpoint/2010/main" xmlns="" val="141421743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395536" y="980728"/>
            <a:ext cx="8208912" cy="5616624"/>
          </a:xfrm>
          <a:prstGeom prst="rect">
            <a:avLst/>
          </a:prstGeom>
        </p:spPr>
        <p:txBody>
          <a:bodyPr>
            <a:normAutofit lnSpcReduction="10000"/>
          </a:bodyPr>
          <a:lstStyle/>
          <a:p>
            <a:pPr algn="just">
              <a:buNone/>
            </a:pPr>
            <a:r>
              <a:rPr lang="en-US" dirty="0" smtClean="0">
                <a:latin typeface="Arial" pitchFamily="34" charset="0"/>
                <a:cs typeface="Arial" pitchFamily="34" charset="0"/>
              </a:rPr>
              <a:t>  </a:t>
            </a:r>
            <a:r>
              <a:rPr lang="en-US" b="1" dirty="0" smtClean="0">
                <a:solidFill>
                  <a:schemeClr val="tx1"/>
                </a:solidFill>
                <a:latin typeface="Arial" pitchFamily="34" charset="0"/>
                <a:cs typeface="Arial" pitchFamily="34" charset="0"/>
              </a:rPr>
              <a:t>Definition </a:t>
            </a:r>
            <a:r>
              <a:rPr lang="en-US" b="1" dirty="0">
                <a:solidFill>
                  <a:schemeClr val="tx1"/>
                </a:solidFill>
                <a:latin typeface="Arial" pitchFamily="34" charset="0"/>
                <a:cs typeface="Arial" pitchFamily="34" charset="0"/>
              </a:rPr>
              <a:t>- </a:t>
            </a:r>
            <a:r>
              <a:rPr lang="en-US" dirty="0">
                <a:solidFill>
                  <a:schemeClr val="tx1"/>
                </a:solidFill>
                <a:latin typeface="Arial" pitchFamily="34" charset="0"/>
                <a:cs typeface="Arial" pitchFamily="34" charset="0"/>
              </a:rPr>
              <a:t>M</a:t>
            </a:r>
            <a:r>
              <a:rPr lang="en-US" dirty="0" smtClean="0">
                <a:solidFill>
                  <a:schemeClr val="tx1"/>
                </a:solidFill>
                <a:latin typeface="Arial" pitchFamily="34" charset="0"/>
                <a:cs typeface="Arial" pitchFamily="34" charset="0"/>
              </a:rPr>
              <a:t>echanical </a:t>
            </a:r>
            <a:r>
              <a:rPr lang="en-US" dirty="0">
                <a:solidFill>
                  <a:schemeClr val="tx1"/>
                </a:solidFill>
                <a:latin typeface="Arial" pitchFamily="34" charset="0"/>
                <a:cs typeface="Arial" pitchFamily="34" charset="0"/>
              </a:rPr>
              <a:t>V</a:t>
            </a:r>
            <a:r>
              <a:rPr lang="en-US" dirty="0" smtClean="0">
                <a:solidFill>
                  <a:schemeClr val="tx1"/>
                </a:solidFill>
                <a:latin typeface="Arial" pitchFamily="34" charset="0"/>
                <a:cs typeface="Arial" pitchFamily="34" charset="0"/>
              </a:rPr>
              <a:t>entilation </a:t>
            </a:r>
            <a:r>
              <a:rPr lang="en-US" dirty="0">
                <a:solidFill>
                  <a:schemeClr val="tx1"/>
                </a:solidFill>
                <a:latin typeface="Arial" pitchFamily="34" charset="0"/>
                <a:cs typeface="Arial" pitchFamily="34" charset="0"/>
              </a:rPr>
              <a:t>systems </a:t>
            </a:r>
            <a:r>
              <a:rPr lang="en-US" b="1" dirty="0" smtClean="0">
                <a:solidFill>
                  <a:srgbClr val="0070C0"/>
                </a:solidFill>
                <a:latin typeface="Arial" pitchFamily="34" charset="0"/>
                <a:cs typeface="Arial" pitchFamily="34" charset="0"/>
              </a:rPr>
              <a:t>circulates </a:t>
            </a:r>
            <a:r>
              <a:rPr lang="en-US" b="1" dirty="0">
                <a:solidFill>
                  <a:srgbClr val="0070C0"/>
                </a:solidFill>
                <a:latin typeface="Arial" pitchFamily="34" charset="0"/>
                <a:cs typeface="Arial" pitchFamily="34" charset="0"/>
              </a:rPr>
              <a:t>fresh </a:t>
            </a:r>
            <a:r>
              <a:rPr lang="en-US" b="1" dirty="0" smtClean="0">
                <a:solidFill>
                  <a:srgbClr val="0070C0"/>
                </a:solidFill>
                <a:latin typeface="Arial" pitchFamily="34" charset="0"/>
                <a:cs typeface="Arial" pitchFamily="34" charset="0"/>
              </a:rPr>
              <a:t>air using fans and ductwork </a:t>
            </a:r>
            <a:r>
              <a:rPr lang="en-US" dirty="0">
                <a:solidFill>
                  <a:schemeClr val="tx1"/>
                </a:solidFill>
                <a:latin typeface="Arial" pitchFamily="34" charset="0"/>
                <a:cs typeface="Arial" pitchFamily="34" charset="0"/>
              </a:rPr>
              <a:t>rather than relying on airflow through </a:t>
            </a:r>
            <a:r>
              <a:rPr lang="en-US" dirty="0" smtClean="0">
                <a:solidFill>
                  <a:schemeClr val="tx1"/>
                </a:solidFill>
                <a:latin typeface="Arial" pitchFamily="34" charset="0"/>
                <a:cs typeface="Arial" pitchFamily="34" charset="0"/>
              </a:rPr>
              <a:t>vents or </a:t>
            </a:r>
            <a:r>
              <a:rPr lang="en-US" dirty="0">
                <a:solidFill>
                  <a:schemeClr val="tx1"/>
                </a:solidFill>
                <a:latin typeface="Arial" pitchFamily="34" charset="0"/>
                <a:cs typeface="Arial" pitchFamily="34" charset="0"/>
              </a:rPr>
              <a:t>windows.  </a:t>
            </a:r>
            <a:endParaRPr lang="en-US" dirty="0" smtClean="0">
              <a:solidFill>
                <a:schemeClr val="tx1"/>
              </a:solidFill>
              <a:latin typeface="Arial" pitchFamily="34" charset="0"/>
              <a:cs typeface="Arial" pitchFamily="34" charset="0"/>
            </a:endParaRPr>
          </a:p>
          <a:p>
            <a:pPr algn="just"/>
            <a:endParaRPr lang="en-US" dirty="0" smtClean="0">
              <a:solidFill>
                <a:schemeClr val="tx1"/>
              </a:solidFill>
              <a:latin typeface="Arial" pitchFamily="34" charset="0"/>
              <a:cs typeface="Arial" pitchFamily="34" charset="0"/>
            </a:endParaRPr>
          </a:p>
          <a:p>
            <a:pPr algn="just">
              <a:buNone/>
            </a:pPr>
            <a:r>
              <a:rPr lang="en-US" dirty="0">
                <a:solidFill>
                  <a:schemeClr val="tx1"/>
                </a:solidFill>
                <a:latin typeface="Arial" pitchFamily="34" charset="0"/>
                <a:cs typeface="Arial" pitchFamily="34" charset="0"/>
              </a:rPr>
              <a:t>Benefits of using mechanical ventilation</a:t>
            </a:r>
            <a:r>
              <a:rPr lang="en-US" dirty="0" smtClean="0">
                <a:solidFill>
                  <a:schemeClr val="tx1"/>
                </a:solidFill>
                <a:latin typeface="Arial" pitchFamily="34" charset="0"/>
                <a:cs typeface="Arial" pitchFamily="34" charset="0"/>
              </a:rPr>
              <a:t>:-</a:t>
            </a:r>
          </a:p>
          <a:p>
            <a:pPr algn="just">
              <a:buNone/>
            </a:pPr>
            <a:endParaRPr lang="en-US" dirty="0">
              <a:solidFill>
                <a:schemeClr val="tx1"/>
              </a:solidFill>
              <a:latin typeface="Arial" pitchFamily="34" charset="0"/>
              <a:cs typeface="Arial" pitchFamily="34" charset="0"/>
            </a:endParaRPr>
          </a:p>
          <a:p>
            <a:pPr marL="475488" indent="-457200" algn="just">
              <a:buNone/>
            </a:pPr>
            <a:r>
              <a:rPr lang="en-US" b="1" dirty="0" smtClean="0">
                <a:solidFill>
                  <a:srgbClr val="0070C0"/>
                </a:solidFill>
                <a:latin typeface="Arial" pitchFamily="34" charset="0"/>
                <a:cs typeface="Arial" pitchFamily="34" charset="0"/>
              </a:rPr>
              <a:t>1. Better </a:t>
            </a:r>
            <a:r>
              <a:rPr lang="en-US" b="1" dirty="0">
                <a:solidFill>
                  <a:srgbClr val="0070C0"/>
                </a:solidFill>
                <a:latin typeface="Arial" pitchFamily="34" charset="0"/>
                <a:cs typeface="Arial" pitchFamily="34" charset="0"/>
              </a:rPr>
              <a:t>indoor air quality </a:t>
            </a:r>
            <a:r>
              <a:rPr lang="en-US" b="1" dirty="0" smtClean="0">
                <a:solidFill>
                  <a:srgbClr val="0070C0"/>
                </a:solidFill>
                <a:latin typeface="Arial" pitchFamily="34" charset="0"/>
                <a:cs typeface="Arial" pitchFamily="34" charset="0"/>
              </a:rPr>
              <a:t>– can </a:t>
            </a:r>
            <a:r>
              <a:rPr lang="en-US" b="1" dirty="0">
                <a:solidFill>
                  <a:srgbClr val="0070C0"/>
                </a:solidFill>
                <a:latin typeface="Arial" pitchFamily="34" charset="0"/>
                <a:cs typeface="Arial" pitchFamily="34" charset="0"/>
              </a:rPr>
              <a:t>remove </a:t>
            </a:r>
            <a:r>
              <a:rPr lang="en-US" b="1" dirty="0" smtClean="0">
                <a:solidFill>
                  <a:srgbClr val="0070C0"/>
                </a:solidFill>
                <a:latin typeface="Arial" pitchFamily="34" charset="0"/>
                <a:cs typeface="Arial" pitchFamily="34" charset="0"/>
              </a:rPr>
              <a:t>high levels of pollutants</a:t>
            </a:r>
            <a:r>
              <a:rPr lang="en-US" b="1" dirty="0">
                <a:solidFill>
                  <a:srgbClr val="0070C0"/>
                </a:solidFill>
                <a:latin typeface="Arial" pitchFamily="34" charset="0"/>
                <a:cs typeface="Arial" pitchFamily="34" charset="0"/>
              </a:rPr>
              <a:t>, </a:t>
            </a:r>
            <a:r>
              <a:rPr lang="en-US" b="1" dirty="0" smtClean="0">
                <a:solidFill>
                  <a:srgbClr val="0070C0"/>
                </a:solidFill>
                <a:latin typeface="Arial" pitchFamily="34" charset="0"/>
                <a:cs typeface="Arial" pitchFamily="34" charset="0"/>
              </a:rPr>
              <a:t>allergens, and moisture </a:t>
            </a:r>
            <a:r>
              <a:rPr lang="en-US" b="1" dirty="0">
                <a:solidFill>
                  <a:srgbClr val="0070C0"/>
                </a:solidFill>
                <a:latin typeface="Arial" pitchFamily="34" charset="0"/>
                <a:cs typeface="Arial" pitchFamily="34" charset="0"/>
              </a:rPr>
              <a:t>that can cause </a:t>
            </a:r>
            <a:r>
              <a:rPr lang="en-US" b="1" dirty="0" smtClean="0">
                <a:solidFill>
                  <a:srgbClr val="0070C0"/>
                </a:solidFill>
                <a:latin typeface="Arial" pitchFamily="34" charset="0"/>
                <a:cs typeface="Arial" pitchFamily="34" charset="0"/>
              </a:rPr>
              <a:t>health </a:t>
            </a:r>
            <a:r>
              <a:rPr lang="en-US" b="1" dirty="0">
                <a:solidFill>
                  <a:srgbClr val="0070C0"/>
                </a:solidFill>
                <a:latin typeface="Arial" pitchFamily="34" charset="0"/>
                <a:cs typeface="Arial" pitchFamily="34" charset="0"/>
              </a:rPr>
              <a:t>problems</a:t>
            </a:r>
          </a:p>
          <a:p>
            <a:pPr marL="475488" indent="-457200" algn="just">
              <a:buNone/>
            </a:pPr>
            <a:r>
              <a:rPr lang="en-US" b="1" dirty="0" smtClean="0">
                <a:solidFill>
                  <a:srgbClr val="0070C0"/>
                </a:solidFill>
                <a:latin typeface="Arial" pitchFamily="34" charset="0"/>
                <a:cs typeface="Arial" pitchFamily="34" charset="0"/>
              </a:rPr>
              <a:t>2.  More mechanical control </a:t>
            </a:r>
            <a:r>
              <a:rPr lang="en-US" b="1" dirty="0">
                <a:solidFill>
                  <a:srgbClr val="0070C0"/>
                </a:solidFill>
                <a:latin typeface="Arial" pitchFamily="34" charset="0"/>
                <a:cs typeface="Arial" pitchFamily="34" charset="0"/>
              </a:rPr>
              <a:t>– provide proper fresh air flow along with </a:t>
            </a:r>
            <a:r>
              <a:rPr lang="en-US" b="1" dirty="0" smtClean="0">
                <a:solidFill>
                  <a:srgbClr val="0070C0"/>
                </a:solidFill>
                <a:latin typeface="Arial" pitchFamily="34" charset="0"/>
                <a:cs typeface="Arial" pitchFamily="34" charset="0"/>
              </a:rPr>
              <a:t>‘appropriate’ locations </a:t>
            </a:r>
            <a:r>
              <a:rPr lang="en-US" b="1" dirty="0">
                <a:solidFill>
                  <a:srgbClr val="0070C0"/>
                </a:solidFill>
                <a:latin typeface="Arial" pitchFamily="34" charset="0"/>
                <a:cs typeface="Arial" pitchFamily="34" charset="0"/>
              </a:rPr>
              <a:t>for intake and exhaust</a:t>
            </a:r>
          </a:p>
          <a:p>
            <a:pPr marL="475488" indent="-457200" algn="just">
              <a:buNone/>
            </a:pPr>
            <a:r>
              <a:rPr lang="en-US" b="1" dirty="0" smtClean="0">
                <a:solidFill>
                  <a:srgbClr val="0070C0"/>
                </a:solidFill>
                <a:latin typeface="Arial" pitchFamily="34" charset="0"/>
                <a:cs typeface="Arial" pitchFamily="34" charset="0"/>
              </a:rPr>
              <a:t>3.  Improved </a:t>
            </a:r>
            <a:r>
              <a:rPr lang="en-US" b="1" dirty="0">
                <a:solidFill>
                  <a:srgbClr val="0070C0"/>
                </a:solidFill>
                <a:latin typeface="Arial" pitchFamily="34" charset="0"/>
                <a:cs typeface="Arial" pitchFamily="34" charset="0"/>
              </a:rPr>
              <a:t>comfort – </a:t>
            </a:r>
            <a:r>
              <a:rPr lang="en-US" b="1" dirty="0" smtClean="0">
                <a:solidFill>
                  <a:srgbClr val="0070C0"/>
                </a:solidFill>
                <a:latin typeface="Arial" pitchFamily="34" charset="0"/>
                <a:cs typeface="Arial" pitchFamily="34" charset="0"/>
              </a:rPr>
              <a:t>allows </a:t>
            </a:r>
            <a:r>
              <a:rPr lang="en-US" b="1" dirty="0">
                <a:solidFill>
                  <a:srgbClr val="0070C0"/>
                </a:solidFill>
                <a:latin typeface="Arial" pitchFamily="34" charset="0"/>
                <a:cs typeface="Arial" pitchFamily="34" charset="0"/>
              </a:rPr>
              <a:t>a constant flow of outside air into the </a:t>
            </a:r>
            <a:r>
              <a:rPr lang="en-US" b="1" dirty="0" smtClean="0">
                <a:solidFill>
                  <a:srgbClr val="0070C0"/>
                </a:solidFill>
                <a:latin typeface="Arial" pitchFamily="34" charset="0"/>
                <a:cs typeface="Arial" pitchFamily="34" charset="0"/>
              </a:rPr>
              <a:t>building </a:t>
            </a:r>
            <a:r>
              <a:rPr lang="en-US" b="1" dirty="0">
                <a:solidFill>
                  <a:srgbClr val="0070C0"/>
                </a:solidFill>
                <a:latin typeface="Arial" pitchFamily="34" charset="0"/>
                <a:cs typeface="Arial" pitchFamily="34" charset="0"/>
              </a:rPr>
              <a:t>and can also provide </a:t>
            </a:r>
            <a:r>
              <a:rPr lang="en-US" b="1" u="sng" dirty="0">
                <a:solidFill>
                  <a:srgbClr val="0070C0"/>
                </a:solidFill>
                <a:latin typeface="Arial" pitchFamily="34" charset="0"/>
                <a:cs typeface="Arial" pitchFamily="34" charset="0"/>
              </a:rPr>
              <a:t>filtration</a:t>
            </a:r>
            <a:r>
              <a:rPr lang="en-US" b="1" dirty="0">
                <a:solidFill>
                  <a:srgbClr val="0070C0"/>
                </a:solidFill>
                <a:latin typeface="Arial" pitchFamily="34" charset="0"/>
                <a:cs typeface="Arial" pitchFamily="34" charset="0"/>
              </a:rPr>
              <a:t>, </a:t>
            </a:r>
            <a:r>
              <a:rPr lang="en-US" b="1" u="sng" dirty="0" smtClean="0">
                <a:solidFill>
                  <a:srgbClr val="0070C0"/>
                </a:solidFill>
                <a:latin typeface="Arial" pitchFamily="34" charset="0"/>
                <a:cs typeface="Arial" pitchFamily="34" charset="0"/>
              </a:rPr>
              <a:t>dehumidification</a:t>
            </a:r>
            <a:r>
              <a:rPr lang="en-US" b="1" dirty="0" smtClean="0">
                <a:solidFill>
                  <a:srgbClr val="0070C0"/>
                </a:solidFill>
                <a:latin typeface="Arial" pitchFamily="34" charset="0"/>
                <a:cs typeface="Arial" pitchFamily="34" charset="0"/>
              </a:rPr>
              <a:t> and ‘conditioning’ </a:t>
            </a:r>
            <a:r>
              <a:rPr lang="en-US" b="1" dirty="0">
                <a:solidFill>
                  <a:srgbClr val="0070C0"/>
                </a:solidFill>
                <a:latin typeface="Arial" pitchFamily="34" charset="0"/>
                <a:cs typeface="Arial" pitchFamily="34" charset="0"/>
              </a:rPr>
              <a:t>of the  incoming outside air.</a:t>
            </a:r>
          </a:p>
          <a:p>
            <a:pPr algn="just"/>
            <a:endParaRPr lang="en-US" b="1" dirty="0">
              <a:solidFill>
                <a:srgbClr val="0070C0"/>
              </a:solidFill>
              <a:latin typeface="Arial" pitchFamily="34" charset="0"/>
              <a:cs typeface="Arial" pitchFamily="34" charset="0"/>
            </a:endParaRPr>
          </a:p>
        </p:txBody>
      </p:sp>
      <p:sp>
        <p:nvSpPr>
          <p:cNvPr id="4" name="Rectangle 3"/>
          <p:cNvSpPr/>
          <p:nvPr/>
        </p:nvSpPr>
        <p:spPr>
          <a:xfrm>
            <a:off x="323528" y="260648"/>
            <a:ext cx="5145768" cy="584775"/>
          </a:xfrm>
          <a:prstGeom prst="rect">
            <a:avLst/>
          </a:prstGeom>
        </p:spPr>
        <p:txBody>
          <a:bodyPr wrap="none">
            <a:spAutoFit/>
          </a:bodyPr>
          <a:lstStyle/>
          <a:p>
            <a:r>
              <a:rPr lang="en-US" sz="3200" b="1" dirty="0" smtClean="0">
                <a:latin typeface="Arial" pitchFamily="34" charset="0"/>
                <a:cs typeface="Arial" pitchFamily="34" charset="0"/>
              </a:rPr>
              <a:t>2. Mechanical Ventilation </a:t>
            </a:r>
            <a:endParaRPr lang="en-GB" sz="3200" b="1" dirty="0"/>
          </a:p>
        </p:txBody>
      </p:sp>
      <p:pic>
        <p:nvPicPr>
          <p:cNvPr id="1026" name="Picture 2" descr="http://www.pjdust.co.uk/Ducting.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72200" y="1772816"/>
            <a:ext cx="2461128" cy="130022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5935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79512" y="692696"/>
            <a:ext cx="8640960" cy="5760640"/>
          </a:xfrm>
          <a:prstGeom prst="rect">
            <a:avLst/>
          </a:prstGeom>
        </p:spPr>
        <p:txBody>
          <a:bodyPr>
            <a:normAutofit/>
          </a:bodyPr>
          <a:lstStyle/>
          <a:p>
            <a:pPr algn="just">
              <a:buFont typeface="Arial" panose="020B0604020202020204" pitchFamily="34" charset="0"/>
              <a:buChar char="•"/>
            </a:pPr>
            <a:r>
              <a:rPr lang="en-US" dirty="0">
                <a:solidFill>
                  <a:schemeClr val="tx1"/>
                </a:solidFill>
                <a:latin typeface="Arial" pitchFamily="34" charset="0"/>
                <a:cs typeface="Arial" pitchFamily="34" charset="0"/>
              </a:rPr>
              <a:t>These systems </a:t>
            </a:r>
            <a:r>
              <a:rPr lang="en-US" b="1" dirty="0">
                <a:solidFill>
                  <a:srgbClr val="0070C0"/>
                </a:solidFill>
                <a:latin typeface="Arial" pitchFamily="34" charset="0"/>
                <a:cs typeface="Arial" pitchFamily="34" charset="0"/>
              </a:rPr>
              <a:t>employ an electrically driven fan or fans </a:t>
            </a:r>
            <a:r>
              <a:rPr lang="en-US" dirty="0">
                <a:solidFill>
                  <a:schemeClr val="tx1"/>
                </a:solidFill>
                <a:latin typeface="Arial" pitchFamily="34" charset="0"/>
                <a:cs typeface="Arial" pitchFamily="34" charset="0"/>
              </a:rPr>
              <a:t>to </a:t>
            </a:r>
            <a:r>
              <a:rPr lang="en-US" dirty="0" smtClean="0">
                <a:solidFill>
                  <a:schemeClr val="tx1"/>
                </a:solidFill>
                <a:latin typeface="Arial" pitchFamily="34" charset="0"/>
                <a:cs typeface="Arial" pitchFamily="34" charset="0"/>
              </a:rPr>
              <a:t>provide the </a:t>
            </a:r>
            <a:r>
              <a:rPr lang="en-US" dirty="0">
                <a:solidFill>
                  <a:schemeClr val="tx1"/>
                </a:solidFill>
                <a:latin typeface="Arial" pitchFamily="34" charset="0"/>
                <a:cs typeface="Arial" pitchFamily="34" charset="0"/>
              </a:rPr>
              <a:t>necessary air </a:t>
            </a:r>
            <a:r>
              <a:rPr lang="en-US" dirty="0" smtClean="0">
                <a:solidFill>
                  <a:schemeClr val="tx1"/>
                </a:solidFill>
                <a:latin typeface="Arial" pitchFamily="34" charset="0"/>
                <a:cs typeface="Arial" pitchFamily="34" charset="0"/>
              </a:rPr>
              <a:t>movement. </a:t>
            </a:r>
            <a:endParaRPr lang="en-US" dirty="0">
              <a:solidFill>
                <a:schemeClr val="tx1"/>
              </a:solidFill>
              <a:latin typeface="Arial" pitchFamily="34" charset="0"/>
              <a:cs typeface="Arial" pitchFamily="34" charset="0"/>
            </a:endParaRPr>
          </a:p>
          <a:p>
            <a:pPr algn="just">
              <a:buFont typeface="Arial" panose="020B0604020202020204" pitchFamily="34" charset="0"/>
              <a:buChar char="•"/>
            </a:pPr>
            <a:r>
              <a:rPr lang="en-US" dirty="0">
                <a:solidFill>
                  <a:schemeClr val="tx1"/>
                </a:solidFill>
                <a:latin typeface="Arial" pitchFamily="34" charset="0"/>
                <a:cs typeface="Arial" pitchFamily="34" charset="0"/>
              </a:rPr>
              <a:t>They also ensure a </a:t>
            </a:r>
            <a:r>
              <a:rPr lang="en-US" b="1" dirty="0">
                <a:solidFill>
                  <a:srgbClr val="0070C0"/>
                </a:solidFill>
                <a:latin typeface="Arial" pitchFamily="34" charset="0"/>
                <a:cs typeface="Arial" pitchFamily="34" charset="0"/>
              </a:rPr>
              <a:t>specified air change</a:t>
            </a:r>
            <a:r>
              <a:rPr lang="en-US" dirty="0">
                <a:solidFill>
                  <a:schemeClr val="tx1"/>
                </a:solidFill>
                <a:latin typeface="Arial" pitchFamily="34" charset="0"/>
                <a:cs typeface="Arial" pitchFamily="34" charset="0"/>
              </a:rPr>
              <a:t> and the air under </a:t>
            </a:r>
            <a:r>
              <a:rPr lang="en-US" dirty="0" smtClean="0">
                <a:solidFill>
                  <a:schemeClr val="tx1"/>
                </a:solidFill>
                <a:latin typeface="Arial" pitchFamily="34" charset="0"/>
                <a:cs typeface="Arial" pitchFamily="34" charset="0"/>
              </a:rPr>
              <a:t>fan</a:t>
            </a:r>
          </a:p>
          <a:p>
            <a:pPr algn="just">
              <a:buNone/>
            </a:pPr>
            <a:r>
              <a:rPr lang="en-US" dirty="0" smtClean="0">
                <a:solidFill>
                  <a:schemeClr val="tx1"/>
                </a:solidFill>
                <a:latin typeface="Arial" pitchFamily="34" charset="0"/>
                <a:cs typeface="Arial" pitchFamily="34" charset="0"/>
              </a:rPr>
              <a:t>   pressure </a:t>
            </a:r>
            <a:r>
              <a:rPr lang="en-US" dirty="0">
                <a:solidFill>
                  <a:schemeClr val="tx1"/>
                </a:solidFill>
                <a:latin typeface="Arial" pitchFamily="34" charset="0"/>
                <a:cs typeface="Arial" pitchFamily="34" charset="0"/>
              </a:rPr>
              <a:t>can be </a:t>
            </a:r>
            <a:r>
              <a:rPr lang="en-US" b="1" dirty="0" smtClean="0">
                <a:solidFill>
                  <a:srgbClr val="0070C0"/>
                </a:solidFill>
                <a:latin typeface="Arial" pitchFamily="34" charset="0"/>
                <a:cs typeface="Arial" pitchFamily="34" charset="0"/>
              </a:rPr>
              <a:t>forced / drawn </a:t>
            </a:r>
            <a:r>
              <a:rPr lang="en-US" b="1" dirty="0">
                <a:solidFill>
                  <a:srgbClr val="0070C0"/>
                </a:solidFill>
                <a:latin typeface="Arial" pitchFamily="34" charset="0"/>
                <a:cs typeface="Arial" pitchFamily="34" charset="0"/>
              </a:rPr>
              <a:t>through </a:t>
            </a:r>
            <a:r>
              <a:rPr lang="en-US" b="1" dirty="0" smtClean="0">
                <a:solidFill>
                  <a:srgbClr val="0070C0"/>
                </a:solidFill>
                <a:latin typeface="Arial" pitchFamily="34" charset="0"/>
                <a:cs typeface="Arial" pitchFamily="34" charset="0"/>
              </a:rPr>
              <a:t>a range of filters</a:t>
            </a:r>
            <a:r>
              <a:rPr lang="en-US" b="1" dirty="0">
                <a:solidFill>
                  <a:srgbClr val="0070C0"/>
                </a:solidFill>
                <a:latin typeface="Arial" pitchFamily="34" charset="0"/>
                <a:cs typeface="Arial" pitchFamily="34" charset="0"/>
              </a:rPr>
              <a:t>. </a:t>
            </a:r>
            <a:endParaRPr lang="en-US" b="1" dirty="0" smtClean="0">
              <a:solidFill>
                <a:srgbClr val="0070C0"/>
              </a:solidFill>
              <a:latin typeface="Arial" pitchFamily="34" charset="0"/>
              <a:cs typeface="Arial" pitchFamily="34" charset="0"/>
            </a:endParaRPr>
          </a:p>
          <a:p>
            <a:pPr algn="just">
              <a:buFont typeface="Arial" panose="020B0604020202020204" pitchFamily="34" charset="0"/>
              <a:buChar char="•"/>
            </a:pPr>
            <a:r>
              <a:rPr lang="en-US" dirty="0" smtClean="0">
                <a:solidFill>
                  <a:schemeClr val="tx1"/>
                </a:solidFill>
                <a:latin typeface="Arial" pitchFamily="34" charset="0"/>
                <a:cs typeface="Arial" pitchFamily="34" charset="0"/>
              </a:rPr>
              <a:t>There </a:t>
            </a:r>
            <a:r>
              <a:rPr lang="en-US" dirty="0">
                <a:solidFill>
                  <a:schemeClr val="tx1"/>
                </a:solidFill>
                <a:latin typeface="Arial" pitchFamily="34" charset="0"/>
                <a:cs typeface="Arial" pitchFamily="34" charset="0"/>
              </a:rPr>
              <a:t>are </a:t>
            </a:r>
            <a:r>
              <a:rPr lang="en-US" b="1" dirty="0">
                <a:solidFill>
                  <a:srgbClr val="0070C0"/>
                </a:solidFill>
                <a:latin typeface="Arial" pitchFamily="34" charset="0"/>
                <a:cs typeface="Arial" pitchFamily="34" charset="0"/>
              </a:rPr>
              <a:t>three types of </a:t>
            </a:r>
            <a:r>
              <a:rPr lang="en-US" b="1" dirty="0" smtClean="0">
                <a:solidFill>
                  <a:srgbClr val="0070C0"/>
                </a:solidFill>
                <a:latin typeface="Arial" pitchFamily="34" charset="0"/>
                <a:cs typeface="Arial" pitchFamily="34" charset="0"/>
              </a:rPr>
              <a:t>mechanical </a:t>
            </a:r>
            <a:r>
              <a:rPr lang="en-US" b="1" dirty="0">
                <a:solidFill>
                  <a:srgbClr val="0070C0"/>
                </a:solidFill>
                <a:latin typeface="Arial" pitchFamily="34" charset="0"/>
                <a:cs typeface="Arial" pitchFamily="34" charset="0"/>
              </a:rPr>
              <a:t>ventilation systems</a:t>
            </a:r>
            <a:r>
              <a:rPr lang="en-US" b="1" dirty="0" smtClean="0">
                <a:solidFill>
                  <a:srgbClr val="0070C0"/>
                </a:solidFill>
                <a:latin typeface="Arial" pitchFamily="34" charset="0"/>
                <a:cs typeface="Arial" pitchFamily="34" charset="0"/>
              </a:rPr>
              <a:t>:</a:t>
            </a:r>
          </a:p>
          <a:p>
            <a:pPr>
              <a:buNone/>
            </a:pPr>
            <a:endParaRPr lang="en-US" b="1" dirty="0">
              <a:solidFill>
                <a:srgbClr val="0070C0"/>
              </a:solidFill>
              <a:latin typeface="Arial" pitchFamily="34" charset="0"/>
              <a:cs typeface="Arial" pitchFamily="34" charset="0"/>
            </a:endParaRPr>
          </a:p>
          <a:p>
            <a:pPr marL="475488" indent="-457200">
              <a:buNone/>
            </a:pPr>
            <a:r>
              <a:rPr lang="en-US" b="1" dirty="0" smtClean="0">
                <a:solidFill>
                  <a:srgbClr val="0070C0"/>
                </a:solidFill>
                <a:latin typeface="Arial" pitchFamily="34" charset="0"/>
                <a:cs typeface="Arial" pitchFamily="34" charset="0"/>
              </a:rPr>
              <a:t>1. Natural </a:t>
            </a:r>
            <a:r>
              <a:rPr lang="en-US" b="1" dirty="0">
                <a:solidFill>
                  <a:srgbClr val="0070C0"/>
                </a:solidFill>
                <a:latin typeface="Arial" pitchFamily="34" charset="0"/>
                <a:cs typeface="Arial" pitchFamily="34" charset="0"/>
              </a:rPr>
              <a:t>inlet </a:t>
            </a:r>
            <a:r>
              <a:rPr lang="en-US" b="1" dirty="0" smtClean="0">
                <a:solidFill>
                  <a:srgbClr val="0070C0"/>
                </a:solidFill>
                <a:latin typeface="Arial" pitchFamily="34" charset="0"/>
                <a:cs typeface="Arial" pitchFamily="34" charset="0"/>
              </a:rPr>
              <a:t>with </a:t>
            </a:r>
          </a:p>
          <a:p>
            <a:pPr marL="475488" indent="-457200">
              <a:buNone/>
            </a:pPr>
            <a:r>
              <a:rPr lang="en-US" b="1" dirty="0" smtClean="0">
                <a:solidFill>
                  <a:srgbClr val="0070C0"/>
                </a:solidFill>
                <a:latin typeface="Arial" pitchFamily="34" charset="0"/>
                <a:cs typeface="Arial" pitchFamily="34" charset="0"/>
              </a:rPr>
              <a:t>    mechanical </a:t>
            </a:r>
            <a:r>
              <a:rPr lang="en-US" b="1" dirty="0">
                <a:solidFill>
                  <a:srgbClr val="0070C0"/>
                </a:solidFill>
                <a:latin typeface="Arial" pitchFamily="34" charset="0"/>
                <a:cs typeface="Arial" pitchFamily="34" charset="0"/>
              </a:rPr>
              <a:t>extract </a:t>
            </a:r>
            <a:endParaRPr lang="en-US" b="1" dirty="0" smtClean="0">
              <a:solidFill>
                <a:srgbClr val="0070C0"/>
              </a:solidFill>
              <a:latin typeface="Arial" pitchFamily="34" charset="0"/>
              <a:cs typeface="Arial" pitchFamily="34" charset="0"/>
            </a:endParaRPr>
          </a:p>
          <a:p>
            <a:pPr marL="475488" indent="-457200">
              <a:buNone/>
            </a:pPr>
            <a:r>
              <a:rPr lang="en-US" b="1" dirty="0" smtClean="0">
                <a:solidFill>
                  <a:srgbClr val="0070C0"/>
                </a:solidFill>
                <a:latin typeface="Arial" pitchFamily="34" charset="0"/>
                <a:cs typeface="Arial" pitchFamily="34" charset="0"/>
              </a:rPr>
              <a:t>    (</a:t>
            </a:r>
            <a:r>
              <a:rPr lang="en-US" b="1" dirty="0">
                <a:solidFill>
                  <a:srgbClr val="0070C0"/>
                </a:solidFill>
                <a:latin typeface="Arial" pitchFamily="34" charset="0"/>
                <a:cs typeface="Arial" pitchFamily="34" charset="0"/>
              </a:rPr>
              <a:t>exhaust system</a:t>
            </a:r>
            <a:r>
              <a:rPr lang="en-US" b="1" dirty="0" smtClean="0">
                <a:solidFill>
                  <a:srgbClr val="0070C0"/>
                </a:solidFill>
                <a:latin typeface="Arial" pitchFamily="34" charset="0"/>
                <a:cs typeface="Arial" pitchFamily="34" charset="0"/>
              </a:rPr>
              <a:t>) </a:t>
            </a:r>
            <a:endParaRPr lang="en-US" b="1" dirty="0">
              <a:solidFill>
                <a:srgbClr val="0070C0"/>
              </a:solidFill>
              <a:latin typeface="Arial" pitchFamily="34" charset="0"/>
              <a:cs typeface="Arial" pitchFamily="34" charset="0"/>
            </a:endParaRPr>
          </a:p>
          <a:p>
            <a:pPr marL="18288" indent="0">
              <a:buNone/>
            </a:pPr>
            <a:r>
              <a:rPr lang="en-US" b="1" dirty="0">
                <a:solidFill>
                  <a:srgbClr val="0070C0"/>
                </a:solidFill>
                <a:latin typeface="Arial" pitchFamily="34" charset="0"/>
                <a:cs typeface="Arial" pitchFamily="34" charset="0"/>
              </a:rPr>
              <a:t>2. Mechanical inlet </a:t>
            </a:r>
            <a:r>
              <a:rPr lang="en-US" b="1" dirty="0" smtClean="0">
                <a:solidFill>
                  <a:srgbClr val="0070C0"/>
                </a:solidFill>
                <a:latin typeface="Arial" pitchFamily="34" charset="0"/>
                <a:cs typeface="Arial" pitchFamily="34" charset="0"/>
              </a:rPr>
              <a:t>with </a:t>
            </a:r>
          </a:p>
          <a:p>
            <a:pPr marL="18288" indent="0">
              <a:buNone/>
            </a:pPr>
            <a:r>
              <a:rPr lang="en-US" b="1" dirty="0" smtClean="0">
                <a:solidFill>
                  <a:srgbClr val="0070C0"/>
                </a:solidFill>
                <a:latin typeface="Arial" pitchFamily="34" charset="0"/>
                <a:cs typeface="Arial" pitchFamily="34" charset="0"/>
              </a:rPr>
              <a:t>    natural </a:t>
            </a:r>
            <a:r>
              <a:rPr lang="en-US" b="1" dirty="0">
                <a:solidFill>
                  <a:srgbClr val="0070C0"/>
                </a:solidFill>
                <a:latin typeface="Arial" pitchFamily="34" charset="0"/>
                <a:cs typeface="Arial" pitchFamily="34" charset="0"/>
              </a:rPr>
              <a:t>extract </a:t>
            </a:r>
          </a:p>
          <a:p>
            <a:pPr marL="18288" indent="0">
              <a:buNone/>
            </a:pPr>
            <a:r>
              <a:rPr lang="en-US" b="1" dirty="0">
                <a:solidFill>
                  <a:srgbClr val="0070C0"/>
                </a:solidFill>
                <a:latin typeface="Arial" pitchFamily="34" charset="0"/>
                <a:cs typeface="Arial" pitchFamily="34" charset="0"/>
              </a:rPr>
              <a:t>3. Mechanical inlet and </a:t>
            </a:r>
            <a:endParaRPr lang="en-US" b="1" dirty="0" smtClean="0">
              <a:solidFill>
                <a:srgbClr val="0070C0"/>
              </a:solidFill>
              <a:latin typeface="Arial" pitchFamily="34" charset="0"/>
              <a:cs typeface="Arial" pitchFamily="34" charset="0"/>
            </a:endParaRPr>
          </a:p>
          <a:p>
            <a:pPr marL="18288" indent="0">
              <a:buNone/>
            </a:pPr>
            <a:r>
              <a:rPr lang="en-US" b="1" dirty="0" smtClean="0">
                <a:solidFill>
                  <a:srgbClr val="0070C0"/>
                </a:solidFill>
                <a:latin typeface="Arial" pitchFamily="34" charset="0"/>
                <a:cs typeface="Arial" pitchFamily="34" charset="0"/>
              </a:rPr>
              <a:t>    extract </a:t>
            </a:r>
            <a:endParaRPr lang="en-US" b="1" dirty="0">
              <a:solidFill>
                <a:srgbClr val="0070C0"/>
              </a:solidFill>
              <a:latin typeface="Arial" pitchFamily="34" charset="0"/>
              <a:cs typeface="Arial" pitchFamily="34" charset="0"/>
            </a:endParaRPr>
          </a:p>
          <a:p>
            <a:pPr marL="18288" indent="0">
              <a:buNone/>
            </a:pPr>
            <a:endParaRPr lang="en-US" dirty="0"/>
          </a:p>
        </p:txBody>
      </p:sp>
      <p:pic>
        <p:nvPicPr>
          <p:cNvPr id="4" name="Picture 2" descr="C:\Users\fad-an\Desktop\Mechanical system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427984" y="2996952"/>
            <a:ext cx="4642962" cy="3816424"/>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4435121" y="2996952"/>
            <a:ext cx="3528392" cy="288032"/>
          </a:xfrm>
          <a:prstGeom prst="rect">
            <a:avLst/>
          </a:prstGeom>
          <a:solidFill>
            <a:schemeClr val="bg1">
              <a:lumMod val="95000"/>
            </a:schemeClr>
          </a:solidFill>
          <a:ln w="28575">
            <a:solidFill>
              <a:schemeClr val="tx1"/>
            </a:solidFill>
          </a:ln>
        </p:spPr>
        <p:txBody>
          <a:bodyPr wrap="square" rtlCol="0">
            <a:spAutoFit/>
          </a:bodyPr>
          <a:lstStyle/>
          <a:p>
            <a:r>
              <a:rPr lang="en-GB" sz="1200" dirty="0" smtClean="0"/>
              <a:t>Features of Mechanical Ventilation Installation</a:t>
            </a:r>
            <a:endParaRPr lang="en-GB" sz="1200" dirty="0"/>
          </a:p>
        </p:txBody>
      </p:sp>
      <p:sp>
        <p:nvSpPr>
          <p:cNvPr id="7" name="Rectangle 6"/>
          <p:cNvSpPr/>
          <p:nvPr/>
        </p:nvSpPr>
        <p:spPr>
          <a:xfrm>
            <a:off x="251520" y="107921"/>
            <a:ext cx="4576702" cy="584775"/>
          </a:xfrm>
          <a:prstGeom prst="rect">
            <a:avLst/>
          </a:prstGeom>
        </p:spPr>
        <p:txBody>
          <a:bodyPr wrap="none">
            <a:spAutoFit/>
          </a:bodyPr>
          <a:lstStyle/>
          <a:p>
            <a:r>
              <a:rPr lang="en-US" sz="3200" b="1" dirty="0" smtClean="0">
                <a:latin typeface="Arial" pitchFamily="34" charset="0"/>
                <a:cs typeface="Arial" pitchFamily="34" charset="0"/>
              </a:rPr>
              <a:t>Mechanical Ventilation</a:t>
            </a:r>
            <a:endParaRPr lang="en-GB" sz="3200" b="1" dirty="0"/>
          </a:p>
        </p:txBody>
      </p:sp>
    </p:spTree>
    <p:extLst>
      <p:ext uri="{BB962C8B-B14F-4D97-AF65-F5344CB8AC3E}">
        <p14:creationId xmlns:p14="http://schemas.microsoft.com/office/powerpoint/2010/main" xmlns="" val="1713461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anim calcmode="lin" valueType="num">
                                      <p:cBhvr additive="base">
                                        <p:cTn id="1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anim calcmode="lin" valueType="num">
                                      <p:cBhvr additive="base">
                                        <p:cTn id="1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anim calcmode="lin" valueType="num">
                                      <p:cBhvr additive="base">
                                        <p:cTn id="2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1" end="11"/>
                                            </p:txEl>
                                          </p:spTgt>
                                        </p:tgtEl>
                                        <p:attrNameLst>
                                          <p:attrName>style.visibility</p:attrName>
                                        </p:attrNameLst>
                                      </p:cBhvr>
                                      <p:to>
                                        <p:strVal val="visible"/>
                                      </p:to>
                                    </p:set>
                                    <p:anim calcmode="lin" valueType="num">
                                      <p:cBhvr additive="base">
                                        <p:cTn id="3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51520" y="188640"/>
            <a:ext cx="8496944" cy="4903439"/>
          </a:xfrm>
          <a:prstGeom prst="rect">
            <a:avLst/>
          </a:prstGeom>
        </p:spPr>
        <p:txBody>
          <a:bodyPr>
            <a:normAutofit/>
          </a:bodyPr>
          <a:lstStyle/>
          <a:p>
            <a:pPr marL="18288" indent="0">
              <a:buNone/>
            </a:pPr>
            <a:r>
              <a:rPr lang="en-US" sz="2800" b="1" dirty="0" smtClean="0">
                <a:solidFill>
                  <a:schemeClr val="tx1"/>
                </a:solidFill>
                <a:latin typeface="Arial" pitchFamily="34" charset="0"/>
                <a:cs typeface="Arial" pitchFamily="34" charset="0"/>
              </a:rPr>
              <a:t>1. NATURAL INLET &amp; MECHANICAL EXTRACT</a:t>
            </a:r>
          </a:p>
          <a:p>
            <a:pPr marL="18288" indent="0" algn="just">
              <a:buNone/>
            </a:pPr>
            <a:r>
              <a:rPr lang="en-GB" dirty="0" smtClean="0">
                <a:solidFill>
                  <a:schemeClr val="tx1"/>
                </a:solidFill>
                <a:latin typeface="Arial" panose="020B0604020202020204" pitchFamily="34" charset="0"/>
                <a:cs typeface="Arial" panose="020B0604020202020204" pitchFamily="34" charset="0"/>
              </a:rPr>
              <a:t>This solution is </a:t>
            </a:r>
            <a:r>
              <a:rPr lang="en-GB" b="1" dirty="0" smtClean="0">
                <a:solidFill>
                  <a:srgbClr val="0070C0"/>
                </a:solidFill>
                <a:latin typeface="Arial" panose="020B0604020202020204" pitchFamily="34" charset="0"/>
                <a:cs typeface="Arial" panose="020B0604020202020204" pitchFamily="34" charset="0"/>
              </a:rPr>
              <a:t>similar to the passive stack ventilation (natural), </a:t>
            </a:r>
            <a:r>
              <a:rPr lang="en-GB" dirty="0" smtClean="0">
                <a:solidFill>
                  <a:schemeClr val="tx1"/>
                </a:solidFill>
                <a:latin typeface="Arial" panose="020B0604020202020204" pitchFamily="34" charset="0"/>
                <a:cs typeface="Arial" panose="020B0604020202020204" pitchFamily="34" charset="0"/>
              </a:rPr>
              <a:t>but the </a:t>
            </a:r>
            <a:r>
              <a:rPr lang="en-GB" b="1" dirty="0" smtClean="0">
                <a:solidFill>
                  <a:srgbClr val="0070C0"/>
                </a:solidFill>
                <a:latin typeface="Arial" panose="020B0604020202020204" pitchFamily="34" charset="0"/>
                <a:cs typeface="Arial" panose="020B0604020202020204" pitchFamily="34" charset="0"/>
              </a:rPr>
              <a:t>exhaust</a:t>
            </a:r>
            <a:r>
              <a:rPr lang="en-GB" dirty="0" smtClean="0">
                <a:solidFill>
                  <a:schemeClr val="tx1"/>
                </a:solidFill>
                <a:latin typeface="Arial" panose="020B0604020202020204" pitchFamily="34" charset="0"/>
                <a:cs typeface="Arial" panose="020B0604020202020204" pitchFamily="34" charset="0"/>
              </a:rPr>
              <a:t> of stale air </a:t>
            </a:r>
            <a:r>
              <a:rPr lang="en-GB" b="1" dirty="0" smtClean="0">
                <a:solidFill>
                  <a:srgbClr val="0070C0"/>
                </a:solidFill>
                <a:latin typeface="Arial" panose="020B0604020202020204" pitchFamily="34" charset="0"/>
                <a:cs typeface="Arial" panose="020B0604020202020204" pitchFamily="34" charset="0"/>
              </a:rPr>
              <a:t>is complemented with a mechanical extract to better regulate its flow. </a:t>
            </a:r>
          </a:p>
          <a:p>
            <a:pPr marL="18288" indent="0" algn="just">
              <a:buNone/>
            </a:pPr>
            <a:r>
              <a:rPr lang="en-GB" dirty="0" smtClean="0">
                <a:solidFill>
                  <a:schemeClr val="tx1"/>
                </a:solidFill>
                <a:latin typeface="Arial" panose="020B0604020202020204" pitchFamily="34" charset="0"/>
                <a:cs typeface="Arial" panose="020B0604020202020204" pitchFamily="34" charset="0"/>
              </a:rPr>
              <a:t>Fresh air enters</a:t>
            </a:r>
            <a:r>
              <a:rPr lang="en-GB" dirty="0">
                <a:solidFill>
                  <a:schemeClr val="tx1"/>
                </a:solidFill>
                <a:latin typeface="Arial" panose="020B0604020202020204" pitchFamily="34" charset="0"/>
                <a:cs typeface="Arial" panose="020B0604020202020204" pitchFamily="34" charset="0"/>
              </a:rPr>
              <a:t> </a:t>
            </a:r>
            <a:r>
              <a:rPr lang="en-GB" dirty="0" smtClean="0">
                <a:solidFill>
                  <a:schemeClr val="tx1"/>
                </a:solidFill>
                <a:latin typeface="Arial" panose="020B0604020202020204" pitchFamily="34" charset="0"/>
                <a:cs typeface="Arial" panose="020B0604020202020204" pitchFamily="34" charset="0"/>
              </a:rPr>
              <a:t>through air inlets located in the windows or in the walls of rooms, while stale air is mechanically extracted from wet rooms or rooms associated with condensation, such as the kitchen and bathrooms. </a:t>
            </a:r>
            <a:endParaRPr lang="en-US" dirty="0" smtClean="0"/>
          </a:p>
          <a:p>
            <a:pPr marL="18288" indent="0">
              <a:buNone/>
            </a:pPr>
            <a:endParaRPr lang="en-US" dirty="0"/>
          </a:p>
        </p:txBody>
      </p:sp>
      <p:pic>
        <p:nvPicPr>
          <p:cNvPr id="15362" name="Picture 2" descr="residential ventilation system"/>
          <p:cNvPicPr>
            <a:picLocks noChangeAspect="1" noChangeArrowheads="1"/>
          </p:cNvPicPr>
          <p:nvPr/>
        </p:nvPicPr>
        <p:blipFill>
          <a:blip r:embed="rId2" cstate="print"/>
          <a:srcRect/>
          <a:stretch>
            <a:fillRect/>
          </a:stretch>
        </p:blipFill>
        <p:spPr bwMode="auto">
          <a:xfrm>
            <a:off x="4048552" y="3933056"/>
            <a:ext cx="2755695" cy="2774066"/>
          </a:xfrm>
          <a:prstGeom prst="rect">
            <a:avLst/>
          </a:prstGeom>
          <a:noFill/>
          <a:ln w="19050">
            <a:solidFill>
              <a:schemeClr val="tx1"/>
            </a:solidFill>
          </a:ln>
        </p:spPr>
      </p:pic>
      <p:pic>
        <p:nvPicPr>
          <p:cNvPr id="15364" name="Picture 4" descr="residential ventilation system"/>
          <p:cNvPicPr>
            <a:picLocks noChangeAspect="1" noChangeArrowheads="1"/>
          </p:cNvPicPr>
          <p:nvPr/>
        </p:nvPicPr>
        <p:blipFill>
          <a:blip r:embed="rId3" cstate="print"/>
          <a:srcRect/>
          <a:stretch>
            <a:fillRect/>
          </a:stretch>
        </p:blipFill>
        <p:spPr bwMode="auto">
          <a:xfrm>
            <a:off x="6876256" y="3933056"/>
            <a:ext cx="2160240" cy="2769538"/>
          </a:xfrm>
          <a:prstGeom prst="rect">
            <a:avLst/>
          </a:prstGeom>
          <a:noFill/>
          <a:ln w="19050">
            <a:solidFill>
              <a:schemeClr val="tx1"/>
            </a:solidFill>
          </a:ln>
        </p:spPr>
      </p:pic>
      <p:sp>
        <p:nvSpPr>
          <p:cNvPr id="3" name="Rectangle 2"/>
          <p:cNvSpPr/>
          <p:nvPr/>
        </p:nvSpPr>
        <p:spPr>
          <a:xfrm>
            <a:off x="281350" y="3298959"/>
            <a:ext cx="3672408" cy="3754874"/>
          </a:xfrm>
          <a:prstGeom prst="rect">
            <a:avLst/>
          </a:prstGeom>
        </p:spPr>
        <p:txBody>
          <a:bodyPr wrap="square">
            <a:spAutoFit/>
          </a:bodyPr>
          <a:lstStyle/>
          <a:p>
            <a:pPr marL="18288" indent="0">
              <a:buNone/>
            </a:pPr>
            <a:r>
              <a:rPr lang="en-US" sz="2200" dirty="0">
                <a:latin typeface="Arial" pitchFamily="34" charset="0"/>
                <a:cs typeface="Arial" pitchFamily="34" charset="0"/>
              </a:rPr>
              <a:t>This is the most common type of </a:t>
            </a:r>
            <a:r>
              <a:rPr lang="en-US" sz="2200" dirty="0" smtClean="0">
                <a:latin typeface="Arial" pitchFamily="34" charset="0"/>
                <a:cs typeface="Arial" pitchFamily="34" charset="0"/>
              </a:rPr>
              <a:t>system </a:t>
            </a:r>
            <a:r>
              <a:rPr lang="en-US" sz="2200" dirty="0">
                <a:latin typeface="Arial" pitchFamily="34" charset="0"/>
                <a:cs typeface="Arial" pitchFamily="34" charset="0"/>
              </a:rPr>
              <a:t>used </a:t>
            </a:r>
            <a:r>
              <a:rPr lang="en-US" sz="2200" dirty="0" smtClean="0">
                <a:latin typeface="Arial" pitchFamily="34" charset="0"/>
                <a:cs typeface="Arial" pitchFamily="34" charset="0"/>
              </a:rPr>
              <a:t>for </a:t>
            </a:r>
          </a:p>
          <a:p>
            <a:pPr marL="18288" indent="0">
              <a:buNone/>
            </a:pPr>
            <a:endParaRPr lang="en-US" sz="2200" b="1" dirty="0">
              <a:solidFill>
                <a:srgbClr val="0070C0"/>
              </a:solidFill>
              <a:latin typeface="Arial" pitchFamily="34" charset="0"/>
              <a:cs typeface="Arial" pitchFamily="34" charset="0"/>
            </a:endParaRPr>
          </a:p>
          <a:p>
            <a:pPr marL="18288" indent="0">
              <a:buNone/>
            </a:pPr>
            <a:r>
              <a:rPr lang="en-US" sz="2200" b="1" dirty="0" smtClean="0">
                <a:solidFill>
                  <a:srgbClr val="0070C0"/>
                </a:solidFill>
                <a:latin typeface="Arial" pitchFamily="34" charset="0"/>
                <a:cs typeface="Arial" pitchFamily="34" charset="0"/>
              </a:rPr>
              <a:t>modern housing developments, commercial  </a:t>
            </a:r>
            <a:r>
              <a:rPr lang="en-US" sz="2200" b="1" dirty="0">
                <a:solidFill>
                  <a:srgbClr val="0070C0"/>
                </a:solidFill>
                <a:latin typeface="Arial" pitchFamily="34" charset="0"/>
                <a:cs typeface="Arial" pitchFamily="34" charset="0"/>
              </a:rPr>
              <a:t>kitchens, workshops, laboratories, internal sanitary </a:t>
            </a:r>
            <a:r>
              <a:rPr lang="en-US" sz="2200" b="1" dirty="0" smtClean="0">
                <a:solidFill>
                  <a:srgbClr val="0070C0"/>
                </a:solidFill>
                <a:latin typeface="Arial" pitchFamily="34" charset="0"/>
                <a:cs typeface="Arial" pitchFamily="34" charset="0"/>
              </a:rPr>
              <a:t>compartments and  garages.</a:t>
            </a:r>
            <a:endParaRPr lang="en-US" sz="2200" b="1" dirty="0">
              <a:solidFill>
                <a:srgbClr val="0070C0"/>
              </a:solidFill>
              <a:latin typeface="Arial" pitchFamily="34" charset="0"/>
              <a:cs typeface="Arial" pitchFamily="34" charset="0"/>
            </a:endParaRPr>
          </a:p>
          <a:p>
            <a:pPr algn="just"/>
            <a:endParaRPr lang="en-US" dirty="0"/>
          </a:p>
        </p:txBody>
      </p:sp>
    </p:spTree>
    <p:extLst>
      <p:ext uri="{BB962C8B-B14F-4D97-AF65-F5344CB8AC3E}">
        <p14:creationId xmlns:p14="http://schemas.microsoft.com/office/powerpoint/2010/main" xmlns="" val="68248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le Shop Low Vac Weld Fume Control System"/>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7704" y="764704"/>
            <a:ext cx="7143750" cy="5924550"/>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179512" y="764704"/>
            <a:ext cx="1584176" cy="2862322"/>
          </a:xfrm>
          <a:prstGeom prst="rect">
            <a:avLst/>
          </a:prstGeom>
        </p:spPr>
        <p:txBody>
          <a:bodyPr wrap="square">
            <a:spAutoFit/>
          </a:bodyPr>
          <a:lstStyle/>
          <a:p>
            <a:r>
              <a:rPr lang="en-GB" dirty="0" smtClean="0"/>
              <a:t>Work Shop </a:t>
            </a:r>
            <a:r>
              <a:rPr lang="en-GB" dirty="0"/>
              <a:t>central </a:t>
            </a:r>
            <a:r>
              <a:rPr lang="en-GB" dirty="0" smtClean="0"/>
              <a:t>ventilation system </a:t>
            </a:r>
            <a:r>
              <a:rPr lang="en-GB" dirty="0"/>
              <a:t>showing </a:t>
            </a:r>
            <a:r>
              <a:rPr lang="en-GB" dirty="0" smtClean="0"/>
              <a:t>extraction </a:t>
            </a:r>
            <a:r>
              <a:rPr lang="en-GB" dirty="0"/>
              <a:t>nozzles in a number of welding </a:t>
            </a:r>
            <a:r>
              <a:rPr lang="en-GB" dirty="0" smtClean="0"/>
              <a:t>shop booths</a:t>
            </a:r>
            <a:r>
              <a:rPr lang="en-GB" dirty="0"/>
              <a:t>.</a:t>
            </a:r>
          </a:p>
        </p:txBody>
      </p:sp>
      <p:sp>
        <p:nvSpPr>
          <p:cNvPr id="4" name="Rectangle 3"/>
          <p:cNvSpPr/>
          <p:nvPr/>
        </p:nvSpPr>
        <p:spPr>
          <a:xfrm>
            <a:off x="1152128" y="97468"/>
            <a:ext cx="7956376" cy="523220"/>
          </a:xfrm>
          <a:prstGeom prst="rect">
            <a:avLst/>
          </a:prstGeom>
        </p:spPr>
        <p:txBody>
          <a:bodyPr wrap="square">
            <a:spAutoFit/>
          </a:bodyPr>
          <a:lstStyle/>
          <a:p>
            <a:pPr marL="18288" indent="0">
              <a:buNone/>
            </a:pPr>
            <a:r>
              <a:rPr lang="en-US" sz="2800" b="1" dirty="0" smtClean="0">
                <a:latin typeface="Arial" pitchFamily="34" charset="0"/>
                <a:cs typeface="Arial" pitchFamily="34" charset="0"/>
              </a:rPr>
              <a:t>NATURAL INLET &amp; MECHANICAL EXTRACT</a:t>
            </a:r>
          </a:p>
        </p:txBody>
      </p:sp>
    </p:spTree>
    <p:extLst>
      <p:ext uri="{BB962C8B-B14F-4D97-AF65-F5344CB8AC3E}">
        <p14:creationId xmlns:p14="http://schemas.microsoft.com/office/powerpoint/2010/main" xmlns="" val="335914396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mmercial Kitchen Extraction from KCM Catering Equipment"/>
          <p:cNvPicPr>
            <a:picLocks noChangeAspect="1" noChangeArrowheads="1"/>
          </p:cNvPicPr>
          <p:nvPr/>
        </p:nvPicPr>
        <p:blipFill>
          <a:blip r:embed="rId2" cstate="print"/>
          <a:srcRect/>
          <a:stretch>
            <a:fillRect/>
          </a:stretch>
        </p:blipFill>
        <p:spPr bwMode="auto">
          <a:xfrm>
            <a:off x="1259632" y="2492896"/>
            <a:ext cx="7276275" cy="4114403"/>
          </a:xfrm>
          <a:prstGeom prst="rect">
            <a:avLst/>
          </a:prstGeom>
          <a:noFill/>
          <a:ln w="38100">
            <a:solidFill>
              <a:schemeClr val="tx1"/>
            </a:solidFill>
          </a:ln>
        </p:spPr>
      </p:pic>
      <p:sp>
        <p:nvSpPr>
          <p:cNvPr id="3" name="Rectangle 2"/>
          <p:cNvSpPr/>
          <p:nvPr/>
        </p:nvSpPr>
        <p:spPr>
          <a:xfrm>
            <a:off x="1979712" y="260648"/>
            <a:ext cx="5517857" cy="523220"/>
          </a:xfrm>
          <a:prstGeom prst="rect">
            <a:avLst/>
          </a:prstGeom>
        </p:spPr>
        <p:txBody>
          <a:bodyPr wrap="none">
            <a:spAutoFit/>
          </a:bodyPr>
          <a:lstStyle/>
          <a:p>
            <a:r>
              <a:rPr lang="en-GB" sz="2800" b="1" dirty="0" smtClean="0">
                <a:latin typeface="Arial" pitchFamily="34" charset="0"/>
                <a:cs typeface="Arial" pitchFamily="34" charset="0"/>
              </a:rPr>
              <a:t>Commercial Kitchen Extraction</a:t>
            </a:r>
            <a:endParaRPr lang="en-GB" sz="2800" dirty="0">
              <a:latin typeface="Arial" pitchFamily="34" charset="0"/>
              <a:cs typeface="Arial" pitchFamily="34" charset="0"/>
            </a:endParaRPr>
          </a:p>
        </p:txBody>
      </p:sp>
      <p:sp>
        <p:nvSpPr>
          <p:cNvPr id="4" name="Rectangle 3"/>
          <p:cNvSpPr/>
          <p:nvPr/>
        </p:nvSpPr>
        <p:spPr>
          <a:xfrm>
            <a:off x="179512" y="836712"/>
            <a:ext cx="8712968" cy="1477328"/>
          </a:xfrm>
          <a:prstGeom prst="rect">
            <a:avLst/>
          </a:prstGeom>
        </p:spPr>
        <p:txBody>
          <a:bodyPr wrap="square">
            <a:spAutoFit/>
          </a:bodyPr>
          <a:lstStyle/>
          <a:p>
            <a:pPr algn="just"/>
            <a:r>
              <a:rPr lang="en-GB" dirty="0" smtClean="0"/>
              <a:t>The purpose of a kitchen extraction system is to remove heat and grease generated from the cooking equipment beneath it. The use of gas cooking equipment creates carbon monoxide gasses from the combustion process, while washing equipment and boiling generates steam all of which need to be removed from the working environment.</a:t>
            </a:r>
            <a:endParaRPr lang="en-GB"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Natural supply, continuous mechanical extract"/>
          <p:cNvPicPr>
            <a:picLocks noChangeAspect="1" noChangeArrowheads="1"/>
          </p:cNvPicPr>
          <p:nvPr/>
        </p:nvPicPr>
        <p:blipFill>
          <a:blip r:embed="rId2" cstate="print"/>
          <a:srcRect/>
          <a:stretch>
            <a:fillRect/>
          </a:stretch>
        </p:blipFill>
        <p:spPr bwMode="auto">
          <a:xfrm>
            <a:off x="2483768" y="188640"/>
            <a:ext cx="6530265" cy="5142299"/>
          </a:xfrm>
          <a:prstGeom prst="rect">
            <a:avLst/>
          </a:prstGeom>
          <a:noFill/>
          <a:ln w="28575">
            <a:solidFill>
              <a:schemeClr val="tx1"/>
            </a:solidFill>
          </a:ln>
        </p:spPr>
      </p:pic>
      <p:sp>
        <p:nvSpPr>
          <p:cNvPr id="6" name="Rectangle 5"/>
          <p:cNvSpPr/>
          <p:nvPr/>
        </p:nvSpPr>
        <p:spPr>
          <a:xfrm>
            <a:off x="2411760" y="5373216"/>
            <a:ext cx="6696744" cy="1323439"/>
          </a:xfrm>
          <a:prstGeom prst="rect">
            <a:avLst/>
          </a:prstGeom>
        </p:spPr>
        <p:txBody>
          <a:bodyPr wrap="square">
            <a:spAutoFit/>
          </a:bodyPr>
          <a:lstStyle/>
          <a:p>
            <a:r>
              <a:rPr lang="en-GB" sz="1600" b="1" dirty="0" smtClean="0">
                <a:latin typeface="Arial" pitchFamily="34" charset="0"/>
                <a:cs typeface="Arial" pitchFamily="34" charset="0"/>
              </a:rPr>
              <a:t>Natural supply, continuous mechanical extract. 1.</a:t>
            </a:r>
            <a:r>
              <a:rPr lang="en-GB" sz="1600" dirty="0" smtClean="0">
                <a:latin typeface="Arial" pitchFamily="34" charset="0"/>
                <a:cs typeface="Arial" pitchFamily="34" charset="0"/>
              </a:rPr>
              <a:t> Natural fresh air intake system, </a:t>
            </a:r>
            <a:r>
              <a:rPr lang="en-GB" sz="1600" b="1" dirty="0" smtClean="0">
                <a:latin typeface="Arial" pitchFamily="34" charset="0"/>
                <a:cs typeface="Arial" pitchFamily="34" charset="0"/>
              </a:rPr>
              <a:t>2.</a:t>
            </a:r>
            <a:r>
              <a:rPr lang="en-GB" sz="1600" dirty="0" smtClean="0">
                <a:latin typeface="Arial" pitchFamily="34" charset="0"/>
                <a:cs typeface="Arial" pitchFamily="34" charset="0"/>
              </a:rPr>
              <a:t> Grilles for air transfer (air can also pass below doors), </a:t>
            </a:r>
            <a:r>
              <a:rPr lang="en-GB" sz="1600" b="1" dirty="0" smtClean="0">
                <a:latin typeface="Arial" pitchFamily="34" charset="0"/>
                <a:cs typeface="Arial" pitchFamily="34" charset="0"/>
              </a:rPr>
              <a:t>3.</a:t>
            </a:r>
            <a:r>
              <a:rPr lang="en-GB" sz="1600" dirty="0" smtClean="0">
                <a:latin typeface="Arial" pitchFamily="34" charset="0"/>
                <a:cs typeface="Arial" pitchFamily="34" charset="0"/>
              </a:rPr>
              <a:t> Warm stale air extraction, </a:t>
            </a:r>
            <a:r>
              <a:rPr lang="en-GB" sz="1600" b="1" dirty="0" smtClean="0">
                <a:latin typeface="Arial" pitchFamily="34" charset="0"/>
                <a:cs typeface="Arial" pitchFamily="34" charset="0"/>
              </a:rPr>
              <a:t>4.</a:t>
            </a:r>
            <a:r>
              <a:rPr lang="en-GB" sz="1600" dirty="0" smtClean="0">
                <a:latin typeface="Arial" pitchFamily="34" charset="0"/>
                <a:cs typeface="Arial" pitchFamily="34" charset="0"/>
              </a:rPr>
              <a:t> Warm stale air exhaust, </a:t>
            </a:r>
            <a:r>
              <a:rPr lang="en-GB" sz="1600" b="1" dirty="0" smtClean="0">
                <a:latin typeface="Arial" pitchFamily="34" charset="0"/>
                <a:cs typeface="Arial" pitchFamily="34" charset="0"/>
              </a:rPr>
              <a:t>5.</a:t>
            </a:r>
            <a:r>
              <a:rPr lang="en-GB" sz="1600" dirty="0" smtClean="0">
                <a:latin typeface="Arial" pitchFamily="34" charset="0"/>
                <a:cs typeface="Arial" pitchFamily="34" charset="0"/>
              </a:rPr>
              <a:t> Ventilator, </a:t>
            </a:r>
          </a:p>
          <a:p>
            <a:r>
              <a:rPr lang="en-GB" sz="1600" b="1" dirty="0" smtClean="0">
                <a:latin typeface="Arial" pitchFamily="34" charset="0"/>
                <a:cs typeface="Arial" pitchFamily="34" charset="0"/>
              </a:rPr>
              <a:t>6.</a:t>
            </a:r>
            <a:r>
              <a:rPr lang="en-GB" sz="1600" dirty="0" smtClean="0">
                <a:latin typeface="Arial" pitchFamily="34" charset="0"/>
                <a:cs typeface="Arial" pitchFamily="34" charset="0"/>
              </a:rPr>
              <a:t> Sound insulation system, </a:t>
            </a:r>
            <a:r>
              <a:rPr lang="en-GB" sz="1600" b="1" dirty="0" smtClean="0">
                <a:latin typeface="Arial" pitchFamily="34" charset="0"/>
                <a:cs typeface="Arial" pitchFamily="34" charset="0"/>
              </a:rPr>
              <a:t>7.</a:t>
            </a:r>
            <a:r>
              <a:rPr lang="en-GB" sz="1600" dirty="0" smtClean="0">
                <a:latin typeface="Arial" pitchFamily="34" charset="0"/>
                <a:cs typeface="Arial" pitchFamily="34" charset="0"/>
              </a:rPr>
              <a:t> Electronic management system,</a:t>
            </a:r>
          </a:p>
          <a:p>
            <a:r>
              <a:rPr lang="en-GB" sz="1600" b="1" dirty="0" smtClean="0">
                <a:latin typeface="Arial" pitchFamily="34" charset="0"/>
                <a:cs typeface="Arial" pitchFamily="34" charset="0"/>
              </a:rPr>
              <a:t>8.</a:t>
            </a:r>
            <a:r>
              <a:rPr lang="en-GB" sz="1600" dirty="0" smtClean="0">
                <a:latin typeface="Arial" pitchFamily="34" charset="0"/>
                <a:cs typeface="Arial" pitchFamily="34" charset="0"/>
              </a:rPr>
              <a:t> Ventilation ducts for air supply and extraction.</a:t>
            </a:r>
            <a:endParaRPr lang="en-GB" sz="1600" dirty="0">
              <a:latin typeface="Arial" pitchFamily="34" charset="0"/>
              <a:cs typeface="Arial" pitchFamily="34" charset="0"/>
            </a:endParaRPr>
          </a:p>
        </p:txBody>
      </p:sp>
      <p:sp>
        <p:nvSpPr>
          <p:cNvPr id="7" name="Rectangle 6"/>
          <p:cNvSpPr/>
          <p:nvPr/>
        </p:nvSpPr>
        <p:spPr>
          <a:xfrm>
            <a:off x="0" y="188640"/>
            <a:ext cx="2627784" cy="1815882"/>
          </a:xfrm>
          <a:prstGeom prst="rect">
            <a:avLst/>
          </a:prstGeom>
        </p:spPr>
        <p:txBody>
          <a:bodyPr wrap="square">
            <a:spAutoFit/>
          </a:bodyPr>
          <a:lstStyle/>
          <a:p>
            <a:pPr marL="18288" indent="0">
              <a:buNone/>
            </a:pPr>
            <a:r>
              <a:rPr lang="en-US" sz="2800" u="sng" dirty="0" smtClean="0">
                <a:latin typeface="Arial" pitchFamily="34" charset="0"/>
                <a:cs typeface="Arial" pitchFamily="34" charset="0"/>
              </a:rPr>
              <a:t>NATURAL INLET &amp; MECHANICAL EXTRACT</a:t>
            </a:r>
          </a:p>
        </p:txBody>
      </p:sp>
      <p:sp>
        <p:nvSpPr>
          <p:cNvPr id="5" name="Rectangle 4"/>
          <p:cNvSpPr/>
          <p:nvPr/>
        </p:nvSpPr>
        <p:spPr>
          <a:xfrm>
            <a:off x="179512" y="2492896"/>
            <a:ext cx="2088232" cy="2031325"/>
          </a:xfrm>
          <a:prstGeom prst="rect">
            <a:avLst/>
          </a:prstGeom>
        </p:spPr>
        <p:txBody>
          <a:bodyPr wrap="square">
            <a:spAutoFit/>
          </a:bodyPr>
          <a:lstStyle/>
          <a:p>
            <a:pPr marL="18288" indent="0" algn="just"/>
            <a:r>
              <a:rPr lang="en-US" b="1" dirty="0" smtClean="0">
                <a:solidFill>
                  <a:srgbClr val="0070C0"/>
                </a:solidFill>
                <a:latin typeface="Arial" pitchFamily="34" charset="0"/>
                <a:cs typeface="Arial" pitchFamily="34" charset="0"/>
              </a:rPr>
              <a:t>Commercial   Kitchens, Workshops, Laboratories, Internal sanitary compartments Garages</a:t>
            </a:r>
            <a:endParaRPr lang="en-US" b="1" dirty="0">
              <a:solidFill>
                <a:srgbClr val="0070C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51520" y="404664"/>
            <a:ext cx="8424936" cy="6336704"/>
          </a:xfrm>
          <a:prstGeom prst="rect">
            <a:avLst/>
          </a:prstGeom>
        </p:spPr>
        <p:txBody>
          <a:bodyPr>
            <a:normAutofit fontScale="77500" lnSpcReduction="20000"/>
          </a:bodyPr>
          <a:lstStyle/>
          <a:p>
            <a:pPr marL="18288" indent="0">
              <a:buNone/>
            </a:pPr>
            <a:r>
              <a:rPr lang="en-US" sz="3000" b="1" dirty="0" smtClean="0">
                <a:solidFill>
                  <a:schemeClr val="tx1"/>
                </a:solidFill>
                <a:latin typeface="Arial" pitchFamily="34" charset="0"/>
                <a:cs typeface="Arial" pitchFamily="34" charset="0"/>
              </a:rPr>
              <a:t>2. MECHANICAL INLET &amp; NATURAL EXTRACT</a:t>
            </a:r>
          </a:p>
          <a:p>
            <a:pPr>
              <a:buNone/>
            </a:pPr>
            <a:endParaRPr lang="en-US" dirty="0"/>
          </a:p>
          <a:p>
            <a:pPr>
              <a:lnSpc>
                <a:spcPct val="120000"/>
              </a:lnSpc>
              <a:buNone/>
            </a:pPr>
            <a:r>
              <a:rPr lang="en-GB" sz="2400" dirty="0" smtClean="0">
                <a:latin typeface="Arial" pitchFamily="34" charset="0"/>
                <a:cs typeface="Arial" pitchFamily="34" charset="0"/>
              </a:rPr>
              <a:t>  </a:t>
            </a:r>
            <a:r>
              <a:rPr lang="en-GB" dirty="0" smtClean="0">
                <a:solidFill>
                  <a:schemeClr val="tx1"/>
                </a:solidFill>
                <a:latin typeface="Arial" pitchFamily="34" charset="0"/>
                <a:cs typeface="Arial" pitchFamily="34" charset="0"/>
              </a:rPr>
              <a:t>In this solution, the fresh air supply is provided using a motorised ventilator while the air exhaust is natural. </a:t>
            </a:r>
          </a:p>
          <a:p>
            <a:pPr>
              <a:lnSpc>
                <a:spcPct val="120000"/>
              </a:lnSpc>
              <a:buNone/>
            </a:pPr>
            <a:endParaRPr lang="en-GB" dirty="0" smtClean="0">
              <a:solidFill>
                <a:schemeClr val="tx1"/>
              </a:solidFill>
              <a:latin typeface="Arial" pitchFamily="34" charset="0"/>
              <a:cs typeface="Arial" pitchFamily="34" charset="0"/>
            </a:endParaRPr>
          </a:p>
          <a:p>
            <a:pPr algn="just">
              <a:lnSpc>
                <a:spcPct val="120000"/>
              </a:lnSpc>
              <a:buNone/>
            </a:pPr>
            <a:r>
              <a:rPr lang="en-GB" dirty="0" smtClean="0">
                <a:solidFill>
                  <a:schemeClr val="tx1"/>
                </a:solidFill>
                <a:latin typeface="Arial" pitchFamily="34" charset="0"/>
                <a:cs typeface="Arial" pitchFamily="34" charset="0"/>
              </a:rPr>
              <a:t>   </a:t>
            </a:r>
            <a:r>
              <a:rPr lang="en-GB" b="1" dirty="0" smtClean="0">
                <a:solidFill>
                  <a:srgbClr val="0070C0"/>
                </a:solidFill>
                <a:latin typeface="Arial" pitchFamily="34" charset="0"/>
                <a:cs typeface="Arial" pitchFamily="34" charset="0"/>
              </a:rPr>
              <a:t>This makes it possible to filter or pre-heat the air before it is injected in the dwelling.</a:t>
            </a:r>
            <a:r>
              <a:rPr lang="en-GB" dirty="0" smtClean="0">
                <a:solidFill>
                  <a:schemeClr val="tx1"/>
                </a:solidFill>
                <a:latin typeface="Arial" pitchFamily="34" charset="0"/>
                <a:cs typeface="Arial" pitchFamily="34" charset="0"/>
              </a:rPr>
              <a:t> </a:t>
            </a:r>
            <a:r>
              <a:rPr lang="en-GB" b="1" dirty="0" smtClean="0">
                <a:solidFill>
                  <a:srgbClr val="0070C0"/>
                </a:solidFill>
                <a:latin typeface="Arial" pitchFamily="34" charset="0"/>
                <a:cs typeface="Arial" pitchFamily="34" charset="0"/>
              </a:rPr>
              <a:t>The air intake can also be located anywhere (such as on the roof) which can solve the problem existing with pollution or noise getting through air inlets on the windows or walls, if the building is located in a busy street for instance. </a:t>
            </a:r>
          </a:p>
          <a:p>
            <a:pPr algn="just">
              <a:lnSpc>
                <a:spcPct val="120000"/>
              </a:lnSpc>
              <a:buNone/>
            </a:pPr>
            <a:endParaRPr lang="en-US" b="1" dirty="0" smtClean="0">
              <a:solidFill>
                <a:srgbClr val="0070C0"/>
              </a:solidFill>
              <a:latin typeface="Arial" pitchFamily="34" charset="0"/>
              <a:cs typeface="Arial" pitchFamily="34" charset="0"/>
            </a:endParaRPr>
          </a:p>
          <a:p>
            <a:pPr>
              <a:lnSpc>
                <a:spcPct val="120000"/>
              </a:lnSpc>
              <a:buNone/>
            </a:pPr>
            <a:r>
              <a:rPr lang="en-US" dirty="0" smtClean="0">
                <a:solidFill>
                  <a:schemeClr val="tx1"/>
                </a:solidFill>
                <a:latin typeface="Arial" pitchFamily="34" charset="0"/>
                <a:cs typeface="Arial" pitchFamily="34" charset="0"/>
              </a:rPr>
              <a:t>   The system may be used for </a:t>
            </a:r>
          </a:p>
          <a:p>
            <a:pPr>
              <a:lnSpc>
                <a:spcPct val="120000"/>
              </a:lnSpc>
              <a:buNone/>
            </a:pPr>
            <a:r>
              <a:rPr lang="en-US" dirty="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  </a:t>
            </a:r>
            <a:r>
              <a:rPr lang="en-US" dirty="0">
                <a:solidFill>
                  <a:schemeClr val="tx1"/>
                </a:solidFill>
                <a:latin typeface="Arial" pitchFamily="34" charset="0"/>
                <a:cs typeface="Arial" pitchFamily="34" charset="0"/>
              </a:rPr>
              <a:t>B</a:t>
            </a:r>
            <a:r>
              <a:rPr lang="en-US" dirty="0" smtClean="0">
                <a:solidFill>
                  <a:schemeClr val="tx1"/>
                </a:solidFill>
                <a:latin typeface="Arial" pitchFamily="34" charset="0"/>
                <a:cs typeface="Arial" pitchFamily="34" charset="0"/>
              </a:rPr>
              <a:t>oiler rooms, </a:t>
            </a:r>
          </a:p>
          <a:p>
            <a:pPr>
              <a:lnSpc>
                <a:spcPct val="120000"/>
              </a:lnSpc>
              <a:buNone/>
            </a:pPr>
            <a:r>
              <a:rPr lang="en-US" dirty="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  </a:t>
            </a:r>
            <a:r>
              <a:rPr lang="en-US" dirty="0">
                <a:solidFill>
                  <a:schemeClr val="tx1"/>
                </a:solidFill>
                <a:latin typeface="Arial" pitchFamily="34" charset="0"/>
                <a:cs typeface="Arial" pitchFamily="34" charset="0"/>
              </a:rPr>
              <a:t>O</a:t>
            </a:r>
            <a:r>
              <a:rPr lang="en-US" dirty="0" smtClean="0">
                <a:solidFill>
                  <a:schemeClr val="tx1"/>
                </a:solidFill>
                <a:latin typeface="Arial" pitchFamily="34" charset="0"/>
                <a:cs typeface="Arial" pitchFamily="34" charset="0"/>
              </a:rPr>
              <a:t>ffices and </a:t>
            </a:r>
          </a:p>
          <a:p>
            <a:pPr>
              <a:lnSpc>
                <a:spcPct val="120000"/>
              </a:lnSpc>
              <a:buNone/>
            </a:pPr>
            <a:r>
              <a:rPr lang="en-US" dirty="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  </a:t>
            </a:r>
            <a:r>
              <a:rPr lang="en-US" dirty="0">
                <a:solidFill>
                  <a:schemeClr val="tx1"/>
                </a:solidFill>
                <a:latin typeface="Arial" pitchFamily="34" charset="0"/>
                <a:cs typeface="Arial" pitchFamily="34" charset="0"/>
              </a:rPr>
              <a:t>C</a:t>
            </a:r>
            <a:r>
              <a:rPr lang="en-US" dirty="0" smtClean="0">
                <a:solidFill>
                  <a:schemeClr val="tx1"/>
                </a:solidFill>
                <a:latin typeface="Arial" pitchFamily="34" charset="0"/>
                <a:cs typeface="Arial" pitchFamily="34" charset="0"/>
              </a:rPr>
              <a:t>ommercial factories</a:t>
            </a:r>
          </a:p>
          <a:p>
            <a:pPr>
              <a:lnSpc>
                <a:spcPct val="120000"/>
              </a:lnSpc>
              <a:buNone/>
            </a:pPr>
            <a:r>
              <a:rPr lang="en-US" dirty="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  Industrial greenhouses </a:t>
            </a:r>
          </a:p>
          <a:p>
            <a:pPr>
              <a:lnSpc>
                <a:spcPct val="120000"/>
              </a:lnSpc>
              <a:buNone/>
            </a:pPr>
            <a:r>
              <a:rPr lang="en-US" dirty="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  Garden centres</a:t>
            </a:r>
          </a:p>
          <a:p>
            <a:pPr algn="just">
              <a:buNone/>
            </a:pPr>
            <a:endParaRPr lang="en-US" sz="2400" dirty="0" smtClean="0">
              <a:solidFill>
                <a:schemeClr val="tx1"/>
              </a:solidFill>
              <a:latin typeface="Arial" pitchFamily="34" charset="0"/>
              <a:cs typeface="Arial" pitchFamily="34" charset="0"/>
            </a:endParaRPr>
          </a:p>
          <a:p>
            <a:pPr algn="just">
              <a:buNone/>
            </a:pPr>
            <a:r>
              <a:rPr lang="en-US" sz="2400" dirty="0" smtClean="0">
                <a:solidFill>
                  <a:schemeClr val="tx1"/>
                </a:solidFill>
                <a:latin typeface="Arial" pitchFamily="34" charset="0"/>
                <a:cs typeface="Arial" pitchFamily="34" charset="0"/>
              </a:rPr>
              <a:t>  </a:t>
            </a:r>
            <a:endParaRPr lang="en-US" sz="2400" dirty="0">
              <a:solidFill>
                <a:schemeClr val="tx1"/>
              </a:solidFill>
              <a:latin typeface="Arial" pitchFamily="34" charset="0"/>
              <a:cs typeface="Arial" pitchFamily="34" charset="0"/>
            </a:endParaRPr>
          </a:p>
          <a:p>
            <a:pPr marL="18288" indent="0" algn="just">
              <a:buNone/>
            </a:pPr>
            <a:endParaRPr lang="en-US" sz="2400" dirty="0">
              <a:solidFill>
                <a:schemeClr val="tx1"/>
              </a:solidFill>
              <a:latin typeface="Arial" pitchFamily="34" charset="0"/>
              <a:cs typeface="Arial" pitchFamily="34" charset="0"/>
            </a:endParaRPr>
          </a:p>
        </p:txBody>
      </p:sp>
      <p:pic>
        <p:nvPicPr>
          <p:cNvPr id="5" name="Picture 2" descr="http://www.homebuilding.co.uk/sites/default/files/styles/homebuilding_scale-1680/public/images/advice/featured/VentilationOptions.jpg?itok=6GfpZTA9"/>
          <p:cNvPicPr>
            <a:picLocks noChangeAspect="1" noChangeArrowheads="1"/>
          </p:cNvPicPr>
          <p:nvPr/>
        </p:nvPicPr>
        <p:blipFill>
          <a:blip r:embed="rId2" cstate="print"/>
          <a:srcRect/>
          <a:stretch>
            <a:fillRect/>
          </a:stretch>
        </p:blipFill>
        <p:spPr bwMode="auto">
          <a:xfrm>
            <a:off x="5076056" y="4149080"/>
            <a:ext cx="3851130" cy="2563783"/>
          </a:xfrm>
          <a:prstGeom prst="rect">
            <a:avLst/>
          </a:prstGeom>
          <a:noFill/>
          <a:ln w="28575">
            <a:solidFill>
              <a:schemeClr val="tx1"/>
            </a:solidFill>
          </a:ln>
        </p:spPr>
      </p:pic>
    </p:spTree>
    <p:extLst>
      <p:ext uri="{BB962C8B-B14F-4D97-AF65-F5344CB8AC3E}">
        <p14:creationId xmlns:p14="http://schemas.microsoft.com/office/powerpoint/2010/main" xmlns="" val="174855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anim calcmode="lin" valueType="num">
                                      <p:cBhvr additive="base">
                                        <p:cTn id="1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anim calcmode="lin" valueType="num">
                                      <p:cBhvr additive="base">
                                        <p:cTn id="2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75656" y="548680"/>
            <a:ext cx="7848872" cy="461665"/>
          </a:xfrm>
          <a:prstGeom prst="rect">
            <a:avLst/>
          </a:prstGeom>
        </p:spPr>
        <p:txBody>
          <a:bodyPr wrap="square">
            <a:spAutoFit/>
          </a:bodyPr>
          <a:lstStyle/>
          <a:p>
            <a:pPr marL="18288" indent="0">
              <a:buNone/>
            </a:pPr>
            <a:r>
              <a:rPr lang="en-US" sz="2400" b="1" dirty="0" smtClean="0">
                <a:latin typeface="Arial" pitchFamily="34" charset="0"/>
                <a:cs typeface="Arial" pitchFamily="34" charset="0"/>
              </a:rPr>
              <a:t>MECHANICAL INLET &amp; NATURAL EXTRACT</a:t>
            </a:r>
          </a:p>
        </p:txBody>
      </p:sp>
      <p:pic>
        <p:nvPicPr>
          <p:cNvPr id="14340" name="Picture 4" descr="http://www.linxgreenhouse.com/images/Equipmentimages/large/Roof%20fan%20and%20dormer.jpg"/>
          <p:cNvPicPr>
            <a:picLocks noChangeAspect="1" noChangeArrowheads="1"/>
          </p:cNvPicPr>
          <p:nvPr/>
        </p:nvPicPr>
        <p:blipFill>
          <a:blip r:embed="rId2" cstate="print"/>
          <a:srcRect/>
          <a:stretch>
            <a:fillRect/>
          </a:stretch>
        </p:blipFill>
        <p:spPr bwMode="auto">
          <a:xfrm>
            <a:off x="1475656" y="1268760"/>
            <a:ext cx="6720747" cy="5040560"/>
          </a:xfrm>
          <a:prstGeom prst="rect">
            <a:avLst/>
          </a:prstGeom>
          <a:noFill/>
          <a:ln w="38100">
            <a:solidFill>
              <a:schemeClr val="tx1"/>
            </a:solidFill>
          </a:ln>
        </p:spPr>
      </p:pic>
    </p:spTree>
    <p:extLst>
      <p:ext uri="{BB962C8B-B14F-4D97-AF65-F5344CB8AC3E}">
        <p14:creationId xmlns:p14="http://schemas.microsoft.com/office/powerpoint/2010/main" xmlns="" val="182695815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Continuous mechanical supply, natural extract"/>
          <p:cNvPicPr>
            <a:picLocks noChangeAspect="1" noChangeArrowheads="1"/>
          </p:cNvPicPr>
          <p:nvPr/>
        </p:nvPicPr>
        <p:blipFill>
          <a:blip r:embed="rId2" cstate="print"/>
          <a:srcRect/>
          <a:stretch>
            <a:fillRect/>
          </a:stretch>
        </p:blipFill>
        <p:spPr bwMode="auto">
          <a:xfrm>
            <a:off x="2987824" y="116633"/>
            <a:ext cx="5961112" cy="5236298"/>
          </a:xfrm>
          <a:prstGeom prst="rect">
            <a:avLst/>
          </a:prstGeom>
          <a:noFill/>
          <a:ln w="28575">
            <a:solidFill>
              <a:schemeClr val="tx1"/>
            </a:solidFill>
          </a:ln>
        </p:spPr>
      </p:pic>
      <p:sp>
        <p:nvSpPr>
          <p:cNvPr id="5" name="Rectangle 4"/>
          <p:cNvSpPr/>
          <p:nvPr/>
        </p:nvSpPr>
        <p:spPr>
          <a:xfrm>
            <a:off x="2879304" y="5428381"/>
            <a:ext cx="6264696" cy="1384995"/>
          </a:xfrm>
          <a:prstGeom prst="rect">
            <a:avLst/>
          </a:prstGeom>
        </p:spPr>
        <p:txBody>
          <a:bodyPr wrap="square">
            <a:spAutoFit/>
          </a:bodyPr>
          <a:lstStyle/>
          <a:p>
            <a:r>
              <a:rPr lang="en-GB" sz="1400" dirty="0" smtClean="0">
                <a:latin typeface="Arial" pitchFamily="34" charset="0"/>
                <a:cs typeface="Arial" pitchFamily="34" charset="0"/>
              </a:rPr>
              <a:t>Continuous mechanical supply, natural extract. </a:t>
            </a:r>
            <a:r>
              <a:rPr lang="en-GB" sz="1400" b="1" dirty="0" smtClean="0">
                <a:latin typeface="Arial" pitchFamily="34" charset="0"/>
                <a:cs typeface="Arial" pitchFamily="34" charset="0"/>
              </a:rPr>
              <a:t>1.</a:t>
            </a:r>
            <a:r>
              <a:rPr lang="en-GB" sz="1400" dirty="0" smtClean="0">
                <a:latin typeface="Arial" pitchFamily="34" charset="0"/>
                <a:cs typeface="Arial" pitchFamily="34" charset="0"/>
              </a:rPr>
              <a:t> Fresh air distribution system, </a:t>
            </a:r>
            <a:r>
              <a:rPr lang="en-GB" sz="1400" b="1" dirty="0" smtClean="0">
                <a:latin typeface="Arial" pitchFamily="34" charset="0"/>
                <a:cs typeface="Arial" pitchFamily="34" charset="0"/>
              </a:rPr>
              <a:t>2.</a:t>
            </a:r>
            <a:r>
              <a:rPr lang="en-GB" sz="1400" dirty="0" smtClean="0">
                <a:latin typeface="Arial" pitchFamily="34" charset="0"/>
                <a:cs typeface="Arial" pitchFamily="34" charset="0"/>
              </a:rPr>
              <a:t> Grilles for air transfer (air can also pass below doors), </a:t>
            </a:r>
            <a:r>
              <a:rPr lang="en-GB" sz="1400" b="1" dirty="0" smtClean="0">
                <a:latin typeface="Arial" pitchFamily="34" charset="0"/>
                <a:cs typeface="Arial" pitchFamily="34" charset="0"/>
              </a:rPr>
              <a:t>3.</a:t>
            </a:r>
            <a:r>
              <a:rPr lang="en-GB" sz="1400" dirty="0" smtClean="0">
                <a:latin typeface="Arial" pitchFamily="34" charset="0"/>
                <a:cs typeface="Arial" pitchFamily="34" charset="0"/>
              </a:rPr>
              <a:t> Warm stale air extraction, </a:t>
            </a:r>
            <a:r>
              <a:rPr lang="en-GB" sz="1400" b="1" dirty="0" smtClean="0">
                <a:latin typeface="Arial" pitchFamily="34" charset="0"/>
                <a:cs typeface="Arial" pitchFamily="34" charset="0"/>
              </a:rPr>
              <a:t>4.</a:t>
            </a:r>
            <a:r>
              <a:rPr lang="en-GB" sz="1400" dirty="0" smtClean="0">
                <a:latin typeface="Arial" pitchFamily="34" charset="0"/>
                <a:cs typeface="Arial" pitchFamily="34" charset="0"/>
              </a:rPr>
              <a:t> Natural warm stale air exhaust, </a:t>
            </a:r>
            <a:r>
              <a:rPr lang="en-GB" sz="1400" b="1" dirty="0" smtClean="0">
                <a:latin typeface="Arial" pitchFamily="34" charset="0"/>
                <a:cs typeface="Arial" pitchFamily="34" charset="0"/>
              </a:rPr>
              <a:t>5.</a:t>
            </a:r>
            <a:r>
              <a:rPr lang="en-GB" sz="1400" dirty="0" smtClean="0">
                <a:latin typeface="Arial" pitchFamily="34" charset="0"/>
                <a:cs typeface="Arial" pitchFamily="34" charset="0"/>
              </a:rPr>
              <a:t> Fresh air intake, </a:t>
            </a:r>
          </a:p>
          <a:p>
            <a:r>
              <a:rPr lang="en-GB" sz="1400" b="1" dirty="0" smtClean="0">
                <a:latin typeface="Arial" pitchFamily="34" charset="0"/>
                <a:cs typeface="Arial" pitchFamily="34" charset="0"/>
              </a:rPr>
              <a:t>6.</a:t>
            </a:r>
            <a:r>
              <a:rPr lang="en-GB" sz="1400" dirty="0" smtClean="0">
                <a:latin typeface="Arial" pitchFamily="34" charset="0"/>
                <a:cs typeface="Arial" pitchFamily="34" charset="0"/>
              </a:rPr>
              <a:t> Filters, </a:t>
            </a:r>
            <a:r>
              <a:rPr lang="en-GB" sz="1400" b="1" dirty="0" smtClean="0">
                <a:latin typeface="Arial" pitchFamily="34" charset="0"/>
                <a:cs typeface="Arial" pitchFamily="34" charset="0"/>
              </a:rPr>
              <a:t>7.</a:t>
            </a:r>
            <a:r>
              <a:rPr lang="en-GB" sz="1400" dirty="0" smtClean="0">
                <a:latin typeface="Arial" pitchFamily="34" charset="0"/>
                <a:cs typeface="Arial" pitchFamily="34" charset="0"/>
              </a:rPr>
              <a:t> Pre-heating of fresh air (optional), </a:t>
            </a:r>
            <a:r>
              <a:rPr lang="en-GB" sz="1400" b="1" dirty="0" smtClean="0">
                <a:latin typeface="Arial" pitchFamily="34" charset="0"/>
                <a:cs typeface="Arial" pitchFamily="34" charset="0"/>
              </a:rPr>
              <a:t>8.</a:t>
            </a:r>
            <a:r>
              <a:rPr lang="en-GB" sz="1400" dirty="0" smtClean="0">
                <a:latin typeface="Arial" pitchFamily="34" charset="0"/>
                <a:cs typeface="Arial" pitchFamily="34" charset="0"/>
              </a:rPr>
              <a:t> Ventilator, </a:t>
            </a:r>
            <a:r>
              <a:rPr lang="en-GB" sz="1400" b="1" dirty="0" smtClean="0">
                <a:latin typeface="Arial" pitchFamily="34" charset="0"/>
                <a:cs typeface="Arial" pitchFamily="34" charset="0"/>
              </a:rPr>
              <a:t>9.</a:t>
            </a:r>
            <a:r>
              <a:rPr lang="en-GB" sz="1400" dirty="0" smtClean="0">
                <a:latin typeface="Arial" pitchFamily="34" charset="0"/>
                <a:cs typeface="Arial" pitchFamily="34" charset="0"/>
              </a:rPr>
              <a:t> Sound insulation system, </a:t>
            </a:r>
            <a:r>
              <a:rPr lang="en-GB" sz="1400" b="1" dirty="0" smtClean="0">
                <a:latin typeface="Arial" pitchFamily="34" charset="0"/>
                <a:cs typeface="Arial" pitchFamily="34" charset="0"/>
              </a:rPr>
              <a:t>10.</a:t>
            </a:r>
            <a:r>
              <a:rPr lang="en-GB" sz="1400" dirty="0" smtClean="0">
                <a:latin typeface="Arial" pitchFamily="34" charset="0"/>
                <a:cs typeface="Arial" pitchFamily="34" charset="0"/>
              </a:rPr>
              <a:t> Electronic management system, </a:t>
            </a:r>
            <a:r>
              <a:rPr lang="en-GB" sz="1400" b="1" dirty="0" smtClean="0">
                <a:latin typeface="Arial" pitchFamily="34" charset="0"/>
                <a:cs typeface="Arial" pitchFamily="34" charset="0"/>
              </a:rPr>
              <a:t>11.</a:t>
            </a:r>
            <a:r>
              <a:rPr lang="en-GB" sz="1400" dirty="0" smtClean="0">
                <a:latin typeface="Arial" pitchFamily="34" charset="0"/>
                <a:cs typeface="Arial" pitchFamily="34" charset="0"/>
              </a:rPr>
              <a:t> Ventilation ducts for air supply and extraction.</a:t>
            </a:r>
            <a:endParaRPr lang="en-GB" sz="1400" dirty="0">
              <a:latin typeface="Arial" pitchFamily="34" charset="0"/>
              <a:cs typeface="Arial" pitchFamily="34" charset="0"/>
            </a:endParaRPr>
          </a:p>
        </p:txBody>
      </p:sp>
      <p:sp>
        <p:nvSpPr>
          <p:cNvPr id="6" name="Rectangle 5"/>
          <p:cNvSpPr/>
          <p:nvPr/>
        </p:nvSpPr>
        <p:spPr>
          <a:xfrm>
            <a:off x="179512" y="188640"/>
            <a:ext cx="2664296" cy="1815882"/>
          </a:xfrm>
          <a:prstGeom prst="rect">
            <a:avLst/>
          </a:prstGeom>
        </p:spPr>
        <p:txBody>
          <a:bodyPr wrap="square">
            <a:spAutoFit/>
          </a:bodyPr>
          <a:lstStyle/>
          <a:p>
            <a:pPr marL="18288" indent="0">
              <a:buNone/>
            </a:pPr>
            <a:r>
              <a:rPr lang="en-US" sz="2800" u="sng" dirty="0" smtClean="0">
                <a:latin typeface="Arial" pitchFamily="34" charset="0"/>
                <a:cs typeface="Arial" pitchFamily="34" charset="0"/>
              </a:rPr>
              <a:t>MECHANICAL INLET &amp; NATURAL EXTRACT</a:t>
            </a:r>
          </a:p>
        </p:txBody>
      </p:sp>
      <p:sp>
        <p:nvSpPr>
          <p:cNvPr id="2" name="Rectangle 1"/>
          <p:cNvSpPr/>
          <p:nvPr/>
        </p:nvSpPr>
        <p:spPr>
          <a:xfrm>
            <a:off x="237391" y="2360866"/>
            <a:ext cx="2390393" cy="1421928"/>
          </a:xfrm>
          <a:prstGeom prst="rect">
            <a:avLst/>
          </a:prstGeom>
        </p:spPr>
        <p:txBody>
          <a:bodyPr wrap="square">
            <a:spAutoFit/>
          </a:bodyPr>
          <a:lstStyle/>
          <a:p>
            <a:pPr>
              <a:lnSpc>
                <a:spcPct val="120000"/>
              </a:lnSpc>
              <a:buNone/>
            </a:pPr>
            <a:r>
              <a:rPr lang="en-US" b="1" dirty="0">
                <a:solidFill>
                  <a:srgbClr val="0070C0"/>
                </a:solidFill>
                <a:latin typeface="Arial" pitchFamily="34" charset="0"/>
                <a:cs typeface="Arial" pitchFamily="34" charset="0"/>
              </a:rPr>
              <a:t>Boiler rooms, </a:t>
            </a:r>
          </a:p>
          <a:p>
            <a:pPr>
              <a:lnSpc>
                <a:spcPct val="120000"/>
              </a:lnSpc>
              <a:buNone/>
            </a:pPr>
            <a:r>
              <a:rPr lang="en-US" b="1" dirty="0" smtClean="0">
                <a:solidFill>
                  <a:srgbClr val="0070C0"/>
                </a:solidFill>
                <a:latin typeface="Arial" pitchFamily="34" charset="0"/>
                <a:cs typeface="Arial" pitchFamily="34" charset="0"/>
              </a:rPr>
              <a:t>Offices </a:t>
            </a:r>
            <a:endParaRPr lang="en-US" b="1" dirty="0">
              <a:solidFill>
                <a:srgbClr val="0070C0"/>
              </a:solidFill>
              <a:latin typeface="Arial" pitchFamily="34" charset="0"/>
              <a:cs typeface="Arial" pitchFamily="34" charset="0"/>
            </a:endParaRPr>
          </a:p>
          <a:p>
            <a:pPr>
              <a:lnSpc>
                <a:spcPct val="120000"/>
              </a:lnSpc>
              <a:buNone/>
            </a:pPr>
            <a:r>
              <a:rPr lang="en-US" b="1" dirty="0" smtClean="0">
                <a:solidFill>
                  <a:srgbClr val="0070C0"/>
                </a:solidFill>
                <a:latin typeface="Arial" pitchFamily="34" charset="0"/>
                <a:cs typeface="Arial" pitchFamily="34" charset="0"/>
              </a:rPr>
              <a:t>Commercial </a:t>
            </a:r>
            <a:r>
              <a:rPr lang="en-US" b="1" dirty="0">
                <a:solidFill>
                  <a:srgbClr val="0070C0"/>
                </a:solidFill>
                <a:latin typeface="Arial" pitchFamily="34" charset="0"/>
                <a:cs typeface="Arial" pitchFamily="34" charset="0"/>
              </a:rPr>
              <a:t>factories.</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395536" y="908720"/>
            <a:ext cx="8640960" cy="5949280"/>
          </a:xfrm>
          <a:prstGeom prst="rect">
            <a:avLst/>
          </a:prstGeom>
        </p:spPr>
        <p:txBody>
          <a:bodyPr>
            <a:normAutofit fontScale="77500" lnSpcReduction="20000"/>
          </a:bodyPr>
          <a:lstStyle/>
          <a:p>
            <a:pPr marL="18288" indent="0" algn="just">
              <a:lnSpc>
                <a:spcPct val="160000"/>
              </a:lnSpc>
              <a:spcBef>
                <a:spcPts val="0"/>
              </a:spcBef>
              <a:spcAft>
                <a:spcPts val="0"/>
              </a:spcAft>
              <a:buNone/>
            </a:pPr>
            <a:r>
              <a:rPr lang="en-GB" sz="2600" dirty="0" smtClean="0">
                <a:solidFill>
                  <a:schemeClr val="tx1"/>
                </a:solidFill>
                <a:latin typeface="Arial" pitchFamily="34" charset="0"/>
                <a:cs typeface="Arial" pitchFamily="34" charset="0"/>
              </a:rPr>
              <a:t>This is the most complex and expensive system in which both flows of air are controlled and regulated using a ventilator. </a:t>
            </a:r>
            <a:r>
              <a:rPr lang="en-GB" sz="2600" b="1" dirty="0" smtClean="0">
                <a:solidFill>
                  <a:srgbClr val="0070C0"/>
                </a:solidFill>
                <a:latin typeface="Arial" pitchFamily="34" charset="0"/>
                <a:cs typeface="Arial" pitchFamily="34" charset="0"/>
              </a:rPr>
              <a:t>The main advantage of such a system is that it can be implemented with a heat recovery unit. </a:t>
            </a:r>
          </a:p>
          <a:p>
            <a:pPr algn="just">
              <a:lnSpc>
                <a:spcPct val="160000"/>
              </a:lnSpc>
              <a:spcBef>
                <a:spcPts val="0"/>
              </a:spcBef>
              <a:spcAft>
                <a:spcPts val="0"/>
              </a:spcAft>
              <a:buNone/>
            </a:pPr>
            <a:r>
              <a:rPr lang="en-US" sz="2600" dirty="0" smtClean="0">
                <a:solidFill>
                  <a:schemeClr val="tx1"/>
                </a:solidFill>
                <a:latin typeface="Arial" pitchFamily="34" charset="0"/>
                <a:cs typeface="Arial" pitchFamily="34" charset="0"/>
              </a:rPr>
              <a:t>This provides the best possible system of ventilation, but it is also the </a:t>
            </a:r>
          </a:p>
          <a:p>
            <a:pPr algn="just">
              <a:lnSpc>
                <a:spcPct val="160000"/>
              </a:lnSpc>
              <a:spcBef>
                <a:spcPts val="0"/>
              </a:spcBef>
              <a:spcAft>
                <a:spcPts val="0"/>
              </a:spcAft>
              <a:buNone/>
            </a:pPr>
            <a:r>
              <a:rPr lang="en-US" sz="2600" b="1" dirty="0" smtClean="0">
                <a:solidFill>
                  <a:srgbClr val="0070C0"/>
                </a:solidFill>
                <a:latin typeface="Arial" pitchFamily="34" charset="0"/>
                <a:cs typeface="Arial" pitchFamily="34" charset="0"/>
              </a:rPr>
              <a:t>most expensive </a:t>
            </a:r>
            <a:r>
              <a:rPr lang="en-US" sz="2600" dirty="0" smtClean="0">
                <a:solidFill>
                  <a:schemeClr val="tx1"/>
                </a:solidFill>
                <a:latin typeface="Arial" pitchFamily="34" charset="0"/>
                <a:cs typeface="Arial" pitchFamily="34" charset="0"/>
              </a:rPr>
              <a:t>and is used for many types of buildings including</a:t>
            </a:r>
          </a:p>
          <a:p>
            <a:pPr algn="just">
              <a:lnSpc>
                <a:spcPct val="160000"/>
              </a:lnSpc>
              <a:spcBef>
                <a:spcPts val="0"/>
              </a:spcBef>
              <a:spcAft>
                <a:spcPts val="0"/>
              </a:spcAft>
              <a:buNone/>
            </a:pPr>
            <a:r>
              <a:rPr lang="en-US" sz="2600" b="1" dirty="0" smtClean="0">
                <a:solidFill>
                  <a:srgbClr val="0070C0"/>
                </a:solidFill>
                <a:latin typeface="Arial" pitchFamily="34" charset="0"/>
                <a:cs typeface="Arial" pitchFamily="34" charset="0"/>
              </a:rPr>
              <a:t>cinemas, theatres, offices, lecture theatres, dance halls,</a:t>
            </a:r>
          </a:p>
          <a:p>
            <a:pPr algn="just">
              <a:lnSpc>
                <a:spcPct val="160000"/>
              </a:lnSpc>
              <a:spcBef>
                <a:spcPts val="0"/>
              </a:spcBef>
              <a:spcAft>
                <a:spcPts val="0"/>
              </a:spcAft>
              <a:buNone/>
            </a:pPr>
            <a:r>
              <a:rPr lang="en-US" sz="2600" b="1" dirty="0" smtClean="0">
                <a:solidFill>
                  <a:srgbClr val="0070C0"/>
                </a:solidFill>
                <a:latin typeface="Arial" pitchFamily="34" charset="0"/>
                <a:cs typeface="Arial" pitchFamily="34" charset="0"/>
              </a:rPr>
              <a:t>restaurants, departmental stores and sports centers. </a:t>
            </a:r>
          </a:p>
          <a:p>
            <a:pPr algn="just">
              <a:lnSpc>
                <a:spcPct val="160000"/>
              </a:lnSpc>
              <a:spcBef>
                <a:spcPts val="0"/>
              </a:spcBef>
              <a:spcAft>
                <a:spcPts val="0"/>
              </a:spcAft>
              <a:buNone/>
            </a:pPr>
            <a:endParaRPr lang="en-US" sz="2600" dirty="0" smtClean="0">
              <a:solidFill>
                <a:schemeClr val="tx1"/>
              </a:solidFill>
              <a:latin typeface="Arial" pitchFamily="34" charset="0"/>
              <a:cs typeface="Arial" pitchFamily="34" charset="0"/>
            </a:endParaRPr>
          </a:p>
          <a:p>
            <a:pPr algn="just">
              <a:lnSpc>
                <a:spcPct val="160000"/>
              </a:lnSpc>
              <a:spcBef>
                <a:spcPts val="0"/>
              </a:spcBef>
              <a:spcAft>
                <a:spcPts val="0"/>
              </a:spcAft>
              <a:buNone/>
            </a:pPr>
            <a:endParaRPr lang="en-US" sz="2600" dirty="0" smtClean="0">
              <a:solidFill>
                <a:schemeClr val="tx1"/>
              </a:solidFill>
              <a:latin typeface="Arial" pitchFamily="34" charset="0"/>
              <a:cs typeface="Arial" pitchFamily="34" charset="0"/>
            </a:endParaRPr>
          </a:p>
          <a:p>
            <a:pPr algn="just">
              <a:lnSpc>
                <a:spcPct val="160000"/>
              </a:lnSpc>
              <a:spcBef>
                <a:spcPts val="0"/>
              </a:spcBef>
              <a:spcAft>
                <a:spcPts val="0"/>
              </a:spcAft>
            </a:pPr>
            <a:endParaRPr lang="en-US" sz="2600" dirty="0" smtClean="0">
              <a:solidFill>
                <a:schemeClr val="tx1"/>
              </a:solidFill>
              <a:latin typeface="Arial" pitchFamily="34" charset="0"/>
              <a:cs typeface="Arial" pitchFamily="34" charset="0"/>
            </a:endParaRPr>
          </a:p>
          <a:p>
            <a:pPr algn="just">
              <a:lnSpc>
                <a:spcPct val="160000"/>
              </a:lnSpc>
              <a:spcBef>
                <a:spcPts val="0"/>
              </a:spcBef>
              <a:spcAft>
                <a:spcPts val="0"/>
              </a:spcAft>
              <a:buNone/>
            </a:pPr>
            <a:r>
              <a:rPr lang="en-GB" sz="2600" dirty="0" smtClean="0">
                <a:solidFill>
                  <a:schemeClr val="tx1"/>
                </a:solidFill>
                <a:latin typeface="Arial" pitchFamily="34" charset="0"/>
                <a:cs typeface="Arial" pitchFamily="34" charset="0"/>
              </a:rPr>
              <a:t>  </a:t>
            </a:r>
            <a:endParaRPr lang="en-GB" sz="2000" dirty="0" smtClean="0"/>
          </a:p>
          <a:p>
            <a:pPr algn="just">
              <a:lnSpc>
                <a:spcPct val="160000"/>
              </a:lnSpc>
              <a:spcBef>
                <a:spcPts val="0"/>
              </a:spcBef>
              <a:spcAft>
                <a:spcPts val="0"/>
              </a:spcAft>
              <a:buNone/>
            </a:pPr>
            <a:endParaRPr lang="en-US" sz="2600" dirty="0" smtClean="0">
              <a:solidFill>
                <a:schemeClr val="tx1"/>
              </a:solidFill>
              <a:latin typeface="Arial" pitchFamily="34" charset="0"/>
              <a:cs typeface="Arial" pitchFamily="34" charset="0"/>
            </a:endParaRPr>
          </a:p>
          <a:p>
            <a:pPr marL="18288" indent="0" algn="just">
              <a:buNone/>
            </a:pPr>
            <a:endParaRPr lang="en-US" sz="2600" dirty="0" smtClean="0"/>
          </a:p>
          <a:p>
            <a:endParaRPr lang="en-US" sz="2600" dirty="0"/>
          </a:p>
          <a:p>
            <a:endParaRPr lang="en-US" dirty="0" smtClean="0"/>
          </a:p>
          <a:p>
            <a:endParaRPr lang="en-US" dirty="0"/>
          </a:p>
          <a:p>
            <a:pPr marL="18288" indent="0">
              <a:buNone/>
            </a:pPr>
            <a:endParaRPr lang="en-US" dirty="0"/>
          </a:p>
          <a:p>
            <a:pPr marL="18288" indent="0">
              <a:buNone/>
            </a:pPr>
            <a:endParaRPr lang="en-US" dirty="0"/>
          </a:p>
        </p:txBody>
      </p:sp>
      <p:sp>
        <p:nvSpPr>
          <p:cNvPr id="7" name="Rectangle 6"/>
          <p:cNvSpPr/>
          <p:nvPr/>
        </p:nvSpPr>
        <p:spPr>
          <a:xfrm>
            <a:off x="395536" y="116632"/>
            <a:ext cx="5845255" cy="523220"/>
          </a:xfrm>
          <a:prstGeom prst="rect">
            <a:avLst/>
          </a:prstGeom>
        </p:spPr>
        <p:txBody>
          <a:bodyPr wrap="none">
            <a:spAutoFit/>
          </a:bodyPr>
          <a:lstStyle/>
          <a:p>
            <a:pPr marL="18288" indent="0">
              <a:buNone/>
            </a:pPr>
            <a:r>
              <a:rPr lang="en-US" sz="2800" b="1" dirty="0" smtClean="0"/>
              <a:t>3. MECHANICAL INLET &amp; EXTRACT</a:t>
            </a:r>
          </a:p>
        </p:txBody>
      </p:sp>
      <p:sp>
        <p:nvSpPr>
          <p:cNvPr id="4" name="Rectangle 3"/>
          <p:cNvSpPr/>
          <p:nvPr/>
        </p:nvSpPr>
        <p:spPr>
          <a:xfrm>
            <a:off x="467544" y="4725144"/>
            <a:ext cx="4104456" cy="1504964"/>
          </a:xfrm>
          <a:prstGeom prst="rect">
            <a:avLst/>
          </a:prstGeom>
        </p:spPr>
        <p:txBody>
          <a:bodyPr wrap="square">
            <a:spAutoFit/>
          </a:bodyPr>
          <a:lstStyle/>
          <a:p>
            <a:pPr algn="just">
              <a:lnSpc>
                <a:spcPct val="160000"/>
              </a:lnSpc>
              <a:spcBef>
                <a:spcPts val="0"/>
              </a:spcBef>
              <a:spcAft>
                <a:spcPts val="0"/>
              </a:spcAft>
              <a:buNone/>
            </a:pPr>
            <a:r>
              <a:rPr lang="en-US" sz="2000" dirty="0" smtClean="0">
                <a:latin typeface="Arial" pitchFamily="34" charset="0"/>
                <a:cs typeface="Arial" pitchFamily="34" charset="0"/>
              </a:rPr>
              <a:t>The system is </a:t>
            </a:r>
            <a:r>
              <a:rPr lang="en-US" sz="2000" b="1" dirty="0" smtClean="0">
                <a:solidFill>
                  <a:srgbClr val="0070C0"/>
                </a:solidFill>
                <a:latin typeface="Arial" pitchFamily="34" charset="0"/>
                <a:cs typeface="Arial" pitchFamily="34" charset="0"/>
              </a:rPr>
              <a:t>essential</a:t>
            </a:r>
            <a:r>
              <a:rPr lang="en-US" sz="2000" dirty="0" smtClean="0">
                <a:latin typeface="Arial" pitchFamily="34" charset="0"/>
                <a:cs typeface="Arial" pitchFamily="34" charset="0"/>
              </a:rPr>
              <a:t> for operating theatres and sterilisation rooms.</a:t>
            </a:r>
          </a:p>
        </p:txBody>
      </p:sp>
      <p:pic>
        <p:nvPicPr>
          <p:cNvPr id="12290" name="Picture 2" descr="https://encrypted-tbn2.gstatic.com/images?q=tbn:ANd9GcTGvz1YQ_ySNtO95MWA3RRfOJ1tt4jSzgdOpM0CdGPq1JV_5Tr6FQ">
            <a:hlinkClick r:id="rId2"/>
          </p:cNvPr>
          <p:cNvPicPr>
            <a:picLocks noChangeAspect="1" noChangeArrowheads="1"/>
          </p:cNvPicPr>
          <p:nvPr/>
        </p:nvPicPr>
        <p:blipFill>
          <a:blip r:embed="rId3" cstate="print"/>
          <a:srcRect/>
          <a:stretch>
            <a:fillRect/>
          </a:stretch>
        </p:blipFill>
        <p:spPr bwMode="auto">
          <a:xfrm>
            <a:off x="5796136" y="4509120"/>
            <a:ext cx="3089920" cy="2162944"/>
          </a:xfrm>
          <a:prstGeom prst="rect">
            <a:avLst/>
          </a:prstGeom>
          <a:noFill/>
          <a:ln w="38100">
            <a:solidFill>
              <a:schemeClr val="tx1"/>
            </a:solidFill>
          </a:ln>
        </p:spPr>
      </p:pic>
      <p:sp>
        <p:nvSpPr>
          <p:cNvPr id="3" name="TextBox 2"/>
          <p:cNvSpPr txBox="1"/>
          <p:nvPr/>
        </p:nvSpPr>
        <p:spPr>
          <a:xfrm>
            <a:off x="481868" y="4185954"/>
            <a:ext cx="4882219" cy="369332"/>
          </a:xfrm>
          <a:prstGeom prst="rect">
            <a:avLst/>
          </a:prstGeom>
          <a:noFill/>
        </p:spPr>
        <p:txBody>
          <a:bodyPr wrap="square" rtlCol="0">
            <a:spAutoFit/>
          </a:bodyPr>
          <a:lstStyle/>
          <a:p>
            <a:r>
              <a:rPr lang="en-GB" dirty="0" smtClean="0"/>
              <a:t>Where would this be an absolute necessity?</a:t>
            </a:r>
            <a:endParaRPr lang="en-GB" dirty="0"/>
          </a:p>
        </p:txBody>
      </p:sp>
    </p:spTree>
    <p:extLst>
      <p:ext uri="{BB962C8B-B14F-4D97-AF65-F5344CB8AC3E}">
        <p14:creationId xmlns:p14="http://schemas.microsoft.com/office/powerpoint/2010/main" xmlns="" val="17490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205185"/>
            <a:ext cx="8196731" cy="523220"/>
          </a:xfrm>
          <a:prstGeom prst="rect">
            <a:avLst/>
          </a:prstGeom>
        </p:spPr>
        <p:txBody>
          <a:bodyPr wrap="none">
            <a:spAutoFit/>
          </a:bodyPr>
          <a:lstStyle/>
          <a:p>
            <a:pPr marL="18288" indent="0">
              <a:buNone/>
            </a:pPr>
            <a:r>
              <a:rPr lang="en-US" sz="2800" b="1" dirty="0"/>
              <a:t>MECHANICAL INLET &amp; </a:t>
            </a:r>
            <a:r>
              <a:rPr lang="en-US" sz="2800" b="1" dirty="0" smtClean="0"/>
              <a:t>EXTRACT – The Mechanics</a:t>
            </a:r>
            <a:endParaRPr lang="en-US" sz="2800" b="1" dirty="0"/>
          </a:p>
        </p:txBody>
      </p:sp>
      <p:sp>
        <p:nvSpPr>
          <p:cNvPr id="4" name="TextBox 3"/>
          <p:cNvSpPr txBox="1"/>
          <p:nvPr/>
        </p:nvSpPr>
        <p:spPr>
          <a:xfrm>
            <a:off x="251520" y="950929"/>
            <a:ext cx="8640960" cy="4893647"/>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Fan assisted movement by electric motor has superseded more unreliable natural system.</a:t>
            </a:r>
          </a:p>
          <a:p>
            <a:endParaRPr lang="en-GB" dirty="0">
              <a:latin typeface="Arial" panose="020B0604020202020204" pitchFamily="34" charset="0"/>
              <a:cs typeface="Arial" panose="020B0604020202020204" pitchFamily="34" charset="0"/>
            </a:endParaRPr>
          </a:p>
          <a:p>
            <a:r>
              <a:rPr lang="en-GB" sz="2400" dirty="0" smtClean="0">
                <a:solidFill>
                  <a:srgbClr val="0070C0"/>
                </a:solidFill>
                <a:latin typeface="Arial" panose="020B0604020202020204" pitchFamily="34" charset="0"/>
                <a:cs typeface="Arial" panose="020B0604020202020204" pitchFamily="34" charset="0"/>
              </a:rPr>
              <a:t>Components: Fans, Filters, Ductwork, Fire Dampers, Diffusers</a:t>
            </a:r>
          </a:p>
          <a:p>
            <a:endParaRPr lang="en-GB" dirty="0" smtClean="0">
              <a:latin typeface="Arial" panose="020B0604020202020204" pitchFamily="34" charset="0"/>
              <a:cs typeface="Arial" panose="020B0604020202020204" pitchFamily="34" charset="0"/>
            </a:endParaRPr>
          </a:p>
          <a:p>
            <a:r>
              <a:rPr lang="en-GB" sz="2400" b="1" dirty="0" smtClean="0">
                <a:solidFill>
                  <a:srgbClr val="0070C0"/>
                </a:solidFill>
                <a:latin typeface="Arial" panose="020B0604020202020204" pitchFamily="34" charset="0"/>
                <a:cs typeface="Arial" panose="020B0604020202020204" pitchFamily="34" charset="0"/>
              </a:rPr>
              <a:t>1. FANS: </a:t>
            </a:r>
          </a:p>
          <a:p>
            <a:pPr algn="just"/>
            <a:r>
              <a:rPr lang="en-GB" dirty="0">
                <a:latin typeface="Arial" panose="020B0604020202020204" pitchFamily="34" charset="0"/>
                <a:cs typeface="Arial" panose="020B0604020202020204" pitchFamily="34" charset="0"/>
              </a:rPr>
              <a:t>P</a:t>
            </a:r>
            <a:r>
              <a:rPr lang="en-GB" dirty="0" smtClean="0">
                <a:latin typeface="Arial" panose="020B0604020202020204" pitchFamily="34" charset="0"/>
                <a:cs typeface="Arial" panose="020B0604020202020204" pitchFamily="34" charset="0"/>
              </a:rPr>
              <a:t>rovide motive power for air movement by imparting static energy in pressure and velocity. Its capacity for air movement depends on type, size, shape, number of blades and speed.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Capabilities obey the following rules:</a:t>
            </a:r>
          </a:p>
          <a:p>
            <a:pPr algn="just"/>
            <a:endParaRPr lang="en-GB" dirty="0">
              <a:latin typeface="Arial" panose="020B0604020202020204" pitchFamily="34" charset="0"/>
              <a:cs typeface="Arial" panose="020B0604020202020204" pitchFamily="34" charset="0"/>
            </a:endParaRPr>
          </a:p>
          <a:p>
            <a:pPr algn="just"/>
            <a:r>
              <a:rPr lang="en-GB" b="1" dirty="0" smtClean="0">
                <a:solidFill>
                  <a:srgbClr val="0070C0"/>
                </a:solidFill>
                <a:latin typeface="Arial" panose="020B0604020202020204" pitchFamily="34" charset="0"/>
                <a:cs typeface="Arial" panose="020B0604020202020204" pitchFamily="34" charset="0"/>
              </a:rPr>
              <a:t>1. Volume of the air moved (ventilation rate in m/s) (Q) varies in direct proportion to the fan speed</a:t>
            </a:r>
          </a:p>
          <a:p>
            <a:pPr algn="just"/>
            <a:r>
              <a:rPr lang="en-GB" dirty="0">
                <a:solidFill>
                  <a:srgbClr val="0070C0"/>
                </a:solidFill>
                <a:latin typeface="Arial" panose="020B0604020202020204" pitchFamily="34" charset="0"/>
                <a:cs typeface="Arial" panose="020B0604020202020204" pitchFamily="34" charset="0"/>
              </a:rPr>
              <a:t> </a:t>
            </a:r>
            <a:r>
              <a:rPr lang="en-GB" dirty="0" smtClean="0">
                <a:solidFill>
                  <a:srgbClr val="0070C0"/>
                </a:solidFill>
                <a:latin typeface="Arial" panose="020B0604020202020204" pitchFamily="34" charset="0"/>
                <a:cs typeface="Arial" panose="020B0604020202020204" pitchFamily="34" charset="0"/>
              </a:rPr>
              <a:t>                                                            </a:t>
            </a:r>
            <a:r>
              <a:rPr lang="en-GB" sz="2400" b="1" dirty="0" smtClean="0">
                <a:solidFill>
                  <a:srgbClr val="0070C0"/>
                </a:solidFill>
                <a:latin typeface="Arial" panose="020B0604020202020204" pitchFamily="34" charset="0"/>
                <a:cs typeface="Arial" panose="020B0604020202020204" pitchFamily="34" charset="0"/>
              </a:rPr>
              <a:t>Q</a:t>
            </a:r>
            <a:r>
              <a:rPr lang="en-GB" sz="2400" b="1" baseline="-25000" dirty="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a:solidFill>
                  <a:srgbClr val="0070C0"/>
                </a:solidFill>
                <a:latin typeface="Arial" panose="020B0604020202020204" pitchFamily="34" charset="0"/>
                <a:cs typeface="Arial" panose="020B0604020202020204" pitchFamily="34" charset="0"/>
              </a:rPr>
              <a:t>2</a:t>
            </a:r>
            <a:endParaRPr lang="en-GB" sz="2400" b="1" baseline="-25000" dirty="0" smtClean="0">
              <a:solidFill>
                <a:srgbClr val="0070C0"/>
              </a:solidFill>
              <a:latin typeface="Arial" panose="020B0604020202020204" pitchFamily="34" charset="0"/>
              <a:cs typeface="Arial" panose="020B0604020202020204" pitchFamily="34" charset="0"/>
            </a:endParaRPr>
          </a:p>
          <a:p>
            <a:pPr algn="just"/>
            <a:r>
              <a:rPr lang="en-GB" sz="2400" b="1" dirty="0" smtClean="0">
                <a:solidFill>
                  <a:srgbClr val="0070C0"/>
                </a:solidFill>
                <a:latin typeface="Arial" panose="020B0604020202020204" pitchFamily="34" charset="0"/>
                <a:cs typeface="Arial" panose="020B0604020202020204" pitchFamily="34" charset="0"/>
              </a:rPr>
              <a:t>                                              Q</a:t>
            </a:r>
            <a:r>
              <a:rPr lang="en-GB" sz="2400" b="1" baseline="-25000" dirty="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a:t>
            </a:r>
            <a:endParaRPr lang="en-US" sz="2400" b="1" dirty="0">
              <a:solidFill>
                <a:srgbClr val="0070C0"/>
              </a:solidFill>
              <a:latin typeface="Arial" panose="020B0604020202020204" pitchFamily="34" charset="0"/>
              <a:cs typeface="Arial" panose="020B0604020202020204" pitchFamily="34" charset="0"/>
            </a:endParaRPr>
          </a:p>
        </p:txBody>
      </p:sp>
      <p:sp>
        <p:nvSpPr>
          <p:cNvPr id="6" name="TextBox 5"/>
          <p:cNvSpPr txBox="1"/>
          <p:nvPr/>
        </p:nvSpPr>
        <p:spPr>
          <a:xfrm>
            <a:off x="6372200" y="5147319"/>
            <a:ext cx="2808312"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Where N is fan speed in rpm</a:t>
            </a:r>
            <a:endParaRPr lang="en-US" sz="1400" dirty="0">
              <a:latin typeface="Arial" panose="020B0604020202020204" pitchFamily="34" charset="0"/>
              <a:cs typeface="Arial" panose="020B0604020202020204" pitchFamily="34" charset="0"/>
            </a:endParaRPr>
          </a:p>
        </p:txBody>
      </p:sp>
      <p:cxnSp>
        <p:nvCxnSpPr>
          <p:cNvPr id="8" name="Straight Connector 7"/>
          <p:cNvCxnSpPr/>
          <p:nvPr/>
        </p:nvCxnSpPr>
        <p:spPr>
          <a:xfrm>
            <a:off x="4067944" y="5445224"/>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5445224"/>
            <a:ext cx="50405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7379771" y="6073495"/>
            <a:ext cx="1732378" cy="369332"/>
          </a:xfrm>
          <a:prstGeom prst="rect">
            <a:avLst/>
          </a:prstGeom>
          <a:noFill/>
        </p:spPr>
        <p:txBody>
          <a:bodyPr wrap="square" rtlCol="0">
            <a:spAutoFit/>
          </a:bodyPr>
          <a:lstStyle/>
          <a:p>
            <a:r>
              <a:rPr lang="en-GB" b="1" dirty="0" smtClean="0">
                <a:solidFill>
                  <a:schemeClr val="accent1">
                    <a:lumMod val="75000"/>
                  </a:schemeClr>
                </a:solidFill>
              </a:rPr>
              <a:t>COPY DOWN</a:t>
            </a:r>
            <a:endParaRPr lang="en-US" b="1" dirty="0">
              <a:solidFill>
                <a:schemeClr val="accent1">
                  <a:lumMod val="75000"/>
                </a:schemeClr>
              </a:solidFill>
            </a:endParaRPr>
          </a:p>
        </p:txBody>
      </p:sp>
    </p:spTree>
    <p:extLst>
      <p:ext uri="{BB962C8B-B14F-4D97-AF65-F5344CB8AC3E}">
        <p14:creationId xmlns:p14="http://schemas.microsoft.com/office/powerpoint/2010/main" xmlns="" val="137074140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692696"/>
            <a:ext cx="9156986" cy="707886"/>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2. Pressure (P) of, or resistance to, air movement is proportional to fan </a:t>
            </a:r>
          </a:p>
          <a:p>
            <a:r>
              <a:rPr lang="en-GB" sz="2000" b="1" dirty="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speed squared </a:t>
            </a:r>
            <a:endParaRPr lang="en-US" sz="20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2915816" y="1988840"/>
            <a:ext cx="2520280"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2</a:t>
            </a:r>
          </a:p>
          <a:p>
            <a:r>
              <a:rPr lang="en-GB" sz="2400" b="1" dirty="0" smtClean="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1 </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2</a:t>
            </a:r>
            <a:endParaRPr lang="en-US" sz="2400" b="1" baseline="30000" dirty="0">
              <a:solidFill>
                <a:srgbClr val="0070C0"/>
              </a:solidFill>
              <a:latin typeface="Arial" panose="020B0604020202020204" pitchFamily="34" charset="0"/>
              <a:cs typeface="Arial" panose="020B0604020202020204" pitchFamily="34" charset="0"/>
            </a:endParaRPr>
          </a:p>
        </p:txBody>
      </p:sp>
      <p:cxnSp>
        <p:nvCxnSpPr>
          <p:cNvPr id="5" name="Straight Connector 4"/>
          <p:cNvCxnSpPr/>
          <p:nvPr/>
        </p:nvCxnSpPr>
        <p:spPr>
          <a:xfrm>
            <a:off x="2843808" y="2420888"/>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635896" y="2420888"/>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5292080" y="2420888"/>
            <a:ext cx="3168352"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Where P is the Pressure in Pascal</a:t>
            </a:r>
            <a:endParaRPr lang="en-US" sz="1400" dirty="0">
              <a:latin typeface="Arial" panose="020B0604020202020204" pitchFamily="34" charset="0"/>
              <a:cs typeface="Arial" panose="020B0604020202020204" pitchFamily="34" charset="0"/>
            </a:endParaRPr>
          </a:p>
        </p:txBody>
      </p:sp>
      <p:sp>
        <p:nvSpPr>
          <p:cNvPr id="8" name="TextBox 7"/>
          <p:cNvSpPr txBox="1"/>
          <p:nvPr/>
        </p:nvSpPr>
        <p:spPr>
          <a:xfrm>
            <a:off x="323528" y="3640088"/>
            <a:ext cx="8640960"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3. Air and impeller power (W) is proportional to fan speed cubed</a:t>
            </a:r>
            <a:r>
              <a:rPr lang="en-GB" dirty="0" smtClean="0"/>
              <a:t> </a:t>
            </a:r>
            <a:endParaRPr lang="en-US" dirty="0"/>
          </a:p>
        </p:txBody>
      </p:sp>
      <p:sp>
        <p:nvSpPr>
          <p:cNvPr id="9" name="TextBox 8"/>
          <p:cNvSpPr txBox="1"/>
          <p:nvPr/>
        </p:nvSpPr>
        <p:spPr>
          <a:xfrm>
            <a:off x="2838092" y="4428400"/>
            <a:ext cx="2592288"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3</a:t>
            </a:r>
          </a:p>
          <a:p>
            <a:r>
              <a:rPr lang="en-GB" sz="2400" b="1" dirty="0" smtClean="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3</a:t>
            </a:r>
            <a:endParaRPr lang="en-US" sz="2400" b="1" baseline="30000" dirty="0">
              <a:solidFill>
                <a:srgbClr val="0070C0"/>
              </a:solidFill>
              <a:latin typeface="Arial" panose="020B0604020202020204" pitchFamily="34" charset="0"/>
              <a:cs typeface="Arial" panose="020B0604020202020204" pitchFamily="34" charset="0"/>
            </a:endParaRPr>
          </a:p>
        </p:txBody>
      </p:sp>
      <p:cxnSp>
        <p:nvCxnSpPr>
          <p:cNvPr id="10" name="Straight Connector 9"/>
          <p:cNvCxnSpPr/>
          <p:nvPr/>
        </p:nvCxnSpPr>
        <p:spPr>
          <a:xfrm>
            <a:off x="2838092" y="4869160"/>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3635896" y="4869160"/>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69588" y="4818453"/>
            <a:ext cx="3334859"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Where W is the power in Watts or KW</a:t>
            </a:r>
            <a:endParaRPr lang="en-US" sz="1400" dirty="0">
              <a:latin typeface="Arial" panose="020B0604020202020204" pitchFamily="34" charset="0"/>
              <a:cs typeface="Arial" panose="020B0604020202020204" pitchFamily="34" charset="0"/>
            </a:endParaRPr>
          </a:p>
        </p:txBody>
      </p:sp>
      <p:sp>
        <p:nvSpPr>
          <p:cNvPr id="13" name="TextBox 12"/>
          <p:cNvSpPr txBox="1"/>
          <p:nvPr/>
        </p:nvSpPr>
        <p:spPr>
          <a:xfrm>
            <a:off x="6948264" y="6078486"/>
            <a:ext cx="1732378" cy="369332"/>
          </a:xfrm>
          <a:prstGeom prst="rect">
            <a:avLst/>
          </a:prstGeom>
          <a:noFill/>
        </p:spPr>
        <p:txBody>
          <a:bodyPr wrap="square" rtlCol="0">
            <a:spAutoFit/>
          </a:bodyPr>
          <a:lstStyle/>
          <a:p>
            <a:r>
              <a:rPr lang="en-GB" b="1" dirty="0" smtClean="0">
                <a:solidFill>
                  <a:schemeClr val="accent1">
                    <a:lumMod val="75000"/>
                  </a:schemeClr>
                </a:solidFill>
              </a:rPr>
              <a:t>COPY DOWN</a:t>
            </a:r>
            <a:endParaRPr lang="en-US" b="1" dirty="0">
              <a:solidFill>
                <a:schemeClr val="accent1">
                  <a:lumMod val="75000"/>
                </a:schemeClr>
              </a:solidFill>
            </a:endParaRPr>
          </a:p>
        </p:txBody>
      </p:sp>
      <p:sp>
        <p:nvSpPr>
          <p:cNvPr id="14" name="TextBox 13"/>
          <p:cNvSpPr txBox="1"/>
          <p:nvPr/>
        </p:nvSpPr>
        <p:spPr>
          <a:xfrm>
            <a:off x="5298832" y="2783967"/>
            <a:ext cx="2808312"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Where N is fan speed in rpm</a:t>
            </a:r>
            <a:endParaRPr lang="en-US" sz="1400" dirty="0">
              <a:latin typeface="Arial" panose="020B0604020202020204" pitchFamily="34" charset="0"/>
              <a:cs typeface="Arial" panose="020B0604020202020204" pitchFamily="34" charset="0"/>
            </a:endParaRPr>
          </a:p>
        </p:txBody>
      </p:sp>
      <p:sp>
        <p:nvSpPr>
          <p:cNvPr id="15" name="TextBox 14"/>
          <p:cNvSpPr txBox="1"/>
          <p:nvPr/>
        </p:nvSpPr>
        <p:spPr>
          <a:xfrm>
            <a:off x="5298832" y="5180412"/>
            <a:ext cx="2808312"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Where N is fan speed in rpm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43569116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548680"/>
            <a:ext cx="3960440" cy="461665"/>
          </a:xfrm>
          <a:prstGeom prst="rect">
            <a:avLst/>
          </a:prstGeom>
          <a:noFill/>
        </p:spPr>
        <p:txBody>
          <a:bodyPr wrap="square" rtlCol="0">
            <a:spAutoFit/>
          </a:bodyPr>
          <a:lstStyle/>
          <a:p>
            <a:r>
              <a:rPr lang="en-GB" sz="2400" b="1" u="sng" dirty="0" smtClean="0">
                <a:latin typeface="Arial" panose="020B0604020202020204" pitchFamily="34" charset="0"/>
                <a:cs typeface="Arial" panose="020B0604020202020204" pitchFamily="34" charset="0"/>
              </a:rPr>
              <a:t>Exercise</a:t>
            </a:r>
            <a:endParaRPr lang="en-US" sz="2400" b="1" u="sng" dirty="0">
              <a:latin typeface="Arial" panose="020B0604020202020204" pitchFamily="34" charset="0"/>
              <a:cs typeface="Arial" panose="020B0604020202020204" pitchFamily="34" charset="0"/>
            </a:endParaRPr>
          </a:p>
        </p:txBody>
      </p:sp>
      <p:sp>
        <p:nvSpPr>
          <p:cNvPr id="3" name="TextBox 2"/>
          <p:cNvSpPr txBox="1"/>
          <p:nvPr/>
        </p:nvSpPr>
        <p:spPr>
          <a:xfrm>
            <a:off x="539552" y="1124744"/>
            <a:ext cx="8064896" cy="2308324"/>
          </a:xfrm>
          <a:prstGeom prst="rect">
            <a:avLst/>
          </a:prstGeom>
          <a:noFill/>
        </p:spPr>
        <p:txBody>
          <a:bodyPr wrap="square" rtlCol="0">
            <a:spAutoFit/>
          </a:bodyPr>
          <a:lstStyle/>
          <a:p>
            <a:pPr algn="just"/>
            <a:r>
              <a:rPr lang="en-GB" sz="2400" dirty="0" smtClean="0">
                <a:latin typeface="Arial" panose="020B0604020202020204" pitchFamily="34" charset="0"/>
                <a:cs typeface="Arial" panose="020B0604020202020204" pitchFamily="34" charset="0"/>
              </a:rPr>
              <a:t>In a mechanical ducted air movement system, a fan of 2KW power discharges 4m</a:t>
            </a:r>
            <a:r>
              <a:rPr lang="en-GB" sz="2400" baseline="30000" dirty="0" smtClean="0">
                <a:latin typeface="Arial" panose="020B0604020202020204" pitchFamily="34" charset="0"/>
                <a:cs typeface="Arial" panose="020B0604020202020204" pitchFamily="34" charset="0"/>
              </a:rPr>
              <a:t>3</a:t>
            </a:r>
            <a:r>
              <a:rPr lang="en-GB" sz="2400" dirty="0" smtClean="0">
                <a:latin typeface="Arial" panose="020B0604020202020204" pitchFamily="34" charset="0"/>
                <a:cs typeface="Arial" panose="020B0604020202020204" pitchFamily="34" charset="0"/>
              </a:rPr>
              <a:t>/s with impellors rotating at 1000 rpm, producing a pressure of 250 Pa.</a:t>
            </a:r>
          </a:p>
          <a:p>
            <a:pPr algn="just"/>
            <a:endParaRPr lang="en-GB" sz="2400" dirty="0" smtClean="0">
              <a:latin typeface="Arial" panose="020B0604020202020204" pitchFamily="34" charset="0"/>
              <a:cs typeface="Arial" panose="020B0604020202020204" pitchFamily="34" charset="0"/>
            </a:endParaRPr>
          </a:p>
          <a:p>
            <a:pPr algn="just"/>
            <a:r>
              <a:rPr lang="en-GB" sz="2400" dirty="0" smtClean="0">
                <a:latin typeface="Arial" panose="020B0604020202020204" pitchFamily="34" charset="0"/>
                <a:cs typeface="Arial" panose="020B0604020202020204" pitchFamily="34" charset="0"/>
              </a:rPr>
              <a:t>If we wished to increase our fan/impeller speed to 1250 rpm, calculate the revised performance data. </a:t>
            </a:r>
            <a:endParaRPr lang="en-US" sz="2400" dirty="0">
              <a:latin typeface="Arial" panose="020B0604020202020204" pitchFamily="34" charset="0"/>
              <a:cs typeface="Arial" panose="020B0604020202020204" pitchFamily="34" charset="0"/>
            </a:endParaRPr>
          </a:p>
        </p:txBody>
      </p:sp>
      <p:sp>
        <p:nvSpPr>
          <p:cNvPr id="5" name="TextBox 4"/>
          <p:cNvSpPr txBox="1"/>
          <p:nvPr/>
        </p:nvSpPr>
        <p:spPr>
          <a:xfrm>
            <a:off x="1115616" y="4077072"/>
            <a:ext cx="6912768" cy="646331"/>
          </a:xfrm>
          <a:prstGeom prst="rect">
            <a:avLst/>
          </a:prstGeom>
          <a:noFill/>
        </p:spPr>
        <p:txBody>
          <a:bodyPr wrap="square" rtlCol="0">
            <a:spAutoFit/>
          </a:bodyPr>
          <a:lstStyle/>
          <a:p>
            <a:r>
              <a:rPr lang="en-GB" dirty="0" smtClean="0"/>
              <a:t>What do we know?</a:t>
            </a:r>
          </a:p>
          <a:p>
            <a:endParaRPr lang="en-GB" dirty="0"/>
          </a:p>
        </p:txBody>
      </p:sp>
      <p:sp>
        <p:nvSpPr>
          <p:cNvPr id="6" name="TextBox 5"/>
          <p:cNvSpPr txBox="1"/>
          <p:nvPr/>
        </p:nvSpPr>
        <p:spPr>
          <a:xfrm>
            <a:off x="1259632" y="4581128"/>
            <a:ext cx="3528392" cy="369332"/>
          </a:xfrm>
          <a:prstGeom prst="rect">
            <a:avLst/>
          </a:prstGeom>
          <a:noFill/>
        </p:spPr>
        <p:txBody>
          <a:bodyPr wrap="square" rtlCol="0">
            <a:spAutoFit/>
          </a:bodyPr>
          <a:lstStyle/>
          <a:p>
            <a:r>
              <a:rPr lang="en-GB" dirty="0" smtClean="0"/>
              <a:t>Q</a:t>
            </a:r>
            <a:r>
              <a:rPr lang="en-GB" baseline="-25000" dirty="0" smtClean="0"/>
              <a:t>1 (Vent Rate)</a:t>
            </a:r>
            <a:r>
              <a:rPr lang="en-GB" dirty="0" smtClean="0"/>
              <a:t> = 4m</a:t>
            </a:r>
            <a:r>
              <a:rPr lang="en-GB" baseline="30000" dirty="0" smtClean="0"/>
              <a:t>3</a:t>
            </a:r>
            <a:r>
              <a:rPr lang="en-GB" dirty="0" smtClean="0"/>
              <a:t>/s</a:t>
            </a:r>
            <a:endParaRPr lang="en-GB" dirty="0"/>
          </a:p>
        </p:txBody>
      </p:sp>
      <p:sp>
        <p:nvSpPr>
          <p:cNvPr id="7" name="TextBox 6"/>
          <p:cNvSpPr txBox="1"/>
          <p:nvPr/>
        </p:nvSpPr>
        <p:spPr>
          <a:xfrm>
            <a:off x="1259632" y="5013176"/>
            <a:ext cx="3528392" cy="369332"/>
          </a:xfrm>
          <a:prstGeom prst="rect">
            <a:avLst/>
          </a:prstGeom>
          <a:noFill/>
        </p:spPr>
        <p:txBody>
          <a:bodyPr wrap="square" rtlCol="0">
            <a:spAutoFit/>
          </a:bodyPr>
          <a:lstStyle/>
          <a:p>
            <a:r>
              <a:rPr lang="en-GB" dirty="0" smtClean="0"/>
              <a:t>P</a:t>
            </a:r>
            <a:r>
              <a:rPr lang="en-GB" baseline="-25000" dirty="0" smtClean="0"/>
              <a:t>1 (pressure)</a:t>
            </a:r>
            <a:r>
              <a:rPr lang="en-GB" dirty="0" smtClean="0"/>
              <a:t> = 250 Pascal</a:t>
            </a:r>
            <a:endParaRPr lang="en-GB" dirty="0"/>
          </a:p>
        </p:txBody>
      </p:sp>
      <p:sp>
        <p:nvSpPr>
          <p:cNvPr id="8" name="TextBox 7"/>
          <p:cNvSpPr txBox="1"/>
          <p:nvPr/>
        </p:nvSpPr>
        <p:spPr>
          <a:xfrm>
            <a:off x="1275753" y="5411158"/>
            <a:ext cx="3528392" cy="369332"/>
          </a:xfrm>
          <a:prstGeom prst="rect">
            <a:avLst/>
          </a:prstGeom>
          <a:noFill/>
        </p:spPr>
        <p:txBody>
          <a:bodyPr wrap="square" rtlCol="0">
            <a:spAutoFit/>
          </a:bodyPr>
          <a:lstStyle/>
          <a:p>
            <a:r>
              <a:rPr lang="en-GB" dirty="0" smtClean="0"/>
              <a:t>W</a:t>
            </a:r>
            <a:r>
              <a:rPr lang="en-GB" baseline="-25000" dirty="0" smtClean="0"/>
              <a:t>1 (Power)</a:t>
            </a:r>
            <a:r>
              <a:rPr lang="en-GB" dirty="0" smtClean="0"/>
              <a:t> = 2 KW</a:t>
            </a:r>
            <a:endParaRPr lang="en-GB" dirty="0"/>
          </a:p>
        </p:txBody>
      </p:sp>
    </p:spTree>
    <p:extLst>
      <p:ext uri="{BB962C8B-B14F-4D97-AF65-F5344CB8AC3E}">
        <p14:creationId xmlns:p14="http://schemas.microsoft.com/office/powerpoint/2010/main" xmlns="" val="80904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404664"/>
            <a:ext cx="1440160"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Answer:</a:t>
            </a:r>
            <a:endParaRPr lang="en-US" sz="2400" dirty="0">
              <a:latin typeface="Arial" panose="020B0604020202020204" pitchFamily="34" charset="0"/>
              <a:cs typeface="Arial" panose="020B0604020202020204" pitchFamily="34" charset="0"/>
            </a:endParaRPr>
          </a:p>
        </p:txBody>
      </p:sp>
      <p:sp>
        <p:nvSpPr>
          <p:cNvPr id="5" name="TextBox 4"/>
          <p:cNvSpPr txBox="1"/>
          <p:nvPr/>
        </p:nvSpPr>
        <p:spPr>
          <a:xfrm>
            <a:off x="683568" y="1196752"/>
            <a:ext cx="1800200" cy="830997"/>
          </a:xfrm>
          <a:prstGeom prst="rect">
            <a:avLst/>
          </a:prstGeom>
          <a:noFill/>
        </p:spPr>
        <p:txBody>
          <a:bodyPr wrap="square" rtlCol="0">
            <a:spAutoFit/>
          </a:bodyPr>
          <a:lstStyle/>
          <a:p>
            <a:pPr algn="just"/>
            <a:r>
              <a:rPr lang="en-GB" b="1" dirty="0">
                <a:solidFill>
                  <a:srgbClr val="0070C0"/>
                </a:solidFill>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 </a:t>
            </a:r>
            <a:r>
              <a:rPr lang="en-GB" sz="2400" b="1" dirty="0" smtClean="0">
                <a:solidFill>
                  <a:srgbClr val="0070C0"/>
                </a:solidFill>
                <a:latin typeface="Arial" panose="020B0604020202020204" pitchFamily="34" charset="0"/>
                <a:cs typeface="Arial" panose="020B0604020202020204" pitchFamily="34" charset="0"/>
              </a:rPr>
              <a:t>    Q</a:t>
            </a:r>
            <a:r>
              <a:rPr lang="en-GB" sz="2400" b="1" baseline="-25000" dirty="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a:solidFill>
                  <a:srgbClr val="0070C0"/>
                </a:solidFill>
                <a:latin typeface="Arial" panose="020B0604020202020204" pitchFamily="34" charset="0"/>
                <a:cs typeface="Arial" panose="020B0604020202020204" pitchFamily="34" charset="0"/>
              </a:rPr>
              <a:t>2</a:t>
            </a:r>
            <a:endParaRPr lang="en-GB" sz="2400" b="1" baseline="-25000" dirty="0" smtClean="0">
              <a:solidFill>
                <a:srgbClr val="0070C0"/>
              </a:solidFill>
              <a:latin typeface="Arial" panose="020B0604020202020204" pitchFamily="34" charset="0"/>
              <a:cs typeface="Arial" panose="020B0604020202020204" pitchFamily="34" charset="0"/>
            </a:endParaRPr>
          </a:p>
          <a:p>
            <a:pPr algn="just"/>
            <a:r>
              <a:rPr lang="en-GB" sz="2400" b="1" dirty="0" smtClean="0">
                <a:solidFill>
                  <a:srgbClr val="0070C0"/>
                </a:solidFill>
                <a:latin typeface="Arial" panose="020B0604020202020204" pitchFamily="34" charset="0"/>
                <a:cs typeface="Arial" panose="020B0604020202020204" pitchFamily="34" charset="0"/>
              </a:rPr>
              <a:t>       Q</a:t>
            </a:r>
            <a:r>
              <a:rPr lang="en-GB" sz="2400" b="1" baseline="-25000" dirty="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a:t>
            </a:r>
            <a:endParaRPr lang="en-US" sz="2400" b="1" dirty="0">
              <a:solidFill>
                <a:srgbClr val="0070C0"/>
              </a:solidFill>
              <a:latin typeface="Arial" panose="020B0604020202020204" pitchFamily="34" charset="0"/>
              <a:cs typeface="Arial" panose="020B0604020202020204" pitchFamily="34" charset="0"/>
            </a:endParaRPr>
          </a:p>
        </p:txBody>
      </p:sp>
      <p:sp>
        <p:nvSpPr>
          <p:cNvPr id="6" name="TextBox 5"/>
          <p:cNvSpPr txBox="1"/>
          <p:nvPr/>
        </p:nvSpPr>
        <p:spPr>
          <a:xfrm>
            <a:off x="683568" y="2780928"/>
            <a:ext cx="7776864" cy="369332"/>
          </a:xfrm>
          <a:prstGeom prst="rect">
            <a:avLst/>
          </a:prstGeom>
          <a:noFill/>
        </p:spPr>
        <p:txBody>
          <a:bodyPr wrap="square" rtlCol="0">
            <a:spAutoFit/>
          </a:bodyPr>
          <a:lstStyle/>
          <a:p>
            <a:r>
              <a:rPr lang="en-GB" b="1" dirty="0" smtClean="0">
                <a:solidFill>
                  <a:srgbClr val="0070C0"/>
                </a:solidFill>
              </a:rPr>
              <a:t>2.</a:t>
            </a:r>
            <a:r>
              <a:rPr lang="en-GB" dirty="0" smtClean="0"/>
              <a:t>        </a:t>
            </a:r>
            <a:endParaRPr lang="en-US" dirty="0"/>
          </a:p>
        </p:txBody>
      </p:sp>
      <p:sp>
        <p:nvSpPr>
          <p:cNvPr id="7" name="TextBox 6"/>
          <p:cNvSpPr txBox="1"/>
          <p:nvPr/>
        </p:nvSpPr>
        <p:spPr>
          <a:xfrm>
            <a:off x="683568" y="4548507"/>
            <a:ext cx="7776864" cy="369332"/>
          </a:xfrm>
          <a:prstGeom prst="rect">
            <a:avLst/>
          </a:prstGeom>
          <a:noFill/>
        </p:spPr>
        <p:txBody>
          <a:bodyPr wrap="square" rtlCol="0">
            <a:spAutoFit/>
          </a:bodyPr>
          <a:lstStyle/>
          <a:p>
            <a:r>
              <a:rPr lang="en-GB" b="1" dirty="0" smtClean="0">
                <a:solidFill>
                  <a:srgbClr val="0070C0"/>
                </a:solidFill>
              </a:rPr>
              <a:t>3.</a:t>
            </a:r>
            <a:endParaRPr lang="en-US" b="1" dirty="0">
              <a:solidFill>
                <a:srgbClr val="0070C0"/>
              </a:solidFill>
            </a:endParaRPr>
          </a:p>
        </p:txBody>
      </p:sp>
      <p:sp>
        <p:nvSpPr>
          <p:cNvPr id="8" name="TextBox 7"/>
          <p:cNvSpPr txBox="1"/>
          <p:nvPr/>
        </p:nvSpPr>
        <p:spPr>
          <a:xfrm>
            <a:off x="1223628" y="2786444"/>
            <a:ext cx="2520280"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2</a:t>
            </a:r>
          </a:p>
          <a:p>
            <a:r>
              <a:rPr lang="en-GB" sz="2400" b="1" dirty="0" smtClean="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1 </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2</a:t>
            </a:r>
            <a:endParaRPr lang="en-US" sz="2400" b="1" baseline="30000" dirty="0">
              <a:solidFill>
                <a:srgbClr val="0070C0"/>
              </a:solidFill>
              <a:latin typeface="Arial" panose="020B0604020202020204" pitchFamily="34" charset="0"/>
              <a:cs typeface="Arial" panose="020B0604020202020204" pitchFamily="34" charset="0"/>
            </a:endParaRPr>
          </a:p>
        </p:txBody>
      </p:sp>
      <p:sp>
        <p:nvSpPr>
          <p:cNvPr id="9" name="TextBox 8"/>
          <p:cNvSpPr txBox="1"/>
          <p:nvPr/>
        </p:nvSpPr>
        <p:spPr>
          <a:xfrm>
            <a:off x="1223628" y="4462953"/>
            <a:ext cx="2592288"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(N</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3</a:t>
            </a:r>
          </a:p>
          <a:p>
            <a:r>
              <a:rPr lang="en-GB" sz="2400" b="1" dirty="0" smtClean="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    (N</a:t>
            </a:r>
            <a:r>
              <a:rPr lang="en-GB" sz="2400" b="1" baseline="-25000" dirty="0" smtClean="0">
                <a:solidFill>
                  <a:srgbClr val="0070C0"/>
                </a:solidFill>
                <a:latin typeface="Arial" panose="020B0604020202020204" pitchFamily="34" charset="0"/>
                <a:cs typeface="Arial" panose="020B0604020202020204" pitchFamily="34" charset="0"/>
              </a:rPr>
              <a:t>1</a:t>
            </a:r>
            <a:r>
              <a:rPr lang="en-GB" sz="2400" b="1" dirty="0" smtClean="0">
                <a:solidFill>
                  <a:srgbClr val="0070C0"/>
                </a:solidFill>
                <a:latin typeface="Arial" panose="020B0604020202020204" pitchFamily="34" charset="0"/>
                <a:cs typeface="Arial" panose="020B0604020202020204" pitchFamily="34" charset="0"/>
              </a:rPr>
              <a:t>)</a:t>
            </a:r>
            <a:r>
              <a:rPr lang="en-GB" sz="2400" b="1" baseline="30000" dirty="0" smtClean="0">
                <a:solidFill>
                  <a:srgbClr val="0070C0"/>
                </a:solidFill>
                <a:latin typeface="Arial" panose="020B0604020202020204" pitchFamily="34" charset="0"/>
                <a:cs typeface="Arial" panose="020B0604020202020204" pitchFamily="34" charset="0"/>
              </a:rPr>
              <a:t>3</a:t>
            </a:r>
            <a:endParaRPr lang="en-US" sz="2400" b="1" baseline="30000" dirty="0">
              <a:solidFill>
                <a:srgbClr val="0070C0"/>
              </a:solidFill>
              <a:latin typeface="Arial" panose="020B0604020202020204" pitchFamily="34" charset="0"/>
              <a:cs typeface="Arial" panose="020B0604020202020204" pitchFamily="34" charset="0"/>
            </a:endParaRPr>
          </a:p>
        </p:txBody>
      </p:sp>
      <p:cxnSp>
        <p:nvCxnSpPr>
          <p:cNvPr id="10" name="Straight Connector 9"/>
          <p:cNvCxnSpPr/>
          <p:nvPr/>
        </p:nvCxnSpPr>
        <p:spPr>
          <a:xfrm>
            <a:off x="1223628" y="1628800"/>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907704" y="1623304"/>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115616" y="3212976"/>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907704" y="3252972"/>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223628" y="4878452"/>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051720" y="4895702"/>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426768" y="1207805"/>
            <a:ext cx="2232248"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Q</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1250</a:t>
            </a:r>
          </a:p>
          <a:p>
            <a:r>
              <a:rPr lang="en-GB" sz="2400" b="1" dirty="0" smtClean="0">
                <a:solidFill>
                  <a:srgbClr val="0070C0"/>
                </a:solidFill>
                <a:latin typeface="Arial" panose="020B0604020202020204" pitchFamily="34" charset="0"/>
                <a:cs typeface="Arial" panose="020B0604020202020204" pitchFamily="34" charset="0"/>
              </a:rPr>
              <a:t> 4      1000</a:t>
            </a:r>
            <a:endParaRPr lang="en-US" sz="2400" b="1" dirty="0">
              <a:solidFill>
                <a:srgbClr val="0070C0"/>
              </a:solidFill>
              <a:latin typeface="Arial" panose="020B0604020202020204" pitchFamily="34" charset="0"/>
              <a:cs typeface="Arial" panose="020B0604020202020204" pitchFamily="34" charset="0"/>
            </a:endParaRPr>
          </a:p>
        </p:txBody>
      </p:sp>
      <p:sp>
        <p:nvSpPr>
          <p:cNvPr id="18" name="TextBox 17"/>
          <p:cNvSpPr txBox="1"/>
          <p:nvPr/>
        </p:nvSpPr>
        <p:spPr>
          <a:xfrm>
            <a:off x="5849701" y="1237402"/>
            <a:ext cx="2538992"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Q</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5m</a:t>
            </a:r>
            <a:r>
              <a:rPr lang="en-GB" sz="2400" b="1" baseline="30000" dirty="0" smtClean="0">
                <a:solidFill>
                  <a:srgbClr val="0070C0"/>
                </a:solidFill>
                <a:latin typeface="Arial" panose="020B0604020202020204" pitchFamily="34" charset="0"/>
                <a:cs typeface="Arial" panose="020B0604020202020204" pitchFamily="34" charset="0"/>
              </a:rPr>
              <a:t>3</a:t>
            </a:r>
            <a:r>
              <a:rPr lang="en-GB" sz="2400" b="1" dirty="0" smtClean="0">
                <a:solidFill>
                  <a:srgbClr val="0070C0"/>
                </a:solidFill>
                <a:latin typeface="Arial" panose="020B0604020202020204" pitchFamily="34" charset="0"/>
                <a:cs typeface="Arial" panose="020B0604020202020204" pitchFamily="34" charset="0"/>
              </a:rPr>
              <a:t>/s</a:t>
            </a:r>
            <a:endParaRPr lang="en-US" sz="2400" b="1" dirty="0">
              <a:solidFill>
                <a:srgbClr val="0070C0"/>
              </a:solidFill>
              <a:latin typeface="Arial" panose="020B0604020202020204" pitchFamily="34" charset="0"/>
              <a:cs typeface="Arial" panose="020B0604020202020204" pitchFamily="34" charset="0"/>
            </a:endParaRPr>
          </a:p>
        </p:txBody>
      </p:sp>
      <p:cxnSp>
        <p:nvCxnSpPr>
          <p:cNvPr id="19" name="Straight Connector 18"/>
          <p:cNvCxnSpPr/>
          <p:nvPr/>
        </p:nvCxnSpPr>
        <p:spPr>
          <a:xfrm>
            <a:off x="3426768" y="1628800"/>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4283968" y="1623303"/>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3426768" y="2793701"/>
            <a:ext cx="2261356" cy="830997"/>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(1250)</a:t>
            </a:r>
            <a:r>
              <a:rPr lang="en-GB" sz="2400" b="1" baseline="30000" dirty="0" smtClean="0">
                <a:solidFill>
                  <a:srgbClr val="0070C0"/>
                </a:solidFill>
                <a:latin typeface="Arial" panose="020B0604020202020204" pitchFamily="34" charset="0"/>
                <a:cs typeface="Arial" panose="020B0604020202020204" pitchFamily="34" charset="0"/>
              </a:rPr>
              <a:t>2</a:t>
            </a:r>
          </a:p>
          <a:p>
            <a:r>
              <a:rPr lang="en-GB" sz="2400" b="1" dirty="0" smtClean="0">
                <a:solidFill>
                  <a:srgbClr val="0070C0"/>
                </a:solidFill>
                <a:latin typeface="Arial" panose="020B0604020202020204" pitchFamily="34" charset="0"/>
                <a:cs typeface="Arial" panose="020B0604020202020204" pitchFamily="34" charset="0"/>
              </a:rPr>
              <a:t>250  (1000)</a:t>
            </a:r>
            <a:r>
              <a:rPr lang="en-GB" sz="2400" b="1" baseline="30000" dirty="0" smtClean="0">
                <a:solidFill>
                  <a:srgbClr val="0070C0"/>
                </a:solidFill>
                <a:latin typeface="Arial" panose="020B0604020202020204" pitchFamily="34" charset="0"/>
                <a:cs typeface="Arial" panose="020B0604020202020204" pitchFamily="34" charset="0"/>
              </a:rPr>
              <a:t>2</a:t>
            </a:r>
            <a:endParaRPr lang="en-US" sz="2400" b="1" baseline="30000" dirty="0">
              <a:solidFill>
                <a:srgbClr val="0070C0"/>
              </a:solidFill>
              <a:latin typeface="Arial" panose="020B0604020202020204" pitchFamily="34" charset="0"/>
              <a:cs typeface="Arial" panose="020B0604020202020204" pitchFamily="34" charset="0"/>
            </a:endParaRPr>
          </a:p>
        </p:txBody>
      </p:sp>
      <p:cxnSp>
        <p:nvCxnSpPr>
          <p:cNvPr id="22" name="Straight Connector 21"/>
          <p:cNvCxnSpPr/>
          <p:nvPr/>
        </p:nvCxnSpPr>
        <p:spPr>
          <a:xfrm>
            <a:off x="3426768" y="3220279"/>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301260" y="3220279"/>
            <a:ext cx="77479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5938732" y="2950786"/>
            <a:ext cx="2820128" cy="461665"/>
          </a:xfrm>
          <a:prstGeom prst="rect">
            <a:avLst/>
          </a:prstGeom>
          <a:noFill/>
        </p:spPr>
        <p:txBody>
          <a:bodyPr wrap="square" rtlCol="0">
            <a:spAutoFit/>
          </a:bodyPr>
          <a:lstStyle/>
          <a:p>
            <a:r>
              <a:rPr lang="en-GB" sz="2400" b="1" dirty="0">
                <a:solidFill>
                  <a:srgbClr val="0070C0"/>
                </a:solidFill>
                <a:latin typeface="Arial" panose="020B0604020202020204" pitchFamily="34" charset="0"/>
                <a:cs typeface="Arial" panose="020B0604020202020204" pitchFamily="34" charset="0"/>
              </a:rPr>
              <a:t>P</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390.6 Pascal</a:t>
            </a:r>
            <a:endParaRPr lang="en-US" sz="2400" b="1" dirty="0">
              <a:solidFill>
                <a:srgbClr val="0070C0"/>
              </a:solidFill>
              <a:latin typeface="Arial" panose="020B0604020202020204" pitchFamily="34" charset="0"/>
              <a:cs typeface="Arial" panose="020B0604020202020204" pitchFamily="34" charset="0"/>
            </a:endParaRPr>
          </a:p>
        </p:txBody>
      </p:sp>
      <p:sp>
        <p:nvSpPr>
          <p:cNvPr id="25" name="TextBox 24"/>
          <p:cNvSpPr txBox="1"/>
          <p:nvPr/>
        </p:nvSpPr>
        <p:spPr>
          <a:xfrm>
            <a:off x="3442114" y="4450658"/>
            <a:ext cx="2261356" cy="830997"/>
          </a:xfrm>
          <a:prstGeom prst="rect">
            <a:avLst/>
          </a:prstGeom>
          <a:noFill/>
        </p:spPr>
        <p:txBody>
          <a:bodyPr wrap="square" rtlCol="0">
            <a:spAutoFit/>
          </a:bodyPr>
          <a:lstStyle/>
          <a:p>
            <a:r>
              <a:rPr lang="en-GB" sz="2400" b="1" dirty="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(1250)</a:t>
            </a:r>
            <a:r>
              <a:rPr lang="en-GB" sz="2400" b="1" baseline="30000" dirty="0">
                <a:solidFill>
                  <a:srgbClr val="0070C0"/>
                </a:solidFill>
                <a:latin typeface="Arial" panose="020B0604020202020204" pitchFamily="34" charset="0"/>
                <a:cs typeface="Arial" panose="020B0604020202020204" pitchFamily="34" charset="0"/>
              </a:rPr>
              <a:t>3</a:t>
            </a:r>
            <a:endParaRPr lang="en-GB" sz="2400" b="1" baseline="30000" dirty="0" smtClean="0">
              <a:solidFill>
                <a:srgbClr val="0070C0"/>
              </a:solidFill>
              <a:latin typeface="Arial" panose="020B0604020202020204" pitchFamily="34" charset="0"/>
              <a:cs typeface="Arial" panose="020B0604020202020204" pitchFamily="34" charset="0"/>
            </a:endParaRPr>
          </a:p>
          <a:p>
            <a:r>
              <a:rPr lang="en-GB" sz="2400" b="1" dirty="0" smtClean="0">
                <a:solidFill>
                  <a:srgbClr val="0070C0"/>
                </a:solidFill>
                <a:latin typeface="Arial" panose="020B0604020202020204" pitchFamily="34" charset="0"/>
                <a:cs typeface="Arial" panose="020B0604020202020204" pitchFamily="34" charset="0"/>
              </a:rPr>
              <a:t> 2      (1000)</a:t>
            </a:r>
            <a:r>
              <a:rPr lang="en-GB" sz="2400" b="1" baseline="30000" dirty="0">
                <a:solidFill>
                  <a:srgbClr val="0070C0"/>
                </a:solidFill>
                <a:latin typeface="Arial" panose="020B0604020202020204" pitchFamily="34" charset="0"/>
                <a:cs typeface="Arial" panose="020B0604020202020204" pitchFamily="34" charset="0"/>
              </a:rPr>
              <a:t>3</a:t>
            </a:r>
            <a:endParaRPr lang="en-US" sz="2400" b="1" baseline="30000" dirty="0">
              <a:solidFill>
                <a:srgbClr val="0070C0"/>
              </a:solidFill>
              <a:latin typeface="Arial" panose="020B0604020202020204" pitchFamily="34" charset="0"/>
              <a:cs typeface="Arial" panose="020B0604020202020204" pitchFamily="34" charset="0"/>
            </a:endParaRPr>
          </a:p>
        </p:txBody>
      </p:sp>
      <p:cxnSp>
        <p:nvCxnSpPr>
          <p:cNvPr id="26" name="Straight Connector 25"/>
          <p:cNvCxnSpPr/>
          <p:nvPr/>
        </p:nvCxnSpPr>
        <p:spPr>
          <a:xfrm>
            <a:off x="3455876" y="4878451"/>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4301260" y="4866156"/>
            <a:ext cx="91881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5935828" y="4502340"/>
            <a:ext cx="282012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W</a:t>
            </a:r>
            <a:r>
              <a:rPr lang="en-GB" sz="2400" b="1" baseline="-25000" dirty="0" smtClean="0">
                <a:solidFill>
                  <a:srgbClr val="0070C0"/>
                </a:solidFill>
                <a:latin typeface="Arial" panose="020B0604020202020204" pitchFamily="34" charset="0"/>
                <a:cs typeface="Arial" panose="020B0604020202020204" pitchFamily="34" charset="0"/>
              </a:rPr>
              <a:t>2</a:t>
            </a:r>
            <a:r>
              <a:rPr lang="en-GB" sz="2400" b="1" dirty="0" smtClean="0">
                <a:solidFill>
                  <a:srgbClr val="0070C0"/>
                </a:solidFill>
                <a:latin typeface="Arial" panose="020B0604020202020204" pitchFamily="34" charset="0"/>
                <a:cs typeface="Arial" panose="020B0604020202020204" pitchFamily="34" charset="0"/>
              </a:rPr>
              <a:t> = 3.9 kW</a:t>
            </a:r>
            <a:endParaRPr lang="en-US" sz="2400" b="1" dirty="0">
              <a:solidFill>
                <a:srgbClr val="0070C0"/>
              </a:solidFill>
              <a:latin typeface="Arial" panose="020B0604020202020204" pitchFamily="34" charset="0"/>
              <a:cs typeface="Arial" panose="020B0604020202020204" pitchFamily="34" charset="0"/>
            </a:endParaRPr>
          </a:p>
        </p:txBody>
      </p:sp>
      <p:sp>
        <p:nvSpPr>
          <p:cNvPr id="31" name="TextBox 30"/>
          <p:cNvSpPr txBox="1"/>
          <p:nvPr/>
        </p:nvSpPr>
        <p:spPr>
          <a:xfrm>
            <a:off x="694233" y="1340768"/>
            <a:ext cx="493391" cy="369332"/>
          </a:xfrm>
          <a:prstGeom prst="rect">
            <a:avLst/>
          </a:prstGeom>
          <a:noFill/>
        </p:spPr>
        <p:txBody>
          <a:bodyPr wrap="square" rtlCol="0">
            <a:spAutoFit/>
          </a:bodyPr>
          <a:lstStyle/>
          <a:p>
            <a:r>
              <a:rPr lang="en-GB" b="1" dirty="0" smtClean="0">
                <a:solidFill>
                  <a:srgbClr val="0070C0"/>
                </a:solidFill>
              </a:rPr>
              <a:t>1.</a:t>
            </a:r>
            <a:endParaRPr lang="en-US" b="1" dirty="0">
              <a:solidFill>
                <a:srgbClr val="0070C0"/>
              </a:solidFill>
            </a:endParaRPr>
          </a:p>
        </p:txBody>
      </p:sp>
    </p:spTree>
    <p:extLst>
      <p:ext uri="{BB962C8B-B14F-4D97-AF65-F5344CB8AC3E}">
        <p14:creationId xmlns:p14="http://schemas.microsoft.com/office/powerpoint/2010/main" xmlns="" val="305941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ppt_x"/>
                                          </p:val>
                                        </p:tav>
                                        <p:tav tm="100000">
                                          <p:val>
                                            <p:strVal val="#ppt_x"/>
                                          </p:val>
                                        </p:tav>
                                      </p:tavLst>
                                    </p:anim>
                                    <p:anim calcmode="lin" valueType="num">
                                      <p:cBhvr additive="base">
                                        <p:cTn id="3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5"/>
                                        </p:tgtEl>
                                        <p:attrNameLst>
                                          <p:attrName>style.visibility</p:attrName>
                                        </p:attrNameLst>
                                      </p:cBhvr>
                                      <p:to>
                                        <p:strVal val="visible"/>
                                      </p:to>
                                    </p:set>
                                    <p:anim calcmode="lin" valueType="num">
                                      <p:cBhvr additive="base">
                                        <p:cTn id="49" dur="500" fill="hold"/>
                                        <p:tgtEl>
                                          <p:spTgt spid="25"/>
                                        </p:tgtEl>
                                        <p:attrNameLst>
                                          <p:attrName>ppt_x</p:attrName>
                                        </p:attrNameLst>
                                      </p:cBhvr>
                                      <p:tavLst>
                                        <p:tav tm="0">
                                          <p:val>
                                            <p:strVal val="#ppt_x"/>
                                          </p:val>
                                        </p:tav>
                                        <p:tav tm="100000">
                                          <p:val>
                                            <p:strVal val="#ppt_x"/>
                                          </p:val>
                                        </p:tav>
                                      </p:tavLst>
                                    </p:anim>
                                    <p:anim calcmode="lin" valueType="num">
                                      <p:cBhvr additive="base">
                                        <p:cTn id="5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anim calcmode="lin" valueType="num">
                                      <p:cBhvr additive="base">
                                        <p:cTn id="55" dur="500" fill="hold"/>
                                        <p:tgtEl>
                                          <p:spTgt spid="30"/>
                                        </p:tgtEl>
                                        <p:attrNameLst>
                                          <p:attrName>ppt_x</p:attrName>
                                        </p:attrNameLst>
                                      </p:cBhvr>
                                      <p:tavLst>
                                        <p:tav tm="0">
                                          <p:val>
                                            <p:strVal val="#ppt_x"/>
                                          </p:val>
                                        </p:tav>
                                        <p:tav tm="100000">
                                          <p:val>
                                            <p:strVal val="#ppt_x"/>
                                          </p:val>
                                        </p:tav>
                                      </p:tavLst>
                                    </p:anim>
                                    <p:anim calcmode="lin" valueType="num">
                                      <p:cBhvr additive="base">
                                        <p:cTn id="5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7" grpId="0"/>
      <p:bldP spid="18" grpId="0"/>
      <p:bldP spid="21" grpId="0"/>
      <p:bldP spid="24" grpId="0"/>
      <p:bldP spid="25" grpId="0"/>
      <p:bldP spid="30"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692696"/>
            <a:ext cx="3672408" cy="523220"/>
          </a:xfrm>
          <a:prstGeom prst="rect">
            <a:avLst/>
          </a:prstGeom>
          <a:noFill/>
        </p:spPr>
        <p:txBody>
          <a:bodyPr wrap="square" rtlCol="0">
            <a:spAutoFit/>
          </a:bodyPr>
          <a:lstStyle/>
          <a:p>
            <a:r>
              <a:rPr lang="en-GB" sz="2800" b="1" u="sng" dirty="0" smtClean="0">
                <a:solidFill>
                  <a:srgbClr val="0070C0"/>
                </a:solidFill>
              </a:rPr>
              <a:t>Fan Efficiency  (%)</a:t>
            </a:r>
            <a:endParaRPr lang="en-US" sz="2800" b="1" u="sng" dirty="0">
              <a:solidFill>
                <a:srgbClr val="0070C0"/>
              </a:solidFill>
            </a:endParaRPr>
          </a:p>
        </p:txBody>
      </p:sp>
      <p:sp>
        <p:nvSpPr>
          <p:cNvPr id="3" name="TextBox 2"/>
          <p:cNvSpPr txBox="1"/>
          <p:nvPr/>
        </p:nvSpPr>
        <p:spPr>
          <a:xfrm>
            <a:off x="827584" y="1556792"/>
            <a:ext cx="7560840"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Fans are not totally efficient and the following formula may be applied to determine the percentage efficiency of the unit.</a:t>
            </a:r>
            <a:endParaRPr lang="en-US" sz="2400" dirty="0">
              <a:latin typeface="Arial" panose="020B0604020202020204" pitchFamily="34" charset="0"/>
              <a:cs typeface="Arial" panose="020B0604020202020204" pitchFamily="34" charset="0"/>
            </a:endParaRPr>
          </a:p>
        </p:txBody>
      </p:sp>
      <p:sp>
        <p:nvSpPr>
          <p:cNvPr id="4" name="TextBox 3"/>
          <p:cNvSpPr txBox="1"/>
          <p:nvPr/>
        </p:nvSpPr>
        <p:spPr>
          <a:xfrm>
            <a:off x="-180528" y="3085509"/>
            <a:ext cx="8802724" cy="830997"/>
          </a:xfrm>
          <a:prstGeom prst="rect">
            <a:avLst/>
          </a:prstGeom>
          <a:noFill/>
        </p:spPr>
        <p:txBody>
          <a:bodyPr wrap="square" rtlCol="0">
            <a:spAutoFit/>
          </a:bodyPr>
          <a:lstStyle/>
          <a:p>
            <a:r>
              <a:rPr lang="en-GB" sz="2000" b="1" dirty="0">
                <a:solidFill>
                  <a:srgbClr val="0070C0"/>
                </a:solidFill>
              </a:rPr>
              <a:t> </a:t>
            </a:r>
            <a:r>
              <a:rPr lang="en-GB" sz="2000" b="1" dirty="0" smtClean="0">
                <a:solidFill>
                  <a:srgbClr val="0070C0"/>
                </a:solidFill>
              </a:rPr>
              <a:t>  </a:t>
            </a:r>
            <a:r>
              <a:rPr lang="en-GB" sz="2400" b="1" dirty="0" smtClean="0">
                <a:solidFill>
                  <a:srgbClr val="0070C0"/>
                </a:solidFill>
              </a:rPr>
              <a:t>  = Total Fan Pressure (P) x Air Volume moved (Q)   X   100</a:t>
            </a:r>
          </a:p>
          <a:p>
            <a:r>
              <a:rPr lang="en-GB" sz="2400" b="1" dirty="0" smtClean="0">
                <a:solidFill>
                  <a:srgbClr val="0070C0"/>
                </a:solidFill>
              </a:rPr>
              <a:t>                Air and Impeller Power in WATTS (W)                1</a:t>
            </a:r>
            <a:endParaRPr lang="en-US" sz="2400" b="1" dirty="0">
              <a:solidFill>
                <a:srgbClr val="0070C0"/>
              </a:solidFill>
            </a:endParaRPr>
          </a:p>
        </p:txBody>
      </p:sp>
      <p:cxnSp>
        <p:nvCxnSpPr>
          <p:cNvPr id="6" name="Straight Connector 5"/>
          <p:cNvCxnSpPr/>
          <p:nvPr/>
        </p:nvCxnSpPr>
        <p:spPr>
          <a:xfrm>
            <a:off x="611560" y="3501008"/>
            <a:ext cx="6552728" cy="0"/>
          </a:xfrm>
          <a:prstGeom prst="line">
            <a:avLst/>
          </a:prstGeom>
          <a:ln>
            <a:solidFill>
              <a:schemeClr val="accent1"/>
            </a:solidFill>
          </a:ln>
        </p:spPr>
        <p:style>
          <a:lnRef idx="3">
            <a:schemeClr val="dk1"/>
          </a:lnRef>
          <a:fillRef idx="0">
            <a:schemeClr val="dk1"/>
          </a:fillRef>
          <a:effectRef idx="2">
            <a:schemeClr val="dk1"/>
          </a:effectRef>
          <a:fontRef idx="minor">
            <a:schemeClr val="tx1"/>
          </a:fontRef>
        </p:style>
      </p:cxnSp>
      <p:cxnSp>
        <p:nvCxnSpPr>
          <p:cNvPr id="7" name="Straight Connector 6"/>
          <p:cNvCxnSpPr/>
          <p:nvPr/>
        </p:nvCxnSpPr>
        <p:spPr>
          <a:xfrm>
            <a:off x="7884368" y="3501008"/>
            <a:ext cx="504056" cy="0"/>
          </a:xfrm>
          <a:prstGeom prst="line">
            <a:avLst/>
          </a:prstGeom>
          <a:ln>
            <a:solidFill>
              <a:schemeClr val="accent1"/>
            </a:solidFill>
          </a:ln>
        </p:spPr>
        <p:style>
          <a:lnRef idx="3">
            <a:schemeClr val="dk1"/>
          </a:lnRef>
          <a:fillRef idx="0">
            <a:schemeClr val="dk1"/>
          </a:fillRef>
          <a:effectRef idx="2">
            <a:schemeClr val="dk1"/>
          </a:effectRef>
          <a:fontRef idx="minor">
            <a:schemeClr val="tx1"/>
          </a:fontRef>
        </p:style>
      </p:cxnSp>
      <p:sp>
        <p:nvSpPr>
          <p:cNvPr id="5" name="TextBox 4"/>
          <p:cNvSpPr txBox="1"/>
          <p:nvPr/>
        </p:nvSpPr>
        <p:spPr>
          <a:xfrm>
            <a:off x="6479704" y="5723964"/>
            <a:ext cx="1656692"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xmlns="" val="383308643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179" y="1916832"/>
            <a:ext cx="7992888" cy="1200329"/>
          </a:xfrm>
          <a:prstGeom prst="rect">
            <a:avLst/>
          </a:prstGeom>
          <a:noFill/>
        </p:spPr>
        <p:txBody>
          <a:bodyPr wrap="square" rtlCol="0">
            <a:spAutoFit/>
          </a:bodyPr>
          <a:lstStyle/>
          <a:p>
            <a:pPr algn="just"/>
            <a:r>
              <a:rPr lang="en-GB" sz="2400" dirty="0" smtClean="0">
                <a:latin typeface="Arial" panose="020B0604020202020204" pitchFamily="34" charset="0"/>
                <a:cs typeface="Arial" panose="020B0604020202020204" pitchFamily="34" charset="0"/>
              </a:rPr>
              <a:t>Calculate the efficiency of a mechanical air intake fan of 3.9 kW of power moving 5.3m</a:t>
            </a:r>
            <a:r>
              <a:rPr lang="en-GB" sz="2400" baseline="30000" dirty="0" smtClean="0">
                <a:latin typeface="Arial" panose="020B0604020202020204" pitchFamily="34" charset="0"/>
                <a:cs typeface="Arial" panose="020B0604020202020204" pitchFamily="34" charset="0"/>
              </a:rPr>
              <a:t>3</a:t>
            </a:r>
            <a:r>
              <a:rPr lang="en-GB" sz="2400" dirty="0" smtClean="0">
                <a:latin typeface="Arial" panose="020B0604020202020204" pitchFamily="34" charset="0"/>
                <a:cs typeface="Arial" panose="020B0604020202020204" pitchFamily="34" charset="0"/>
              </a:rPr>
              <a:t> of air per second at a pressure of 370 Pascal</a:t>
            </a:r>
            <a:endParaRPr lang="en-US" sz="2400" dirty="0">
              <a:latin typeface="Arial" panose="020B0604020202020204" pitchFamily="34" charset="0"/>
              <a:cs typeface="Arial" panose="020B0604020202020204" pitchFamily="34" charset="0"/>
            </a:endParaRPr>
          </a:p>
        </p:txBody>
      </p:sp>
      <p:sp>
        <p:nvSpPr>
          <p:cNvPr id="3" name="TextBox 2"/>
          <p:cNvSpPr txBox="1"/>
          <p:nvPr/>
        </p:nvSpPr>
        <p:spPr>
          <a:xfrm>
            <a:off x="574655" y="404664"/>
            <a:ext cx="3672408" cy="523220"/>
          </a:xfrm>
          <a:prstGeom prst="rect">
            <a:avLst/>
          </a:prstGeom>
          <a:noFill/>
        </p:spPr>
        <p:txBody>
          <a:bodyPr wrap="square" rtlCol="0">
            <a:spAutoFit/>
          </a:bodyPr>
          <a:lstStyle/>
          <a:p>
            <a:r>
              <a:rPr lang="en-GB" sz="2800" b="1" u="sng" dirty="0" smtClean="0">
                <a:solidFill>
                  <a:srgbClr val="0070C0"/>
                </a:solidFill>
              </a:rPr>
              <a:t>Fan Efficiency</a:t>
            </a:r>
            <a:endParaRPr lang="en-US" sz="2800" b="1" u="sng" dirty="0">
              <a:solidFill>
                <a:srgbClr val="0070C0"/>
              </a:solidFill>
            </a:endParaRPr>
          </a:p>
        </p:txBody>
      </p:sp>
      <p:sp>
        <p:nvSpPr>
          <p:cNvPr id="4" name="TextBox 3"/>
          <p:cNvSpPr txBox="1"/>
          <p:nvPr/>
        </p:nvSpPr>
        <p:spPr>
          <a:xfrm>
            <a:off x="574655" y="1196752"/>
            <a:ext cx="3853329" cy="461665"/>
          </a:xfrm>
          <a:prstGeom prst="rect">
            <a:avLst/>
          </a:prstGeom>
          <a:noFill/>
        </p:spPr>
        <p:txBody>
          <a:bodyPr wrap="square" rtlCol="0">
            <a:spAutoFit/>
          </a:bodyPr>
          <a:lstStyle/>
          <a:p>
            <a:r>
              <a:rPr lang="en-GB" sz="2400" u="sng" dirty="0" smtClean="0">
                <a:latin typeface="Arial" panose="020B0604020202020204" pitchFamily="34" charset="0"/>
                <a:cs typeface="Arial" panose="020B0604020202020204" pitchFamily="34" charset="0"/>
              </a:rPr>
              <a:t>Exercise</a:t>
            </a:r>
            <a:endParaRPr lang="en-US" sz="2400" u="sng" dirty="0">
              <a:latin typeface="Arial" panose="020B0604020202020204" pitchFamily="34" charset="0"/>
              <a:cs typeface="Arial" panose="020B0604020202020204" pitchFamily="34" charset="0"/>
            </a:endParaRPr>
          </a:p>
        </p:txBody>
      </p:sp>
      <p:sp>
        <p:nvSpPr>
          <p:cNvPr id="5" name="Rectangle 4"/>
          <p:cNvSpPr/>
          <p:nvPr/>
        </p:nvSpPr>
        <p:spPr>
          <a:xfrm>
            <a:off x="574655" y="3451570"/>
            <a:ext cx="2930610" cy="369332"/>
          </a:xfrm>
          <a:prstGeom prst="rect">
            <a:avLst/>
          </a:prstGeom>
        </p:spPr>
        <p:txBody>
          <a:bodyPr wrap="none">
            <a:spAutoFit/>
          </a:bodyPr>
          <a:lstStyle/>
          <a:p>
            <a:pPr algn="just"/>
            <a:r>
              <a:rPr lang="en-GB" dirty="0" smtClean="0">
                <a:latin typeface="Arial" panose="020B0604020202020204" pitchFamily="34" charset="0"/>
                <a:cs typeface="Arial" panose="020B0604020202020204" pitchFamily="34" charset="0"/>
              </a:rPr>
              <a:t>1 Pascal = ( </a:t>
            </a:r>
            <a:r>
              <a:rPr lang="en-GB" dirty="0">
                <a:latin typeface="Arial" panose="020B0604020202020204" pitchFamily="34" charset="0"/>
                <a:cs typeface="Arial" panose="020B0604020202020204" pitchFamily="34" charset="0"/>
              </a:rPr>
              <a:t>1Newton / m</a:t>
            </a:r>
            <a:r>
              <a:rPr lang="en-GB" baseline="30000" dirty="0">
                <a:latin typeface="Arial" panose="020B0604020202020204" pitchFamily="34" charset="0"/>
                <a:cs typeface="Arial" panose="020B0604020202020204" pitchFamily="34" charset="0"/>
              </a:rPr>
              <a:t>2</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31998355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24744"/>
            <a:ext cx="8802724" cy="830997"/>
          </a:xfrm>
          <a:prstGeom prst="rect">
            <a:avLst/>
          </a:prstGeom>
          <a:noFill/>
        </p:spPr>
        <p:txBody>
          <a:bodyPr wrap="square" rtlCol="0">
            <a:spAutoFit/>
          </a:bodyPr>
          <a:lstStyle/>
          <a:p>
            <a:r>
              <a:rPr lang="en-GB" sz="2000" b="1" dirty="0">
                <a:solidFill>
                  <a:srgbClr val="0070C0"/>
                </a:solidFill>
              </a:rPr>
              <a:t> </a:t>
            </a:r>
            <a:r>
              <a:rPr lang="en-GB" sz="2000" b="1" dirty="0" smtClean="0">
                <a:solidFill>
                  <a:srgbClr val="0070C0"/>
                </a:solidFill>
              </a:rPr>
              <a:t>  </a:t>
            </a:r>
            <a:r>
              <a:rPr lang="en-GB" sz="2400" b="1" dirty="0" smtClean="0">
                <a:solidFill>
                  <a:srgbClr val="0070C0"/>
                </a:solidFill>
              </a:rPr>
              <a:t>  = Total Fan Pressure (P) x Air Volume moved(Q)   X   100</a:t>
            </a:r>
          </a:p>
          <a:p>
            <a:r>
              <a:rPr lang="en-GB" sz="2400" b="1" dirty="0" smtClean="0">
                <a:solidFill>
                  <a:srgbClr val="0070C0"/>
                </a:solidFill>
              </a:rPr>
              <a:t>                Air and Impeller Power in WATTS (W)                1</a:t>
            </a:r>
            <a:endParaRPr lang="en-US" sz="2400" b="1" dirty="0">
              <a:solidFill>
                <a:srgbClr val="0070C0"/>
              </a:solidFill>
            </a:endParaRPr>
          </a:p>
        </p:txBody>
      </p:sp>
      <p:cxnSp>
        <p:nvCxnSpPr>
          <p:cNvPr id="3" name="Straight Connector 2"/>
          <p:cNvCxnSpPr/>
          <p:nvPr/>
        </p:nvCxnSpPr>
        <p:spPr>
          <a:xfrm>
            <a:off x="827584" y="1556792"/>
            <a:ext cx="6552728" cy="0"/>
          </a:xfrm>
          <a:prstGeom prst="line">
            <a:avLst/>
          </a:prstGeom>
          <a:ln>
            <a:solidFill>
              <a:schemeClr val="accent1"/>
            </a:solidFill>
          </a:ln>
        </p:spPr>
        <p:style>
          <a:lnRef idx="3">
            <a:schemeClr val="dk1"/>
          </a:lnRef>
          <a:fillRef idx="0">
            <a:schemeClr val="dk1"/>
          </a:fillRef>
          <a:effectRef idx="2">
            <a:schemeClr val="dk1"/>
          </a:effectRef>
          <a:fontRef idx="minor">
            <a:schemeClr val="tx1"/>
          </a:fontRef>
        </p:style>
      </p:cxnSp>
      <p:cxnSp>
        <p:nvCxnSpPr>
          <p:cNvPr id="4" name="Straight Connector 3"/>
          <p:cNvCxnSpPr/>
          <p:nvPr/>
        </p:nvCxnSpPr>
        <p:spPr>
          <a:xfrm>
            <a:off x="8028384" y="1556792"/>
            <a:ext cx="504056" cy="0"/>
          </a:xfrm>
          <a:prstGeom prst="line">
            <a:avLst/>
          </a:prstGeom>
          <a:ln>
            <a:solidFill>
              <a:schemeClr val="accent1"/>
            </a:solidFill>
          </a:ln>
        </p:spPr>
        <p:style>
          <a:lnRef idx="3">
            <a:schemeClr val="dk1"/>
          </a:lnRef>
          <a:fillRef idx="0">
            <a:schemeClr val="dk1"/>
          </a:fillRef>
          <a:effectRef idx="2">
            <a:schemeClr val="dk1"/>
          </a:effectRef>
          <a:fontRef idx="minor">
            <a:schemeClr val="tx1"/>
          </a:fontRef>
        </p:style>
      </p:cxnSp>
      <p:sp>
        <p:nvSpPr>
          <p:cNvPr id="5" name="TextBox 4"/>
          <p:cNvSpPr txBox="1"/>
          <p:nvPr/>
        </p:nvSpPr>
        <p:spPr>
          <a:xfrm>
            <a:off x="827584" y="2708920"/>
            <a:ext cx="7704856"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   370 Pascal x 5.3m</a:t>
            </a:r>
            <a:r>
              <a:rPr lang="en-GB" sz="2400" baseline="30000" dirty="0" smtClean="0">
                <a:latin typeface="Arial" panose="020B0604020202020204" pitchFamily="34" charset="0"/>
                <a:cs typeface="Arial" panose="020B0604020202020204" pitchFamily="34" charset="0"/>
              </a:rPr>
              <a:t>3</a:t>
            </a:r>
            <a:r>
              <a:rPr lang="en-GB" sz="2400" dirty="0" smtClean="0">
                <a:latin typeface="Arial" panose="020B0604020202020204" pitchFamily="34" charset="0"/>
                <a:cs typeface="Arial" panose="020B0604020202020204" pitchFamily="34" charset="0"/>
              </a:rPr>
              <a:t>/s      x 100</a:t>
            </a:r>
          </a:p>
          <a:p>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3900 Watts                   1</a:t>
            </a:r>
          </a:p>
          <a:p>
            <a:r>
              <a:rPr lang="en-GB" sz="2400" dirty="0" smtClean="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cxnSp>
        <p:nvCxnSpPr>
          <p:cNvPr id="7" name="Straight Connector 6"/>
          <p:cNvCxnSpPr/>
          <p:nvPr/>
        </p:nvCxnSpPr>
        <p:spPr>
          <a:xfrm>
            <a:off x="1259632" y="3140968"/>
            <a:ext cx="295232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827584" y="4149080"/>
            <a:ext cx="3960440" cy="523220"/>
          </a:xfrm>
          <a:prstGeom prst="rect">
            <a:avLst/>
          </a:prstGeom>
          <a:noFill/>
        </p:spPr>
        <p:txBody>
          <a:bodyPr wrap="square" rtlCol="0">
            <a:spAutoFit/>
          </a:bodyPr>
          <a:lstStyle/>
          <a:p>
            <a:r>
              <a:rPr lang="en-GB" dirty="0" smtClean="0"/>
              <a:t> </a:t>
            </a:r>
            <a:r>
              <a:rPr lang="en-GB" sz="2800" dirty="0" smtClean="0">
                <a:latin typeface="Arial" panose="020B0604020202020204" pitchFamily="34" charset="0"/>
                <a:cs typeface="Arial" panose="020B0604020202020204" pitchFamily="34" charset="0"/>
              </a:rPr>
              <a:t>= 50.28 %</a:t>
            </a:r>
            <a:endParaRPr lang="en-US" sz="2800" dirty="0">
              <a:latin typeface="Arial" panose="020B0604020202020204" pitchFamily="34" charset="0"/>
              <a:cs typeface="Arial" panose="020B0604020202020204" pitchFamily="34" charset="0"/>
            </a:endParaRPr>
          </a:p>
        </p:txBody>
      </p:sp>
      <p:cxnSp>
        <p:nvCxnSpPr>
          <p:cNvPr id="9" name="Straight Connector 8"/>
          <p:cNvCxnSpPr/>
          <p:nvPr/>
        </p:nvCxnSpPr>
        <p:spPr>
          <a:xfrm>
            <a:off x="5004048" y="3140968"/>
            <a:ext cx="504056" cy="0"/>
          </a:xfrm>
          <a:prstGeom prst="line">
            <a:avLst/>
          </a:prstGeom>
          <a:ln>
            <a:solidFill>
              <a:srgbClr val="00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xmlns="" val="282512629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2492" y="553285"/>
            <a:ext cx="8640960" cy="6863417"/>
          </a:xfrm>
          <a:prstGeom prst="rect">
            <a:avLst/>
          </a:prstGeom>
        </p:spPr>
        <p:txBody>
          <a:bodyPr wrap="square">
            <a:spAutoFit/>
          </a:bodyPr>
          <a:lstStyle/>
          <a:p>
            <a:pPr marL="457200" indent="-457200">
              <a:buFont typeface="+mj-lt"/>
              <a:buAutoNum type="arabicPeriod"/>
            </a:pPr>
            <a:r>
              <a:rPr lang="en-US" sz="2000" b="1" dirty="0" smtClean="0">
                <a:solidFill>
                  <a:srgbClr val="0070C0"/>
                </a:solidFill>
                <a:latin typeface="Arial" pitchFamily="34" charset="0"/>
                <a:cs typeface="Arial" pitchFamily="34" charset="0"/>
              </a:rPr>
              <a:t>Propeller Fan</a:t>
            </a:r>
          </a:p>
          <a:p>
            <a:pPr marL="457200" indent="-457200">
              <a:buFont typeface="+mj-lt"/>
              <a:buAutoNum type="arabicPeriod"/>
            </a:pPr>
            <a:endParaRPr lang="en-US" sz="2000" b="1" dirty="0">
              <a:solidFill>
                <a:srgbClr val="0070C0"/>
              </a:solidFill>
              <a:latin typeface="Arial" pitchFamily="34" charset="0"/>
              <a:cs typeface="Arial" pitchFamily="34" charset="0"/>
            </a:endParaRPr>
          </a:p>
          <a:p>
            <a:pPr marL="800100" lvl="1" indent="-342900">
              <a:buFont typeface="Arial"/>
              <a:buChar char="•"/>
            </a:pPr>
            <a:r>
              <a:rPr lang="en-US" sz="2000" dirty="0" smtClean="0">
                <a:solidFill>
                  <a:srgbClr val="0070C0"/>
                </a:solidFill>
                <a:latin typeface="Arial" pitchFamily="34" charset="0"/>
                <a:cs typeface="Arial" pitchFamily="34" charset="0"/>
              </a:rPr>
              <a:t>Used </a:t>
            </a:r>
            <a:r>
              <a:rPr lang="en-US" sz="2000" dirty="0">
                <a:solidFill>
                  <a:srgbClr val="0070C0"/>
                </a:solidFill>
                <a:latin typeface="Arial" pitchFamily="34" charset="0"/>
                <a:cs typeface="Arial" pitchFamily="34" charset="0"/>
              </a:rPr>
              <a:t>in situations where there is minimal resistance to air flow.</a:t>
            </a:r>
          </a:p>
          <a:p>
            <a:pPr marL="800100" lvl="1" indent="-342900">
              <a:buFont typeface="Arial"/>
              <a:buChar char="•"/>
            </a:pPr>
            <a:r>
              <a:rPr lang="en-US" sz="2000" dirty="0" smtClean="0">
                <a:latin typeface="Arial" pitchFamily="34" charset="0"/>
                <a:cs typeface="Arial" pitchFamily="34" charset="0"/>
              </a:rPr>
              <a:t>Typical </a:t>
            </a:r>
            <a:r>
              <a:rPr lang="en-US" sz="2000" dirty="0">
                <a:latin typeface="Arial" pitchFamily="34" charset="0"/>
                <a:cs typeface="Arial" pitchFamily="34" charset="0"/>
              </a:rPr>
              <a:t>outputs are; </a:t>
            </a:r>
            <a:r>
              <a:rPr lang="en-US" sz="2000" b="1" dirty="0">
                <a:solidFill>
                  <a:srgbClr val="0070C0"/>
                </a:solidFill>
                <a:latin typeface="Arial" pitchFamily="34" charset="0"/>
                <a:cs typeface="Arial" pitchFamily="34" charset="0"/>
              </a:rPr>
              <a:t>up to 4 m</a:t>
            </a:r>
            <a:r>
              <a:rPr lang="en-US" sz="2000" b="1" baseline="30000" dirty="0">
                <a:solidFill>
                  <a:srgbClr val="0070C0"/>
                </a:solidFill>
                <a:latin typeface="Arial" pitchFamily="34" charset="0"/>
                <a:cs typeface="Arial" pitchFamily="34" charset="0"/>
              </a:rPr>
              <a:t>3</a:t>
            </a:r>
            <a:r>
              <a:rPr lang="en-US" sz="2000" b="1" dirty="0">
                <a:solidFill>
                  <a:srgbClr val="0070C0"/>
                </a:solidFill>
                <a:latin typeface="Arial" pitchFamily="34" charset="0"/>
                <a:cs typeface="Arial" pitchFamily="34" charset="0"/>
              </a:rPr>
              <a:t>/s </a:t>
            </a:r>
            <a:r>
              <a:rPr lang="en-US" sz="2000" dirty="0">
                <a:latin typeface="Arial" pitchFamily="34" charset="0"/>
                <a:cs typeface="Arial" pitchFamily="34" charset="0"/>
              </a:rPr>
              <a:t>and up to 250 Pa pressure.</a:t>
            </a:r>
          </a:p>
          <a:p>
            <a:pPr marL="800100" lvl="1" indent="-342900">
              <a:buFont typeface="Arial"/>
              <a:buChar char="•"/>
            </a:pPr>
            <a:r>
              <a:rPr lang="en-US" sz="2000" dirty="0" smtClean="0">
                <a:latin typeface="Arial" pitchFamily="34" charset="0"/>
                <a:cs typeface="Arial" pitchFamily="34" charset="0"/>
              </a:rPr>
              <a:t>Fan </a:t>
            </a:r>
            <a:r>
              <a:rPr lang="en-US" sz="2000" b="1" dirty="0">
                <a:solidFill>
                  <a:srgbClr val="0070C0"/>
                </a:solidFill>
                <a:latin typeface="Arial" pitchFamily="34" charset="0"/>
                <a:cs typeface="Arial" pitchFamily="34" charset="0"/>
              </a:rPr>
              <a:t>efficiency</a:t>
            </a:r>
            <a:r>
              <a:rPr lang="en-US" sz="2000" dirty="0">
                <a:latin typeface="Arial" pitchFamily="34" charset="0"/>
                <a:cs typeface="Arial" pitchFamily="34" charset="0"/>
              </a:rPr>
              <a:t> is low at about </a:t>
            </a:r>
            <a:r>
              <a:rPr lang="en-US" sz="2000" b="1" dirty="0">
                <a:solidFill>
                  <a:srgbClr val="0070C0"/>
                </a:solidFill>
                <a:latin typeface="Arial" pitchFamily="34" charset="0"/>
                <a:cs typeface="Arial" pitchFamily="34" charset="0"/>
              </a:rPr>
              <a:t>40</a:t>
            </a:r>
            <a:r>
              <a:rPr lang="en-US" sz="2000" b="1" dirty="0" smtClean="0">
                <a:solidFill>
                  <a:srgbClr val="0070C0"/>
                </a:solidFill>
                <a:latin typeface="Arial" pitchFamily="34" charset="0"/>
                <a:cs typeface="Arial" pitchFamily="34" charset="0"/>
              </a:rPr>
              <a:t>%</a:t>
            </a:r>
            <a:r>
              <a:rPr lang="en-US" sz="2000" dirty="0">
                <a:latin typeface="Arial" pitchFamily="34" charset="0"/>
                <a:cs typeface="Arial" pitchFamily="34" charset="0"/>
              </a:rPr>
              <a:t> </a:t>
            </a:r>
            <a:r>
              <a:rPr lang="en-US" sz="2000" dirty="0" smtClean="0">
                <a:latin typeface="Arial" pitchFamily="34" charset="0"/>
                <a:cs typeface="Arial" pitchFamily="34" charset="0"/>
              </a:rPr>
              <a:t>so </a:t>
            </a:r>
            <a:r>
              <a:rPr lang="en-US" sz="2000" b="1" dirty="0" smtClean="0">
                <a:solidFill>
                  <a:srgbClr val="0070C0"/>
                </a:solidFill>
                <a:latin typeface="Arial" pitchFamily="34" charset="0"/>
                <a:cs typeface="Arial" pitchFamily="34" charset="0"/>
              </a:rPr>
              <a:t>unsuited to ductwork system</a:t>
            </a:r>
            <a:endParaRPr lang="en-US" sz="2000" b="1" dirty="0">
              <a:solidFill>
                <a:srgbClr val="0070C0"/>
              </a:solidFill>
              <a:latin typeface="Arial" pitchFamily="34" charset="0"/>
              <a:cs typeface="Arial" pitchFamily="34" charset="0"/>
            </a:endParaRPr>
          </a:p>
          <a:p>
            <a:pPr marL="800100" lvl="1" indent="-342900">
              <a:buFont typeface="Arial"/>
              <a:buChar char="•"/>
            </a:pPr>
            <a:r>
              <a:rPr lang="en-US" sz="2000" dirty="0" smtClean="0">
                <a:latin typeface="Arial" pitchFamily="34" charset="0"/>
                <a:cs typeface="Arial" pitchFamily="34" charset="0"/>
              </a:rPr>
              <a:t>Suitable </a:t>
            </a:r>
            <a:r>
              <a:rPr lang="en-US" sz="2000" dirty="0">
                <a:latin typeface="Arial" pitchFamily="34" charset="0"/>
                <a:cs typeface="Arial" pitchFamily="34" charset="0"/>
              </a:rPr>
              <a:t>for </a:t>
            </a:r>
            <a:r>
              <a:rPr lang="en-US" sz="2000" b="1" dirty="0">
                <a:solidFill>
                  <a:srgbClr val="0070C0"/>
                </a:solidFill>
                <a:latin typeface="Arial" pitchFamily="34" charset="0"/>
                <a:cs typeface="Arial" pitchFamily="34" charset="0"/>
              </a:rPr>
              <a:t>wall, window and roof fans </a:t>
            </a:r>
            <a:r>
              <a:rPr lang="en-US" sz="2000" dirty="0">
                <a:latin typeface="Arial" pitchFamily="34" charset="0"/>
                <a:cs typeface="Arial" pitchFamily="34" charset="0"/>
              </a:rPr>
              <a:t>where the intake and discharge are free from obstacles.</a:t>
            </a:r>
          </a:p>
          <a:p>
            <a:pPr marL="800100" lvl="1" indent="-342900">
              <a:buFont typeface="Arial"/>
              <a:buChar char="•"/>
            </a:pPr>
            <a:r>
              <a:rPr lang="en-US" sz="2000" dirty="0" smtClean="0">
                <a:latin typeface="Arial" pitchFamily="34" charset="0"/>
                <a:cs typeface="Arial" pitchFamily="34" charset="0"/>
              </a:rPr>
              <a:t>Low </a:t>
            </a:r>
            <a:r>
              <a:rPr lang="en-US" sz="2000" dirty="0">
                <a:latin typeface="Arial" pitchFamily="34" charset="0"/>
                <a:cs typeface="Arial" pitchFamily="34" charset="0"/>
              </a:rPr>
              <a:t>installation cost.</a:t>
            </a:r>
          </a:p>
          <a:p>
            <a:endParaRPr lang="en-US" sz="2000" dirty="0" smtClean="0">
              <a:latin typeface="Arial" pitchFamily="34" charset="0"/>
              <a:cs typeface="Arial" pitchFamily="34" charset="0"/>
            </a:endParaRPr>
          </a:p>
          <a:p>
            <a:pPr marL="457200" indent="-457200">
              <a:buAutoNum type="arabicPeriod" startAt="2"/>
            </a:pPr>
            <a:r>
              <a:rPr lang="en-US" sz="2000" b="1" dirty="0" smtClean="0">
                <a:solidFill>
                  <a:srgbClr val="0070C0"/>
                </a:solidFill>
                <a:latin typeface="Arial" pitchFamily="34" charset="0"/>
                <a:cs typeface="Arial" pitchFamily="34" charset="0"/>
              </a:rPr>
              <a:t>Axial Flow Fan</a:t>
            </a:r>
          </a:p>
          <a:p>
            <a:pPr marL="457200" indent="-457200">
              <a:buAutoNum type="arabicPeriod" startAt="2"/>
            </a:pPr>
            <a:endParaRPr lang="en-US" sz="2000" b="1" dirty="0" smtClean="0">
              <a:solidFill>
                <a:srgbClr val="0070C0"/>
              </a:solidFill>
              <a:latin typeface="Arial" pitchFamily="34" charset="0"/>
              <a:cs typeface="Arial" pitchFamily="34" charset="0"/>
            </a:endParaRPr>
          </a:p>
          <a:p>
            <a:pPr marL="800100" lvl="1" indent="-342900">
              <a:buFont typeface="Arial"/>
              <a:buChar char="•"/>
            </a:pPr>
            <a:r>
              <a:rPr lang="en-US" sz="2000" dirty="0" smtClean="0">
                <a:latin typeface="Arial" pitchFamily="34" charset="0"/>
                <a:cs typeface="Arial" pitchFamily="34" charset="0"/>
              </a:rPr>
              <a:t>High </a:t>
            </a:r>
            <a:r>
              <a:rPr lang="en-US" sz="2000" dirty="0">
                <a:latin typeface="Arial" pitchFamily="34" charset="0"/>
                <a:cs typeface="Arial" pitchFamily="34" charset="0"/>
              </a:rPr>
              <a:t>volume flow rate is possible with this type of fan with high </a:t>
            </a:r>
            <a:r>
              <a:rPr lang="en-US" sz="2000" b="1" dirty="0">
                <a:solidFill>
                  <a:srgbClr val="0070C0"/>
                </a:solidFill>
                <a:latin typeface="Arial" pitchFamily="34" charset="0"/>
                <a:cs typeface="Arial" pitchFamily="34" charset="0"/>
              </a:rPr>
              <a:t>efficiency, about </a:t>
            </a:r>
            <a:r>
              <a:rPr lang="en-US" sz="2000" b="1" dirty="0" smtClean="0">
                <a:solidFill>
                  <a:srgbClr val="0070C0"/>
                </a:solidFill>
                <a:latin typeface="Arial" pitchFamily="34" charset="0"/>
                <a:cs typeface="Arial" pitchFamily="34" charset="0"/>
              </a:rPr>
              <a:t>70</a:t>
            </a:r>
            <a:r>
              <a:rPr lang="en-US" sz="2000" b="1" dirty="0">
                <a:solidFill>
                  <a:srgbClr val="0070C0"/>
                </a:solidFill>
                <a:latin typeface="Arial" pitchFamily="34" charset="0"/>
                <a:cs typeface="Arial" pitchFamily="34" charset="0"/>
              </a:rPr>
              <a:t>% to </a:t>
            </a:r>
            <a:r>
              <a:rPr lang="en-US" sz="2000" b="1" dirty="0" smtClean="0">
                <a:solidFill>
                  <a:srgbClr val="0070C0"/>
                </a:solidFill>
                <a:latin typeface="Arial" pitchFamily="34" charset="0"/>
                <a:cs typeface="Arial" pitchFamily="34" charset="0"/>
              </a:rPr>
              <a:t>75</a:t>
            </a:r>
            <a:r>
              <a:rPr lang="en-US" sz="2000" b="1" dirty="0">
                <a:solidFill>
                  <a:srgbClr val="0070C0"/>
                </a:solidFill>
                <a:latin typeface="Arial" pitchFamily="34" charset="0"/>
                <a:cs typeface="Arial" pitchFamily="34" charset="0"/>
              </a:rPr>
              <a:t>%.</a:t>
            </a:r>
          </a:p>
          <a:p>
            <a:pPr marL="800100" lvl="1" indent="-342900">
              <a:buFont typeface="Arial"/>
              <a:buChar char="•"/>
            </a:pPr>
            <a:r>
              <a:rPr lang="en-US" sz="2000" dirty="0" smtClean="0">
                <a:latin typeface="Arial" pitchFamily="34" charset="0"/>
                <a:cs typeface="Arial" pitchFamily="34" charset="0"/>
              </a:rPr>
              <a:t>Typical </a:t>
            </a:r>
            <a:r>
              <a:rPr lang="en-US" sz="2000" dirty="0">
                <a:latin typeface="Arial" pitchFamily="34" charset="0"/>
                <a:cs typeface="Arial" pitchFamily="34" charset="0"/>
              </a:rPr>
              <a:t>outputs are; </a:t>
            </a:r>
            <a:r>
              <a:rPr lang="en-US" sz="2000" b="1" dirty="0">
                <a:solidFill>
                  <a:srgbClr val="0070C0"/>
                </a:solidFill>
                <a:latin typeface="Arial" pitchFamily="34" charset="0"/>
                <a:cs typeface="Arial" pitchFamily="34" charset="0"/>
              </a:rPr>
              <a:t>up to 20 m</a:t>
            </a:r>
            <a:r>
              <a:rPr lang="en-US" sz="2000" b="1" baseline="30000" dirty="0">
                <a:solidFill>
                  <a:srgbClr val="0070C0"/>
                </a:solidFill>
                <a:latin typeface="Arial" pitchFamily="34" charset="0"/>
                <a:cs typeface="Arial" pitchFamily="34" charset="0"/>
              </a:rPr>
              <a:t>3</a:t>
            </a:r>
            <a:r>
              <a:rPr lang="en-US" sz="2000" b="1" dirty="0">
                <a:solidFill>
                  <a:srgbClr val="0070C0"/>
                </a:solidFill>
                <a:latin typeface="Arial" pitchFamily="34" charset="0"/>
                <a:cs typeface="Arial" pitchFamily="34" charset="0"/>
              </a:rPr>
              <a:t>/s </a:t>
            </a:r>
            <a:r>
              <a:rPr lang="en-US" sz="2000" dirty="0">
                <a:latin typeface="Arial" pitchFamily="34" charset="0"/>
                <a:cs typeface="Arial" pitchFamily="34" charset="0"/>
              </a:rPr>
              <a:t>and up to 700 </a:t>
            </a:r>
            <a:r>
              <a:rPr lang="en-US" sz="2000" dirty="0" smtClean="0">
                <a:latin typeface="Arial" pitchFamily="34" charset="0"/>
                <a:cs typeface="Arial" pitchFamily="34" charset="0"/>
              </a:rPr>
              <a:t>Pa pressure</a:t>
            </a:r>
            <a:r>
              <a:rPr lang="en-US" sz="2000" dirty="0">
                <a:latin typeface="Arial" pitchFamily="34" charset="0"/>
                <a:cs typeface="Arial" pitchFamily="34" charset="0"/>
              </a:rPr>
              <a:t>.</a:t>
            </a:r>
          </a:p>
          <a:p>
            <a:pPr marL="800100" lvl="1" indent="-342900">
              <a:buFont typeface="Arial"/>
              <a:buChar char="•"/>
            </a:pPr>
            <a:r>
              <a:rPr lang="en-US" sz="2000" dirty="0" smtClean="0">
                <a:latin typeface="Arial" pitchFamily="34" charset="0"/>
                <a:cs typeface="Arial" pitchFamily="34" charset="0"/>
              </a:rPr>
              <a:t>The </a:t>
            </a:r>
            <a:r>
              <a:rPr lang="en-US" sz="2000" dirty="0">
                <a:latin typeface="Arial" pitchFamily="34" charset="0"/>
                <a:cs typeface="Arial" pitchFamily="34" charset="0"/>
              </a:rPr>
              <a:t>fan is </a:t>
            </a:r>
            <a:r>
              <a:rPr lang="en-US" sz="2000" b="1" dirty="0" smtClean="0">
                <a:solidFill>
                  <a:srgbClr val="0070C0"/>
                </a:solidFill>
                <a:latin typeface="Arial" pitchFamily="34" charset="0"/>
                <a:cs typeface="Arial" pitchFamily="34" charset="0"/>
              </a:rPr>
              <a:t>aero foil blades </a:t>
            </a:r>
            <a:r>
              <a:rPr lang="en-US" sz="2000" dirty="0" smtClean="0">
                <a:latin typeface="Arial" pitchFamily="34" charset="0"/>
                <a:cs typeface="Arial" pitchFamily="34" charset="0"/>
              </a:rPr>
              <a:t>mounted on a </a:t>
            </a:r>
            <a:r>
              <a:rPr lang="en-US" sz="2000" b="1" dirty="0" smtClean="0">
                <a:solidFill>
                  <a:srgbClr val="0070C0"/>
                </a:solidFill>
                <a:latin typeface="Arial" pitchFamily="34" charset="0"/>
                <a:cs typeface="Arial" pitchFamily="34" charset="0"/>
              </a:rPr>
              <a:t>motor driven central shaft, which increases efficiency.</a:t>
            </a:r>
          </a:p>
          <a:p>
            <a:pPr marL="800100" lvl="1" indent="-342900">
              <a:buFont typeface="Arial"/>
              <a:buChar char="•"/>
            </a:pPr>
            <a:r>
              <a:rPr lang="en-US" sz="2000" b="1" dirty="0" smtClean="0">
                <a:solidFill>
                  <a:srgbClr val="0070C0"/>
                </a:solidFill>
                <a:latin typeface="Arial" pitchFamily="34" charset="0"/>
                <a:cs typeface="Arial" pitchFamily="34" charset="0"/>
              </a:rPr>
              <a:t>Adjustable </a:t>
            </a:r>
            <a:r>
              <a:rPr lang="en-US" sz="2000" b="1" dirty="0">
                <a:solidFill>
                  <a:srgbClr val="0070C0"/>
                </a:solidFill>
                <a:latin typeface="Arial" pitchFamily="34" charset="0"/>
                <a:cs typeface="Arial" pitchFamily="34" charset="0"/>
              </a:rPr>
              <a:t>pitch </a:t>
            </a:r>
            <a:r>
              <a:rPr lang="en-US" sz="2000" dirty="0">
                <a:latin typeface="Arial" pitchFamily="34" charset="0"/>
                <a:cs typeface="Arial" pitchFamily="34" charset="0"/>
              </a:rPr>
              <a:t>blades can be used for greater flexibility.</a:t>
            </a:r>
          </a:p>
          <a:p>
            <a:pPr marL="800100" lvl="1" indent="-342900">
              <a:buFont typeface="Arial"/>
              <a:buChar char="•"/>
            </a:pPr>
            <a:r>
              <a:rPr lang="en-US" sz="2000" b="1" dirty="0">
                <a:solidFill>
                  <a:srgbClr val="0070C0"/>
                </a:solidFill>
                <a:latin typeface="Arial" pitchFamily="34" charset="0"/>
                <a:cs typeface="Arial" pitchFamily="34" charset="0"/>
              </a:rPr>
              <a:t>Ductwork</a:t>
            </a:r>
            <a:r>
              <a:rPr lang="en-US" sz="2000" dirty="0">
                <a:latin typeface="Arial" pitchFamily="34" charset="0"/>
                <a:cs typeface="Arial" pitchFamily="34" charset="0"/>
              </a:rPr>
              <a:t> can be simply </a:t>
            </a:r>
            <a:r>
              <a:rPr lang="en-US" sz="2000" b="1" dirty="0">
                <a:solidFill>
                  <a:srgbClr val="0070C0"/>
                </a:solidFill>
                <a:latin typeface="Arial" pitchFamily="34" charset="0"/>
                <a:cs typeface="Arial" pitchFamily="34" charset="0"/>
              </a:rPr>
              <a:t>connected to the flange at either end </a:t>
            </a:r>
            <a:endParaRPr lang="en-US" sz="2000" b="1" dirty="0" smtClean="0">
              <a:solidFill>
                <a:srgbClr val="0070C0"/>
              </a:solidFill>
              <a:latin typeface="Arial" pitchFamily="34" charset="0"/>
              <a:cs typeface="Arial" pitchFamily="34" charset="0"/>
            </a:endParaRPr>
          </a:p>
          <a:p>
            <a:pPr lvl="1"/>
            <a:r>
              <a:rPr lang="en-US" sz="2000" b="1" dirty="0">
                <a:solidFill>
                  <a:srgbClr val="0070C0"/>
                </a:solidFill>
                <a:latin typeface="Arial" pitchFamily="34" charset="0"/>
                <a:cs typeface="Arial" pitchFamily="34" charset="0"/>
              </a:rPr>
              <a:t> </a:t>
            </a:r>
            <a:r>
              <a:rPr lang="en-US" sz="2000" b="1" dirty="0" smtClean="0">
                <a:solidFill>
                  <a:srgbClr val="0070C0"/>
                </a:solidFill>
                <a:latin typeface="Arial" pitchFamily="34" charset="0"/>
                <a:cs typeface="Arial" pitchFamily="34" charset="0"/>
              </a:rPr>
              <a:t>    of </a:t>
            </a:r>
            <a:r>
              <a:rPr lang="en-US" sz="2000" b="1" dirty="0">
                <a:solidFill>
                  <a:srgbClr val="0070C0"/>
                </a:solidFill>
                <a:latin typeface="Arial" pitchFamily="34" charset="0"/>
                <a:cs typeface="Arial" pitchFamily="34" charset="0"/>
              </a:rPr>
              <a:t>the fan.</a:t>
            </a:r>
          </a:p>
          <a:p>
            <a:pPr marL="800100" lvl="1" indent="-342900">
              <a:buFont typeface="Arial"/>
              <a:buChar char="•"/>
            </a:pPr>
            <a:endParaRPr lang="en-US" sz="2000" dirty="0" smtClean="0">
              <a:latin typeface="Arial" pitchFamily="34" charset="0"/>
              <a:cs typeface="Arial" pitchFamily="34" charset="0"/>
            </a:endParaRPr>
          </a:p>
          <a:p>
            <a:pPr marL="800100" lvl="1" indent="-342900">
              <a:buFont typeface="Arial"/>
              <a:buChar char="•"/>
            </a:pPr>
            <a:endParaRPr lang="en-US" sz="2000" dirty="0">
              <a:latin typeface="Arial" pitchFamily="34" charset="0"/>
              <a:cs typeface="Arial" pitchFamily="34" charset="0"/>
            </a:endParaRPr>
          </a:p>
        </p:txBody>
      </p:sp>
      <p:sp>
        <p:nvSpPr>
          <p:cNvPr id="2" name="Rectangle 1"/>
          <p:cNvSpPr/>
          <p:nvPr/>
        </p:nvSpPr>
        <p:spPr>
          <a:xfrm>
            <a:off x="322492" y="30065"/>
            <a:ext cx="3014993" cy="523220"/>
          </a:xfrm>
          <a:prstGeom prst="rect">
            <a:avLst/>
          </a:prstGeom>
        </p:spPr>
        <p:txBody>
          <a:bodyPr wrap="none">
            <a:spAutoFit/>
          </a:bodyPr>
          <a:lstStyle/>
          <a:p>
            <a:r>
              <a:rPr lang="en-US" sz="2800" b="1" dirty="0">
                <a:solidFill>
                  <a:srgbClr val="0070C0"/>
                </a:solidFill>
                <a:latin typeface="Arial" pitchFamily="34" charset="0"/>
                <a:cs typeface="Arial" pitchFamily="34" charset="0"/>
              </a:rPr>
              <a:t>TYPES OF FANS</a:t>
            </a:r>
          </a:p>
        </p:txBody>
      </p:sp>
    </p:spTree>
    <p:extLst>
      <p:ext uri="{BB962C8B-B14F-4D97-AF65-F5344CB8AC3E}">
        <p14:creationId xmlns:p14="http://schemas.microsoft.com/office/powerpoint/2010/main" xmlns="" val="262352685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srcRect t="4011" r="7025"/>
          <a:stretch/>
        </p:blipFill>
        <p:spPr>
          <a:xfrm>
            <a:off x="146532" y="163969"/>
            <a:ext cx="5314950" cy="6582906"/>
          </a:xfrm>
          <a:prstGeom prst="rect">
            <a:avLst/>
          </a:prstGeom>
        </p:spPr>
      </p:pic>
      <p:sp>
        <p:nvSpPr>
          <p:cNvPr id="2" name="Rectangle 1"/>
          <p:cNvSpPr/>
          <p:nvPr/>
        </p:nvSpPr>
        <p:spPr>
          <a:xfrm>
            <a:off x="5652120" y="188640"/>
            <a:ext cx="3238501" cy="5139869"/>
          </a:xfrm>
          <a:prstGeom prst="rect">
            <a:avLst/>
          </a:prstGeom>
        </p:spPr>
        <p:txBody>
          <a:bodyPr wrap="square">
            <a:spAutoFit/>
          </a:bodyPr>
          <a:lstStyle/>
          <a:p>
            <a:r>
              <a:rPr lang="en-US" sz="2800" b="1" dirty="0" smtClean="0">
                <a:solidFill>
                  <a:srgbClr val="0070C0"/>
                </a:solidFill>
                <a:latin typeface="Arial" pitchFamily="34" charset="0"/>
                <a:cs typeface="Arial" pitchFamily="34" charset="0"/>
              </a:rPr>
              <a:t>TYPES OF FANS</a:t>
            </a:r>
          </a:p>
          <a:p>
            <a:endParaRPr lang="en-US" sz="2000" dirty="0" smtClean="0">
              <a:latin typeface="Arial" pitchFamily="34" charset="0"/>
              <a:cs typeface="Arial" pitchFamily="34" charset="0"/>
            </a:endParaRPr>
          </a:p>
          <a:p>
            <a:r>
              <a:rPr lang="en-US" sz="2000" dirty="0" smtClean="0">
                <a:latin typeface="Arial" pitchFamily="34" charset="0"/>
                <a:cs typeface="Arial" pitchFamily="34" charset="0"/>
              </a:rPr>
              <a:t>There </a:t>
            </a:r>
            <a:r>
              <a:rPr lang="en-US" sz="2000" dirty="0">
                <a:latin typeface="Arial" pitchFamily="34" charset="0"/>
                <a:cs typeface="Arial" pitchFamily="34" charset="0"/>
              </a:rPr>
              <a:t>are several types of fan to choose from in </a:t>
            </a:r>
            <a:r>
              <a:rPr lang="en-US" sz="2000" dirty="0" smtClean="0">
                <a:latin typeface="Arial" pitchFamily="34" charset="0"/>
                <a:cs typeface="Arial" pitchFamily="34" charset="0"/>
              </a:rPr>
              <a:t>ventilation. These </a:t>
            </a:r>
            <a:r>
              <a:rPr lang="en-US" sz="2000" dirty="0">
                <a:latin typeface="Arial" pitchFamily="34" charset="0"/>
                <a:cs typeface="Arial" pitchFamily="34" charset="0"/>
              </a:rPr>
              <a:t>are</a:t>
            </a:r>
            <a:r>
              <a:rPr lang="en-US" sz="2000" dirty="0" smtClean="0">
                <a:latin typeface="Arial" pitchFamily="34" charset="0"/>
                <a:cs typeface="Arial" pitchFamily="34" charset="0"/>
              </a:rPr>
              <a:t>:</a:t>
            </a:r>
          </a:p>
          <a:p>
            <a:endParaRPr lang="en-US" sz="2000" dirty="0">
              <a:latin typeface="Arial" pitchFamily="34" charset="0"/>
              <a:cs typeface="Arial" pitchFamily="34" charset="0"/>
            </a:endParaRPr>
          </a:p>
          <a:p>
            <a:pPr marL="457200" indent="-457200">
              <a:buFont typeface="+mj-lt"/>
              <a:buAutoNum type="arabicPeriod"/>
            </a:pPr>
            <a:r>
              <a:rPr lang="en-US" sz="2000" b="1" dirty="0" smtClean="0">
                <a:solidFill>
                  <a:srgbClr val="0070C0"/>
                </a:solidFill>
                <a:latin typeface="Arial" pitchFamily="34" charset="0"/>
                <a:cs typeface="Arial" pitchFamily="34" charset="0"/>
              </a:rPr>
              <a:t>Propeller</a:t>
            </a:r>
          </a:p>
          <a:p>
            <a:pPr marL="457200" indent="-457200">
              <a:buFont typeface="+mj-lt"/>
              <a:buAutoNum type="arabicPeriod"/>
            </a:pPr>
            <a:endParaRPr lang="en-US" sz="2000" b="1" dirty="0">
              <a:solidFill>
                <a:srgbClr val="0070C0"/>
              </a:solidFill>
              <a:latin typeface="Arial" pitchFamily="34" charset="0"/>
              <a:cs typeface="Arial" pitchFamily="34" charset="0"/>
            </a:endParaRPr>
          </a:p>
          <a:p>
            <a:pPr marL="457200" indent="-457200">
              <a:buFont typeface="+mj-lt"/>
              <a:buAutoNum type="arabicPeriod"/>
            </a:pPr>
            <a:endParaRPr lang="en-US" sz="2000" b="1" dirty="0" smtClean="0">
              <a:solidFill>
                <a:srgbClr val="0070C0"/>
              </a:solidFill>
              <a:latin typeface="Arial" pitchFamily="34" charset="0"/>
              <a:cs typeface="Arial" pitchFamily="34" charset="0"/>
            </a:endParaRPr>
          </a:p>
          <a:p>
            <a:pPr marL="457200" indent="-457200">
              <a:buFont typeface="+mj-lt"/>
              <a:buAutoNum type="arabicPeriod"/>
            </a:pPr>
            <a:endParaRPr lang="en-US" sz="2000" b="1" dirty="0">
              <a:solidFill>
                <a:srgbClr val="0070C0"/>
              </a:solidFill>
              <a:latin typeface="Arial" pitchFamily="34" charset="0"/>
              <a:cs typeface="Arial" pitchFamily="34" charset="0"/>
            </a:endParaRPr>
          </a:p>
          <a:p>
            <a:pPr marL="457200" indent="-457200">
              <a:buFont typeface="+mj-lt"/>
              <a:buAutoNum type="arabicPeriod"/>
            </a:pPr>
            <a:endParaRPr lang="en-US" sz="2000" b="1" dirty="0" smtClean="0">
              <a:solidFill>
                <a:srgbClr val="0070C0"/>
              </a:solidFill>
              <a:latin typeface="Arial" pitchFamily="34" charset="0"/>
              <a:cs typeface="Arial" pitchFamily="34" charset="0"/>
            </a:endParaRPr>
          </a:p>
          <a:p>
            <a:pPr marL="457200" indent="-457200">
              <a:buFont typeface="+mj-lt"/>
              <a:buAutoNum type="arabicPeriod"/>
            </a:pPr>
            <a:endParaRPr lang="en-US" sz="2000" b="1" dirty="0">
              <a:solidFill>
                <a:srgbClr val="0070C0"/>
              </a:solidFill>
              <a:latin typeface="Arial" pitchFamily="34" charset="0"/>
              <a:cs typeface="Arial" pitchFamily="34" charset="0"/>
            </a:endParaRPr>
          </a:p>
          <a:p>
            <a:pPr marL="457200" indent="-457200">
              <a:buFont typeface="+mj-lt"/>
              <a:buAutoNum type="arabicPeriod"/>
            </a:pPr>
            <a:r>
              <a:rPr lang="en-US" sz="2000" b="1" dirty="0" smtClean="0">
                <a:solidFill>
                  <a:srgbClr val="0070C0"/>
                </a:solidFill>
                <a:latin typeface="Arial" pitchFamily="34" charset="0"/>
                <a:cs typeface="Arial" pitchFamily="34" charset="0"/>
              </a:rPr>
              <a:t>Axial flow</a:t>
            </a:r>
          </a:p>
          <a:p>
            <a:pPr marL="457200" indent="-457200">
              <a:buFont typeface="+mj-lt"/>
              <a:buAutoNum type="arabicPeriod"/>
            </a:pPr>
            <a:endParaRPr lang="en-US" sz="2000" b="1" dirty="0">
              <a:solidFill>
                <a:srgbClr val="0070C0"/>
              </a:solidFill>
              <a:latin typeface="Arial" pitchFamily="34" charset="0"/>
              <a:cs typeface="Arial" pitchFamily="34" charset="0"/>
            </a:endParaRPr>
          </a:p>
          <a:p>
            <a:pPr marL="457200" indent="-457200">
              <a:buFont typeface="+mj-lt"/>
              <a:buAutoNum type="arabicPeriod"/>
            </a:pPr>
            <a:endParaRPr lang="en-US" sz="2000" b="1" dirty="0" smtClean="0">
              <a:solidFill>
                <a:srgbClr val="0070C0"/>
              </a:solidFill>
              <a:latin typeface="Arial" pitchFamily="34" charset="0"/>
              <a:cs typeface="Arial" pitchFamily="34" charset="0"/>
            </a:endParaRPr>
          </a:p>
          <a:p>
            <a:pPr marL="457200" indent="-457200">
              <a:buFont typeface="+mj-lt"/>
              <a:buAutoNum type="arabicPeriod"/>
            </a:pPr>
            <a:endParaRPr lang="en-US" sz="2000" b="1" dirty="0">
              <a:solidFill>
                <a:srgbClr val="0070C0"/>
              </a:solidFill>
              <a:latin typeface="Arial" pitchFamily="34" charset="0"/>
              <a:cs typeface="Arial" pitchFamily="34" charset="0"/>
            </a:endParaRPr>
          </a:p>
        </p:txBody>
      </p:sp>
      <p:cxnSp>
        <p:nvCxnSpPr>
          <p:cNvPr id="5" name="Straight Arrow Connector 4"/>
          <p:cNvCxnSpPr/>
          <p:nvPr/>
        </p:nvCxnSpPr>
        <p:spPr>
          <a:xfrm flipH="1">
            <a:off x="5004048" y="2348880"/>
            <a:ext cx="720080" cy="36004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4644008" y="4221088"/>
            <a:ext cx="1008112" cy="527871"/>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461482" y="5445224"/>
            <a:ext cx="2088232" cy="646331"/>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Ductwork Attached </a:t>
            </a:r>
          </a:p>
          <a:p>
            <a:r>
              <a:rPr lang="en-GB" sz="1200" dirty="0" smtClean="0">
                <a:latin typeface="Arial" panose="020B0604020202020204" pitchFamily="34" charset="0"/>
                <a:cs typeface="Arial" panose="020B0604020202020204" pitchFamily="34" charset="0"/>
              </a:rPr>
              <a:t>to flange </a:t>
            </a:r>
          </a:p>
          <a:p>
            <a:r>
              <a:rPr lang="en-GB" sz="1200" dirty="0" smtClean="0">
                <a:latin typeface="Arial" panose="020B0604020202020204" pitchFamily="34" charset="0"/>
                <a:cs typeface="Arial" panose="020B0604020202020204" pitchFamily="34" charset="0"/>
              </a:rPr>
              <a:t>casing</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03071171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86.gi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27584" y="980728"/>
            <a:ext cx="7791098" cy="5000625"/>
          </a:xfrm>
          <a:prstGeom prst="rect">
            <a:avLst/>
          </a:prstGeom>
        </p:spPr>
      </p:pic>
      <p:sp>
        <p:nvSpPr>
          <p:cNvPr id="2" name="TextBox 1"/>
          <p:cNvSpPr txBox="1"/>
          <p:nvPr/>
        </p:nvSpPr>
        <p:spPr>
          <a:xfrm>
            <a:off x="4211960" y="1340768"/>
            <a:ext cx="1728192" cy="1200329"/>
          </a:xfrm>
          <a:prstGeom prst="rect">
            <a:avLst/>
          </a:prstGeom>
          <a:noFill/>
        </p:spPr>
        <p:txBody>
          <a:bodyPr wrap="square" rtlCol="0">
            <a:spAutoFit/>
          </a:bodyPr>
          <a:lstStyle/>
          <a:p>
            <a:r>
              <a:rPr lang="en-GB" dirty="0" smtClean="0"/>
              <a:t>Internal or External Electric Motor configuration</a:t>
            </a:r>
            <a:endParaRPr lang="en-GB" dirty="0"/>
          </a:p>
        </p:txBody>
      </p:sp>
    </p:spTree>
    <p:extLst>
      <p:ext uri="{BB962C8B-B14F-4D97-AF65-F5344CB8AC3E}">
        <p14:creationId xmlns:p14="http://schemas.microsoft.com/office/powerpoint/2010/main" xmlns="" val="79592710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174872"/>
            <a:ext cx="4091489" cy="6555641"/>
          </a:xfrm>
          <a:prstGeom prst="rect">
            <a:avLst/>
          </a:prstGeom>
        </p:spPr>
        <p:txBody>
          <a:bodyPr wrap="square">
            <a:spAutoFit/>
          </a:bodyPr>
          <a:lstStyle/>
          <a:p>
            <a:pPr marL="457200" indent="-457200">
              <a:buFont typeface="+mj-lt"/>
              <a:buAutoNum type="arabicPeriod" startAt="3"/>
            </a:pPr>
            <a:r>
              <a:rPr lang="en-US" sz="2000" b="1" dirty="0">
                <a:solidFill>
                  <a:srgbClr val="0070C0"/>
                </a:solidFill>
                <a:latin typeface="Arial" pitchFamily="34" charset="0"/>
                <a:cs typeface="Arial" pitchFamily="34" charset="0"/>
              </a:rPr>
              <a:t>Centrifugal </a:t>
            </a:r>
            <a:r>
              <a:rPr lang="en-US" sz="2000" b="1" dirty="0" smtClean="0">
                <a:solidFill>
                  <a:srgbClr val="0070C0"/>
                </a:solidFill>
                <a:latin typeface="Arial" pitchFamily="34" charset="0"/>
                <a:cs typeface="Arial" pitchFamily="34" charset="0"/>
              </a:rPr>
              <a:t>Fan</a:t>
            </a:r>
          </a:p>
          <a:p>
            <a:pPr marL="457200" indent="-457200">
              <a:buFont typeface="+mj-lt"/>
              <a:buAutoNum type="arabicPeriod" startAt="3"/>
            </a:pPr>
            <a:endParaRPr lang="en-US" sz="2000" b="1" dirty="0">
              <a:solidFill>
                <a:srgbClr val="0070C0"/>
              </a:solidFill>
              <a:latin typeface="Arial" pitchFamily="34" charset="0"/>
              <a:cs typeface="Arial" pitchFamily="34" charset="0"/>
            </a:endParaRPr>
          </a:p>
          <a:p>
            <a:pPr marL="800100" lvl="1" indent="-342900">
              <a:buFont typeface="Arial"/>
              <a:buChar char="•"/>
            </a:pPr>
            <a:r>
              <a:rPr lang="en-US" sz="2000" b="1" dirty="0" smtClean="0">
                <a:solidFill>
                  <a:srgbClr val="0070C0"/>
                </a:solidFill>
                <a:latin typeface="Arial" pitchFamily="34" charset="0"/>
                <a:cs typeface="Arial" pitchFamily="34" charset="0"/>
              </a:rPr>
              <a:t>High </a:t>
            </a:r>
            <a:r>
              <a:rPr lang="en-US" sz="2000" b="1" dirty="0">
                <a:solidFill>
                  <a:srgbClr val="0070C0"/>
                </a:solidFill>
                <a:latin typeface="Arial" pitchFamily="34" charset="0"/>
                <a:cs typeface="Arial" pitchFamily="34" charset="0"/>
              </a:rPr>
              <a:t>pressure air flow </a:t>
            </a:r>
            <a:r>
              <a:rPr lang="en-US" sz="2000" dirty="0">
                <a:latin typeface="Arial" pitchFamily="34" charset="0"/>
                <a:cs typeface="Arial" pitchFamily="34" charset="0"/>
              </a:rPr>
              <a:t>is possible with this type of </a:t>
            </a:r>
            <a:r>
              <a:rPr lang="en-US" sz="2000" dirty="0" smtClean="0">
                <a:latin typeface="Arial" pitchFamily="34" charset="0"/>
                <a:cs typeface="Arial" pitchFamily="34" charset="0"/>
              </a:rPr>
              <a:t>fan, </a:t>
            </a:r>
            <a:r>
              <a:rPr lang="en-US" sz="2000" b="1" dirty="0" smtClean="0">
                <a:solidFill>
                  <a:srgbClr val="0070C0"/>
                </a:solidFill>
                <a:latin typeface="Arial" pitchFamily="34" charset="0"/>
                <a:cs typeface="Arial" pitchFamily="34" charset="0"/>
              </a:rPr>
              <a:t>above 20m</a:t>
            </a:r>
            <a:r>
              <a:rPr lang="en-US" sz="2000" b="1" baseline="30000" dirty="0" smtClean="0">
                <a:solidFill>
                  <a:srgbClr val="0070C0"/>
                </a:solidFill>
                <a:latin typeface="Arial" pitchFamily="34" charset="0"/>
                <a:cs typeface="Arial" pitchFamily="34" charset="0"/>
              </a:rPr>
              <a:t>3 </a:t>
            </a:r>
            <a:r>
              <a:rPr lang="en-US" sz="2000" b="1" dirty="0" smtClean="0">
                <a:solidFill>
                  <a:srgbClr val="0070C0"/>
                </a:solidFill>
                <a:latin typeface="Arial" pitchFamily="34" charset="0"/>
                <a:cs typeface="Arial" pitchFamily="34" charset="0"/>
              </a:rPr>
              <a:t>/s</a:t>
            </a:r>
            <a:endParaRPr lang="en-US" sz="2000" b="1" dirty="0">
              <a:solidFill>
                <a:srgbClr val="0070C0"/>
              </a:solidFill>
              <a:latin typeface="Arial" pitchFamily="34" charset="0"/>
              <a:cs typeface="Arial" pitchFamily="34" charset="0"/>
            </a:endParaRPr>
          </a:p>
          <a:p>
            <a:pPr marL="800100" lvl="1" indent="-342900">
              <a:buFont typeface="Arial"/>
              <a:buChar char="•"/>
            </a:pPr>
            <a:r>
              <a:rPr lang="en-US" sz="2000" b="1" dirty="0" smtClean="0">
                <a:solidFill>
                  <a:srgbClr val="0070C0"/>
                </a:solidFill>
                <a:latin typeface="Arial" pitchFamily="34" charset="0"/>
                <a:cs typeface="Arial" pitchFamily="34" charset="0"/>
              </a:rPr>
              <a:t>Used </a:t>
            </a:r>
            <a:r>
              <a:rPr lang="en-US" sz="2000" b="1" dirty="0">
                <a:solidFill>
                  <a:srgbClr val="0070C0"/>
                </a:solidFill>
                <a:latin typeface="Arial" pitchFamily="34" charset="0"/>
                <a:cs typeface="Arial" pitchFamily="34" charset="0"/>
              </a:rPr>
              <a:t>in </a:t>
            </a:r>
            <a:r>
              <a:rPr lang="en-US" sz="2000" b="1" dirty="0" smtClean="0">
                <a:solidFill>
                  <a:srgbClr val="0070C0"/>
                </a:solidFill>
                <a:latin typeface="Arial" pitchFamily="34" charset="0"/>
                <a:cs typeface="Arial" pitchFamily="34" charset="0"/>
              </a:rPr>
              <a:t>large air </a:t>
            </a:r>
            <a:r>
              <a:rPr lang="en-US" sz="2000" b="1" dirty="0">
                <a:solidFill>
                  <a:srgbClr val="0070C0"/>
                </a:solidFill>
                <a:latin typeface="Arial" pitchFamily="34" charset="0"/>
                <a:cs typeface="Arial" pitchFamily="34" charset="0"/>
              </a:rPr>
              <a:t>handling </a:t>
            </a:r>
            <a:r>
              <a:rPr lang="en-US" sz="2000" b="1" dirty="0" smtClean="0">
                <a:solidFill>
                  <a:srgbClr val="0070C0"/>
                </a:solidFill>
                <a:latin typeface="Arial" pitchFamily="34" charset="0"/>
                <a:cs typeface="Arial" pitchFamily="34" charset="0"/>
              </a:rPr>
              <a:t>units (HVAC) </a:t>
            </a:r>
            <a:r>
              <a:rPr lang="en-US" sz="2000" dirty="0">
                <a:latin typeface="Arial" pitchFamily="34" charset="0"/>
                <a:cs typeface="Arial" pitchFamily="34" charset="0"/>
              </a:rPr>
              <a:t>and other situations to overcome high resistance to air flow.</a:t>
            </a:r>
          </a:p>
          <a:p>
            <a:pPr marL="800100" lvl="1" indent="-342900">
              <a:buFont typeface="Arial"/>
              <a:buChar char="•"/>
            </a:pPr>
            <a:r>
              <a:rPr lang="en-US" sz="2000" dirty="0" smtClean="0">
                <a:latin typeface="Arial" pitchFamily="34" charset="0"/>
                <a:cs typeface="Arial" pitchFamily="34" charset="0"/>
              </a:rPr>
              <a:t>The rotating impeller </a:t>
            </a:r>
            <a:r>
              <a:rPr lang="en-US" sz="2000" dirty="0">
                <a:latin typeface="Arial" pitchFamily="34" charset="0"/>
                <a:cs typeface="Arial" pitchFamily="34" charset="0"/>
              </a:rPr>
              <a:t>is made of thin blades which are either forward or backward curved.</a:t>
            </a:r>
          </a:p>
          <a:p>
            <a:pPr marL="800100" lvl="1" indent="-342900">
              <a:buFont typeface="Arial"/>
              <a:buChar char="•"/>
            </a:pPr>
            <a:r>
              <a:rPr lang="en-US" sz="2000" b="1" dirty="0" smtClean="0">
                <a:solidFill>
                  <a:srgbClr val="0070C0"/>
                </a:solidFill>
                <a:latin typeface="Arial" pitchFamily="34" charset="0"/>
                <a:cs typeface="Arial" pitchFamily="34" charset="0"/>
              </a:rPr>
              <a:t>The </a:t>
            </a:r>
            <a:r>
              <a:rPr lang="en-US" sz="2000" b="1" dirty="0">
                <a:solidFill>
                  <a:srgbClr val="0070C0"/>
                </a:solidFill>
                <a:latin typeface="Arial" pitchFamily="34" charset="0"/>
                <a:cs typeface="Arial" pitchFamily="34" charset="0"/>
              </a:rPr>
              <a:t>air </a:t>
            </a:r>
            <a:r>
              <a:rPr lang="en-US" sz="2000" b="1" dirty="0" smtClean="0">
                <a:solidFill>
                  <a:srgbClr val="0070C0"/>
                </a:solidFill>
                <a:latin typeface="Arial" pitchFamily="34" charset="0"/>
                <a:cs typeface="Arial" pitchFamily="34" charset="0"/>
              </a:rPr>
              <a:t>is drawn in at right angles and changes </a:t>
            </a:r>
            <a:r>
              <a:rPr lang="en-US" sz="2000" b="1" dirty="0">
                <a:solidFill>
                  <a:srgbClr val="0070C0"/>
                </a:solidFill>
                <a:latin typeface="Arial" pitchFamily="34" charset="0"/>
                <a:cs typeface="Arial" pitchFamily="34" charset="0"/>
              </a:rPr>
              <a:t>direction by 90 degrees in a centrifugal fan so more space is required.</a:t>
            </a:r>
          </a:p>
          <a:p>
            <a:pPr marL="800100" lvl="1" indent="-342900">
              <a:buFont typeface="Arial"/>
              <a:buChar char="•"/>
            </a:pPr>
            <a:r>
              <a:rPr lang="en-US" sz="2000" dirty="0" smtClean="0">
                <a:latin typeface="Arial" pitchFamily="34" charset="0"/>
                <a:cs typeface="Arial" pitchFamily="34" charset="0"/>
              </a:rPr>
              <a:t>Usually </a:t>
            </a:r>
            <a:r>
              <a:rPr lang="en-US" sz="2000" dirty="0">
                <a:latin typeface="Arial" pitchFamily="34" charset="0"/>
                <a:cs typeface="Arial" pitchFamily="34" charset="0"/>
              </a:rPr>
              <a:t>the </a:t>
            </a:r>
            <a:r>
              <a:rPr lang="en-US" sz="2000" b="1" dirty="0">
                <a:solidFill>
                  <a:srgbClr val="0070C0"/>
                </a:solidFill>
                <a:latin typeface="Arial" pitchFamily="34" charset="0"/>
                <a:cs typeface="Arial" pitchFamily="34" charset="0"/>
              </a:rPr>
              <a:t>motor is placed external to the </a:t>
            </a:r>
            <a:r>
              <a:rPr lang="en-US" sz="2000" b="1" dirty="0" smtClean="0">
                <a:solidFill>
                  <a:srgbClr val="0070C0"/>
                </a:solidFill>
                <a:latin typeface="Arial" pitchFamily="34" charset="0"/>
                <a:cs typeface="Arial" pitchFamily="34" charset="0"/>
              </a:rPr>
              <a:t>casing</a:t>
            </a:r>
            <a:endParaRPr lang="en-US" sz="2000" b="1" dirty="0">
              <a:solidFill>
                <a:srgbClr val="0070C0"/>
              </a:solidFill>
              <a:latin typeface="Arial" pitchFamily="34" charset="0"/>
              <a:cs typeface="Arial" pitchFamily="34" charset="0"/>
            </a:endParaRPr>
          </a:p>
        </p:txBody>
      </p:sp>
      <p:pic>
        <p:nvPicPr>
          <p:cNvPr id="6" name="Picture 5" descr="887.gif"/>
          <p:cNvPicPr>
            <a:picLocks noChangeAspect="1"/>
          </p:cNvPicPr>
          <p:nvPr/>
        </p:nvPicPr>
        <p:blipFill rotWithShape="1">
          <a:blip r:embed="rId2" cstate="print">
            <a:extLst>
              <a:ext uri="{28A0092B-C50C-407E-A947-70E740481C1C}">
                <a14:useLocalDpi xmlns:a14="http://schemas.microsoft.com/office/drawing/2010/main" xmlns="" val="0"/>
              </a:ext>
            </a:extLst>
          </a:blip>
          <a:srcRect l="3714" t="22335" r="49374" b="11349"/>
          <a:stretch/>
        </p:blipFill>
        <p:spPr>
          <a:xfrm>
            <a:off x="4909441" y="174872"/>
            <a:ext cx="3229559" cy="2788110"/>
          </a:xfrm>
          <a:prstGeom prst="rect">
            <a:avLst/>
          </a:prstGeom>
        </p:spPr>
      </p:pic>
      <p:pic>
        <p:nvPicPr>
          <p:cNvPr id="5" name="Picture 4" descr="887.gif"/>
          <p:cNvPicPr>
            <a:picLocks noChangeAspect="1"/>
          </p:cNvPicPr>
          <p:nvPr/>
        </p:nvPicPr>
        <p:blipFill rotWithShape="1">
          <a:blip r:embed="rId2" cstate="print">
            <a:extLst>
              <a:ext uri="{28A0092B-C50C-407E-A947-70E740481C1C}">
                <a14:useLocalDpi xmlns:a14="http://schemas.microsoft.com/office/drawing/2010/main" xmlns="" val="0"/>
              </a:ext>
            </a:extLst>
          </a:blip>
          <a:srcRect l="53245" t="2676" r="4718" b="8212"/>
          <a:stretch/>
        </p:blipFill>
        <p:spPr>
          <a:xfrm>
            <a:off x="5072255" y="2965737"/>
            <a:ext cx="2908098" cy="3764776"/>
          </a:xfrm>
          <a:prstGeom prst="rect">
            <a:avLst/>
          </a:prstGeom>
        </p:spPr>
      </p:pic>
    </p:spTree>
    <p:extLst>
      <p:ext uri="{BB962C8B-B14F-4D97-AF65-F5344CB8AC3E}">
        <p14:creationId xmlns:p14="http://schemas.microsoft.com/office/powerpoint/2010/main" xmlns="" val="262352685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260648"/>
            <a:ext cx="3672408" cy="523220"/>
          </a:xfrm>
          <a:prstGeom prst="rect">
            <a:avLst/>
          </a:prstGeom>
          <a:noFill/>
        </p:spPr>
        <p:txBody>
          <a:bodyPr wrap="square" rtlCol="0">
            <a:spAutoFit/>
          </a:bodyPr>
          <a:lstStyle/>
          <a:p>
            <a:r>
              <a:rPr lang="en-GB" sz="2800" b="1" u="sng" dirty="0" smtClean="0">
                <a:solidFill>
                  <a:srgbClr val="0070C0"/>
                </a:solidFill>
              </a:rPr>
              <a:t>2. FILTERS</a:t>
            </a:r>
            <a:endParaRPr lang="en-US" sz="2800" b="1" u="sng" dirty="0">
              <a:solidFill>
                <a:srgbClr val="0070C0"/>
              </a:solidFill>
            </a:endParaRPr>
          </a:p>
        </p:txBody>
      </p:sp>
      <p:sp>
        <p:nvSpPr>
          <p:cNvPr id="5" name="TextBox 4"/>
          <p:cNvSpPr txBox="1"/>
          <p:nvPr/>
        </p:nvSpPr>
        <p:spPr>
          <a:xfrm>
            <a:off x="467544" y="980728"/>
            <a:ext cx="8208912" cy="1323439"/>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Filters are applied at the point of air entry into the ventilation system.</a:t>
            </a:r>
          </a:p>
          <a:p>
            <a:pPr algn="just"/>
            <a:r>
              <a:rPr lang="en-GB" sz="2000" dirty="0" smtClean="0">
                <a:latin typeface="Arial" panose="020B0604020202020204" pitchFamily="34" charset="0"/>
                <a:cs typeface="Arial" panose="020B0604020202020204" pitchFamily="34" charset="0"/>
              </a:rPr>
              <a:t>Their purpose is to </a:t>
            </a:r>
            <a:r>
              <a:rPr lang="en-GB" sz="2000" b="1" dirty="0" smtClean="0">
                <a:solidFill>
                  <a:srgbClr val="0070C0"/>
                </a:solidFill>
                <a:latin typeface="Arial" panose="020B0604020202020204" pitchFamily="34" charset="0"/>
                <a:cs typeface="Arial" panose="020B0604020202020204" pitchFamily="34" charset="0"/>
              </a:rPr>
              <a:t>remove suspended particles, contaminants and odours.</a:t>
            </a:r>
          </a:p>
          <a:p>
            <a:pPr algn="just"/>
            <a:r>
              <a:rPr lang="en-GB" sz="2000" dirty="0" smtClean="0">
                <a:latin typeface="Arial" panose="020B0604020202020204" pitchFamily="34" charset="0"/>
                <a:cs typeface="Arial" panose="020B0604020202020204" pitchFamily="34" charset="0"/>
              </a:rPr>
              <a:t>They range in complexity from paper elements to electronic devices.</a:t>
            </a:r>
            <a:endParaRPr lang="en-US" sz="2000" dirty="0">
              <a:latin typeface="Arial" panose="020B0604020202020204" pitchFamily="34" charset="0"/>
              <a:cs typeface="Arial" panose="020B0604020202020204" pitchFamily="34" charset="0"/>
            </a:endParaRPr>
          </a:p>
        </p:txBody>
      </p:sp>
      <p:sp>
        <p:nvSpPr>
          <p:cNvPr id="6" name="TextBox 5"/>
          <p:cNvSpPr txBox="1"/>
          <p:nvPr/>
        </p:nvSpPr>
        <p:spPr>
          <a:xfrm>
            <a:off x="467544" y="2304167"/>
            <a:ext cx="8208912" cy="1015663"/>
          </a:xfrm>
          <a:prstGeom prst="rect">
            <a:avLst/>
          </a:prstGeom>
          <a:noFill/>
        </p:spPr>
        <p:txBody>
          <a:bodyPr wrap="square" rtlCol="0">
            <a:spAutoFit/>
          </a:bodyPr>
          <a:lstStyle/>
          <a:p>
            <a:pPr algn="just"/>
            <a:r>
              <a:rPr lang="en-GB" sz="2200" b="1" dirty="0" smtClean="0">
                <a:solidFill>
                  <a:srgbClr val="0070C0"/>
                </a:solidFill>
                <a:latin typeface="Arial" panose="020B0604020202020204" pitchFamily="34" charset="0"/>
                <a:cs typeface="Arial" panose="020B0604020202020204" pitchFamily="34" charset="0"/>
              </a:rPr>
              <a:t>DRY FILTERS : </a:t>
            </a:r>
            <a:r>
              <a:rPr lang="en-GB" b="1" dirty="0" smtClean="0">
                <a:solidFill>
                  <a:srgbClr val="0070C0"/>
                </a:solidFill>
                <a:latin typeface="Arial" panose="020B0604020202020204" pitchFamily="34" charset="0"/>
                <a:cs typeface="Arial" panose="020B0604020202020204" pitchFamily="34" charset="0"/>
              </a:rPr>
              <a:t>Paper, woven fabrics, foamed plastics or glass fibre</a:t>
            </a:r>
            <a:r>
              <a:rPr lang="en-GB" dirty="0" smtClean="0">
                <a:latin typeface="Arial" panose="020B0604020202020204" pitchFamily="34" charset="0"/>
                <a:cs typeface="Arial" panose="020B0604020202020204" pitchFamily="34" charset="0"/>
              </a:rPr>
              <a:t>…replaced at set intervals depending on air quality, but </a:t>
            </a:r>
            <a:r>
              <a:rPr lang="en-GB" b="1" dirty="0" smtClean="0">
                <a:solidFill>
                  <a:srgbClr val="0070C0"/>
                </a:solidFill>
                <a:latin typeface="Arial" panose="020B0604020202020204" pitchFamily="34" charset="0"/>
                <a:cs typeface="Arial" panose="020B0604020202020204" pitchFamily="34" charset="0"/>
              </a:rPr>
              <a:t>can be vacuumed during their life</a:t>
            </a:r>
            <a:r>
              <a:rPr lang="en-GB" dirty="0" smtClean="0">
                <a:latin typeface="Arial" panose="020B0604020202020204" pitchFamily="34" charset="0"/>
                <a:cs typeface="Arial" panose="020B0604020202020204" pitchFamily="34" charset="0"/>
              </a:rPr>
              <a:t> before replacement </a:t>
            </a:r>
            <a:endParaRPr lang="en-US" dirty="0">
              <a:latin typeface="Arial" panose="020B0604020202020204" pitchFamily="34" charset="0"/>
              <a:cs typeface="Arial" panose="020B0604020202020204" pitchFamily="34" charset="0"/>
            </a:endParaRPr>
          </a:p>
        </p:txBody>
      </p:sp>
      <p:sp>
        <p:nvSpPr>
          <p:cNvPr id="7" name="TextBox 6"/>
          <p:cNvSpPr txBox="1"/>
          <p:nvPr/>
        </p:nvSpPr>
        <p:spPr>
          <a:xfrm>
            <a:off x="443893" y="3331311"/>
            <a:ext cx="8208912" cy="984885"/>
          </a:xfrm>
          <a:prstGeom prst="rect">
            <a:avLst/>
          </a:prstGeom>
          <a:noFill/>
        </p:spPr>
        <p:txBody>
          <a:bodyPr wrap="square" rtlCol="0">
            <a:spAutoFit/>
          </a:bodyPr>
          <a:lstStyle/>
          <a:p>
            <a:pPr algn="just"/>
            <a:r>
              <a:rPr lang="en-GB" sz="2200" b="1" dirty="0" smtClean="0">
                <a:solidFill>
                  <a:srgbClr val="0070C0"/>
                </a:solidFill>
                <a:latin typeface="Arial" panose="020B0604020202020204" pitchFamily="34" charset="0"/>
                <a:cs typeface="Arial" panose="020B0604020202020204" pitchFamily="34" charset="0"/>
              </a:rPr>
              <a:t>VISCOUS : </a:t>
            </a:r>
            <a:r>
              <a:rPr lang="en-GB" dirty="0" smtClean="0">
                <a:latin typeface="Arial" panose="020B0604020202020204" pitchFamily="34" charset="0"/>
                <a:cs typeface="Arial" panose="020B0604020202020204" pitchFamily="34" charset="0"/>
              </a:rPr>
              <a:t>Viscous or WET filters </a:t>
            </a:r>
            <a:r>
              <a:rPr lang="en-GB" b="1" dirty="0" smtClean="0">
                <a:solidFill>
                  <a:srgbClr val="0070C0"/>
                </a:solidFill>
                <a:latin typeface="Arial" panose="020B0604020202020204" pitchFamily="34" charset="0"/>
                <a:cs typeface="Arial" panose="020B0604020202020204" pitchFamily="34" charset="0"/>
              </a:rPr>
              <a:t>comprise a row of corrugated metal sheets coated in a non flammable and odourless oil.</a:t>
            </a:r>
            <a:r>
              <a:rPr lang="en-GB" dirty="0" smtClean="0">
                <a:latin typeface="Arial" panose="020B0604020202020204" pitchFamily="34" charset="0"/>
                <a:cs typeface="Arial" panose="020B0604020202020204" pitchFamily="34" charset="0"/>
              </a:rPr>
              <a:t> Used in industrial units if heavy contamination is possible. Cleaned with a dilute caustic soda.</a:t>
            </a:r>
            <a:endParaRPr lang="en-US" dirty="0">
              <a:latin typeface="Arial" panose="020B0604020202020204" pitchFamily="34" charset="0"/>
              <a:cs typeface="Arial" panose="020B0604020202020204" pitchFamily="34" charset="0"/>
            </a:endParaRPr>
          </a:p>
        </p:txBody>
      </p:sp>
      <p:sp>
        <p:nvSpPr>
          <p:cNvPr id="8" name="TextBox 7"/>
          <p:cNvSpPr txBox="1"/>
          <p:nvPr/>
        </p:nvSpPr>
        <p:spPr>
          <a:xfrm>
            <a:off x="454290" y="4329784"/>
            <a:ext cx="8208912" cy="984885"/>
          </a:xfrm>
          <a:prstGeom prst="rect">
            <a:avLst/>
          </a:prstGeom>
          <a:noFill/>
        </p:spPr>
        <p:txBody>
          <a:bodyPr wrap="square" rtlCol="0">
            <a:spAutoFit/>
          </a:bodyPr>
          <a:lstStyle/>
          <a:p>
            <a:pPr algn="just"/>
            <a:r>
              <a:rPr lang="en-GB" sz="2200" b="1" dirty="0" smtClean="0">
                <a:solidFill>
                  <a:srgbClr val="0070C0"/>
                </a:solidFill>
                <a:latin typeface="Arial" panose="020B0604020202020204" pitchFamily="34" charset="0"/>
                <a:cs typeface="Arial" panose="020B0604020202020204" pitchFamily="34" charset="0"/>
              </a:rPr>
              <a:t>ELECTROSTATIC : </a:t>
            </a:r>
            <a:r>
              <a:rPr lang="en-GB" dirty="0" smtClean="0">
                <a:latin typeface="Arial" panose="020B0604020202020204" pitchFamily="34" charset="0"/>
                <a:cs typeface="Arial" panose="020B0604020202020204" pitchFamily="34" charset="0"/>
              </a:rPr>
              <a:t>Very expensive but most efficient, </a:t>
            </a:r>
            <a:r>
              <a:rPr lang="en-GB" b="1" dirty="0" smtClean="0">
                <a:solidFill>
                  <a:srgbClr val="0070C0"/>
                </a:solidFill>
                <a:latin typeface="Arial" panose="020B0604020202020204" pitchFamily="34" charset="0"/>
                <a:cs typeface="Arial" panose="020B0604020202020204" pitchFamily="34" charset="0"/>
              </a:rPr>
              <a:t>removing all smoke and pollen</a:t>
            </a:r>
            <a:r>
              <a:rPr lang="en-GB" dirty="0" smtClean="0">
                <a:latin typeface="Arial" panose="020B0604020202020204" pitchFamily="34" charset="0"/>
                <a:cs typeface="Arial" panose="020B0604020202020204" pitchFamily="34" charset="0"/>
              </a:rPr>
              <a:t>. </a:t>
            </a:r>
            <a:r>
              <a:rPr lang="en-GB" b="1" dirty="0" smtClean="0">
                <a:solidFill>
                  <a:srgbClr val="0070C0"/>
                </a:solidFill>
                <a:latin typeface="Arial" panose="020B0604020202020204" pitchFamily="34" charset="0"/>
                <a:cs typeface="Arial" panose="020B0604020202020204" pitchFamily="34" charset="0"/>
              </a:rPr>
              <a:t>Installed with a pre-filter </a:t>
            </a:r>
            <a:r>
              <a:rPr lang="en-GB" dirty="0" smtClean="0">
                <a:latin typeface="Arial" panose="020B0604020202020204" pitchFamily="34" charset="0"/>
                <a:cs typeface="Arial" panose="020B0604020202020204" pitchFamily="34" charset="0"/>
              </a:rPr>
              <a:t>to remove larger particles first. Rows of opposing charged plates…with particles being ionised. </a:t>
            </a:r>
            <a:endParaRPr lang="en-US" dirty="0">
              <a:latin typeface="Arial" panose="020B0604020202020204" pitchFamily="34" charset="0"/>
              <a:cs typeface="Arial" panose="020B0604020202020204" pitchFamily="34" charset="0"/>
            </a:endParaRPr>
          </a:p>
        </p:txBody>
      </p:sp>
      <p:sp>
        <p:nvSpPr>
          <p:cNvPr id="9" name="TextBox 8"/>
          <p:cNvSpPr txBox="1"/>
          <p:nvPr/>
        </p:nvSpPr>
        <p:spPr>
          <a:xfrm>
            <a:off x="483925" y="5445224"/>
            <a:ext cx="8208912" cy="984885"/>
          </a:xfrm>
          <a:prstGeom prst="rect">
            <a:avLst/>
          </a:prstGeom>
          <a:noFill/>
        </p:spPr>
        <p:txBody>
          <a:bodyPr wrap="square" rtlCol="0">
            <a:spAutoFit/>
          </a:bodyPr>
          <a:lstStyle/>
          <a:p>
            <a:pPr algn="just"/>
            <a:r>
              <a:rPr lang="en-GB" sz="2200" b="1" dirty="0" smtClean="0">
                <a:solidFill>
                  <a:srgbClr val="0070C0"/>
                </a:solidFill>
                <a:latin typeface="Arial" panose="020B0604020202020204" pitchFamily="34" charset="0"/>
                <a:cs typeface="Arial" panose="020B0604020202020204" pitchFamily="34" charset="0"/>
              </a:rPr>
              <a:t>ACTIVATED CARBON : </a:t>
            </a:r>
            <a:r>
              <a:rPr lang="en-GB" dirty="0" smtClean="0">
                <a:latin typeface="Arial" panose="020B0604020202020204" pitchFamily="34" charset="0"/>
                <a:cs typeface="Arial" panose="020B0604020202020204" pitchFamily="34" charset="0"/>
              </a:rPr>
              <a:t>Very absorbent and </a:t>
            </a:r>
            <a:r>
              <a:rPr lang="en-GB" b="1" dirty="0" smtClean="0">
                <a:solidFill>
                  <a:srgbClr val="0070C0"/>
                </a:solidFill>
                <a:latin typeface="Arial" panose="020B0604020202020204" pitchFamily="34" charset="0"/>
                <a:cs typeface="Arial" panose="020B0604020202020204" pitchFamily="34" charset="0"/>
              </a:rPr>
              <a:t>designed for greasy and odorous environments such as commercial kitchens</a:t>
            </a:r>
            <a:r>
              <a:rPr lang="en-GB" dirty="0" smtClean="0">
                <a:latin typeface="Arial" panose="020B0604020202020204" pitchFamily="34" charset="0"/>
                <a:cs typeface="Arial" panose="020B0604020202020204" pitchFamily="34" charset="0"/>
              </a:rPr>
              <a:t>. Disposable with a fibrous matting containing the charcoal granules.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23465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11560" y="1196752"/>
            <a:ext cx="7867650" cy="4791075"/>
          </a:xfrm>
          <a:prstGeom prst="rect">
            <a:avLst/>
          </a:prstGeom>
          <a:ln w="28575">
            <a:solidFill>
              <a:schemeClr val="tx1"/>
            </a:solidFill>
          </a:ln>
        </p:spPr>
      </p:pic>
      <p:sp>
        <p:nvSpPr>
          <p:cNvPr id="3" name="Rectangle 2"/>
          <p:cNvSpPr/>
          <p:nvPr/>
        </p:nvSpPr>
        <p:spPr>
          <a:xfrm>
            <a:off x="403834" y="95326"/>
            <a:ext cx="6441187" cy="584775"/>
          </a:xfrm>
          <a:prstGeom prst="rect">
            <a:avLst/>
          </a:prstGeom>
        </p:spPr>
        <p:txBody>
          <a:bodyPr wrap="none">
            <a:spAutoFit/>
          </a:bodyPr>
          <a:lstStyle/>
          <a:p>
            <a:r>
              <a:rPr lang="en-US" sz="3200" b="1" u="sng" kern="0" dirty="0" smtClean="0">
                <a:solidFill>
                  <a:srgbClr val="000080"/>
                </a:solidFill>
                <a:latin typeface="Times New Roman" panose="02020603050405020304" pitchFamily="18" charset="0"/>
              </a:rPr>
              <a:t>Ducted Ventilation Design </a:t>
            </a:r>
            <a:r>
              <a:rPr lang="en-US" sz="3200" b="1" u="sng" kern="0" dirty="0">
                <a:solidFill>
                  <a:srgbClr val="000080"/>
                </a:solidFill>
                <a:latin typeface="Times New Roman" panose="02020603050405020304" pitchFamily="18" charset="0"/>
              </a:rPr>
              <a:t>Example</a:t>
            </a:r>
            <a:endParaRPr lang="en-US" sz="3200" dirty="0"/>
          </a:p>
        </p:txBody>
      </p:sp>
      <p:sp>
        <p:nvSpPr>
          <p:cNvPr id="4" name="Rectangle 3"/>
          <p:cNvSpPr/>
          <p:nvPr/>
        </p:nvSpPr>
        <p:spPr>
          <a:xfrm>
            <a:off x="611560" y="6071158"/>
            <a:ext cx="7712368" cy="646331"/>
          </a:xfrm>
          <a:prstGeom prst="rect">
            <a:avLst/>
          </a:prstGeom>
        </p:spPr>
        <p:txBody>
          <a:bodyPr wrap="none">
            <a:spAutoFit/>
          </a:bodyPr>
          <a:lstStyle/>
          <a:p>
            <a:pPr algn="ctr"/>
            <a:r>
              <a:rPr lang="en-US" b="1" dirty="0" smtClean="0">
                <a:latin typeface="Arial" panose="020B0604020202020204" pitchFamily="34" charset="0"/>
                <a:ea typeface="Times New Roman" panose="02020603050405020304" pitchFamily="18" charset="0"/>
                <a:cs typeface="Arial" panose="020B0604020202020204" pitchFamily="34" charset="0"/>
              </a:rPr>
              <a:t>Calculate the square duct size applicable to adequately ventilate the </a:t>
            </a:r>
          </a:p>
          <a:p>
            <a:pPr algn="ctr"/>
            <a:r>
              <a:rPr lang="en-US" b="1" dirty="0" smtClean="0">
                <a:latin typeface="Arial" panose="020B0604020202020204" pitchFamily="34" charset="0"/>
                <a:ea typeface="Times New Roman" panose="02020603050405020304" pitchFamily="18" charset="0"/>
                <a:cs typeface="Arial" panose="020B0604020202020204" pitchFamily="34" charset="0"/>
              </a:rPr>
              <a:t>male toilet area </a:t>
            </a:r>
            <a:endParaRPr lang="en-US" b="1" dirty="0">
              <a:latin typeface="Arial" panose="020B0604020202020204" pitchFamily="34" charset="0"/>
              <a:cs typeface="Arial" panose="020B0604020202020204" pitchFamily="34" charset="0"/>
            </a:endParaRPr>
          </a:p>
        </p:txBody>
      </p:sp>
      <p:sp>
        <p:nvSpPr>
          <p:cNvPr id="5" name="Rectangle 4"/>
          <p:cNvSpPr/>
          <p:nvPr/>
        </p:nvSpPr>
        <p:spPr>
          <a:xfrm>
            <a:off x="403834" y="744089"/>
            <a:ext cx="2713655" cy="369332"/>
          </a:xfrm>
          <a:prstGeom prst="rect">
            <a:avLst/>
          </a:prstGeom>
        </p:spPr>
        <p:txBody>
          <a:bodyPr wrap="square">
            <a:spAutoFit/>
          </a:bodyPr>
          <a:lstStyle/>
          <a:p>
            <a:r>
              <a:rPr lang="en-US" dirty="0">
                <a:latin typeface="Arial" panose="020B0604020202020204" pitchFamily="34" charset="0"/>
                <a:ea typeface="Times New Roman" panose="02020603050405020304" pitchFamily="18" charset="0"/>
                <a:cs typeface="Arial" panose="020B0604020202020204" pitchFamily="34" charset="0"/>
              </a:rPr>
              <a:t>Use a value of </a:t>
            </a:r>
            <a:r>
              <a:rPr lang="en-US" dirty="0">
                <a:highlight>
                  <a:srgbClr val="00FF00"/>
                </a:highlight>
                <a:latin typeface="Arial" panose="020B0604020202020204" pitchFamily="34" charset="0"/>
                <a:ea typeface="Times New Roman" panose="02020603050405020304" pitchFamily="18" charset="0"/>
                <a:cs typeface="Arial" panose="020B0604020202020204" pitchFamily="34" charset="0"/>
              </a:rPr>
              <a:t>8 </a:t>
            </a:r>
            <a:r>
              <a:rPr lang="en-US" dirty="0" smtClean="0">
                <a:highlight>
                  <a:srgbClr val="00FF00"/>
                </a:highlight>
                <a:latin typeface="Arial" panose="020B0604020202020204" pitchFamily="34" charset="0"/>
                <a:ea typeface="Times New Roman" panose="02020603050405020304" pitchFamily="18" charset="0"/>
                <a:cs typeface="Arial" panose="020B0604020202020204" pitchFamily="34" charset="0"/>
              </a:rPr>
              <a:t>AC/h</a:t>
            </a:r>
            <a:r>
              <a:rPr lang="en-US" dirty="0" smtClean="0">
                <a:latin typeface="Times New Roman" panose="02020603050405020304" pitchFamily="18" charset="0"/>
                <a:ea typeface="Times New Roman" panose="02020603050405020304" pitchFamily="18" charset="0"/>
              </a:rPr>
              <a:t> </a:t>
            </a:r>
            <a:endParaRPr lang="en-US" dirty="0"/>
          </a:p>
        </p:txBody>
      </p:sp>
    </p:spTree>
    <p:extLst>
      <p:ext uri="{BB962C8B-B14F-4D97-AF65-F5344CB8AC3E}">
        <p14:creationId xmlns:p14="http://schemas.microsoft.com/office/powerpoint/2010/main" xmlns="" val="57285405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2"/>
            <a:ext cx="8640960" cy="5278368"/>
          </a:xfrm>
          <a:prstGeom prst="rect">
            <a:avLst/>
          </a:prstGeom>
        </p:spPr>
        <p:txBody>
          <a:bodyPr wrap="square">
            <a:spAutoFit/>
          </a:bodyPr>
          <a:lstStyle/>
          <a:p>
            <a:pPr marR="13970" hangingPunct="0">
              <a:spcAft>
                <a:spcPts val="0"/>
              </a:spcAft>
            </a:pPr>
            <a:r>
              <a:rPr lang="en-US" sz="2000" u="sng" dirty="0">
                <a:latin typeface="Arial" panose="020B0604020202020204" pitchFamily="34" charset="0"/>
                <a:ea typeface="Times New Roman" panose="02020603050405020304" pitchFamily="18" charset="0"/>
                <a:cs typeface="Arial" panose="020B0604020202020204" pitchFamily="34" charset="0"/>
              </a:rPr>
              <a:t>MALE TOILET</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marR="13970" hangingPunct="0">
              <a:spcAft>
                <a:spcPts val="0"/>
              </a:spcAft>
            </a:pP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R="13970"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The volume of the Male Toilet is:		</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R="13970" hangingPunct="0">
              <a:spcAft>
                <a:spcPts val="0"/>
              </a:spcAft>
            </a:pPr>
            <a:endParaRPr lang="en-US" dirty="0" smtClean="0">
              <a:latin typeface="Arial" panose="020B0604020202020204" pitchFamily="34" charset="0"/>
              <a:ea typeface="Times New Roman" panose="02020603050405020304" pitchFamily="18" charset="0"/>
              <a:cs typeface="Arial" panose="020B0604020202020204" pitchFamily="34" charset="0"/>
            </a:endParaRPr>
          </a:p>
          <a:p>
            <a:pPr marR="13970" hangingPunct="0">
              <a:spcAft>
                <a:spcPts val="0"/>
              </a:spcAft>
            </a:pPr>
            <a:r>
              <a:rPr lang="en-US" dirty="0" smtClean="0">
                <a:latin typeface="Arial" panose="020B0604020202020204" pitchFamily="34" charset="0"/>
                <a:ea typeface="Times New Roman" panose="02020603050405020304" pitchFamily="18" charset="0"/>
                <a:cs typeface="Arial" panose="020B0604020202020204" pitchFamily="34" charset="0"/>
              </a:rPr>
              <a:t>The </a:t>
            </a:r>
            <a:r>
              <a:rPr lang="en-US" dirty="0">
                <a:latin typeface="Arial" panose="020B0604020202020204" pitchFamily="34" charset="0"/>
                <a:ea typeface="Times New Roman" panose="02020603050405020304" pitchFamily="18" charset="0"/>
                <a:cs typeface="Arial" panose="020B0604020202020204" pitchFamily="34" charset="0"/>
              </a:rPr>
              <a:t>ventilation rate in m</a:t>
            </a:r>
            <a:r>
              <a:rPr lang="en-US" baseline="30000" dirty="0">
                <a:latin typeface="Arial" panose="020B0604020202020204" pitchFamily="34" charset="0"/>
                <a:ea typeface="Times New Roman" panose="02020603050405020304" pitchFamily="18" charset="0"/>
                <a:cs typeface="Arial" panose="020B0604020202020204" pitchFamily="34" charset="0"/>
              </a:rPr>
              <a:t>3</a:t>
            </a:r>
            <a:r>
              <a:rPr lang="en-US" dirty="0">
                <a:latin typeface="Arial" panose="020B0604020202020204" pitchFamily="34" charset="0"/>
                <a:ea typeface="Times New Roman" panose="02020603050405020304" pitchFamily="18" charset="0"/>
                <a:cs typeface="Arial" panose="020B0604020202020204" pitchFamily="34" charset="0"/>
              </a:rPr>
              <a:t>/h  is:</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R="13970" indent="457200" hangingPunct="0">
              <a:spcAft>
                <a:spcPts val="0"/>
              </a:spcAft>
            </a:pPr>
            <a:r>
              <a:rPr lang="en-US" dirty="0">
                <a:latin typeface="Times New Roman" panose="02020603050405020304" pitchFamily="18" charset="0"/>
                <a:ea typeface="Times New Roman" panose="02020603050405020304" pitchFamily="18" charset="0"/>
              </a:rPr>
              <a:t> </a:t>
            </a:r>
            <a:r>
              <a:rPr lang="en-US" dirty="0" smtClean="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R="13970" indent="457200" hangingPunct="0">
              <a:spcAft>
                <a:spcPts val="0"/>
              </a:spcAft>
            </a:pPr>
            <a:r>
              <a:rPr lang="en-US" b="1" dirty="0" smtClean="0">
                <a:solidFill>
                  <a:srgbClr val="0000FF"/>
                </a:solidFill>
                <a:latin typeface="Times New Roman" panose="02020603050405020304" pitchFamily="18" charset="0"/>
                <a:ea typeface="Times New Roman" panose="02020603050405020304" pitchFamily="18" charset="0"/>
              </a:rPr>
              <a:t>Ventilation </a:t>
            </a:r>
            <a:r>
              <a:rPr lang="en-US" b="1" dirty="0">
                <a:solidFill>
                  <a:srgbClr val="0000FF"/>
                </a:solidFill>
                <a:latin typeface="Times New Roman" panose="02020603050405020304" pitchFamily="18" charset="0"/>
                <a:ea typeface="Times New Roman" panose="02020603050405020304" pitchFamily="18" charset="0"/>
              </a:rPr>
              <a:t>Rate (m</a:t>
            </a:r>
            <a:r>
              <a:rPr lang="en-US" b="1" baseline="30000" dirty="0">
                <a:solidFill>
                  <a:srgbClr val="0000FF"/>
                </a:solidFill>
                <a:latin typeface="Times New Roman" panose="02020603050405020304" pitchFamily="18" charset="0"/>
                <a:ea typeface="Times New Roman" panose="02020603050405020304" pitchFamily="18" charset="0"/>
              </a:rPr>
              <a:t>3</a:t>
            </a:r>
            <a:r>
              <a:rPr lang="en-US" b="1" dirty="0">
                <a:solidFill>
                  <a:srgbClr val="0000FF"/>
                </a:solidFill>
                <a:latin typeface="Times New Roman" panose="02020603050405020304" pitchFamily="18" charset="0"/>
                <a:ea typeface="Times New Roman" panose="02020603050405020304" pitchFamily="18" charset="0"/>
              </a:rPr>
              <a:t>/h</a:t>
            </a:r>
            <a:r>
              <a:rPr lang="en-US" b="1" dirty="0" smtClean="0">
                <a:solidFill>
                  <a:srgbClr val="0000FF"/>
                </a:solidFill>
                <a:latin typeface="Times New Roman" panose="02020603050405020304" pitchFamily="18" charset="0"/>
                <a:ea typeface="Times New Roman" panose="02020603050405020304" pitchFamily="18" charset="0"/>
              </a:rPr>
              <a:t>)  =</a:t>
            </a:r>
            <a:r>
              <a:rPr lang="en-US" b="1" dirty="0">
                <a:solidFill>
                  <a:srgbClr val="0000FF"/>
                </a:solidFill>
                <a:latin typeface="Times New Roman" panose="02020603050405020304" pitchFamily="18" charset="0"/>
                <a:ea typeface="Times New Roman" panose="02020603050405020304" pitchFamily="18" charset="0"/>
              </a:rPr>
              <a:t>	</a:t>
            </a:r>
            <a:endParaRPr lang="en-US" b="1" dirty="0" smtClean="0">
              <a:solidFill>
                <a:srgbClr val="0000FF"/>
              </a:solidFill>
              <a:latin typeface="Times New Roman" panose="02020603050405020304" pitchFamily="18" charset="0"/>
              <a:ea typeface="Times New Roman" panose="02020603050405020304" pitchFamily="18" charset="0"/>
            </a:endParaRPr>
          </a:p>
          <a:p>
            <a:pPr marR="13970" indent="457200" hangingPunct="0">
              <a:spcAft>
                <a:spcPts val="0"/>
              </a:spcAft>
            </a:pPr>
            <a:endParaRPr lang="en-US" b="1" dirty="0" smtClean="0">
              <a:solidFill>
                <a:srgbClr val="0000FF"/>
              </a:solidFill>
              <a:latin typeface="Times New Roman" panose="02020603050405020304" pitchFamily="18" charset="0"/>
              <a:ea typeface="Times New Roman" panose="02020603050405020304" pitchFamily="18" charset="0"/>
            </a:endParaRPr>
          </a:p>
          <a:p>
            <a:pPr marR="13970" indent="457200" hangingPunct="0">
              <a:spcAft>
                <a:spcPts val="0"/>
              </a:spcAft>
            </a:pPr>
            <a:r>
              <a:rPr lang="en-US" b="1" dirty="0" smtClean="0">
                <a:solidFill>
                  <a:srgbClr val="0000FF"/>
                </a:solidFill>
                <a:latin typeface="Times New Roman" panose="02020603050405020304" pitchFamily="18" charset="0"/>
                <a:ea typeface="Times New Roman" panose="02020603050405020304" pitchFamily="18" charset="0"/>
              </a:rPr>
              <a:t>Ventilation </a:t>
            </a:r>
            <a:r>
              <a:rPr lang="en-US" b="1" dirty="0">
                <a:solidFill>
                  <a:srgbClr val="0000FF"/>
                </a:solidFill>
                <a:latin typeface="Times New Roman" panose="02020603050405020304" pitchFamily="18" charset="0"/>
                <a:ea typeface="Times New Roman" panose="02020603050405020304" pitchFamily="18" charset="0"/>
              </a:rPr>
              <a:t>Rate (m</a:t>
            </a:r>
            <a:r>
              <a:rPr lang="en-US" b="1" baseline="30000" dirty="0">
                <a:solidFill>
                  <a:srgbClr val="0000FF"/>
                </a:solidFill>
                <a:latin typeface="Times New Roman" panose="02020603050405020304" pitchFamily="18" charset="0"/>
                <a:ea typeface="Times New Roman" panose="02020603050405020304" pitchFamily="18" charset="0"/>
              </a:rPr>
              <a:t>3</a:t>
            </a:r>
            <a:r>
              <a:rPr lang="en-US" b="1" dirty="0">
                <a:solidFill>
                  <a:srgbClr val="0000FF"/>
                </a:solidFill>
                <a:latin typeface="Times New Roman" panose="02020603050405020304" pitchFamily="18" charset="0"/>
                <a:ea typeface="Times New Roman" panose="02020603050405020304" pitchFamily="18" charset="0"/>
              </a:rPr>
              <a:t>/h )  	=	</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R="13970" indent="457200" hangingPunct="0">
              <a:spcAft>
                <a:spcPts val="0"/>
              </a:spcAft>
            </a:pP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L="2286000" marR="13970" indent="457200" hangingPunct="0">
              <a:spcAft>
                <a:spcPts val="0"/>
              </a:spcAft>
            </a:pPr>
            <a:r>
              <a:rPr lang="en-US" dirty="0" smtClean="0">
                <a:latin typeface="Times New Roman" panose="02020603050405020304" pitchFamily="18" charset="0"/>
                <a:ea typeface="Times New Roman" panose="02020603050405020304" pitchFamily="18" charset="0"/>
              </a:rPr>
              <a:t>                =   </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marL="2286000" marR="13970" indent="457200" hangingPunct="0">
              <a:spcAft>
                <a:spcPts val="0"/>
              </a:spcAft>
            </a:pPr>
            <a:endParaRPr lang="en-GB" sz="1100" dirty="0">
              <a:latin typeface="Times New Roman" panose="02020603050405020304" pitchFamily="18" charset="0"/>
              <a:ea typeface="Times New Roman" panose="02020603050405020304" pitchFamily="18" charset="0"/>
            </a:endParaRPr>
          </a:p>
          <a:p>
            <a:pPr marR="13970" hangingPunct="0">
              <a:spcAft>
                <a:spcPts val="0"/>
              </a:spcAft>
            </a:pPr>
            <a:endParaRPr lang="en-US" dirty="0" smtClean="0">
              <a:latin typeface="Arial" panose="020B0604020202020204" pitchFamily="34" charset="0"/>
              <a:ea typeface="Times New Roman" panose="02020603050405020304" pitchFamily="18" charset="0"/>
              <a:cs typeface="Arial" panose="020B0604020202020204" pitchFamily="34" charset="0"/>
            </a:endParaRPr>
          </a:p>
          <a:p>
            <a:pPr marR="13970" hangingPunct="0">
              <a:spcAft>
                <a:spcPts val="0"/>
              </a:spcAft>
            </a:pPr>
            <a:r>
              <a:rPr lang="en-US" dirty="0" smtClean="0">
                <a:latin typeface="Arial" panose="020B0604020202020204" pitchFamily="34" charset="0"/>
                <a:ea typeface="Times New Roman" panose="02020603050405020304" pitchFamily="18" charset="0"/>
                <a:cs typeface="Arial" panose="020B0604020202020204" pitchFamily="34" charset="0"/>
              </a:rPr>
              <a:t>The </a:t>
            </a:r>
            <a:r>
              <a:rPr lang="en-US" dirty="0">
                <a:latin typeface="Arial" panose="020B0604020202020204" pitchFamily="34" charset="0"/>
                <a:ea typeface="Times New Roman" panose="02020603050405020304" pitchFamily="18" charset="0"/>
                <a:cs typeface="Arial" panose="020B0604020202020204" pitchFamily="34" charset="0"/>
              </a:rPr>
              <a:t>ventilation rate is </a:t>
            </a:r>
            <a:r>
              <a:rPr lang="en-US" dirty="0" smtClean="0">
                <a:latin typeface="Arial" panose="020B0604020202020204" pitchFamily="34" charset="0"/>
                <a:ea typeface="Times New Roman" panose="02020603050405020304" pitchFamily="18" charset="0"/>
                <a:cs typeface="Arial" panose="020B0604020202020204" pitchFamily="34" charset="0"/>
              </a:rPr>
              <a:t>therefore</a:t>
            </a:r>
            <a:r>
              <a:rPr lang="en-US" dirty="0" smtClean="0">
                <a:latin typeface="Times New Roman" panose="02020603050405020304" pitchFamily="18" charset="0"/>
                <a:ea typeface="Times New Roman" panose="02020603050405020304" pitchFamily="18" charset="0"/>
              </a:rPr>
              <a:t>      </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hangingPunct="0">
              <a:spcAft>
                <a:spcPts val="0"/>
              </a:spcAft>
            </a:pPr>
            <a:endParaRPr lang="en-US" dirty="0" smtClean="0">
              <a:latin typeface="Arial" panose="020B0604020202020204" pitchFamily="34" charset="0"/>
              <a:ea typeface="Times New Roman" panose="02020603050405020304" pitchFamily="18" charset="0"/>
              <a:cs typeface="Arial" panose="020B0604020202020204" pitchFamily="34" charset="0"/>
            </a:endParaRPr>
          </a:p>
          <a:p>
            <a:pPr hangingPunct="0">
              <a:spcAft>
                <a:spcPts val="0"/>
              </a:spcAft>
            </a:pPr>
            <a:r>
              <a:rPr lang="en-US" dirty="0" smtClean="0">
                <a:latin typeface="Arial" panose="020B0604020202020204" pitchFamily="34" charset="0"/>
                <a:ea typeface="Times New Roman" panose="02020603050405020304" pitchFamily="18" charset="0"/>
                <a:cs typeface="Arial" panose="020B0604020202020204" pitchFamily="34" charset="0"/>
              </a:rPr>
              <a:t>A </a:t>
            </a:r>
            <a:r>
              <a:rPr lang="en-US" dirty="0">
                <a:latin typeface="Arial" panose="020B0604020202020204" pitchFamily="34" charset="0"/>
                <a:ea typeface="Times New Roman" panose="02020603050405020304" pitchFamily="18" charset="0"/>
                <a:cs typeface="Arial" panose="020B0604020202020204" pitchFamily="34" charset="0"/>
              </a:rPr>
              <a:t>simple method of duct sizing would be:   </a:t>
            </a:r>
            <a:endParaRPr lang="en-US" dirty="0" smtClean="0">
              <a:latin typeface="Arial" panose="020B0604020202020204" pitchFamily="34" charset="0"/>
              <a:ea typeface="Times New Roman" panose="02020603050405020304" pitchFamily="18" charset="0"/>
              <a:cs typeface="Arial" panose="020B0604020202020204" pitchFamily="34" charset="0"/>
            </a:endParaRPr>
          </a:p>
          <a:p>
            <a:pPr hangingPunct="0">
              <a:spcAft>
                <a:spcPts val="0"/>
              </a:spcAft>
            </a:pPr>
            <a:r>
              <a:rPr lang="en-US" dirty="0" smtClean="0">
                <a:latin typeface="Times New Roman" panose="02020603050405020304" pitchFamily="18" charset="0"/>
                <a:ea typeface="Times New Roman" panose="02020603050405020304" pitchFamily="18" charset="0"/>
              </a:rPr>
              <a:t>     </a:t>
            </a:r>
          </a:p>
          <a:p>
            <a:pPr hangingPunct="0">
              <a:spcAft>
                <a:spcPts val="0"/>
              </a:spcAft>
            </a:pP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An appropriate </a:t>
            </a:r>
            <a:r>
              <a:rPr lang="en-US" dirty="0" smtClean="0">
                <a:latin typeface="Arial" panose="020B0604020202020204" pitchFamily="34" charset="0"/>
                <a:ea typeface="Times New Roman" panose="02020603050405020304" pitchFamily="18" charset="0"/>
                <a:cs typeface="Arial" panose="020B0604020202020204" pitchFamily="34" charset="0"/>
              </a:rPr>
              <a:t>max. air </a:t>
            </a:r>
            <a:r>
              <a:rPr lang="en-US" dirty="0">
                <a:latin typeface="Arial" panose="020B0604020202020204" pitchFamily="34" charset="0"/>
                <a:ea typeface="Times New Roman" panose="02020603050405020304" pitchFamily="18" charset="0"/>
                <a:cs typeface="Arial" panose="020B0604020202020204" pitchFamily="34" charset="0"/>
              </a:rPr>
              <a:t>velocity for a </a:t>
            </a:r>
            <a:r>
              <a:rPr lang="en-US" dirty="0" smtClean="0">
                <a:latin typeface="Arial" panose="020B0604020202020204" pitchFamily="34" charset="0"/>
                <a:ea typeface="Times New Roman" panose="02020603050405020304" pitchFamily="18" charset="0"/>
                <a:cs typeface="Arial" panose="020B0604020202020204" pitchFamily="34" charset="0"/>
              </a:rPr>
              <a:t>toilet room is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Rectangle 2"/>
          <p:cNvSpPr/>
          <p:nvPr/>
        </p:nvSpPr>
        <p:spPr>
          <a:xfrm>
            <a:off x="4596437" y="1052736"/>
            <a:ext cx="3085781" cy="369332"/>
          </a:xfrm>
          <a:prstGeom prst="rect">
            <a:avLst/>
          </a:prstGeom>
        </p:spPr>
        <p:txBody>
          <a:bodyPr wrap="none">
            <a:spAutoFit/>
          </a:bodyPr>
          <a:lstStyle/>
          <a:p>
            <a:pPr marR="13970"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4.5 x 3.0 x 2.7 m = 36.45 m</a:t>
            </a:r>
            <a:r>
              <a:rPr lang="en-US" baseline="30000" dirty="0">
                <a:latin typeface="Arial" panose="020B0604020202020204" pitchFamily="34" charset="0"/>
                <a:ea typeface="Times New Roman" panose="02020603050405020304" pitchFamily="18" charset="0"/>
                <a:cs typeface="Arial" panose="020B0604020202020204" pitchFamily="34" charset="0"/>
              </a:rPr>
              <a:t>3</a:t>
            </a:r>
            <a:endParaRPr lang="en-GB" sz="1100" dirty="0">
              <a:latin typeface="Arial" panose="020B0604020202020204" pitchFamily="34" charset="0"/>
              <a:ea typeface="Times New Roman" panose="02020603050405020304" pitchFamily="18" charset="0"/>
              <a:cs typeface="Arial" panose="020B0604020202020204" pitchFamily="34" charset="0"/>
            </a:endParaRPr>
          </a:p>
        </p:txBody>
      </p:sp>
      <p:sp>
        <p:nvSpPr>
          <p:cNvPr id="4" name="Rectangle 3"/>
          <p:cNvSpPr/>
          <p:nvPr/>
        </p:nvSpPr>
        <p:spPr>
          <a:xfrm>
            <a:off x="3131840" y="2132856"/>
            <a:ext cx="5508104" cy="369332"/>
          </a:xfrm>
          <a:prstGeom prst="rect">
            <a:avLst/>
          </a:prstGeom>
        </p:spPr>
        <p:txBody>
          <a:bodyPr wrap="square">
            <a:spAutoFit/>
          </a:bodyPr>
          <a:lstStyle/>
          <a:p>
            <a:pPr marR="13970" indent="457200" hangingPunct="0">
              <a:spcAft>
                <a:spcPts val="0"/>
              </a:spcAft>
            </a:pPr>
            <a:r>
              <a:rPr lang="en-US" b="1" dirty="0">
                <a:solidFill>
                  <a:srgbClr val="0000FF"/>
                </a:solidFill>
                <a:latin typeface="Times New Roman" panose="02020603050405020304" pitchFamily="18" charset="0"/>
                <a:ea typeface="Times New Roman" panose="02020603050405020304" pitchFamily="18" charset="0"/>
              </a:rPr>
              <a:t>Room volume (m</a:t>
            </a:r>
            <a:r>
              <a:rPr lang="en-US" b="1" baseline="30000" dirty="0">
                <a:solidFill>
                  <a:srgbClr val="0000FF"/>
                </a:solidFill>
                <a:latin typeface="Times New Roman" panose="02020603050405020304" pitchFamily="18" charset="0"/>
                <a:ea typeface="Times New Roman" panose="02020603050405020304" pitchFamily="18" charset="0"/>
              </a:rPr>
              <a:t>3</a:t>
            </a:r>
            <a:r>
              <a:rPr lang="en-US" b="1" dirty="0">
                <a:solidFill>
                  <a:srgbClr val="0000FF"/>
                </a:solidFill>
                <a:latin typeface="Times New Roman" panose="02020603050405020304" pitchFamily="18" charset="0"/>
                <a:ea typeface="Times New Roman" panose="02020603050405020304" pitchFamily="18" charset="0"/>
              </a:rPr>
              <a:t>)  x  air change rate (ac/h)</a:t>
            </a:r>
            <a:endParaRPr lang="en-GB" sz="1100" dirty="0">
              <a:latin typeface="Times New Roman" panose="02020603050405020304" pitchFamily="18" charset="0"/>
              <a:ea typeface="Times New Roman" panose="02020603050405020304" pitchFamily="18" charset="0"/>
            </a:endParaRPr>
          </a:p>
        </p:txBody>
      </p:sp>
      <p:sp>
        <p:nvSpPr>
          <p:cNvPr id="5" name="Rectangle 4"/>
          <p:cNvSpPr/>
          <p:nvPr/>
        </p:nvSpPr>
        <p:spPr>
          <a:xfrm>
            <a:off x="4716016" y="2701024"/>
            <a:ext cx="3224024" cy="369332"/>
          </a:xfrm>
          <a:prstGeom prst="rect">
            <a:avLst/>
          </a:prstGeom>
        </p:spPr>
        <p:txBody>
          <a:bodyPr wrap="none">
            <a:spAutoFit/>
          </a:bodyPr>
          <a:lstStyle/>
          <a:p>
            <a:r>
              <a:rPr lang="en-US" dirty="0">
                <a:latin typeface="Arial" panose="020B0604020202020204" pitchFamily="34" charset="0"/>
                <a:ea typeface="Times New Roman" panose="02020603050405020304" pitchFamily="18" charset="0"/>
                <a:cs typeface="Arial" panose="020B0604020202020204" pitchFamily="34" charset="0"/>
              </a:rPr>
              <a:t>36.45 m</a:t>
            </a:r>
            <a:r>
              <a:rPr lang="en-US" baseline="30000" dirty="0">
                <a:latin typeface="Arial" panose="020B0604020202020204" pitchFamily="34" charset="0"/>
                <a:ea typeface="Times New Roman" panose="02020603050405020304" pitchFamily="18" charset="0"/>
                <a:cs typeface="Arial" panose="020B0604020202020204" pitchFamily="34" charset="0"/>
              </a:rPr>
              <a:t>3 </a:t>
            </a:r>
            <a:r>
              <a:rPr lang="en-US" dirty="0">
                <a:latin typeface="Arial" panose="020B0604020202020204" pitchFamily="34" charset="0"/>
                <a:ea typeface="Times New Roman" panose="02020603050405020304" pitchFamily="18" charset="0"/>
                <a:cs typeface="Arial" panose="020B0604020202020204" pitchFamily="34" charset="0"/>
              </a:rPr>
              <a:t> 	x     8 AC/h </a:t>
            </a:r>
            <a:endParaRPr lang="en-US" dirty="0"/>
          </a:p>
        </p:txBody>
      </p:sp>
      <p:sp>
        <p:nvSpPr>
          <p:cNvPr id="6" name="Rectangle 5"/>
          <p:cNvSpPr/>
          <p:nvPr/>
        </p:nvSpPr>
        <p:spPr>
          <a:xfrm>
            <a:off x="1835696" y="3269192"/>
            <a:ext cx="7056784" cy="369332"/>
          </a:xfrm>
          <a:prstGeom prst="rect">
            <a:avLst/>
          </a:prstGeom>
        </p:spPr>
        <p:txBody>
          <a:bodyPr wrap="square">
            <a:spAutoFit/>
          </a:bodyPr>
          <a:lstStyle/>
          <a:p>
            <a:pPr marL="2286000" marR="13970" indent="457200"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291.6  m</a:t>
            </a:r>
            <a:r>
              <a:rPr lang="en-US" baseline="30000" dirty="0">
                <a:latin typeface="Arial" panose="020B0604020202020204" pitchFamily="34" charset="0"/>
                <a:ea typeface="Times New Roman" panose="02020603050405020304" pitchFamily="18" charset="0"/>
                <a:cs typeface="Arial" panose="020B0604020202020204" pitchFamily="34" charset="0"/>
              </a:rPr>
              <a:t>3</a:t>
            </a:r>
            <a:r>
              <a:rPr lang="en-US" dirty="0">
                <a:latin typeface="Arial" panose="020B0604020202020204" pitchFamily="34" charset="0"/>
                <a:ea typeface="Times New Roman" panose="02020603050405020304" pitchFamily="18" charset="0"/>
                <a:cs typeface="Arial" panose="020B0604020202020204" pitchFamily="34" charset="0"/>
              </a:rPr>
              <a:t>/h.     (Divide this by 3600)</a:t>
            </a:r>
          </a:p>
        </p:txBody>
      </p:sp>
      <p:sp>
        <p:nvSpPr>
          <p:cNvPr id="7" name="Rectangle 6"/>
          <p:cNvSpPr/>
          <p:nvPr/>
        </p:nvSpPr>
        <p:spPr>
          <a:xfrm>
            <a:off x="4544568" y="3978621"/>
            <a:ext cx="1322478" cy="369332"/>
          </a:xfrm>
          <a:prstGeom prst="rect">
            <a:avLst/>
          </a:prstGeom>
        </p:spPr>
        <p:txBody>
          <a:bodyPr wrap="none">
            <a:spAutoFit/>
          </a:bodyPr>
          <a:lstStyle/>
          <a:p>
            <a:pPr marR="13970" hangingPunct="0">
              <a:spcAft>
                <a:spcPts val="0"/>
              </a:spcAft>
            </a:pPr>
            <a:r>
              <a:rPr lang="en-US" b="1" dirty="0">
                <a:highlight>
                  <a:srgbClr val="FFFF00"/>
                </a:highlight>
                <a:latin typeface="Arial" panose="020B0604020202020204" pitchFamily="34" charset="0"/>
                <a:ea typeface="Times New Roman" panose="02020603050405020304" pitchFamily="18" charset="0"/>
                <a:cs typeface="Arial" panose="020B0604020202020204" pitchFamily="34" charset="0"/>
              </a:rPr>
              <a:t>0.081 m</a:t>
            </a:r>
            <a:r>
              <a:rPr lang="en-US" b="1" baseline="30000" dirty="0">
                <a:highlight>
                  <a:srgbClr val="FFFF00"/>
                </a:highlight>
                <a:latin typeface="Arial" panose="020B0604020202020204" pitchFamily="34" charset="0"/>
                <a:ea typeface="Times New Roman" panose="02020603050405020304" pitchFamily="18" charset="0"/>
                <a:cs typeface="Arial" panose="020B0604020202020204" pitchFamily="34" charset="0"/>
              </a:rPr>
              <a:t>3</a:t>
            </a:r>
            <a:r>
              <a:rPr lang="en-US" b="1" dirty="0">
                <a:highlight>
                  <a:srgbClr val="FFFF00"/>
                </a:highlight>
                <a:latin typeface="Arial" panose="020B0604020202020204" pitchFamily="34" charset="0"/>
                <a:ea typeface="Times New Roman" panose="02020603050405020304" pitchFamily="18" charset="0"/>
                <a:cs typeface="Arial" panose="020B0604020202020204" pitchFamily="34" charset="0"/>
              </a:rPr>
              <a:t>/s</a:t>
            </a:r>
            <a:endParaRPr lang="en-GB" sz="1100" b="1" dirty="0">
              <a:latin typeface="Arial" panose="020B0604020202020204" pitchFamily="34" charset="0"/>
              <a:ea typeface="Times New Roman" panose="02020603050405020304" pitchFamily="18" charset="0"/>
              <a:cs typeface="Arial" panose="020B0604020202020204" pitchFamily="34" charset="0"/>
            </a:endParaRPr>
          </a:p>
        </p:txBody>
      </p:sp>
      <p:sp>
        <p:nvSpPr>
          <p:cNvPr id="8" name="Rectangle 7"/>
          <p:cNvSpPr/>
          <p:nvPr/>
        </p:nvSpPr>
        <p:spPr>
          <a:xfrm>
            <a:off x="1475656" y="4925376"/>
            <a:ext cx="6821097" cy="369332"/>
          </a:xfrm>
          <a:prstGeom prst="rect">
            <a:avLst/>
          </a:prstGeom>
        </p:spPr>
        <p:txBody>
          <a:bodyPr wrap="square">
            <a:spAutoFit/>
          </a:bodyPr>
          <a:lstStyle/>
          <a:p>
            <a:pPr hangingPunct="0">
              <a:spcAft>
                <a:spcPts val="0"/>
              </a:spcAft>
            </a:pPr>
            <a:r>
              <a:rPr lang="en-US" b="1" dirty="0">
                <a:latin typeface="Arial" panose="020B0604020202020204" pitchFamily="34" charset="0"/>
                <a:ea typeface="Times New Roman" panose="02020603050405020304" pitchFamily="18" charset="0"/>
                <a:cs typeface="Arial" panose="020B0604020202020204" pitchFamily="34" charset="0"/>
              </a:rPr>
              <a:t>Duct </a:t>
            </a:r>
            <a:r>
              <a:rPr lang="en-US" b="1" dirty="0" smtClean="0">
                <a:latin typeface="Arial" panose="020B0604020202020204" pitchFamily="34" charset="0"/>
                <a:ea typeface="Times New Roman" panose="02020603050405020304" pitchFamily="18" charset="0"/>
                <a:cs typeface="Arial" panose="020B0604020202020204" pitchFamily="34" charset="0"/>
              </a:rPr>
              <a:t>X sec area   </a:t>
            </a:r>
            <a:r>
              <a:rPr lang="en-US" b="1" dirty="0">
                <a:latin typeface="Arial" panose="020B0604020202020204" pitchFamily="34" charset="0"/>
                <a:ea typeface="Times New Roman" panose="02020603050405020304" pitchFamily="18" charset="0"/>
                <a:cs typeface="Arial" panose="020B0604020202020204" pitchFamily="34" charset="0"/>
              </a:rPr>
              <a:t>=  ventilation flow rate   /   air velocity.</a:t>
            </a:r>
            <a:endParaRPr lang="en-GB" b="1" dirty="0">
              <a:latin typeface="Arial" panose="020B0604020202020204" pitchFamily="34" charset="0"/>
              <a:ea typeface="Times New Roman" panose="02020603050405020304" pitchFamily="18" charset="0"/>
              <a:cs typeface="Arial" panose="020B0604020202020204" pitchFamily="34" charset="0"/>
            </a:endParaRPr>
          </a:p>
        </p:txBody>
      </p:sp>
      <p:sp>
        <p:nvSpPr>
          <p:cNvPr id="9" name="Rectangle 8"/>
          <p:cNvSpPr/>
          <p:nvPr/>
        </p:nvSpPr>
        <p:spPr>
          <a:xfrm>
            <a:off x="5399833" y="5371091"/>
            <a:ext cx="3608680" cy="369332"/>
          </a:xfrm>
          <a:prstGeom prst="rect">
            <a:avLst/>
          </a:prstGeom>
        </p:spPr>
        <p:txBody>
          <a:bodyPr wrap="none">
            <a:spAutoFit/>
          </a:bodyPr>
          <a:lstStyle/>
          <a:p>
            <a:pPr hangingPunct="0">
              <a:spcAft>
                <a:spcPts val="0"/>
              </a:spcAft>
            </a:pPr>
            <a:r>
              <a:rPr lang="en-US" b="1" dirty="0">
                <a:latin typeface="Arial" panose="020B0604020202020204" pitchFamily="34" charset="0"/>
                <a:ea typeface="Times New Roman" panose="02020603050405020304" pitchFamily="18" charset="0"/>
                <a:cs typeface="Arial" panose="020B0604020202020204" pitchFamily="34" charset="0"/>
              </a:rPr>
              <a:t>4 m/s.   </a:t>
            </a:r>
            <a:r>
              <a:rPr lang="en-US" dirty="0">
                <a:latin typeface="Arial" panose="020B0604020202020204" pitchFamily="34" charset="0"/>
                <a:ea typeface="Times New Roman" panose="02020603050405020304" pitchFamily="18" charset="0"/>
                <a:cs typeface="Arial" panose="020B0604020202020204" pitchFamily="34" charset="0"/>
              </a:rPr>
              <a:t>(CIBSE, Guide B2, 2001)</a:t>
            </a:r>
            <a:endParaRPr lang="en-GB" sz="1100"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xmlns="" val="69892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48680"/>
            <a:ext cx="8532440" cy="2985433"/>
          </a:xfrm>
          <a:prstGeom prst="rect">
            <a:avLst/>
          </a:prstGeom>
        </p:spPr>
        <p:txBody>
          <a:bodyPr wrap="square">
            <a:spAutoFit/>
          </a:bodyPr>
          <a:lstStyle/>
          <a:p>
            <a:pPr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Therefore duct area	=</a:t>
            </a:r>
            <a:r>
              <a:rPr lang="en-US" dirty="0">
                <a:latin typeface="Times New Roman" panose="02020603050405020304" pitchFamily="18" charset="0"/>
                <a:ea typeface="Times New Roman" panose="02020603050405020304" pitchFamily="18" charset="0"/>
              </a:rPr>
              <a:t>	0.081   /  4	=	0.02025 m</a:t>
            </a:r>
            <a:r>
              <a:rPr lang="en-US" baseline="30000" dirty="0">
                <a:latin typeface="Times New Roman" panose="02020603050405020304" pitchFamily="18" charset="0"/>
                <a:ea typeface="Times New Roman" panose="02020603050405020304" pitchFamily="18" charset="0"/>
              </a:rPr>
              <a:t>2</a:t>
            </a:r>
            <a:r>
              <a:rPr lang="en-US" dirty="0">
                <a:latin typeface="Times New Roman" panose="02020603050405020304" pitchFamily="18" charset="0"/>
                <a:ea typeface="Times New Roman" panose="02020603050405020304" pitchFamily="18" charset="0"/>
              </a:rPr>
              <a:t>.</a:t>
            </a:r>
            <a:endParaRPr lang="en-GB" sz="1100" dirty="0">
              <a:latin typeface="Times New Roman" panose="02020603050405020304" pitchFamily="18" charset="0"/>
              <a:ea typeface="Times New Roman" panose="02020603050405020304" pitchFamily="18" charset="0"/>
            </a:endParaRPr>
          </a:p>
          <a:p>
            <a:pPr hangingPunct="0">
              <a:spcAft>
                <a:spcPts val="0"/>
              </a:spcAft>
            </a:pP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If a square duct is used then the duct </a:t>
            </a:r>
            <a:r>
              <a:rPr lang="en-US" dirty="0" smtClean="0">
                <a:latin typeface="Arial" panose="020B0604020202020204" pitchFamily="34" charset="0"/>
                <a:ea typeface="Times New Roman" panose="02020603050405020304" pitchFamily="18" charset="0"/>
                <a:cs typeface="Arial" panose="020B0604020202020204" pitchFamily="34" charset="0"/>
              </a:rPr>
              <a:t>side length  is =</a:t>
            </a:r>
          </a:p>
          <a:p>
            <a:pPr hangingPunct="0">
              <a:spcAft>
                <a:spcPts val="0"/>
              </a:spcAft>
            </a:pPr>
            <a:endParaRPr lang="en-GB" baseline="30000" dirty="0">
              <a:latin typeface="Arial" panose="020B0604020202020204" pitchFamily="34" charset="0"/>
              <a:ea typeface="Times New Roman" panose="02020603050405020304" pitchFamily="18" charset="0"/>
              <a:cs typeface="Arial" panose="020B0604020202020204" pitchFamily="34" charset="0"/>
            </a:endParaRPr>
          </a:p>
          <a:p>
            <a:pPr hangingPunct="0">
              <a:spcAft>
                <a:spcPts val="0"/>
              </a:spcAft>
            </a:pPr>
            <a:endParaRPr lang="en-GB" baseline="30000" dirty="0" smtClean="0">
              <a:latin typeface="Arial" panose="020B0604020202020204" pitchFamily="34" charset="0"/>
              <a:ea typeface="Times New Roman" panose="02020603050405020304" pitchFamily="18" charset="0"/>
              <a:cs typeface="Arial" panose="020B0604020202020204" pitchFamily="34" charset="0"/>
            </a:endParaRPr>
          </a:p>
          <a:p>
            <a:pPr hangingPunct="0">
              <a:spcAft>
                <a:spcPts val="0"/>
              </a:spcAft>
            </a:pPr>
            <a:r>
              <a:rPr lang="en-GB" baseline="30000" dirty="0">
                <a:latin typeface="Arial" panose="020B0604020202020204" pitchFamily="34" charset="0"/>
                <a:ea typeface="Times New Roman" panose="02020603050405020304" pitchFamily="18" charset="0"/>
                <a:cs typeface="Arial" panose="020B0604020202020204" pitchFamily="34" charset="0"/>
              </a:rPr>
              <a:t> </a:t>
            </a:r>
            <a:r>
              <a:rPr lang="en-GB" baseline="30000" dirty="0" smtClean="0">
                <a:latin typeface="Arial" panose="020B0604020202020204" pitchFamily="34" charset="0"/>
                <a:ea typeface="Times New Roman" panose="02020603050405020304" pitchFamily="18" charset="0"/>
                <a:cs typeface="Arial" panose="020B0604020202020204" pitchFamily="34" charset="0"/>
              </a:rPr>
              <a:t>                                                                               </a:t>
            </a:r>
            <a:r>
              <a:rPr lang="en-GB" dirty="0" smtClean="0">
                <a:latin typeface="Arial" panose="020B0604020202020204" pitchFamily="34" charset="0"/>
                <a:ea typeface="Times New Roman" panose="02020603050405020304" pitchFamily="18" charset="0"/>
                <a:cs typeface="Arial" panose="020B0604020202020204" pitchFamily="34" charset="0"/>
              </a:rPr>
              <a:t>=</a:t>
            </a:r>
            <a:r>
              <a:rPr lang="en-GB" baseline="30000" dirty="0" smtClean="0">
                <a:latin typeface="Arial" panose="020B0604020202020204" pitchFamily="34" charset="0"/>
                <a:ea typeface="Times New Roman" panose="02020603050405020304" pitchFamily="18" charset="0"/>
                <a:cs typeface="Arial" panose="020B0604020202020204" pitchFamily="34" charset="0"/>
              </a:rPr>
              <a:t>                       </a:t>
            </a:r>
            <a:r>
              <a:rPr lang="en-GB" dirty="0" smtClean="0">
                <a:latin typeface="Arial" panose="020B0604020202020204" pitchFamily="34" charset="0"/>
                <a:ea typeface="Times New Roman" panose="02020603050405020304" pitchFamily="18" charset="0"/>
                <a:cs typeface="Arial" panose="020B0604020202020204" pitchFamily="34" charset="0"/>
              </a:rPr>
              <a:t>    </a:t>
            </a:r>
            <a:r>
              <a:rPr lang="en-US" dirty="0">
                <a:latin typeface="Times New Roman" panose="02020603050405020304" pitchFamily="18" charset="0"/>
                <a:ea typeface="Times New Roman" panose="02020603050405020304" pitchFamily="18" charset="0"/>
              </a:rPr>
              <a:t>	</a:t>
            </a:r>
            <a:endParaRPr lang="en-US" dirty="0" smtClean="0">
              <a:latin typeface="Times New Roman" panose="02020603050405020304" pitchFamily="18" charset="0"/>
              <a:ea typeface="Times New Roman" panose="02020603050405020304" pitchFamily="18" charset="0"/>
            </a:endParaRPr>
          </a:p>
          <a:p>
            <a:pPr hangingPunct="0">
              <a:spcAft>
                <a:spcPts val="0"/>
              </a:spcAft>
            </a:pPr>
            <a:r>
              <a:rPr lang="en-US" dirty="0">
                <a:latin typeface="Times New Roman" panose="02020603050405020304" pitchFamily="18" charset="0"/>
                <a:ea typeface="Times New Roman" panose="02020603050405020304" pitchFamily="18" charset="0"/>
              </a:rPr>
              <a:t> </a:t>
            </a:r>
            <a:r>
              <a:rPr lang="en-US" dirty="0" smtClean="0">
                <a:latin typeface="Times New Roman" panose="02020603050405020304" pitchFamily="18" charset="0"/>
                <a:ea typeface="Times New Roman" panose="02020603050405020304" pitchFamily="18" charset="0"/>
              </a:rPr>
              <a:t>                           </a:t>
            </a:r>
          </a:p>
          <a:p>
            <a:pPr hangingPunct="0">
              <a:spcAft>
                <a:spcPts val="0"/>
              </a:spcAft>
            </a:pPr>
            <a:endParaRPr lang="en-US" dirty="0">
              <a:latin typeface="Times New Roman" panose="02020603050405020304" pitchFamily="18" charset="0"/>
              <a:ea typeface="Times New Roman" panose="02020603050405020304" pitchFamily="18" charset="0"/>
              <a:cs typeface="Arial" panose="020B0604020202020204" pitchFamily="34" charset="0"/>
            </a:endParaRPr>
          </a:p>
          <a:p>
            <a:pPr hangingPunct="0">
              <a:spcAft>
                <a:spcPts val="0"/>
              </a:spcAft>
            </a:pPr>
            <a:r>
              <a:rPr lang="en-US" dirty="0" smtClean="0">
                <a:latin typeface="Arial" panose="020B0604020202020204" pitchFamily="34" charset="0"/>
                <a:ea typeface="Times New Roman" panose="02020603050405020304" pitchFamily="18" charset="0"/>
                <a:cs typeface="Arial" panose="020B0604020202020204" pitchFamily="34" charset="0"/>
              </a:rPr>
              <a:t>Therefore Duct size is      </a:t>
            </a:r>
            <a:r>
              <a:rPr lang="en-US" dirty="0" smtClean="0">
                <a:latin typeface="Times New Roman" panose="02020603050405020304" pitchFamily="18" charset="0"/>
                <a:ea typeface="Times New Roman" panose="02020603050405020304" pitchFamily="18" charset="0"/>
              </a:rPr>
              <a:t>= </a:t>
            </a:r>
            <a:r>
              <a:rPr lang="en-US" dirty="0">
                <a:latin typeface="Times New Roman" panose="02020603050405020304" pitchFamily="18"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hangingPunct="0">
              <a:spcAft>
                <a:spcPts val="0"/>
              </a:spcAft>
            </a:pPr>
            <a:endParaRPr lang="en-US" dirty="0" smtClean="0">
              <a:latin typeface="Arial" panose="020B0604020202020204" pitchFamily="34" charset="0"/>
              <a:ea typeface="Times New Roman" panose="02020603050405020304" pitchFamily="18" charset="0"/>
              <a:cs typeface="Arial" panose="020B0604020202020204" pitchFamily="34" charset="0"/>
            </a:endParaRPr>
          </a:p>
          <a:p>
            <a:pPr hangingPunct="0">
              <a:spcAft>
                <a:spcPts val="0"/>
              </a:spcAft>
            </a:pPr>
            <a:r>
              <a:rPr lang="en-US" dirty="0" smtClean="0">
                <a:latin typeface="Arial" panose="020B0604020202020204" pitchFamily="34" charset="0"/>
                <a:ea typeface="Times New Roman" panose="02020603050405020304" pitchFamily="18" charset="0"/>
                <a:cs typeface="Arial" panose="020B0604020202020204" pitchFamily="34" charset="0"/>
              </a:rPr>
              <a:t>The </a:t>
            </a:r>
            <a:r>
              <a:rPr lang="en-US" dirty="0">
                <a:latin typeface="Arial" panose="020B0604020202020204" pitchFamily="34" charset="0"/>
                <a:ea typeface="Times New Roman" panose="02020603050405020304" pitchFamily="18" charset="0"/>
                <a:cs typeface="Arial" panose="020B0604020202020204" pitchFamily="34" charset="0"/>
              </a:rPr>
              <a:t>nearest standard size </a:t>
            </a:r>
            <a:r>
              <a:rPr lang="en-US" dirty="0" smtClean="0">
                <a:latin typeface="Arial" panose="020B0604020202020204" pitchFamily="34" charset="0"/>
                <a:ea typeface="Times New Roman" panose="02020603050405020304" pitchFamily="18" charset="0"/>
                <a:cs typeface="Arial" panose="020B0604020202020204" pitchFamily="34" charset="0"/>
              </a:rPr>
              <a:t>is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Rectangle 4"/>
          <p:cNvSpPr/>
          <p:nvPr/>
        </p:nvSpPr>
        <p:spPr>
          <a:xfrm>
            <a:off x="5800355" y="1124744"/>
            <a:ext cx="2890535" cy="369332"/>
          </a:xfrm>
          <a:prstGeom prst="rect">
            <a:avLst/>
          </a:prstGeom>
        </p:spPr>
        <p:txBody>
          <a:bodyPr wrap="none">
            <a:spAutoFit/>
          </a:bodyPr>
          <a:lstStyle/>
          <a:p>
            <a:r>
              <a:rPr lang="en-US" dirty="0">
                <a:latin typeface="Arial" panose="020B0604020202020204" pitchFamily="34" charset="0"/>
                <a:ea typeface="Times New Roman" panose="02020603050405020304" pitchFamily="18" charset="0"/>
                <a:cs typeface="Arial" panose="020B0604020202020204" pitchFamily="34" charset="0"/>
              </a:rPr>
              <a:t>square root of  0.02025 m </a:t>
            </a:r>
            <a:endParaRPr lang="en-US" dirty="0"/>
          </a:p>
        </p:txBody>
      </p:sp>
      <p:sp>
        <p:nvSpPr>
          <p:cNvPr id="6" name="Rectangle 5"/>
          <p:cNvSpPr/>
          <p:nvPr/>
        </p:nvSpPr>
        <p:spPr>
          <a:xfrm>
            <a:off x="4211960" y="1672064"/>
            <a:ext cx="1297150" cy="461665"/>
          </a:xfrm>
          <a:prstGeom prst="rect">
            <a:avLst/>
          </a:prstGeom>
        </p:spPr>
        <p:txBody>
          <a:bodyPr wrap="none">
            <a:spAutoFit/>
          </a:bodyPr>
          <a:lstStyle/>
          <a:p>
            <a:pPr hangingPunct="0">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0.142 m</a:t>
            </a:r>
            <a:endParaRPr lang="en-US" sz="2400" baseline="30000" dirty="0">
              <a:latin typeface="Arial" panose="020B0604020202020204" pitchFamily="34" charset="0"/>
              <a:ea typeface="Times New Roman" panose="02020603050405020304" pitchFamily="18" charset="0"/>
              <a:cs typeface="Arial" panose="020B0604020202020204" pitchFamily="34" charset="0"/>
            </a:endParaRPr>
          </a:p>
        </p:txBody>
      </p:sp>
      <p:sp>
        <p:nvSpPr>
          <p:cNvPr id="7" name="Rectangle 6"/>
          <p:cNvSpPr/>
          <p:nvPr/>
        </p:nvSpPr>
        <p:spPr>
          <a:xfrm>
            <a:off x="3247593" y="2599454"/>
            <a:ext cx="2095445" cy="369332"/>
          </a:xfrm>
          <a:prstGeom prst="rect">
            <a:avLst/>
          </a:prstGeom>
        </p:spPr>
        <p:txBody>
          <a:bodyPr wrap="none">
            <a:spAutoFit/>
          </a:bodyPr>
          <a:lstStyle/>
          <a:p>
            <a:pPr hangingPunct="0">
              <a:spcAft>
                <a:spcPts val="0"/>
              </a:spcAft>
            </a:pPr>
            <a:r>
              <a:rPr lang="en-US" dirty="0">
                <a:latin typeface="Arial" panose="020B0604020202020204" pitchFamily="34" charset="0"/>
                <a:ea typeface="Times New Roman" panose="02020603050405020304" pitchFamily="18" charset="0"/>
                <a:cs typeface="Arial" panose="020B0604020202020204" pitchFamily="34" charset="0"/>
              </a:rPr>
              <a:t>0.142 m x 0.142 m</a:t>
            </a:r>
            <a:endParaRPr lang="en-GB" sz="1100" dirty="0">
              <a:latin typeface="Arial" panose="020B0604020202020204" pitchFamily="34" charset="0"/>
              <a:ea typeface="Times New Roman" panose="02020603050405020304" pitchFamily="18" charset="0"/>
              <a:cs typeface="Arial" panose="020B0604020202020204" pitchFamily="34" charset="0"/>
            </a:endParaRPr>
          </a:p>
        </p:txBody>
      </p:sp>
      <p:sp>
        <p:nvSpPr>
          <p:cNvPr id="8" name="Rectangle 7"/>
          <p:cNvSpPr/>
          <p:nvPr/>
        </p:nvSpPr>
        <p:spPr>
          <a:xfrm>
            <a:off x="3187802" y="3118899"/>
            <a:ext cx="5704677" cy="400110"/>
          </a:xfrm>
          <a:prstGeom prst="rect">
            <a:avLst/>
          </a:prstGeom>
        </p:spPr>
        <p:txBody>
          <a:bodyPr wrap="square">
            <a:spAutoFit/>
          </a:bodyPr>
          <a:lstStyle/>
          <a:p>
            <a:r>
              <a:rPr lang="en-US" dirty="0">
                <a:latin typeface="Arial" panose="020B0604020202020204" pitchFamily="34" charset="0"/>
                <a:ea typeface="Times New Roman" panose="02020603050405020304" pitchFamily="18" charset="0"/>
                <a:cs typeface="Arial" panose="020B0604020202020204" pitchFamily="34" charset="0"/>
              </a:rPr>
              <a:t>0.150 m x 0.150 m </a:t>
            </a:r>
            <a:r>
              <a:rPr lang="en-US" dirty="0">
                <a:latin typeface="Times New Roman" panose="02020603050405020304" pitchFamily="18" charset="0"/>
                <a:ea typeface="Times New Roman" panose="02020603050405020304" pitchFamily="18" charset="0"/>
              </a:rPr>
              <a:t>    or    </a:t>
            </a:r>
            <a:r>
              <a:rPr lang="en-US" sz="2000" b="1" dirty="0">
                <a:latin typeface="Arial" panose="020B0604020202020204" pitchFamily="34" charset="0"/>
                <a:ea typeface="Times New Roman" panose="02020603050405020304" pitchFamily="18" charset="0"/>
                <a:cs typeface="Arial" panose="020B0604020202020204" pitchFamily="34" charset="0"/>
              </a:rPr>
              <a:t>150mm x 150mm</a:t>
            </a:r>
            <a:r>
              <a:rPr lang="en-US" sz="2000" dirty="0">
                <a:latin typeface="Arial" panose="020B0604020202020204" pitchFamily="34" charset="0"/>
                <a:ea typeface="Times New Roman" panose="02020603050405020304" pitchFamily="18" charset="0"/>
                <a:cs typeface="Arial" panose="020B0604020202020204" pitchFamily="34" charset="0"/>
              </a:rPr>
              <a:t>. </a:t>
            </a:r>
            <a:endParaRPr lang="en-US" dirty="0"/>
          </a:p>
        </p:txBody>
      </p:sp>
    </p:spTree>
    <p:extLst>
      <p:ext uri="{BB962C8B-B14F-4D97-AF65-F5344CB8AC3E}">
        <p14:creationId xmlns:p14="http://schemas.microsoft.com/office/powerpoint/2010/main" xmlns="" val="3456926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11560" y="188640"/>
            <a:ext cx="8397415" cy="6489722"/>
          </a:xfrm>
          <a:prstGeom prst="rect">
            <a:avLst/>
          </a:prstGeom>
        </p:spPr>
      </p:pic>
      <p:sp>
        <p:nvSpPr>
          <p:cNvPr id="3" name="TextBox 2"/>
          <p:cNvSpPr txBox="1"/>
          <p:nvPr/>
        </p:nvSpPr>
        <p:spPr>
          <a:xfrm>
            <a:off x="221491" y="185727"/>
            <a:ext cx="3270389" cy="6555641"/>
          </a:xfrm>
          <a:prstGeom prst="rect">
            <a:avLst/>
          </a:prstGeom>
          <a:solidFill>
            <a:schemeClr val="accent2">
              <a:lumMod val="40000"/>
              <a:lumOff val="60000"/>
            </a:schemeClr>
          </a:solidFill>
        </p:spPr>
        <p:txBody>
          <a:bodyPr wrap="square" rtlCol="0">
            <a:spAutoFit/>
          </a:bodyPr>
          <a:lstStyle/>
          <a:p>
            <a:r>
              <a:rPr lang="en-GB" sz="2800" dirty="0" smtClean="0">
                <a:latin typeface="Arial" panose="020B0604020202020204" pitchFamily="34" charset="0"/>
                <a:cs typeface="Arial" panose="020B0604020202020204" pitchFamily="34" charset="0"/>
              </a:rPr>
              <a:t>MECHANICAL VENTILATION DUCT DESIGN CHART</a:t>
            </a:r>
          </a:p>
          <a:p>
            <a:r>
              <a:rPr lang="en-GB" sz="2800" dirty="0" smtClean="0">
                <a:latin typeface="Arial" panose="020B0604020202020204" pitchFamily="34" charset="0"/>
                <a:cs typeface="Arial" panose="020B0604020202020204" pitchFamily="34" charset="0"/>
              </a:rPr>
              <a:t>(Equal velocity </a:t>
            </a:r>
          </a:p>
          <a:p>
            <a:r>
              <a:rPr lang="en-GB" sz="2800" dirty="0">
                <a:latin typeface="Arial" panose="020B0604020202020204" pitchFamily="34" charset="0"/>
                <a:cs typeface="Arial" panose="020B0604020202020204" pitchFamily="34" charset="0"/>
              </a:rPr>
              <a:t>m</a:t>
            </a:r>
            <a:r>
              <a:rPr lang="en-GB" sz="2800" dirty="0" smtClean="0">
                <a:latin typeface="Arial" panose="020B0604020202020204" pitchFamily="34" charset="0"/>
                <a:cs typeface="Arial" panose="020B0604020202020204" pitchFamily="34" charset="0"/>
              </a:rPr>
              <a:t>ethod)</a:t>
            </a:r>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
        <p:nvSpPr>
          <p:cNvPr id="4" name="TextBox 3"/>
          <p:cNvSpPr txBox="1"/>
          <p:nvPr/>
        </p:nvSpPr>
        <p:spPr>
          <a:xfrm>
            <a:off x="2339752" y="3171891"/>
            <a:ext cx="1152128" cy="523220"/>
          </a:xfrm>
          <a:prstGeom prst="rect">
            <a:avLst/>
          </a:prstGeom>
          <a:noFill/>
        </p:spPr>
        <p:txBody>
          <a:bodyPr wrap="square" rtlCol="0">
            <a:spAutoFit/>
          </a:bodyPr>
          <a:lstStyle/>
          <a:p>
            <a:r>
              <a:rPr lang="en-GB" sz="1400" b="1" dirty="0" smtClean="0">
                <a:latin typeface="Arial" panose="020B0604020202020204" pitchFamily="34" charset="0"/>
                <a:cs typeface="Arial" panose="020B0604020202020204" pitchFamily="34" charset="0"/>
              </a:rPr>
              <a:t>Ventilation rate (Q)</a:t>
            </a:r>
            <a:endParaRPr lang="en-US" sz="1400" b="1" dirty="0">
              <a:latin typeface="Arial" panose="020B0604020202020204" pitchFamily="34" charset="0"/>
              <a:cs typeface="Arial" panose="020B0604020202020204" pitchFamily="34" charset="0"/>
            </a:endParaRPr>
          </a:p>
        </p:txBody>
      </p:sp>
      <p:sp>
        <p:nvSpPr>
          <p:cNvPr id="5" name="TextBox 4"/>
          <p:cNvSpPr txBox="1"/>
          <p:nvPr/>
        </p:nvSpPr>
        <p:spPr>
          <a:xfrm>
            <a:off x="8172400" y="1196752"/>
            <a:ext cx="720080" cy="523220"/>
          </a:xfrm>
          <a:prstGeom prst="rect">
            <a:avLst/>
          </a:prstGeom>
          <a:noFill/>
        </p:spPr>
        <p:txBody>
          <a:bodyPr wrap="square" rtlCol="0">
            <a:spAutoFit/>
          </a:bodyPr>
          <a:lstStyle/>
          <a:p>
            <a:r>
              <a:rPr lang="en-GB" sz="1400" b="1" dirty="0" smtClean="0">
                <a:latin typeface="Arial" panose="020B0604020202020204" pitchFamily="34" charset="0"/>
                <a:cs typeface="Arial" panose="020B0604020202020204" pitchFamily="34" charset="0"/>
              </a:rPr>
              <a:t>Duct size</a:t>
            </a:r>
            <a:endParaRPr lang="en-US" sz="1400" b="1" dirty="0">
              <a:latin typeface="Arial" panose="020B0604020202020204" pitchFamily="34" charset="0"/>
              <a:cs typeface="Arial" panose="020B0604020202020204" pitchFamily="34" charset="0"/>
            </a:endParaRPr>
          </a:p>
        </p:txBody>
      </p:sp>
      <p:cxnSp>
        <p:nvCxnSpPr>
          <p:cNvPr id="7" name="Straight Arrow Connector 6"/>
          <p:cNvCxnSpPr/>
          <p:nvPr/>
        </p:nvCxnSpPr>
        <p:spPr>
          <a:xfrm>
            <a:off x="3203848" y="3523320"/>
            <a:ext cx="288032"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p:cNvCxnSpPr>
            <a:stCxn id="5" idx="2"/>
          </p:cNvCxnSpPr>
          <p:nvPr/>
        </p:nvCxnSpPr>
        <p:spPr>
          <a:xfrm flipH="1">
            <a:off x="8172400" y="1719972"/>
            <a:ext cx="360040" cy="19686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5145495" y="6165304"/>
            <a:ext cx="1697356" cy="307777"/>
          </a:xfrm>
          <a:prstGeom prst="rect">
            <a:avLst/>
          </a:prstGeom>
          <a:noFill/>
        </p:spPr>
        <p:txBody>
          <a:bodyPr wrap="square" rtlCol="0">
            <a:spAutoFit/>
          </a:bodyPr>
          <a:lstStyle/>
          <a:p>
            <a:r>
              <a:rPr lang="en-GB" sz="1400" b="1" dirty="0" smtClean="0">
                <a:latin typeface="Arial" panose="020B0604020202020204" pitchFamily="34" charset="0"/>
                <a:cs typeface="Arial" panose="020B0604020202020204" pitchFamily="34" charset="0"/>
              </a:rPr>
              <a:t>Air Pressure drop</a:t>
            </a:r>
            <a:endParaRPr lang="en-US" sz="1400" b="1" dirty="0">
              <a:latin typeface="Arial" panose="020B0604020202020204" pitchFamily="34" charset="0"/>
              <a:cs typeface="Arial" panose="020B0604020202020204" pitchFamily="34" charset="0"/>
            </a:endParaRPr>
          </a:p>
        </p:txBody>
      </p:sp>
      <p:cxnSp>
        <p:nvCxnSpPr>
          <p:cNvPr id="14" name="Straight Connector 13"/>
          <p:cNvCxnSpPr/>
          <p:nvPr/>
        </p:nvCxnSpPr>
        <p:spPr>
          <a:xfrm>
            <a:off x="3491880" y="185727"/>
            <a:ext cx="551709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491880" y="6678362"/>
            <a:ext cx="551709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3491880" y="185727"/>
            <a:ext cx="0" cy="649263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995655" y="185727"/>
            <a:ext cx="0" cy="649263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18025831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60648"/>
            <a:ext cx="3672408" cy="523220"/>
          </a:xfrm>
          <a:prstGeom prst="rect">
            <a:avLst/>
          </a:prstGeom>
          <a:noFill/>
        </p:spPr>
        <p:txBody>
          <a:bodyPr wrap="square" rtlCol="0">
            <a:spAutoFit/>
          </a:bodyPr>
          <a:lstStyle/>
          <a:p>
            <a:r>
              <a:rPr lang="en-GB" sz="2800" b="1" u="sng" dirty="0" smtClean="0">
                <a:solidFill>
                  <a:srgbClr val="0070C0"/>
                </a:solidFill>
              </a:rPr>
              <a:t>3. DUCTWORK</a:t>
            </a:r>
            <a:endParaRPr lang="en-US" sz="2800" b="1" u="sng" dirty="0">
              <a:solidFill>
                <a:srgbClr val="0070C0"/>
              </a:solidFill>
            </a:endParaRPr>
          </a:p>
        </p:txBody>
      </p:sp>
      <p:sp>
        <p:nvSpPr>
          <p:cNvPr id="3" name="TextBox 2"/>
          <p:cNvSpPr txBox="1"/>
          <p:nvPr/>
        </p:nvSpPr>
        <p:spPr>
          <a:xfrm>
            <a:off x="179512" y="980728"/>
            <a:ext cx="8856984" cy="2554545"/>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In </a:t>
            </a:r>
            <a:r>
              <a:rPr lang="en-GB" sz="2000" b="1" dirty="0" smtClean="0">
                <a:solidFill>
                  <a:srgbClr val="0070C0"/>
                </a:solidFill>
                <a:latin typeface="Arial" panose="020B0604020202020204" pitchFamily="34" charset="0"/>
                <a:cs typeface="Arial" panose="020B0604020202020204" pitchFamily="34" charset="0"/>
              </a:rPr>
              <a:t>Circular, Square or Rectangular cross – section </a:t>
            </a:r>
            <a:r>
              <a:rPr lang="en-GB" sz="2000" dirty="0" smtClean="0">
                <a:latin typeface="Arial" panose="020B0604020202020204" pitchFamily="34" charset="0"/>
                <a:cs typeface="Arial" panose="020B0604020202020204" pitchFamily="34" charset="0"/>
              </a:rPr>
              <a:t>and in several materials, including </a:t>
            </a:r>
            <a:r>
              <a:rPr lang="en-GB" sz="2000" b="1" dirty="0" smtClean="0">
                <a:solidFill>
                  <a:srgbClr val="0070C0"/>
                </a:solidFill>
                <a:latin typeface="Arial" panose="020B0604020202020204" pitchFamily="34" charset="0"/>
                <a:cs typeface="Arial" panose="020B0604020202020204" pitchFamily="34" charset="0"/>
              </a:rPr>
              <a:t>Galvanised Mild Steel (most common), </a:t>
            </a:r>
            <a:r>
              <a:rPr lang="en-GB" sz="2000" dirty="0" smtClean="0">
                <a:latin typeface="Arial" panose="020B0604020202020204" pitchFamily="34" charset="0"/>
                <a:cs typeface="Arial" panose="020B0604020202020204" pitchFamily="34" charset="0"/>
              </a:rPr>
              <a:t>Aluminium, PVC, PP, Glass Fibre.</a:t>
            </a:r>
          </a:p>
          <a:p>
            <a:pPr algn="just"/>
            <a:r>
              <a:rPr lang="en-GB" sz="2000" dirty="0" smtClean="0">
                <a:latin typeface="Arial" panose="020B0604020202020204" pitchFamily="34" charset="0"/>
                <a:cs typeface="Arial" panose="020B0604020202020204" pitchFamily="34" charset="0"/>
              </a:rPr>
              <a:t>Circular Ductwork is more efficient, having less internal frictional resistance for the airflow. </a:t>
            </a:r>
            <a:r>
              <a:rPr lang="en-GB" sz="2000" b="1" dirty="0" smtClean="0">
                <a:solidFill>
                  <a:srgbClr val="0070C0"/>
                </a:solidFill>
                <a:latin typeface="Arial" panose="020B0604020202020204" pitchFamily="34" charset="0"/>
                <a:cs typeface="Arial" panose="020B0604020202020204" pitchFamily="34" charset="0"/>
              </a:rPr>
              <a:t>Design should minimise duct length, number of bends, pressure loss and noise generation.</a:t>
            </a:r>
          </a:p>
          <a:p>
            <a:pPr algn="just"/>
            <a:r>
              <a:rPr lang="en-GB" sz="2000" b="1" dirty="0" smtClean="0">
                <a:solidFill>
                  <a:srgbClr val="0070C0"/>
                </a:solidFill>
                <a:latin typeface="Arial" panose="020B0604020202020204" pitchFamily="34" charset="0"/>
                <a:cs typeface="Arial" panose="020B0604020202020204" pitchFamily="34" charset="0"/>
              </a:rPr>
              <a:t>Attenuation (?) controlled by flexible connections</a:t>
            </a:r>
            <a:r>
              <a:rPr lang="en-GB" sz="2000" dirty="0" smtClean="0">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ductwork held away from building frame by suspension.   </a:t>
            </a:r>
            <a:endParaRPr lang="en-US" sz="2000" b="1" dirty="0">
              <a:solidFill>
                <a:srgbClr val="0070C0"/>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687282" y="4365104"/>
            <a:ext cx="4340889" cy="1697618"/>
          </a:xfrm>
          <a:prstGeom prst="rect">
            <a:avLst/>
          </a:prstGeom>
          <a:ln w="28575">
            <a:solidFill>
              <a:schemeClr val="tx1"/>
            </a:solidFill>
          </a:ln>
        </p:spPr>
      </p:pic>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6630" y="3953222"/>
            <a:ext cx="3648041" cy="2788146"/>
          </a:xfrm>
          <a:prstGeom prst="rect">
            <a:avLst/>
          </a:prstGeom>
          <a:ln w="28575">
            <a:solidFill>
              <a:schemeClr val="tx1"/>
            </a:solidFill>
          </a:ln>
        </p:spPr>
      </p:pic>
      <p:cxnSp>
        <p:nvCxnSpPr>
          <p:cNvPr id="7" name="Straight Arrow Connector 6"/>
          <p:cNvCxnSpPr/>
          <p:nvPr/>
        </p:nvCxnSpPr>
        <p:spPr>
          <a:xfrm>
            <a:off x="4493267" y="3503226"/>
            <a:ext cx="1692188" cy="829831"/>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63397561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404664"/>
            <a:ext cx="3672408" cy="523220"/>
          </a:xfrm>
          <a:prstGeom prst="rect">
            <a:avLst/>
          </a:prstGeom>
          <a:noFill/>
        </p:spPr>
        <p:txBody>
          <a:bodyPr wrap="square" rtlCol="0">
            <a:spAutoFit/>
          </a:bodyPr>
          <a:lstStyle/>
          <a:p>
            <a:r>
              <a:rPr lang="en-GB" sz="2800" b="1" u="sng" dirty="0">
                <a:solidFill>
                  <a:srgbClr val="0070C0"/>
                </a:solidFill>
              </a:rPr>
              <a:t>4</a:t>
            </a:r>
            <a:r>
              <a:rPr lang="en-GB" sz="2800" b="1" u="sng" dirty="0" smtClean="0">
                <a:solidFill>
                  <a:srgbClr val="0070C0"/>
                </a:solidFill>
              </a:rPr>
              <a:t>. DAMPERS </a:t>
            </a:r>
            <a:endParaRPr lang="en-US" sz="2800" b="1" u="sng" dirty="0">
              <a:solidFill>
                <a:srgbClr val="0070C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724128" y="4005064"/>
            <a:ext cx="3179136" cy="2545457"/>
          </a:xfrm>
          <a:prstGeom prst="rect">
            <a:avLst/>
          </a:prstGeom>
          <a:ln w="28575">
            <a:solidFill>
              <a:schemeClr val="tx1"/>
            </a:solidFill>
          </a:ln>
        </p:spPr>
      </p:pic>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635896" y="4748226"/>
            <a:ext cx="1893168" cy="1802295"/>
          </a:xfrm>
          <a:prstGeom prst="rect">
            <a:avLst/>
          </a:prstGeom>
          <a:ln w="28575">
            <a:solidFill>
              <a:schemeClr val="tx1"/>
            </a:solidFill>
          </a:ln>
        </p:spPr>
      </p:pic>
      <p:sp>
        <p:nvSpPr>
          <p:cNvPr id="6" name="TextBox 5"/>
          <p:cNvSpPr txBox="1"/>
          <p:nvPr/>
        </p:nvSpPr>
        <p:spPr>
          <a:xfrm>
            <a:off x="395536" y="1124744"/>
            <a:ext cx="8507728" cy="1631216"/>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Splitters and Dampers </a:t>
            </a:r>
            <a:r>
              <a:rPr lang="en-GB" sz="2000" b="1" dirty="0" smtClean="0">
                <a:solidFill>
                  <a:srgbClr val="0070C0"/>
                </a:solidFill>
                <a:latin typeface="Arial" panose="020B0604020202020204" pitchFamily="34" charset="0"/>
                <a:cs typeface="Arial" panose="020B0604020202020204" pitchFamily="34" charset="0"/>
              </a:rPr>
              <a:t>provide air direction and regulation to flow</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b="1" dirty="0" smtClean="0">
                <a:solidFill>
                  <a:srgbClr val="0070C0"/>
                </a:solidFill>
                <a:latin typeface="Arial" panose="020B0604020202020204" pitchFamily="34" charset="0"/>
                <a:cs typeface="Arial" panose="020B0604020202020204" pitchFamily="34" charset="0"/>
              </a:rPr>
              <a:t>Manual or automatic control to suit volumes and velocities</a:t>
            </a:r>
            <a:r>
              <a:rPr lang="en-GB" sz="2000" dirty="0" smtClean="0">
                <a:latin typeface="Arial" panose="020B0604020202020204" pitchFamily="34" charset="0"/>
                <a:cs typeface="Arial" panose="020B0604020202020204" pitchFamily="34" charset="0"/>
              </a:rPr>
              <a:t>.</a:t>
            </a:r>
          </a:p>
          <a:p>
            <a:r>
              <a:rPr lang="en-GB" sz="2000" dirty="0" smtClean="0">
                <a:latin typeface="Arial" panose="020B0604020202020204" pitchFamily="34" charset="0"/>
                <a:cs typeface="Arial" panose="020B0604020202020204" pitchFamily="34" charset="0"/>
              </a:rPr>
              <a:t>Can also mix different qualities and properties where re-circulated and fresh air are to be combined for re-distribution.</a:t>
            </a:r>
            <a:endParaRPr lang="en-US" sz="2000" dirty="0">
              <a:latin typeface="Arial" panose="020B0604020202020204" pitchFamily="34" charset="0"/>
              <a:cs typeface="Arial" panose="020B0604020202020204" pitchFamily="34" charset="0"/>
            </a:endParaRPr>
          </a:p>
        </p:txBody>
      </p:sp>
      <p:sp>
        <p:nvSpPr>
          <p:cNvPr id="7" name="TextBox 6"/>
          <p:cNvSpPr txBox="1"/>
          <p:nvPr/>
        </p:nvSpPr>
        <p:spPr>
          <a:xfrm>
            <a:off x="395536" y="2782076"/>
            <a:ext cx="8424936" cy="1692771"/>
          </a:xfrm>
          <a:prstGeom prst="rect">
            <a:avLst/>
          </a:prstGeom>
          <a:noFill/>
        </p:spPr>
        <p:txBody>
          <a:bodyPr wrap="square" rtlCol="0">
            <a:spAutoFit/>
          </a:bodyPr>
          <a:lstStyle/>
          <a:p>
            <a:pPr algn="just"/>
            <a:r>
              <a:rPr lang="en-GB" sz="2400" b="1" dirty="0" smtClean="0">
                <a:solidFill>
                  <a:srgbClr val="0070C0"/>
                </a:solidFill>
                <a:latin typeface="Arial" panose="020B0604020202020204" pitchFamily="34" charset="0"/>
                <a:cs typeface="Arial" panose="020B0604020202020204" pitchFamily="34" charset="0"/>
              </a:rPr>
              <a:t>Fire Dampers </a:t>
            </a:r>
            <a:r>
              <a:rPr lang="en-GB" sz="2000" b="1" dirty="0" smtClean="0">
                <a:solidFill>
                  <a:srgbClr val="0070C0"/>
                </a:solidFill>
                <a:latin typeface="Arial" panose="020B0604020202020204" pitchFamily="34" charset="0"/>
                <a:cs typeface="Arial" panose="020B0604020202020204" pitchFamily="34" charset="0"/>
              </a:rPr>
              <a:t>: The Building </a:t>
            </a:r>
            <a:r>
              <a:rPr lang="en-GB" sz="2000" b="1" dirty="0" err="1" smtClean="0">
                <a:solidFill>
                  <a:srgbClr val="0070C0"/>
                </a:solidFill>
                <a:latin typeface="Arial" panose="020B0604020202020204" pitchFamily="34" charset="0"/>
                <a:cs typeface="Arial" panose="020B0604020202020204" pitchFamily="34" charset="0"/>
              </a:rPr>
              <a:t>Regs</a:t>
            </a:r>
            <a:r>
              <a:rPr lang="en-GB" sz="2000" b="1" dirty="0" smtClean="0">
                <a:solidFill>
                  <a:srgbClr val="0070C0"/>
                </a:solidFill>
                <a:latin typeface="Arial" panose="020B0604020202020204" pitchFamily="34" charset="0"/>
                <a:cs typeface="Arial" panose="020B0604020202020204" pitchFamily="34" charset="0"/>
              </a:rPr>
              <a:t>. require multi storey and large occupancy building be compartmented to contain fire spread. Wherever our ductwork penetrates compartment walls, floors or ceilings it must incorporate provision </a:t>
            </a:r>
          </a:p>
          <a:p>
            <a:pPr algn="just"/>
            <a:r>
              <a:rPr lang="en-GB" sz="2000" b="1" dirty="0" smtClean="0">
                <a:solidFill>
                  <a:srgbClr val="0070C0"/>
                </a:solidFill>
                <a:latin typeface="Arial" panose="020B0604020202020204" pitchFamily="34" charset="0"/>
                <a:cs typeface="Arial" panose="020B0604020202020204" pitchFamily="34" charset="0"/>
              </a:rPr>
              <a:t>for automatic closure in the event of fire. </a:t>
            </a:r>
          </a:p>
        </p:txBody>
      </p:sp>
      <p:sp>
        <p:nvSpPr>
          <p:cNvPr id="8" name="Rectangle 7"/>
          <p:cNvSpPr/>
          <p:nvPr/>
        </p:nvSpPr>
        <p:spPr>
          <a:xfrm>
            <a:off x="408666" y="4677627"/>
            <a:ext cx="3032166" cy="163121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Smoke </a:t>
            </a:r>
            <a:r>
              <a:rPr lang="en-GB" sz="2000" dirty="0" smtClean="0">
                <a:latin typeface="Arial" panose="020B0604020202020204" pitchFamily="34" charset="0"/>
                <a:cs typeface="Arial" panose="020B0604020202020204" pitchFamily="34" charset="0"/>
              </a:rPr>
              <a:t>detection can be incorporated, and  operates a solenoid </a:t>
            </a:r>
            <a:r>
              <a:rPr lang="en-GB" sz="2000" dirty="0">
                <a:latin typeface="Arial" panose="020B0604020202020204" pitchFamily="34" charset="0"/>
                <a:cs typeface="Arial" panose="020B0604020202020204" pitchFamily="34" charset="0"/>
              </a:rPr>
              <a:t>or </a:t>
            </a:r>
            <a:r>
              <a:rPr lang="en-GB" sz="2000" dirty="0" smtClean="0">
                <a:latin typeface="Arial" panose="020B0604020202020204" pitchFamily="34" charset="0"/>
                <a:cs typeface="Arial" panose="020B0604020202020204" pitchFamily="34" charset="0"/>
              </a:rPr>
              <a:t>electro-magnetic </a:t>
            </a:r>
            <a:r>
              <a:rPr lang="en-GB" sz="2000" dirty="0">
                <a:latin typeface="Arial" panose="020B0604020202020204" pitchFamily="34" charset="0"/>
                <a:cs typeface="Arial" panose="020B0604020202020204" pitchFamily="34" charset="0"/>
              </a:rPr>
              <a:t>shutter </a:t>
            </a:r>
            <a:r>
              <a:rPr lang="en-GB" sz="2000" dirty="0" smtClean="0">
                <a:latin typeface="Arial" panose="020B0604020202020204" pitchFamily="34" charset="0"/>
                <a:cs typeface="Arial" panose="020B0604020202020204" pitchFamily="34" charset="0"/>
              </a:rPr>
              <a:t>activation.</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75618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anim calcmode="lin" valueType="num">
                                      <p:cBhvr additive="base">
                                        <p:cTn id="1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 calcmode="lin" valueType="num">
                                      <p:cBhvr additive="base">
                                        <p:cTn id="1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 calcmode="lin" valueType="num">
                                      <p:cBhvr additive="base">
                                        <p:cTn id="2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 calcmode="lin" valueType="num">
                                      <p:cBhvr additive="base">
                                        <p:cTn id="2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60648"/>
            <a:ext cx="3672408" cy="523220"/>
          </a:xfrm>
          <a:prstGeom prst="rect">
            <a:avLst/>
          </a:prstGeom>
          <a:noFill/>
        </p:spPr>
        <p:txBody>
          <a:bodyPr wrap="square" rtlCol="0">
            <a:spAutoFit/>
          </a:bodyPr>
          <a:lstStyle/>
          <a:p>
            <a:r>
              <a:rPr lang="en-GB" sz="2800" b="1" u="sng" dirty="0">
                <a:solidFill>
                  <a:srgbClr val="0070C0"/>
                </a:solidFill>
              </a:rPr>
              <a:t>5</a:t>
            </a:r>
            <a:r>
              <a:rPr lang="en-GB" sz="2800" b="1" u="sng" dirty="0" smtClean="0">
                <a:solidFill>
                  <a:srgbClr val="0070C0"/>
                </a:solidFill>
              </a:rPr>
              <a:t>. DIFFUSERS</a:t>
            </a:r>
            <a:endParaRPr lang="en-US" sz="2800" b="1" u="sng" dirty="0">
              <a:solidFill>
                <a:srgbClr val="0070C0"/>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600242" y="4005064"/>
            <a:ext cx="3259910" cy="2601096"/>
          </a:xfrm>
          <a:prstGeom prst="rect">
            <a:avLst/>
          </a:prstGeom>
          <a:ln w="28575">
            <a:solidFill>
              <a:schemeClr val="tx1"/>
            </a:solidFill>
          </a:ln>
        </p:spPr>
      </p:pic>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060773" y="2060848"/>
            <a:ext cx="1785850" cy="1587422"/>
          </a:xfrm>
          <a:prstGeom prst="rect">
            <a:avLst/>
          </a:prstGeom>
          <a:ln w="28575">
            <a:solidFill>
              <a:schemeClr val="tx1"/>
            </a:solidFill>
          </a:ln>
        </p:spPr>
      </p:pic>
      <p:sp>
        <p:nvSpPr>
          <p:cNvPr id="5" name="TextBox 4"/>
          <p:cNvSpPr txBox="1"/>
          <p:nvPr/>
        </p:nvSpPr>
        <p:spPr>
          <a:xfrm>
            <a:off x="467544" y="1052736"/>
            <a:ext cx="6336704" cy="1938992"/>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These range from </a:t>
            </a:r>
            <a:r>
              <a:rPr lang="en-GB" sz="2000" b="1" dirty="0" smtClean="0">
                <a:solidFill>
                  <a:srgbClr val="0070C0"/>
                </a:solidFill>
                <a:latin typeface="Arial" panose="020B0604020202020204" pitchFamily="34" charset="0"/>
                <a:cs typeface="Arial" panose="020B0604020202020204" pitchFamily="34" charset="0"/>
              </a:rPr>
              <a:t>simple perforated plates to complex air distributors</a:t>
            </a:r>
            <a:r>
              <a:rPr lang="en-GB" sz="2000" dirty="0" smtClean="0">
                <a:latin typeface="Arial" panose="020B0604020202020204" pitchFamily="34" charset="0"/>
                <a:cs typeface="Arial" panose="020B0604020202020204" pitchFamily="34" charset="0"/>
              </a:rPr>
              <a:t>, but </a:t>
            </a:r>
            <a:r>
              <a:rPr lang="en-GB" sz="2000" b="1" dirty="0" smtClean="0">
                <a:solidFill>
                  <a:srgbClr val="0070C0"/>
                </a:solidFill>
                <a:latin typeface="Arial" panose="020B0604020202020204" pitchFamily="34" charset="0"/>
                <a:cs typeface="Arial" panose="020B0604020202020204" pitchFamily="34" charset="0"/>
              </a:rPr>
              <a:t>is designed to achieve desired air flow into given situation.</a:t>
            </a:r>
          </a:p>
          <a:p>
            <a:pPr algn="just"/>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7" name="TextBox 6"/>
          <p:cNvSpPr txBox="1"/>
          <p:nvPr/>
        </p:nvSpPr>
        <p:spPr>
          <a:xfrm>
            <a:off x="488765" y="5153416"/>
            <a:ext cx="4752528" cy="1015663"/>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Correct selection of position and type is important to deliver the correct air discharge velocity  </a:t>
            </a:r>
            <a:endParaRPr lang="en-US" sz="2000" dirty="0">
              <a:latin typeface="Arial" panose="020B0604020202020204" pitchFamily="34" charset="0"/>
              <a:cs typeface="Arial" panose="020B0604020202020204" pitchFamily="34" charset="0"/>
            </a:endParaRPr>
          </a:p>
        </p:txBody>
      </p:sp>
      <p:sp>
        <p:nvSpPr>
          <p:cNvPr id="6" name="Rectangle 5"/>
          <p:cNvSpPr/>
          <p:nvPr/>
        </p:nvSpPr>
        <p:spPr>
          <a:xfrm>
            <a:off x="437586" y="2276872"/>
            <a:ext cx="5953891" cy="2585323"/>
          </a:xfrm>
          <a:prstGeom prst="rect">
            <a:avLst/>
          </a:prstGeom>
        </p:spPr>
        <p:txBody>
          <a:bodyPr wrap="square">
            <a:spAutoFit/>
          </a:bodyPr>
          <a:lstStyle/>
          <a:p>
            <a:pPr marL="285750" indent="-285750">
              <a:buFont typeface="Arial" panose="020B0604020202020204" pitchFamily="34" charset="0"/>
              <a:buChar char="•"/>
            </a:pPr>
            <a:r>
              <a:rPr lang="en-GB" dirty="0"/>
              <a:t>To deliver both conditioning and ventilating air</a:t>
            </a:r>
          </a:p>
          <a:p>
            <a:pPr marL="285750" indent="-285750">
              <a:buFont typeface="Arial" panose="020B0604020202020204" pitchFamily="34" charset="0"/>
              <a:buChar char="•"/>
            </a:pPr>
            <a:r>
              <a:rPr lang="en-GB" dirty="0"/>
              <a:t>Evenly distribute the flow of air, in the desired directions</a:t>
            </a:r>
          </a:p>
          <a:p>
            <a:pPr marL="285750" indent="-285750">
              <a:buFont typeface="Arial" panose="020B0604020202020204" pitchFamily="34" charset="0"/>
              <a:buChar char="•"/>
            </a:pPr>
            <a:r>
              <a:rPr lang="en-GB" dirty="0"/>
              <a:t>To enhance mixing of room air into the primary air being discharged</a:t>
            </a:r>
          </a:p>
          <a:p>
            <a:pPr marL="285750" indent="-285750">
              <a:buFont typeface="Arial" panose="020B0604020202020204" pitchFamily="34" charset="0"/>
              <a:buChar char="•"/>
            </a:pPr>
            <a:r>
              <a:rPr lang="en-GB" dirty="0" smtClean="0"/>
              <a:t>To </a:t>
            </a:r>
            <a:r>
              <a:rPr lang="en-GB" dirty="0"/>
              <a:t>create low-velocity air movement in the occupied portion of room</a:t>
            </a:r>
          </a:p>
          <a:p>
            <a:pPr marL="285750" indent="-285750">
              <a:buFont typeface="Arial" panose="020B0604020202020204" pitchFamily="34" charset="0"/>
              <a:buChar char="•"/>
            </a:pPr>
            <a:r>
              <a:rPr lang="en-GB" dirty="0"/>
              <a:t>Accomplish the above while producing </a:t>
            </a:r>
            <a:endParaRPr lang="en-GB" dirty="0" smtClean="0"/>
          </a:p>
          <a:p>
            <a:r>
              <a:rPr lang="en-GB" dirty="0"/>
              <a:t> </a:t>
            </a:r>
            <a:r>
              <a:rPr lang="en-GB" dirty="0" smtClean="0"/>
              <a:t>   the </a:t>
            </a:r>
            <a:r>
              <a:rPr lang="en-GB" dirty="0"/>
              <a:t>minimum amount </a:t>
            </a:r>
            <a:r>
              <a:rPr lang="en-GB" dirty="0" smtClean="0"/>
              <a:t>of noise.</a:t>
            </a:r>
            <a:endParaRPr lang="en-GB" dirty="0"/>
          </a:p>
        </p:txBody>
      </p:sp>
    </p:spTree>
    <p:extLst>
      <p:ext uri="{BB962C8B-B14F-4D97-AF65-F5344CB8AC3E}">
        <p14:creationId xmlns:p14="http://schemas.microsoft.com/office/powerpoint/2010/main" xmlns="" val="52962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 calcmode="lin" valueType="num">
                                      <p:cBhvr additive="base">
                                        <p:cTn id="3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1952 N46"/>
          <p:cNvPicPr>
            <a:picLocks noChangeAspect="1" noChangeArrowheads="1"/>
          </p:cNvPicPr>
          <p:nvPr/>
        </p:nvPicPr>
        <p:blipFill>
          <a:blip r:embed="rId2" cstate="print"/>
          <a:srcRect/>
          <a:stretch>
            <a:fillRect/>
          </a:stretch>
        </p:blipFill>
        <p:spPr bwMode="auto">
          <a:xfrm>
            <a:off x="179512" y="476672"/>
            <a:ext cx="8662631" cy="5777975"/>
          </a:xfrm>
          <a:prstGeom prst="rect">
            <a:avLst/>
          </a:prstGeom>
          <a:noFill/>
          <a:ln w="38100">
            <a:solidFill>
              <a:schemeClr val="tx1"/>
            </a:solidFill>
          </a:ln>
        </p:spPr>
      </p:pic>
      <p:sp>
        <p:nvSpPr>
          <p:cNvPr id="3" name="Rectangle 2"/>
          <p:cNvSpPr/>
          <p:nvPr/>
        </p:nvSpPr>
        <p:spPr>
          <a:xfrm>
            <a:off x="539552" y="6381328"/>
            <a:ext cx="7776864" cy="369332"/>
          </a:xfrm>
          <a:prstGeom prst="rect">
            <a:avLst/>
          </a:prstGeom>
        </p:spPr>
        <p:txBody>
          <a:bodyPr wrap="square">
            <a:spAutoFit/>
          </a:bodyPr>
          <a:lstStyle/>
          <a:p>
            <a:r>
              <a:rPr lang="en-GB" dirty="0" smtClean="0"/>
              <a:t>Mechanical Ventilation diffuser that serves the main shell of the building. </a:t>
            </a:r>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Continuous mechanical supply and extract"/>
          <p:cNvPicPr>
            <a:picLocks noChangeAspect="1" noChangeArrowheads="1"/>
          </p:cNvPicPr>
          <p:nvPr/>
        </p:nvPicPr>
        <p:blipFill>
          <a:blip r:embed="rId3" cstate="print"/>
          <a:srcRect/>
          <a:stretch>
            <a:fillRect/>
          </a:stretch>
        </p:blipFill>
        <p:spPr bwMode="auto">
          <a:xfrm>
            <a:off x="2843808" y="332656"/>
            <a:ext cx="6127230" cy="5047938"/>
          </a:xfrm>
          <a:prstGeom prst="rect">
            <a:avLst/>
          </a:prstGeom>
          <a:noFill/>
          <a:ln w="28575">
            <a:solidFill>
              <a:schemeClr val="tx1"/>
            </a:solidFill>
          </a:ln>
        </p:spPr>
      </p:pic>
      <p:sp>
        <p:nvSpPr>
          <p:cNvPr id="3" name="Rectangle 2"/>
          <p:cNvSpPr/>
          <p:nvPr/>
        </p:nvSpPr>
        <p:spPr>
          <a:xfrm>
            <a:off x="2843808" y="5356373"/>
            <a:ext cx="6120680" cy="1384995"/>
          </a:xfrm>
          <a:prstGeom prst="rect">
            <a:avLst/>
          </a:prstGeom>
        </p:spPr>
        <p:txBody>
          <a:bodyPr wrap="square">
            <a:spAutoFit/>
          </a:bodyPr>
          <a:lstStyle/>
          <a:p>
            <a:r>
              <a:rPr lang="en-GB" sz="1400" dirty="0" smtClean="0">
                <a:latin typeface="Arial" pitchFamily="34" charset="0"/>
                <a:cs typeface="Arial" pitchFamily="34" charset="0"/>
              </a:rPr>
              <a:t>Continuous mechanical supply and extract. </a:t>
            </a:r>
            <a:r>
              <a:rPr lang="en-GB" sz="1400" b="1" dirty="0" smtClean="0">
                <a:latin typeface="Arial" pitchFamily="34" charset="0"/>
                <a:cs typeface="Arial" pitchFamily="34" charset="0"/>
              </a:rPr>
              <a:t>1.</a:t>
            </a:r>
            <a:r>
              <a:rPr lang="en-GB" sz="1400" dirty="0" smtClean="0">
                <a:latin typeface="Arial" pitchFamily="34" charset="0"/>
                <a:cs typeface="Arial" pitchFamily="34" charset="0"/>
              </a:rPr>
              <a:t> Fresh air distribution system, </a:t>
            </a:r>
            <a:r>
              <a:rPr lang="en-GB" sz="1400" b="1" dirty="0" smtClean="0">
                <a:latin typeface="Arial" pitchFamily="34" charset="0"/>
                <a:cs typeface="Arial" pitchFamily="34" charset="0"/>
              </a:rPr>
              <a:t>2.</a:t>
            </a:r>
            <a:r>
              <a:rPr lang="en-GB" sz="1400" dirty="0" smtClean="0">
                <a:latin typeface="Arial" pitchFamily="34" charset="0"/>
                <a:cs typeface="Arial" pitchFamily="34" charset="0"/>
              </a:rPr>
              <a:t> Grilles for air transfer (air can also pass below doors), </a:t>
            </a:r>
            <a:r>
              <a:rPr lang="en-GB" sz="1400" b="1" dirty="0" smtClean="0">
                <a:latin typeface="Arial" pitchFamily="34" charset="0"/>
                <a:cs typeface="Arial" pitchFamily="34" charset="0"/>
              </a:rPr>
              <a:t>3.</a:t>
            </a:r>
            <a:r>
              <a:rPr lang="en-GB" sz="1400" dirty="0" smtClean="0">
                <a:latin typeface="Arial" pitchFamily="34" charset="0"/>
                <a:cs typeface="Arial" pitchFamily="34" charset="0"/>
              </a:rPr>
              <a:t> Warm stale air extraction, </a:t>
            </a:r>
            <a:r>
              <a:rPr lang="en-GB" sz="1400" b="1" dirty="0" smtClean="0">
                <a:latin typeface="Arial" pitchFamily="34" charset="0"/>
                <a:cs typeface="Arial" pitchFamily="34" charset="0"/>
              </a:rPr>
              <a:t>4.</a:t>
            </a:r>
            <a:r>
              <a:rPr lang="en-GB" sz="1400" dirty="0" smtClean="0">
                <a:latin typeface="Arial" pitchFamily="34" charset="0"/>
                <a:cs typeface="Arial" pitchFamily="34" charset="0"/>
              </a:rPr>
              <a:t> Warm stale air exhaust, </a:t>
            </a:r>
            <a:r>
              <a:rPr lang="en-GB" sz="1400" b="1" dirty="0" smtClean="0">
                <a:latin typeface="Arial" pitchFamily="34" charset="0"/>
                <a:cs typeface="Arial" pitchFamily="34" charset="0"/>
              </a:rPr>
              <a:t>5.</a:t>
            </a:r>
            <a:r>
              <a:rPr lang="en-GB" sz="1400" dirty="0" smtClean="0">
                <a:latin typeface="Arial" pitchFamily="34" charset="0"/>
                <a:cs typeface="Arial" pitchFamily="34" charset="0"/>
              </a:rPr>
              <a:t> Fresh air intake, </a:t>
            </a:r>
            <a:r>
              <a:rPr lang="en-GB" sz="1400" b="1" dirty="0" smtClean="0">
                <a:latin typeface="Arial" pitchFamily="34" charset="0"/>
                <a:cs typeface="Arial" pitchFamily="34" charset="0"/>
              </a:rPr>
              <a:t>6.</a:t>
            </a:r>
            <a:r>
              <a:rPr lang="en-GB" sz="1400" dirty="0" smtClean="0">
                <a:latin typeface="Arial" pitchFamily="34" charset="0"/>
                <a:cs typeface="Arial" pitchFamily="34" charset="0"/>
              </a:rPr>
              <a:t> Filters, </a:t>
            </a:r>
            <a:r>
              <a:rPr lang="en-GB" sz="1400" b="1" dirty="0" smtClean="0">
                <a:latin typeface="Arial" pitchFamily="34" charset="0"/>
                <a:cs typeface="Arial" pitchFamily="34" charset="0"/>
              </a:rPr>
              <a:t>7.</a:t>
            </a:r>
            <a:r>
              <a:rPr lang="en-GB" sz="1400" dirty="0" smtClean="0">
                <a:latin typeface="Arial" pitchFamily="34" charset="0"/>
                <a:cs typeface="Arial" pitchFamily="34" charset="0"/>
              </a:rPr>
              <a:t> Pre-heating of fresh air (optional), </a:t>
            </a:r>
            <a:r>
              <a:rPr lang="en-GB" sz="1400" b="1" dirty="0" smtClean="0">
                <a:latin typeface="Arial" pitchFamily="34" charset="0"/>
                <a:cs typeface="Arial" pitchFamily="34" charset="0"/>
              </a:rPr>
              <a:t>8.</a:t>
            </a:r>
            <a:r>
              <a:rPr lang="en-GB" sz="1400" dirty="0" smtClean="0">
                <a:latin typeface="Arial" pitchFamily="34" charset="0"/>
                <a:cs typeface="Arial" pitchFamily="34" charset="0"/>
              </a:rPr>
              <a:t> Ventilator, </a:t>
            </a:r>
            <a:r>
              <a:rPr lang="en-GB" sz="1400" b="1" dirty="0" smtClean="0">
                <a:latin typeface="Arial" pitchFamily="34" charset="0"/>
                <a:cs typeface="Arial" pitchFamily="34" charset="0"/>
              </a:rPr>
              <a:t>9.</a:t>
            </a:r>
            <a:r>
              <a:rPr lang="en-GB" sz="1400" dirty="0" smtClean="0">
                <a:latin typeface="Arial" pitchFamily="34" charset="0"/>
                <a:cs typeface="Arial" pitchFamily="34" charset="0"/>
              </a:rPr>
              <a:t> Sound insulation system, </a:t>
            </a:r>
          </a:p>
          <a:p>
            <a:r>
              <a:rPr lang="en-GB" sz="1400" b="1" dirty="0" smtClean="0">
                <a:latin typeface="Arial" pitchFamily="34" charset="0"/>
                <a:cs typeface="Arial" pitchFamily="34" charset="0"/>
              </a:rPr>
              <a:t>10.</a:t>
            </a:r>
            <a:r>
              <a:rPr lang="en-GB" sz="1400" dirty="0" smtClean="0">
                <a:latin typeface="Arial" pitchFamily="34" charset="0"/>
                <a:cs typeface="Arial" pitchFamily="34" charset="0"/>
              </a:rPr>
              <a:t> Flow management system (humidity sensitive), </a:t>
            </a:r>
          </a:p>
          <a:p>
            <a:r>
              <a:rPr lang="en-GB" sz="1400" b="1" dirty="0" smtClean="0">
                <a:latin typeface="Arial" pitchFamily="34" charset="0"/>
                <a:cs typeface="Arial" pitchFamily="34" charset="0"/>
              </a:rPr>
              <a:t>11.</a:t>
            </a:r>
            <a:r>
              <a:rPr lang="en-GB" sz="1400" dirty="0" smtClean="0">
                <a:latin typeface="Arial" pitchFamily="34" charset="0"/>
                <a:cs typeface="Arial" pitchFamily="34" charset="0"/>
              </a:rPr>
              <a:t> Ventilation ducts for air supply and extraction.</a:t>
            </a:r>
            <a:endParaRPr lang="en-GB" sz="1400" dirty="0">
              <a:latin typeface="Arial" pitchFamily="34" charset="0"/>
              <a:cs typeface="Arial" pitchFamily="34" charset="0"/>
            </a:endParaRPr>
          </a:p>
        </p:txBody>
      </p:sp>
      <p:sp>
        <p:nvSpPr>
          <p:cNvPr id="4" name="Rectangle 3"/>
          <p:cNvSpPr/>
          <p:nvPr/>
        </p:nvSpPr>
        <p:spPr>
          <a:xfrm>
            <a:off x="251520" y="548680"/>
            <a:ext cx="2304255" cy="1384995"/>
          </a:xfrm>
          <a:prstGeom prst="rect">
            <a:avLst/>
          </a:prstGeom>
        </p:spPr>
        <p:txBody>
          <a:bodyPr wrap="square">
            <a:spAutoFit/>
          </a:bodyPr>
          <a:lstStyle/>
          <a:p>
            <a:pPr marL="18288" indent="0">
              <a:buNone/>
            </a:pPr>
            <a:r>
              <a:rPr lang="en-US" sz="2800" u="sng" dirty="0" smtClean="0"/>
              <a:t>MECHANICAL INLET &amp; EXTRACT</a:t>
            </a:r>
          </a:p>
        </p:txBody>
      </p:sp>
      <p:sp>
        <p:nvSpPr>
          <p:cNvPr id="5" name="Rectangle 4"/>
          <p:cNvSpPr/>
          <p:nvPr/>
        </p:nvSpPr>
        <p:spPr>
          <a:xfrm>
            <a:off x="179512" y="2204864"/>
            <a:ext cx="2448272" cy="3539430"/>
          </a:xfrm>
          <a:prstGeom prst="rect">
            <a:avLst/>
          </a:prstGeom>
        </p:spPr>
        <p:txBody>
          <a:bodyPr wrap="square">
            <a:spAutoFit/>
          </a:bodyPr>
          <a:lstStyle/>
          <a:p>
            <a:pPr algn="just">
              <a:lnSpc>
                <a:spcPct val="160000"/>
              </a:lnSpc>
              <a:spcBef>
                <a:spcPts val="0"/>
              </a:spcBef>
              <a:spcAft>
                <a:spcPts val="0"/>
              </a:spcAft>
              <a:buNone/>
            </a:pPr>
            <a:r>
              <a:rPr lang="en-US" sz="2000" b="1" dirty="0" smtClean="0">
                <a:solidFill>
                  <a:srgbClr val="0070C0"/>
                </a:solidFill>
                <a:latin typeface="Arial" pitchFamily="34" charset="0"/>
                <a:cs typeface="Arial" pitchFamily="34" charset="0"/>
              </a:rPr>
              <a:t>Cinemas</a:t>
            </a:r>
          </a:p>
          <a:p>
            <a:pPr algn="just">
              <a:lnSpc>
                <a:spcPct val="160000"/>
              </a:lnSpc>
              <a:spcBef>
                <a:spcPts val="0"/>
              </a:spcBef>
              <a:spcAft>
                <a:spcPts val="0"/>
              </a:spcAft>
              <a:buNone/>
            </a:pPr>
            <a:r>
              <a:rPr lang="en-US" sz="2000" b="1" dirty="0" smtClean="0">
                <a:solidFill>
                  <a:srgbClr val="0070C0"/>
                </a:solidFill>
                <a:latin typeface="Arial" pitchFamily="34" charset="0"/>
                <a:cs typeface="Arial" pitchFamily="34" charset="0"/>
              </a:rPr>
              <a:t>Theatres </a:t>
            </a:r>
          </a:p>
          <a:p>
            <a:pPr algn="just">
              <a:lnSpc>
                <a:spcPct val="160000"/>
              </a:lnSpc>
              <a:spcBef>
                <a:spcPts val="0"/>
              </a:spcBef>
              <a:spcAft>
                <a:spcPts val="0"/>
              </a:spcAft>
              <a:buNone/>
            </a:pPr>
            <a:r>
              <a:rPr lang="en-US" sz="2000" b="1" dirty="0" smtClean="0">
                <a:solidFill>
                  <a:srgbClr val="0070C0"/>
                </a:solidFill>
                <a:latin typeface="Arial" pitchFamily="34" charset="0"/>
                <a:cs typeface="Arial" pitchFamily="34" charset="0"/>
              </a:rPr>
              <a:t>Offices </a:t>
            </a:r>
          </a:p>
          <a:p>
            <a:pPr algn="just">
              <a:lnSpc>
                <a:spcPct val="160000"/>
              </a:lnSpc>
              <a:spcBef>
                <a:spcPts val="0"/>
              </a:spcBef>
              <a:spcAft>
                <a:spcPts val="0"/>
              </a:spcAft>
              <a:buNone/>
            </a:pPr>
            <a:r>
              <a:rPr lang="en-US" sz="2000" b="1" dirty="0" smtClean="0">
                <a:solidFill>
                  <a:srgbClr val="0070C0"/>
                </a:solidFill>
                <a:latin typeface="Arial" pitchFamily="34" charset="0"/>
                <a:cs typeface="Arial" pitchFamily="34" charset="0"/>
              </a:rPr>
              <a:t>Lecture theatres </a:t>
            </a:r>
          </a:p>
          <a:p>
            <a:pPr algn="just">
              <a:lnSpc>
                <a:spcPct val="160000"/>
              </a:lnSpc>
              <a:spcBef>
                <a:spcPts val="0"/>
              </a:spcBef>
              <a:spcAft>
                <a:spcPts val="0"/>
              </a:spcAft>
              <a:buNone/>
            </a:pPr>
            <a:r>
              <a:rPr lang="en-US" sz="2000" b="1" dirty="0" smtClean="0">
                <a:solidFill>
                  <a:srgbClr val="0070C0"/>
                </a:solidFill>
                <a:latin typeface="Arial" pitchFamily="34" charset="0"/>
                <a:cs typeface="Arial" pitchFamily="34" charset="0"/>
              </a:rPr>
              <a:t>Restaurants Department stores Sports Arenas </a:t>
            </a: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7042" name="Picture 2" descr="G07_Fig7_6[1]"/>
          <p:cNvPicPr>
            <a:picLocks noChangeAspect="1" noChangeArrowheads="1"/>
          </p:cNvPicPr>
          <p:nvPr/>
        </p:nvPicPr>
        <p:blipFill>
          <a:blip r:embed="rId2" cstate="print"/>
          <a:srcRect/>
          <a:stretch>
            <a:fillRect/>
          </a:stretch>
        </p:blipFill>
        <p:spPr bwMode="auto">
          <a:xfrm>
            <a:off x="251520" y="260648"/>
            <a:ext cx="6429375" cy="4095750"/>
          </a:xfrm>
          <a:prstGeom prst="rect">
            <a:avLst/>
          </a:prstGeom>
          <a:noFill/>
          <a:ln w="28575">
            <a:solidFill>
              <a:schemeClr val="tx1"/>
            </a:solidFill>
          </a:ln>
        </p:spPr>
      </p:pic>
      <p:sp>
        <p:nvSpPr>
          <p:cNvPr id="3" name="Rectangle 2"/>
          <p:cNvSpPr/>
          <p:nvPr/>
        </p:nvSpPr>
        <p:spPr>
          <a:xfrm>
            <a:off x="251520" y="4509120"/>
            <a:ext cx="6696744" cy="1015663"/>
          </a:xfrm>
          <a:prstGeom prst="rect">
            <a:avLst/>
          </a:prstGeom>
        </p:spPr>
        <p:txBody>
          <a:bodyPr wrap="square">
            <a:spAutoFit/>
          </a:bodyPr>
          <a:lstStyle/>
          <a:p>
            <a:pPr algn="just"/>
            <a:r>
              <a:rPr lang="en-GB" sz="2000" dirty="0" smtClean="0">
                <a:latin typeface="Arial" panose="020B0604020202020204" pitchFamily="34" charset="0"/>
                <a:cs typeface="Arial" panose="020B0604020202020204" pitchFamily="34" charset="0"/>
              </a:rPr>
              <a:t>Carefully designed heat exchangers can </a:t>
            </a:r>
            <a:r>
              <a:rPr lang="en-GB" sz="2000" b="1" dirty="0" smtClean="0">
                <a:solidFill>
                  <a:srgbClr val="0070C0"/>
                </a:solidFill>
                <a:latin typeface="Arial" panose="020B0604020202020204" pitchFamily="34" charset="0"/>
                <a:cs typeface="Arial" panose="020B0604020202020204" pitchFamily="34" charset="0"/>
              </a:rPr>
              <a:t>recover around 90- 95% of the heat in the extract air</a:t>
            </a:r>
            <a:r>
              <a:rPr lang="en-GB" sz="2000" dirty="0" smtClean="0">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limiting the loss of energy,</a:t>
            </a:r>
            <a:r>
              <a:rPr lang="en-GB" sz="2000" dirty="0" smtClean="0">
                <a:latin typeface="Arial" panose="020B0604020202020204" pitchFamily="34" charset="0"/>
                <a:cs typeface="Arial" panose="020B0604020202020204" pitchFamily="34" charset="0"/>
              </a:rPr>
              <a:t> due to the ventilation system, to a minimum. </a:t>
            </a:r>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251520" y="5517231"/>
            <a:ext cx="8496944" cy="1015663"/>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Warm moist air is extracted from kitchens and bathrooms and passed over  a heat exchanger(1) where it preheats incoming air supplied to living rooms and bedrooms.</a:t>
            </a:r>
            <a:endParaRPr lang="en-GB" sz="2000" dirty="0">
              <a:latin typeface="Arial" panose="020B0604020202020204" pitchFamily="34" charset="0"/>
              <a:cs typeface="Arial" panose="020B0604020202020204" pitchFamily="34" charset="0"/>
            </a:endParaRPr>
          </a:p>
        </p:txBody>
      </p:sp>
      <p:sp>
        <p:nvSpPr>
          <p:cNvPr id="5" name="TextBox 4"/>
          <p:cNvSpPr txBox="1"/>
          <p:nvPr/>
        </p:nvSpPr>
        <p:spPr>
          <a:xfrm>
            <a:off x="4932040" y="260648"/>
            <a:ext cx="1728192" cy="1754326"/>
          </a:xfrm>
          <a:prstGeom prst="rect">
            <a:avLst/>
          </a:prstGeom>
          <a:solidFill>
            <a:schemeClr val="bg1"/>
          </a:solidFill>
        </p:spPr>
        <p:txBody>
          <a:bodyPr wrap="square" rtlCol="0">
            <a:spAutoFit/>
          </a:bodyPr>
          <a:lstStyle/>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6" name="Rectangle 5"/>
          <p:cNvSpPr/>
          <p:nvPr/>
        </p:nvSpPr>
        <p:spPr>
          <a:xfrm>
            <a:off x="6876256" y="260648"/>
            <a:ext cx="2267744" cy="1754326"/>
          </a:xfrm>
          <a:prstGeom prst="rect">
            <a:avLst/>
          </a:prstGeom>
        </p:spPr>
        <p:txBody>
          <a:bodyPr wrap="square">
            <a:spAutoFit/>
          </a:bodyPr>
          <a:lstStyle/>
          <a:p>
            <a:pPr algn="ctr"/>
            <a:r>
              <a:rPr lang="en-GB" sz="3600" b="1" dirty="0" smtClean="0">
                <a:solidFill>
                  <a:srgbClr val="0070C0"/>
                </a:solidFill>
                <a:latin typeface="Arial" pitchFamily="34" charset="0"/>
                <a:cs typeface="Arial" pitchFamily="34" charset="0"/>
              </a:rPr>
              <a:t>Heat Recovery unit</a:t>
            </a:r>
            <a:endParaRPr lang="en-GB" sz="3600" b="1" dirty="0">
              <a:solidFill>
                <a:srgbClr val="0070C0"/>
              </a:solidFill>
              <a:latin typeface="Arial" pitchFamily="34" charset="0"/>
              <a:cs typeface="Arial" pitchFamily="34" charset="0"/>
            </a:endParaRPr>
          </a:p>
        </p:txBody>
      </p:sp>
      <p:sp>
        <p:nvSpPr>
          <p:cNvPr id="7" name="Rectangle 6"/>
          <p:cNvSpPr/>
          <p:nvPr/>
        </p:nvSpPr>
        <p:spPr>
          <a:xfrm>
            <a:off x="6948264" y="2060848"/>
            <a:ext cx="1800200" cy="2862322"/>
          </a:xfrm>
          <a:prstGeom prst="rect">
            <a:avLst/>
          </a:prstGeom>
        </p:spPr>
        <p:txBody>
          <a:bodyPr wrap="square">
            <a:spAutoFit/>
          </a:bodyPr>
          <a:lstStyle/>
          <a:p>
            <a:pPr algn="ctr"/>
            <a:r>
              <a:rPr lang="en-GB" b="1" dirty="0" smtClean="0">
                <a:solidFill>
                  <a:srgbClr val="0070C0"/>
                </a:solidFill>
                <a:latin typeface="Arial" panose="020B0604020202020204" pitchFamily="34" charset="0"/>
                <a:cs typeface="Arial" panose="020B0604020202020204" pitchFamily="34" charset="0"/>
              </a:rPr>
              <a:t>The heat recovery unit exchanges the heat contained in the hot stale air taken out of the dwelling to warm up the cold fresh air getting in.</a:t>
            </a:r>
            <a:endParaRPr lang="en-GB" b="1" dirty="0">
              <a:solidFill>
                <a:srgbClr val="0070C0"/>
              </a:solidFill>
              <a:latin typeface="Arial" panose="020B0604020202020204" pitchFamily="34" charset="0"/>
              <a:cs typeface="Arial" panose="020B0604020202020204" pitchFamily="34" charset="0"/>
            </a:endParaRPr>
          </a:p>
        </p:txBody>
      </p:sp>
      <p:sp>
        <p:nvSpPr>
          <p:cNvPr id="2" name="TextBox 1"/>
          <p:cNvSpPr txBox="1"/>
          <p:nvPr/>
        </p:nvSpPr>
        <p:spPr>
          <a:xfrm>
            <a:off x="5436096" y="3717032"/>
            <a:ext cx="1152128" cy="523220"/>
          </a:xfrm>
          <a:prstGeom prst="rect">
            <a:avLst/>
          </a:prstGeom>
          <a:noFill/>
        </p:spPr>
        <p:txBody>
          <a:bodyPr wrap="square" rtlCol="0">
            <a:spAutoFit/>
          </a:bodyPr>
          <a:lstStyle/>
          <a:p>
            <a:r>
              <a:rPr lang="en-GB" sz="2800" b="1" dirty="0" smtClean="0">
                <a:solidFill>
                  <a:srgbClr val="0070C0"/>
                </a:solidFill>
                <a:latin typeface="Arial" panose="020B0604020202020204" pitchFamily="34" charset="0"/>
                <a:cs typeface="Arial" panose="020B0604020202020204" pitchFamily="34" charset="0"/>
              </a:rPr>
              <a:t>HRU</a:t>
            </a:r>
            <a:endParaRPr lang="en-GB" sz="2800" b="1" dirty="0">
              <a:solidFill>
                <a:srgbClr val="0070C0"/>
              </a:solidFill>
              <a:latin typeface="Arial" panose="020B0604020202020204" pitchFamily="34" charset="0"/>
              <a:cs typeface="Arial" panose="020B0604020202020204" pitchFamily="34" charset="0"/>
            </a:endParaRPr>
          </a:p>
        </p:txBody>
      </p:sp>
      <p:pic>
        <p:nvPicPr>
          <p:cNvPr id="1026" name="Picture 2" descr="http://pop.h-cdn.co/assets/cm/15/05/54c801431b9f2_-_tb_0010hihwab-1-de.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21979" y="272043"/>
            <a:ext cx="2258916" cy="1428765"/>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lincolnassoc.com/images/ventilation-inner-big.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17260" y="1484784"/>
            <a:ext cx="6485378" cy="4869929"/>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323528" y="1484784"/>
            <a:ext cx="1872208" cy="4247317"/>
          </a:xfrm>
          <a:prstGeom prst="rect">
            <a:avLst/>
          </a:prstGeom>
        </p:spPr>
        <p:txBody>
          <a:bodyPr wrap="square">
            <a:spAutoFit/>
          </a:bodyPr>
          <a:lstStyle/>
          <a:p>
            <a:r>
              <a:rPr lang="en-GB" dirty="0" smtClean="0"/>
              <a:t>Ventilation </a:t>
            </a:r>
            <a:r>
              <a:rPr lang="en-GB" dirty="0"/>
              <a:t>systems commonly known as heating, ventilating, and air-conditioning (HVAC) </a:t>
            </a:r>
            <a:r>
              <a:rPr lang="en-GB" dirty="0" smtClean="0"/>
              <a:t>systems</a:t>
            </a:r>
          </a:p>
          <a:p>
            <a:r>
              <a:rPr lang="en-GB" dirty="0" smtClean="0"/>
              <a:t>control </a:t>
            </a:r>
          </a:p>
          <a:p>
            <a:endParaRPr lang="en-GB" dirty="0" smtClean="0"/>
          </a:p>
          <a:p>
            <a:r>
              <a:rPr lang="en-GB" b="1" dirty="0" smtClean="0">
                <a:solidFill>
                  <a:srgbClr val="0070C0"/>
                </a:solidFill>
              </a:rPr>
              <a:t>Air Flow Temperature</a:t>
            </a:r>
            <a:r>
              <a:rPr lang="en-GB" b="1" dirty="0">
                <a:solidFill>
                  <a:srgbClr val="0070C0"/>
                </a:solidFill>
              </a:rPr>
              <a:t>, </a:t>
            </a:r>
            <a:r>
              <a:rPr lang="en-GB" b="1" dirty="0" smtClean="0">
                <a:solidFill>
                  <a:srgbClr val="0070C0"/>
                </a:solidFill>
              </a:rPr>
              <a:t>Humidity</a:t>
            </a:r>
            <a:r>
              <a:rPr lang="en-GB" b="1" dirty="0">
                <a:solidFill>
                  <a:srgbClr val="0070C0"/>
                </a:solidFill>
              </a:rPr>
              <a:t>, </a:t>
            </a:r>
            <a:r>
              <a:rPr lang="en-GB" b="1" dirty="0" smtClean="0">
                <a:solidFill>
                  <a:srgbClr val="0070C0"/>
                </a:solidFill>
              </a:rPr>
              <a:t> Odours,</a:t>
            </a:r>
          </a:p>
          <a:p>
            <a:r>
              <a:rPr lang="en-GB" b="1" dirty="0" smtClean="0">
                <a:solidFill>
                  <a:srgbClr val="0070C0"/>
                </a:solidFill>
              </a:rPr>
              <a:t>Bacteria.</a:t>
            </a:r>
            <a:endParaRPr lang="en-GB" b="1" dirty="0">
              <a:solidFill>
                <a:srgbClr val="0070C0"/>
              </a:solidFill>
            </a:endParaRPr>
          </a:p>
        </p:txBody>
      </p:sp>
      <p:sp>
        <p:nvSpPr>
          <p:cNvPr id="3" name="TextBox 2"/>
          <p:cNvSpPr txBox="1"/>
          <p:nvPr/>
        </p:nvSpPr>
        <p:spPr>
          <a:xfrm>
            <a:off x="1259632" y="493534"/>
            <a:ext cx="7488832" cy="584775"/>
          </a:xfrm>
          <a:prstGeom prst="rect">
            <a:avLst/>
          </a:prstGeom>
          <a:noFill/>
        </p:spPr>
        <p:txBody>
          <a:bodyPr wrap="square" rtlCol="0">
            <a:spAutoFit/>
          </a:bodyPr>
          <a:lstStyle/>
          <a:p>
            <a:r>
              <a:rPr lang="en-GB" sz="3200" dirty="0" smtClean="0">
                <a:latin typeface="Arial" panose="020B0604020202020204" pitchFamily="34" charset="0"/>
                <a:cs typeface="Arial" panose="020B0604020202020204" pitchFamily="34" charset="0"/>
              </a:rPr>
              <a:t>Roof Mounted Air Handling Unit (AHU)</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62824436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131681_XePHsQ_4FXGjyM8T9sgg9IQlI[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2132856"/>
            <a:ext cx="8928992" cy="4583801"/>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pic>
        <p:nvPicPr>
          <p:cNvPr id="1027" name="Picture 3" descr="C:\Users\fad-an\Desktop\centrale-traitement-air-recuperation-chaleur-16606-2349917[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12161" y="103850"/>
            <a:ext cx="3024336" cy="1856192"/>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323528" y="332656"/>
            <a:ext cx="5328592" cy="1077218"/>
          </a:xfrm>
          <a:prstGeom prst="rect">
            <a:avLst/>
          </a:prstGeom>
          <a:noFill/>
        </p:spPr>
        <p:txBody>
          <a:bodyPr wrap="square" rtlCol="0">
            <a:spAutoFit/>
          </a:bodyPr>
          <a:lstStyle/>
          <a:p>
            <a:r>
              <a:rPr lang="en-GB" sz="3200" dirty="0" smtClean="0"/>
              <a:t>AIR HANDLING UNIT (AHU) to COMMERCIAL BUILDINGS</a:t>
            </a:r>
            <a:endParaRPr lang="en-GB" sz="3200" dirty="0"/>
          </a:p>
        </p:txBody>
      </p:sp>
      <p:sp>
        <p:nvSpPr>
          <p:cNvPr id="3" name="TextBox 2"/>
          <p:cNvSpPr txBox="1"/>
          <p:nvPr/>
        </p:nvSpPr>
        <p:spPr>
          <a:xfrm>
            <a:off x="2987824" y="5733256"/>
            <a:ext cx="864096" cy="369332"/>
          </a:xfrm>
          <a:prstGeom prst="rect">
            <a:avLst/>
          </a:prstGeom>
          <a:solidFill>
            <a:schemeClr val="bg1"/>
          </a:solidFill>
        </p:spPr>
        <p:txBody>
          <a:bodyPr wrap="square" rtlCol="0">
            <a:spAutoFit/>
          </a:bodyPr>
          <a:lstStyle/>
          <a:p>
            <a:endParaRPr lang="en-GB" dirty="0"/>
          </a:p>
        </p:txBody>
      </p:sp>
      <p:sp>
        <p:nvSpPr>
          <p:cNvPr id="5" name="TextBox 4"/>
          <p:cNvSpPr txBox="1"/>
          <p:nvPr/>
        </p:nvSpPr>
        <p:spPr>
          <a:xfrm>
            <a:off x="395536" y="5917922"/>
            <a:ext cx="2952328" cy="646331"/>
          </a:xfrm>
          <a:prstGeom prst="rect">
            <a:avLst/>
          </a:prstGeom>
          <a:noFill/>
        </p:spPr>
        <p:txBody>
          <a:bodyPr wrap="square" rtlCol="0">
            <a:spAutoFit/>
          </a:bodyPr>
          <a:lstStyle/>
          <a:p>
            <a:r>
              <a:rPr lang="en-GB" dirty="0" smtClean="0"/>
              <a:t>What building type would need de-humidification?</a:t>
            </a:r>
            <a:endParaRPr lang="en-GB" dirty="0"/>
          </a:p>
        </p:txBody>
      </p:sp>
    </p:spTree>
    <p:extLst>
      <p:ext uri="{BB962C8B-B14F-4D97-AF65-F5344CB8AC3E}">
        <p14:creationId xmlns:p14="http://schemas.microsoft.com/office/powerpoint/2010/main" xmlns="" val="3641025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95536" y="1052736"/>
            <a:ext cx="8568952" cy="1323439"/>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In commercial developments, mechanical ventilation is typically driven by </a:t>
            </a:r>
            <a:r>
              <a:rPr lang="en-GB" sz="2000" b="1" dirty="0">
                <a:solidFill>
                  <a:srgbClr val="0070C0"/>
                </a:solidFill>
                <a:latin typeface="Arial" panose="020B0604020202020204" pitchFamily="34" charset="0"/>
                <a:cs typeface="Arial" panose="020B0604020202020204" pitchFamily="34" charset="0"/>
              </a:rPr>
              <a:t>A</a:t>
            </a:r>
            <a:r>
              <a:rPr lang="en-GB" sz="2000" b="1" dirty="0" smtClean="0">
                <a:solidFill>
                  <a:srgbClr val="0070C0"/>
                </a:solidFill>
                <a:latin typeface="Arial" panose="020B0604020202020204" pitchFamily="34" charset="0"/>
                <a:cs typeface="Arial" panose="020B0604020202020204" pitchFamily="34" charset="0"/>
              </a:rPr>
              <a:t>ir </a:t>
            </a:r>
            <a:r>
              <a:rPr lang="en-GB" sz="2000" b="1" dirty="0">
                <a:solidFill>
                  <a:srgbClr val="0070C0"/>
                </a:solidFill>
                <a:latin typeface="Arial" panose="020B0604020202020204" pitchFamily="34" charset="0"/>
                <a:cs typeface="Arial" panose="020B0604020202020204" pitchFamily="34" charset="0"/>
              </a:rPr>
              <a:t>H</a:t>
            </a:r>
            <a:r>
              <a:rPr lang="en-GB" sz="2000" b="1" dirty="0" smtClean="0">
                <a:solidFill>
                  <a:srgbClr val="0070C0"/>
                </a:solidFill>
                <a:latin typeface="Arial" panose="020B0604020202020204" pitchFamily="34" charset="0"/>
                <a:cs typeface="Arial" panose="020B0604020202020204" pitchFamily="34" charset="0"/>
              </a:rPr>
              <a:t>andling Units (AHU</a:t>
            </a:r>
            <a:r>
              <a:rPr lang="en-GB" sz="2000" b="1" dirty="0">
                <a:solidFill>
                  <a:srgbClr val="0070C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connected to ductwork within the building that supplies air </a:t>
            </a:r>
            <a:r>
              <a:rPr lang="en-GB" sz="2000" dirty="0" smtClean="0">
                <a:latin typeface="Arial" panose="020B0604020202020204" pitchFamily="34" charset="0"/>
                <a:cs typeface="Arial" panose="020B0604020202020204" pitchFamily="34" charset="0"/>
              </a:rPr>
              <a:t>to, and </a:t>
            </a:r>
            <a:r>
              <a:rPr lang="en-GB" sz="2000" dirty="0">
                <a:latin typeface="Arial" panose="020B0604020202020204" pitchFamily="34" charset="0"/>
                <a:cs typeface="Arial" panose="020B0604020202020204" pitchFamily="34" charset="0"/>
              </a:rPr>
              <a:t>extracts air from the interior.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
        <p:nvSpPr>
          <p:cNvPr id="3" name="Rectangle 2"/>
          <p:cNvSpPr/>
          <p:nvPr/>
        </p:nvSpPr>
        <p:spPr>
          <a:xfrm>
            <a:off x="323528" y="5157192"/>
            <a:ext cx="8352928" cy="1015663"/>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Where mechanical ventilation includes heating, </a:t>
            </a:r>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cooling </a:t>
            </a:r>
            <a:r>
              <a:rPr lang="en-GB" sz="2000" dirty="0">
                <a:latin typeface="Arial" panose="020B0604020202020204" pitchFamily="34" charset="0"/>
                <a:cs typeface="Arial" panose="020B0604020202020204" pitchFamily="34" charset="0"/>
              </a:rPr>
              <a:t>and humidity control, this </a:t>
            </a:r>
            <a:r>
              <a:rPr lang="en-GB" sz="2000" dirty="0" smtClean="0">
                <a:latin typeface="Arial" panose="020B0604020202020204" pitchFamily="34" charset="0"/>
                <a:cs typeface="Arial" panose="020B0604020202020204" pitchFamily="34" charset="0"/>
              </a:rPr>
              <a:t>can </a:t>
            </a:r>
            <a:r>
              <a:rPr lang="en-GB" sz="2000" dirty="0">
                <a:latin typeface="Arial" panose="020B0604020202020204" pitchFamily="34" charset="0"/>
                <a:cs typeface="Arial" panose="020B0604020202020204" pitchFamily="34" charset="0"/>
              </a:rPr>
              <a:t>be </a:t>
            </a:r>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referred </a:t>
            </a:r>
            <a:r>
              <a:rPr lang="en-GB" sz="2000" dirty="0">
                <a:latin typeface="Arial" panose="020B0604020202020204" pitchFamily="34" charset="0"/>
                <a:cs typeface="Arial" panose="020B0604020202020204" pitchFamily="34" charset="0"/>
              </a:rPr>
              <a:t>to </a:t>
            </a:r>
            <a:r>
              <a:rPr lang="en-GB" sz="2000" dirty="0" smtClean="0">
                <a:latin typeface="Arial" panose="020B0604020202020204" pitchFamily="34" charset="0"/>
                <a:cs typeface="Arial" panose="020B0604020202020204" pitchFamily="34" charset="0"/>
              </a:rPr>
              <a:t>as:  </a:t>
            </a:r>
            <a:r>
              <a:rPr lang="en-GB" sz="2000" b="1" dirty="0" smtClean="0">
                <a:solidFill>
                  <a:srgbClr val="0070C0"/>
                </a:solidFill>
                <a:latin typeface="Arial" panose="020B0604020202020204" pitchFamily="34" charset="0"/>
                <a:cs typeface="Arial" panose="020B0604020202020204" pitchFamily="34" charset="0"/>
              </a:rPr>
              <a:t>Heating, Ventilation </a:t>
            </a:r>
            <a:r>
              <a:rPr lang="en-GB" sz="2000" b="1" dirty="0">
                <a:solidFill>
                  <a:srgbClr val="0070C0"/>
                </a:solidFill>
                <a:latin typeface="Arial" panose="020B0604020202020204" pitchFamily="34" charset="0"/>
                <a:cs typeface="Arial" panose="020B0604020202020204" pitchFamily="34" charset="0"/>
              </a:rPr>
              <a:t>and Air Conditioning (</a:t>
            </a:r>
            <a:r>
              <a:rPr lang="en-GB" sz="2000" b="1" dirty="0" smtClean="0">
                <a:solidFill>
                  <a:srgbClr val="0070C0"/>
                </a:solidFill>
                <a:latin typeface="Arial" panose="020B0604020202020204" pitchFamily="34" charset="0"/>
                <a:cs typeface="Arial" panose="020B0604020202020204" pitchFamily="34" charset="0"/>
              </a:rPr>
              <a:t>HVAC)</a:t>
            </a:r>
            <a:endParaRPr lang="en-GB" sz="2000" b="1" dirty="0">
              <a:solidFill>
                <a:srgbClr val="0070C0"/>
              </a:solidFill>
              <a:latin typeface="Arial" panose="020B0604020202020204" pitchFamily="34" charset="0"/>
              <a:cs typeface="Arial" panose="020B0604020202020204" pitchFamily="34" charset="0"/>
            </a:endParaRPr>
          </a:p>
        </p:txBody>
      </p:sp>
      <p:sp>
        <p:nvSpPr>
          <p:cNvPr id="7" name="Rectangle 6"/>
          <p:cNvSpPr/>
          <p:nvPr/>
        </p:nvSpPr>
        <p:spPr>
          <a:xfrm>
            <a:off x="395536" y="2406399"/>
            <a:ext cx="5503245" cy="2554545"/>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Typically they comprise an insulated box that forms the housing for; </a:t>
            </a:r>
            <a:r>
              <a:rPr lang="en-GB" sz="2000" b="1" dirty="0">
                <a:solidFill>
                  <a:srgbClr val="0070C0"/>
                </a:solidFill>
                <a:latin typeface="Arial" panose="020B0604020202020204" pitchFamily="34" charset="0"/>
                <a:cs typeface="Arial" panose="020B0604020202020204" pitchFamily="34" charset="0"/>
              </a:rPr>
              <a:t>filter racks, a fan </a:t>
            </a:r>
            <a:r>
              <a:rPr lang="en-GB" sz="2000" b="1" dirty="0" smtClean="0">
                <a:solidFill>
                  <a:srgbClr val="0070C0"/>
                </a:solidFill>
                <a:latin typeface="Arial" panose="020B0604020202020204" pitchFamily="34" charset="0"/>
                <a:cs typeface="Arial" panose="020B0604020202020204" pitchFamily="34" charset="0"/>
              </a:rPr>
              <a:t>(</a:t>
            </a:r>
            <a:r>
              <a:rPr lang="en-GB" sz="2000" b="1" dirty="0">
                <a:solidFill>
                  <a:srgbClr val="0070C0"/>
                </a:solidFill>
                <a:latin typeface="Arial" panose="020B0604020202020204" pitchFamily="34" charset="0"/>
                <a:cs typeface="Arial" panose="020B0604020202020204" pitchFamily="34" charset="0"/>
              </a:rPr>
              <a:t>or blower)</a:t>
            </a:r>
            <a:r>
              <a:rPr lang="en-GB" sz="2000" dirty="0">
                <a:latin typeface="Arial" panose="020B0604020202020204" pitchFamily="34" charset="0"/>
                <a:cs typeface="Arial" panose="020B0604020202020204" pitchFamily="34" charset="0"/>
              </a:rPr>
              <a:t>, and sometimes </a:t>
            </a:r>
            <a:r>
              <a:rPr lang="en-GB" sz="2000" b="1" dirty="0">
                <a:solidFill>
                  <a:srgbClr val="0070C0"/>
                </a:solidFill>
                <a:latin typeface="Arial" panose="020B0604020202020204" pitchFamily="34" charset="0"/>
                <a:cs typeface="Arial" panose="020B0604020202020204" pitchFamily="34" charset="0"/>
              </a:rPr>
              <a:t>heating elements</a:t>
            </a:r>
            <a:r>
              <a:rPr lang="en-GB" sz="2000" dirty="0">
                <a:latin typeface="Arial" panose="020B0604020202020204" pitchFamily="34" charset="0"/>
                <a:cs typeface="Arial" panose="020B0604020202020204" pitchFamily="34" charset="0"/>
              </a:rPr>
              <a:t>, </a:t>
            </a:r>
            <a:r>
              <a:rPr lang="en-GB" sz="2000" b="1" dirty="0">
                <a:solidFill>
                  <a:srgbClr val="0070C0"/>
                </a:solidFill>
                <a:latin typeface="Arial" panose="020B0604020202020204" pitchFamily="34" charset="0"/>
                <a:cs typeface="Arial" panose="020B0604020202020204" pitchFamily="34" charset="0"/>
              </a:rPr>
              <a:t>cooling elements, sound attenuators and dampers</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They can be operated manually or automatically to regulate flow.</a:t>
            </a:r>
            <a:endParaRPr lang="en-GB" sz="2000" dirty="0">
              <a:latin typeface="Arial" panose="020B0604020202020204" pitchFamily="34" charset="0"/>
              <a:cs typeface="Arial" panose="020B0604020202020204" pitchFamily="34" charset="0"/>
            </a:endParaRPr>
          </a:p>
        </p:txBody>
      </p:sp>
      <p:sp>
        <p:nvSpPr>
          <p:cNvPr id="8" name="Rectangle 7"/>
          <p:cNvSpPr/>
          <p:nvPr/>
        </p:nvSpPr>
        <p:spPr>
          <a:xfrm>
            <a:off x="207820" y="188640"/>
            <a:ext cx="5775940" cy="646331"/>
          </a:xfrm>
          <a:prstGeom prst="rect">
            <a:avLst/>
          </a:prstGeom>
        </p:spPr>
        <p:txBody>
          <a:bodyPr wrap="none">
            <a:spAutoFit/>
          </a:bodyPr>
          <a:lstStyle/>
          <a:p>
            <a:r>
              <a:rPr lang="en-GB" sz="3600" b="1" dirty="0">
                <a:solidFill>
                  <a:srgbClr val="0070C0"/>
                </a:solidFill>
                <a:latin typeface="Arial" panose="020B0604020202020204" pitchFamily="34" charset="0"/>
                <a:cs typeface="Arial" panose="020B0604020202020204" pitchFamily="34" charset="0"/>
              </a:rPr>
              <a:t>Air Handling Units (AHU) </a:t>
            </a:r>
            <a:endParaRPr lang="en-GB" sz="3600" dirty="0"/>
          </a:p>
        </p:txBody>
      </p:sp>
      <p:pic>
        <p:nvPicPr>
          <p:cNvPr id="4098" name="Picture 2" descr="http://www.whesco.com/images/industrial_hvac_system_large.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63553" y="2376175"/>
            <a:ext cx="2900935" cy="2840882"/>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2915816" y="6278107"/>
            <a:ext cx="4227439" cy="369332"/>
          </a:xfrm>
          <a:prstGeom prst="rect">
            <a:avLst/>
          </a:prstGeom>
          <a:noFill/>
        </p:spPr>
        <p:txBody>
          <a:bodyPr wrap="none" rtlCol="0">
            <a:spAutoFit/>
          </a:bodyPr>
          <a:lstStyle/>
          <a:p>
            <a:r>
              <a:rPr lang="en-GB" b="1" dirty="0" smtClean="0">
                <a:solidFill>
                  <a:srgbClr val="0070C0"/>
                </a:solidFill>
              </a:rPr>
              <a:t> complexity varies with requirement.</a:t>
            </a:r>
            <a:endParaRPr lang="en-GB" b="1" dirty="0">
              <a:solidFill>
                <a:srgbClr val="0070C0"/>
              </a:solidFill>
            </a:endParaRPr>
          </a:p>
        </p:txBody>
      </p:sp>
    </p:spTree>
    <p:extLst>
      <p:ext uri="{BB962C8B-B14F-4D97-AF65-F5344CB8AC3E}">
        <p14:creationId xmlns:p14="http://schemas.microsoft.com/office/powerpoint/2010/main" xmlns="" val="190441278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052736"/>
            <a:ext cx="8568952" cy="5970865"/>
          </a:xfrm>
          <a:prstGeom prst="rect">
            <a:avLst/>
          </a:prstGeom>
        </p:spPr>
        <p:txBody>
          <a:bodyPr wrap="square">
            <a:spAutoFit/>
          </a:bodyPr>
          <a:lstStyle/>
          <a:p>
            <a:pPr marL="342900" indent="-342900" algn="just">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In </a:t>
            </a:r>
            <a:r>
              <a:rPr lang="en-GB" sz="2000" b="1" dirty="0">
                <a:solidFill>
                  <a:srgbClr val="0070C0"/>
                </a:solidFill>
                <a:latin typeface="Arial" panose="020B0604020202020204" pitchFamily="34" charset="0"/>
                <a:cs typeface="Arial" panose="020B0604020202020204" pitchFamily="34" charset="0"/>
              </a:rPr>
              <a:t>some situations, such as in swimming pools, </a:t>
            </a:r>
            <a:r>
              <a:rPr lang="en-GB" sz="2000" b="1" dirty="0" smtClean="0">
                <a:solidFill>
                  <a:srgbClr val="0070C0"/>
                </a:solidFill>
                <a:latin typeface="Arial" panose="020B0604020202020204" pitchFamily="34" charset="0"/>
                <a:cs typeface="Arial" panose="020B0604020202020204" pitchFamily="34" charset="0"/>
              </a:rPr>
              <a:t>the AHU will </a:t>
            </a:r>
            <a:r>
              <a:rPr lang="en-GB" sz="2000" b="1" dirty="0">
                <a:solidFill>
                  <a:srgbClr val="0070C0"/>
                </a:solidFill>
                <a:latin typeface="Arial" panose="020B0604020202020204" pitchFamily="34" charset="0"/>
                <a:cs typeface="Arial" panose="020B0604020202020204" pitchFamily="34" charset="0"/>
              </a:rPr>
              <a:t>include </a:t>
            </a:r>
            <a:r>
              <a:rPr lang="en-GB" sz="2200" b="1" dirty="0">
                <a:solidFill>
                  <a:srgbClr val="0070C0"/>
                </a:solidFill>
                <a:latin typeface="Arial" panose="020B0604020202020204" pitchFamily="34" charset="0"/>
                <a:cs typeface="Arial" panose="020B0604020202020204" pitchFamily="34" charset="0"/>
              </a:rPr>
              <a:t>dehumidification</a:t>
            </a:r>
            <a:r>
              <a:rPr lang="en-GB" sz="2200" b="1" dirty="0" smtClean="0">
                <a:solidFill>
                  <a:srgbClr val="0070C0"/>
                </a:solidFill>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Heating  </a:t>
            </a:r>
            <a:r>
              <a:rPr lang="en-GB" sz="2000" b="1" dirty="0">
                <a:solidFill>
                  <a:srgbClr val="0070C0"/>
                </a:solidFill>
                <a:latin typeface="Arial" panose="020B0604020202020204" pitchFamily="34" charset="0"/>
                <a:cs typeface="Arial" panose="020B0604020202020204" pitchFamily="34" charset="0"/>
              </a:rPr>
              <a:t>and / or cooling can be generated within the unit itself, or can be provided by connection to the building’s boilers or chillers</a:t>
            </a:r>
            <a:r>
              <a:rPr lang="en-GB" sz="2000" b="1" dirty="0" smtClean="0">
                <a:solidFill>
                  <a:srgbClr val="0070C0"/>
                </a:solidFill>
                <a:latin typeface="Arial" panose="020B0604020202020204" pitchFamily="34" charset="0"/>
                <a:cs typeface="Arial" panose="020B0604020202020204" pitchFamily="34" charset="0"/>
              </a:rPr>
              <a:t>.</a:t>
            </a:r>
          </a:p>
          <a:p>
            <a:pPr algn="just"/>
            <a:endParaRPr lang="en-GB" sz="2000" b="1" dirty="0">
              <a:solidFill>
                <a:srgbClr val="0070C0"/>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AHU’s </a:t>
            </a:r>
            <a:r>
              <a:rPr lang="en-GB" sz="2000" b="1" dirty="0">
                <a:solidFill>
                  <a:srgbClr val="0070C0"/>
                </a:solidFill>
                <a:latin typeface="Arial" panose="020B0604020202020204" pitchFamily="34" charset="0"/>
                <a:cs typeface="Arial" panose="020B0604020202020204" pitchFamily="34" charset="0"/>
              </a:rPr>
              <a:t>that consist of only a fan and a heating or cooling element</a:t>
            </a:r>
            <a:r>
              <a:rPr lang="en-GB" sz="2000" dirty="0">
                <a:latin typeface="Arial" panose="020B0604020202020204" pitchFamily="34" charset="0"/>
                <a:cs typeface="Arial" panose="020B0604020202020204" pitchFamily="34" charset="0"/>
              </a:rPr>
              <a:t>, located within the space they are serving, </a:t>
            </a:r>
            <a:endParaRPr lang="en-GB" sz="2000" dirty="0" smtClean="0">
              <a:latin typeface="Arial" panose="020B0604020202020204" pitchFamily="34" charset="0"/>
              <a:cs typeface="Arial" panose="020B0604020202020204" pitchFamily="34" charset="0"/>
            </a:endParaRPr>
          </a:p>
          <a:p>
            <a:pPr marL="342900" indent="-342900" algn="just"/>
            <a:r>
              <a:rPr lang="en-GB" sz="2000" dirty="0" smtClean="0">
                <a:latin typeface="Arial" panose="020B0604020202020204" pitchFamily="34" charset="0"/>
                <a:cs typeface="Arial" panose="020B0604020202020204" pitchFamily="34" charset="0"/>
              </a:rPr>
              <a:t>     may </a:t>
            </a:r>
            <a:r>
              <a:rPr lang="en-GB" sz="2000" dirty="0">
                <a:latin typeface="Arial" panose="020B0604020202020204" pitchFamily="34" charset="0"/>
                <a:cs typeface="Arial" panose="020B0604020202020204" pitchFamily="34" charset="0"/>
              </a:rPr>
              <a:t>be </a:t>
            </a:r>
            <a:r>
              <a:rPr lang="en-GB" sz="2000" b="1" dirty="0">
                <a:solidFill>
                  <a:srgbClr val="0070C0"/>
                </a:solidFill>
                <a:latin typeface="Arial" panose="020B0604020202020204" pitchFamily="34" charset="0"/>
                <a:cs typeface="Arial" panose="020B0604020202020204" pitchFamily="34" charset="0"/>
              </a:rPr>
              <a:t>referred to as fan coil units (FCU</a:t>
            </a:r>
            <a:r>
              <a:rPr lang="en-GB" sz="2000" b="1" dirty="0" smtClean="0">
                <a:solidFill>
                  <a:srgbClr val="0070C0"/>
                </a:solidFill>
                <a:latin typeface="Arial" panose="020B0604020202020204" pitchFamily="34" charset="0"/>
                <a:cs typeface="Arial" panose="020B0604020202020204" pitchFamily="34" charset="0"/>
              </a:rPr>
              <a:t>)</a:t>
            </a:r>
          </a:p>
          <a:p>
            <a:pPr marL="342900" indent="-342900"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Fans may be single speed, may have a </a:t>
            </a:r>
            <a:r>
              <a:rPr lang="en-GB" sz="2000" dirty="0" smtClean="0">
                <a:latin typeface="Arial" panose="020B0604020202020204" pitchFamily="34" charset="0"/>
                <a:cs typeface="Arial" panose="020B0604020202020204" pitchFamily="34" charset="0"/>
              </a:rPr>
              <a:t>range</a:t>
            </a:r>
          </a:p>
          <a:p>
            <a:pPr marL="342900" indent="-342900" algn="just"/>
            <a:r>
              <a:rPr lang="en-GB" sz="20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of set speeds, or may be variable </a:t>
            </a:r>
            <a:endParaRPr lang="en-GB" sz="2000" dirty="0" smtClean="0">
              <a:latin typeface="Arial" panose="020B0604020202020204" pitchFamily="34" charset="0"/>
              <a:cs typeface="Arial" panose="020B0604020202020204" pitchFamily="34" charset="0"/>
            </a:endParaRPr>
          </a:p>
          <a:p>
            <a:pPr marL="342900" indent="-342900" algn="just"/>
            <a:r>
              <a:rPr lang="en-GB" sz="20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frequency </a:t>
            </a:r>
            <a:r>
              <a:rPr lang="en-GB" sz="2000" dirty="0">
                <a:latin typeface="Arial" panose="020B0604020202020204" pitchFamily="34" charset="0"/>
                <a:cs typeface="Arial" panose="020B0604020202020204" pitchFamily="34" charset="0"/>
              </a:rPr>
              <a:t>drive. </a:t>
            </a:r>
            <a:endParaRPr lang="en-GB" sz="2000" dirty="0" smtClean="0">
              <a:latin typeface="Arial" panose="020B0604020202020204" pitchFamily="34" charset="0"/>
              <a:cs typeface="Arial" panose="020B0604020202020204" pitchFamily="34" charset="0"/>
            </a:endParaRPr>
          </a:p>
          <a:p>
            <a:pPr marL="342900" indent="-342900" algn="just"/>
            <a:r>
              <a:rPr lang="en-GB" sz="2000" b="1" dirty="0" smtClean="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Flow </a:t>
            </a:r>
            <a:r>
              <a:rPr lang="en-GB" sz="2000" b="1" dirty="0">
                <a:solidFill>
                  <a:srgbClr val="0070C0"/>
                </a:solidFill>
                <a:latin typeface="Arial" panose="020B0604020202020204" pitchFamily="34" charset="0"/>
                <a:cs typeface="Arial" panose="020B0604020202020204" pitchFamily="34" charset="0"/>
              </a:rPr>
              <a:t>rates may also be controlled </a:t>
            </a:r>
            <a:r>
              <a:rPr lang="en-GB" sz="2000" b="1" dirty="0" smtClean="0">
                <a:solidFill>
                  <a:srgbClr val="0070C0"/>
                </a:solidFill>
                <a:latin typeface="Arial" panose="020B0604020202020204" pitchFamily="34" charset="0"/>
                <a:cs typeface="Arial" panose="020B0604020202020204" pitchFamily="34" charset="0"/>
              </a:rPr>
              <a:t>by</a:t>
            </a:r>
          </a:p>
          <a:p>
            <a:pPr marL="342900" indent="-342900" algn="just"/>
            <a:r>
              <a:rPr lang="en-GB" sz="2000" b="1" dirty="0" smtClean="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a:t>
            </a:r>
            <a:r>
              <a:rPr lang="en-GB" sz="2000" b="1" dirty="0">
                <a:solidFill>
                  <a:srgbClr val="0070C0"/>
                </a:solidFill>
                <a:latin typeface="Arial" panose="020B0604020202020204" pitchFamily="34" charset="0"/>
                <a:cs typeface="Arial" panose="020B0604020202020204" pitchFamily="34" charset="0"/>
              </a:rPr>
              <a:t>inlet vanes or outlet </a:t>
            </a:r>
            <a:r>
              <a:rPr lang="en-GB" sz="2000" b="1" dirty="0" smtClean="0">
                <a:solidFill>
                  <a:srgbClr val="0070C0"/>
                </a:solidFill>
                <a:latin typeface="Arial" panose="020B0604020202020204" pitchFamily="34" charset="0"/>
                <a:cs typeface="Arial" panose="020B0604020202020204" pitchFamily="34" charset="0"/>
              </a:rPr>
              <a:t>dampers.</a:t>
            </a:r>
          </a:p>
          <a:p>
            <a:pPr marL="34290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Air Handling Units vary considerably in size, capacity and complexity, depending on the job they are designed to perform.</a:t>
            </a:r>
          </a:p>
          <a:p>
            <a:pPr marL="34290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3" name="Rectangle 2"/>
          <p:cNvSpPr/>
          <p:nvPr/>
        </p:nvSpPr>
        <p:spPr>
          <a:xfrm>
            <a:off x="207820" y="188640"/>
            <a:ext cx="5775940" cy="646331"/>
          </a:xfrm>
          <a:prstGeom prst="rect">
            <a:avLst/>
          </a:prstGeom>
        </p:spPr>
        <p:txBody>
          <a:bodyPr wrap="none">
            <a:spAutoFit/>
          </a:bodyPr>
          <a:lstStyle/>
          <a:p>
            <a:r>
              <a:rPr lang="en-GB" sz="3600" b="1" dirty="0">
                <a:solidFill>
                  <a:srgbClr val="0070C0"/>
                </a:solidFill>
                <a:latin typeface="Arial" panose="020B0604020202020204" pitchFamily="34" charset="0"/>
                <a:cs typeface="Arial" panose="020B0604020202020204" pitchFamily="34" charset="0"/>
              </a:rPr>
              <a:t>Air Handling Units (AHU) </a:t>
            </a:r>
            <a:endParaRPr lang="en-GB" sz="3600" dirty="0"/>
          </a:p>
        </p:txBody>
      </p:sp>
      <p:pic>
        <p:nvPicPr>
          <p:cNvPr id="2050" name="Picture 2" descr="Image result for fan coil unit">
            <a:hlinkClick r:id="rId2"/>
          </p:cNvPr>
          <p:cNvPicPr>
            <a:picLocks noChangeAspect="1" noChangeArrowheads="1"/>
          </p:cNvPicPr>
          <p:nvPr/>
        </p:nvPicPr>
        <p:blipFill>
          <a:blip r:embed="rId3" cstate="print"/>
          <a:srcRect/>
          <a:stretch>
            <a:fillRect/>
          </a:stretch>
        </p:blipFill>
        <p:spPr bwMode="auto">
          <a:xfrm>
            <a:off x="5868144" y="3356992"/>
            <a:ext cx="3091395" cy="1995711"/>
          </a:xfrm>
          <a:prstGeom prst="rect">
            <a:avLst/>
          </a:prstGeom>
          <a:noFill/>
          <a:ln w="19050">
            <a:solidFill>
              <a:schemeClr val="tx1"/>
            </a:solidFill>
          </a:ln>
        </p:spPr>
      </p:pic>
    </p:spTree>
    <p:extLst>
      <p:ext uri="{BB962C8B-B14F-4D97-AF65-F5344CB8AC3E}">
        <p14:creationId xmlns:p14="http://schemas.microsoft.com/office/powerpoint/2010/main" xmlns="" val="343199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anim calcmode="lin" valueType="num">
                                      <p:cBhvr additive="base">
                                        <p:cTn id="55"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08720"/>
            <a:ext cx="8261595" cy="5632311"/>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Air handling </a:t>
            </a:r>
            <a:r>
              <a:rPr lang="en-GB" sz="2000" dirty="0" smtClean="0">
                <a:latin typeface="Arial" panose="020B0604020202020204" pitchFamily="34" charset="0"/>
                <a:cs typeface="Arial" panose="020B0604020202020204" pitchFamily="34" charset="0"/>
              </a:rPr>
              <a:t>units </a:t>
            </a:r>
            <a:r>
              <a:rPr lang="en-GB" sz="2000" b="1" dirty="0">
                <a:solidFill>
                  <a:srgbClr val="0070C0"/>
                </a:solidFill>
                <a:latin typeface="Arial" panose="020B0604020202020204" pitchFamily="34" charset="0"/>
                <a:cs typeface="Arial" panose="020B0604020202020204" pitchFamily="34" charset="0"/>
              </a:rPr>
              <a:t>generate noise (and vibration) </a:t>
            </a:r>
            <a:r>
              <a:rPr lang="en-GB" sz="2000" dirty="0">
                <a:latin typeface="Arial" panose="020B0604020202020204" pitchFamily="34" charset="0"/>
                <a:cs typeface="Arial" panose="020B0604020202020204" pitchFamily="34" charset="0"/>
              </a:rPr>
              <a:t>which can be disruptive, and this can be compounded where ductwork passes between acoustically separate spaces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In </a:t>
            </a:r>
            <a:r>
              <a:rPr lang="en-GB" sz="2000" dirty="0">
                <a:latin typeface="Arial" panose="020B0604020202020204" pitchFamily="34" charset="0"/>
                <a:cs typeface="Arial" panose="020B0604020202020204" pitchFamily="34" charset="0"/>
              </a:rPr>
              <a:t>this case, </a:t>
            </a:r>
            <a:r>
              <a:rPr lang="en-GB" sz="2000" b="1" dirty="0">
                <a:solidFill>
                  <a:srgbClr val="0070C0"/>
                </a:solidFill>
                <a:latin typeface="Arial" panose="020B0604020202020204" pitchFamily="34" charset="0"/>
                <a:cs typeface="Arial" panose="020B0604020202020204" pitchFamily="34" charset="0"/>
              </a:rPr>
              <a:t>acoustic attenuators </a:t>
            </a:r>
            <a:r>
              <a:rPr lang="en-GB" sz="2000" dirty="0">
                <a:latin typeface="Arial" panose="020B0604020202020204" pitchFamily="34" charset="0"/>
                <a:cs typeface="Arial" panose="020B0604020202020204" pitchFamily="34" charset="0"/>
              </a:rPr>
              <a:t>might be used</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In </a:t>
            </a:r>
            <a:r>
              <a:rPr lang="en-GB" sz="2000" dirty="0">
                <a:latin typeface="Arial" panose="020B0604020202020204" pitchFamily="34" charset="0"/>
                <a:cs typeface="Arial" panose="020B0604020202020204" pitchFamily="34" charset="0"/>
              </a:rPr>
              <a:t>addition, </a:t>
            </a:r>
            <a:r>
              <a:rPr lang="en-GB" sz="2000" b="1" dirty="0">
                <a:solidFill>
                  <a:srgbClr val="0070C0"/>
                </a:solidFill>
                <a:latin typeface="Arial" panose="020B0604020202020204" pitchFamily="34" charset="0"/>
                <a:cs typeface="Arial" panose="020B0604020202020204" pitchFamily="34" charset="0"/>
              </a:rPr>
              <a:t>vibration can be generated</a:t>
            </a:r>
            <a:r>
              <a:rPr lang="en-GB" sz="2000" dirty="0">
                <a:latin typeface="Arial" panose="020B0604020202020204" pitchFamily="34" charset="0"/>
                <a:cs typeface="Arial" panose="020B0604020202020204" pitchFamily="34" charset="0"/>
              </a:rPr>
              <a:t>. This </a:t>
            </a:r>
            <a:r>
              <a:rPr lang="en-GB" sz="2000" b="1" dirty="0">
                <a:solidFill>
                  <a:srgbClr val="0070C0"/>
                </a:solidFill>
                <a:latin typeface="Arial" panose="020B0604020202020204" pitchFamily="34" charset="0"/>
                <a:cs typeface="Arial" panose="020B0604020202020204" pitchFamily="34" charset="0"/>
              </a:rPr>
              <a:t>vibration can be isolated by inserting flexible sections between the unit and </a:t>
            </a:r>
            <a:r>
              <a:rPr lang="en-GB" sz="2000" b="1" dirty="0" smtClean="0">
                <a:solidFill>
                  <a:srgbClr val="0070C0"/>
                </a:solidFill>
                <a:latin typeface="Arial" panose="020B0604020202020204" pitchFamily="34" charset="0"/>
                <a:cs typeface="Arial" panose="020B0604020202020204" pitchFamily="34" charset="0"/>
              </a:rPr>
              <a:t>ductwork (expandable joints) </a:t>
            </a:r>
            <a:r>
              <a:rPr lang="en-GB" sz="2000" b="1" dirty="0">
                <a:solidFill>
                  <a:srgbClr val="0070C0"/>
                </a:solidFill>
                <a:latin typeface="Arial" panose="020B0604020202020204" pitchFamily="34" charset="0"/>
                <a:cs typeface="Arial" panose="020B0604020202020204" pitchFamily="34" charset="0"/>
              </a:rPr>
              <a:t>and by isolating the unit from the building </a:t>
            </a:r>
            <a:r>
              <a:rPr lang="en-GB" sz="2000" b="1" dirty="0" smtClean="0">
                <a:solidFill>
                  <a:srgbClr val="0070C0"/>
                </a:solidFill>
                <a:latin typeface="Arial" panose="020B0604020202020204" pitchFamily="34" charset="0"/>
                <a:cs typeface="Arial" panose="020B0604020202020204" pitchFamily="34" charset="0"/>
              </a:rPr>
              <a:t>structure (hangers).</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Where air handling </a:t>
            </a:r>
            <a:r>
              <a:rPr lang="en-GB" sz="2000" dirty="0" smtClean="0">
                <a:latin typeface="Arial" panose="020B0604020202020204" pitchFamily="34" charset="0"/>
                <a:cs typeface="Arial" panose="020B0604020202020204" pitchFamily="34" charset="0"/>
              </a:rPr>
              <a:t>units</a:t>
            </a: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are </a:t>
            </a:r>
            <a:r>
              <a:rPr lang="en-GB" sz="2000" dirty="0">
                <a:latin typeface="Arial" panose="020B0604020202020204" pitchFamily="34" charset="0"/>
                <a:cs typeface="Arial" panose="020B0604020202020204" pitchFamily="34" charset="0"/>
              </a:rPr>
              <a:t>located outside buildings, they </a:t>
            </a:r>
            <a:r>
              <a:rPr lang="en-GB" sz="2000" b="1" dirty="0">
                <a:solidFill>
                  <a:srgbClr val="0070C0"/>
                </a:solidFill>
                <a:latin typeface="Arial" panose="020B0604020202020204" pitchFamily="34" charset="0"/>
                <a:cs typeface="Arial" panose="020B0604020202020204" pitchFamily="34" charset="0"/>
              </a:rPr>
              <a:t>can be the source of complaints by neighbours because of the noise and vibration they generate and sometimes because of odours they expel (typically where they are serving kitchens). </a:t>
            </a:r>
            <a:endParaRPr lang="en-GB" sz="2000" b="1" dirty="0" smtClean="0">
              <a:solidFill>
                <a:srgbClr val="0070C0"/>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smtClean="0">
                <a:latin typeface="Arial" panose="020B0604020202020204" pitchFamily="34" charset="0"/>
                <a:cs typeface="Arial" panose="020B0604020202020204" pitchFamily="34" charset="0"/>
              </a:rPr>
              <a:t>It </a:t>
            </a:r>
            <a:r>
              <a:rPr lang="en-GB" sz="2000" dirty="0">
                <a:latin typeface="Arial" panose="020B0604020202020204" pitchFamily="34" charset="0"/>
                <a:cs typeface="Arial" panose="020B0604020202020204" pitchFamily="34" charset="0"/>
              </a:rPr>
              <a:t>is important that these units are </a:t>
            </a:r>
            <a:r>
              <a:rPr lang="en-GB" sz="2000" b="1" dirty="0">
                <a:solidFill>
                  <a:srgbClr val="0070C0"/>
                </a:solidFill>
                <a:latin typeface="Arial" panose="020B0604020202020204" pitchFamily="34" charset="0"/>
                <a:cs typeface="Arial" panose="020B0604020202020204" pitchFamily="34" charset="0"/>
              </a:rPr>
              <a:t>properly designed, installed and maintained to minimise this disturbance.</a:t>
            </a:r>
          </a:p>
        </p:txBody>
      </p:sp>
      <p:sp>
        <p:nvSpPr>
          <p:cNvPr id="3" name="Rectangle 2"/>
          <p:cNvSpPr/>
          <p:nvPr/>
        </p:nvSpPr>
        <p:spPr>
          <a:xfrm>
            <a:off x="207820" y="188640"/>
            <a:ext cx="5775940" cy="646331"/>
          </a:xfrm>
          <a:prstGeom prst="rect">
            <a:avLst/>
          </a:prstGeom>
        </p:spPr>
        <p:txBody>
          <a:bodyPr wrap="none">
            <a:spAutoFit/>
          </a:bodyPr>
          <a:lstStyle/>
          <a:p>
            <a:r>
              <a:rPr lang="en-GB" sz="3600" b="1" dirty="0">
                <a:solidFill>
                  <a:srgbClr val="0070C0"/>
                </a:solidFill>
                <a:latin typeface="Arial" panose="020B0604020202020204" pitchFamily="34" charset="0"/>
                <a:cs typeface="Arial" panose="020B0604020202020204" pitchFamily="34" charset="0"/>
              </a:rPr>
              <a:t>Air Handling Units (AHU) </a:t>
            </a:r>
            <a:endParaRPr lang="en-GB" sz="3600" dirty="0"/>
          </a:p>
        </p:txBody>
      </p:sp>
    </p:spTree>
    <p:extLst>
      <p:ext uri="{BB962C8B-B14F-4D97-AF65-F5344CB8AC3E}">
        <p14:creationId xmlns:p14="http://schemas.microsoft.com/office/powerpoint/2010/main" xmlns="" val="276093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3215</TotalTime>
  <Words>5546</Words>
  <Application>Microsoft Office PowerPoint</Application>
  <PresentationFormat>On-screen Show (4:3)</PresentationFormat>
  <Paragraphs>822</Paragraphs>
  <Slides>85</Slides>
  <Notes>8</Notes>
  <HiddenSlides>16</HiddenSlides>
  <MMClips>0</MMClips>
  <ScaleCrop>false</ScaleCrop>
  <HeadingPairs>
    <vt:vector size="4" baseType="variant">
      <vt:variant>
        <vt:lpstr>Theme</vt:lpstr>
      </vt:variant>
      <vt:variant>
        <vt:i4>1</vt:i4>
      </vt:variant>
      <vt:variant>
        <vt:lpstr>Slide Titles</vt:lpstr>
      </vt:variant>
      <vt:variant>
        <vt:i4>85</vt:i4>
      </vt:variant>
    </vt:vector>
  </HeadingPairs>
  <TitlesOfParts>
    <vt:vector size="86" baseType="lpstr">
      <vt:lpstr>Slipstream</vt:lpstr>
      <vt:lpstr>Slide 1</vt:lpstr>
      <vt:lpstr>Slide 2</vt:lpstr>
      <vt:lpstr>Slide 3</vt:lpstr>
      <vt:lpstr>Slide 4</vt:lpstr>
      <vt:lpstr>Slide 5</vt:lpstr>
      <vt:lpstr>Slide 6</vt:lpstr>
      <vt:lpstr>Slide 7</vt:lpstr>
      <vt:lpstr>Sick Building Syndrome</vt:lpstr>
      <vt:lpstr>Slide 9</vt:lpstr>
      <vt:lpstr>Slide 10</vt:lpstr>
      <vt:lpstr>Slide 11</vt:lpstr>
      <vt:lpstr>Slide 12</vt:lpstr>
      <vt:lpstr>Slide 13</vt:lpstr>
      <vt:lpstr>HEALTH EFFECTS MAY INCLUDE</vt:lpstr>
      <vt:lpstr>Slide 15</vt:lpstr>
      <vt:lpstr>Slide 16</vt:lpstr>
      <vt:lpstr>Slide 17</vt:lpstr>
      <vt:lpstr>Slide 18</vt:lpstr>
      <vt:lpstr>CAUSATIVE  SOURCES</vt:lpstr>
      <vt:lpstr>CAUSATIVE SOURCES (CONTINUED) </vt:lpstr>
      <vt:lpstr>AGENTS of pollution contained in the sources </vt:lpstr>
      <vt:lpstr>AGENTS of pollution contained in the sources </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Guest</cp:lastModifiedBy>
  <cp:revision>189</cp:revision>
  <cp:lastPrinted>2019-01-09T20:49:16Z</cp:lastPrinted>
  <dcterms:created xsi:type="dcterms:W3CDTF">2015-01-26T14:54:48Z</dcterms:created>
  <dcterms:modified xsi:type="dcterms:W3CDTF">2019-01-17T09:43:34Z</dcterms:modified>
</cp:coreProperties>
</file>