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5" r:id="rId9"/>
    <p:sldId id="260" r:id="rId10"/>
    <p:sldId id="261" r:id="rId11"/>
    <p:sldId id="264"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A9A3BD-BB20-4F64-BB40-2D2584616B19}" v="12" dt="2026-06-20T22:17:19.6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2923" autoAdjust="0"/>
  </p:normalViewPr>
  <p:slideViewPr>
    <p:cSldViewPr snapToGrid="0">
      <p:cViewPr>
        <p:scale>
          <a:sx n="55" d="100"/>
          <a:sy n="55" d="100"/>
        </p:scale>
        <p:origin x="980" y="1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ima Bibi (2225758)" userId="32e08d89-f6f3-49dc-9a5b-f985285c376d" providerId="ADAL" clId="{F02D49EE-DF08-460E-96E8-EFD3B659005E}"/>
    <pc:docChg chg="undo redo custSel addSld delSld modSld">
      <pc:chgData name="Asima Bibi (2225758)" userId="32e08d89-f6f3-49dc-9a5b-f985285c376d" providerId="ADAL" clId="{F02D49EE-DF08-460E-96E8-EFD3B659005E}" dt="2026-06-20T22:18:56.070" v="467" actId="255"/>
      <pc:docMkLst>
        <pc:docMk/>
      </pc:docMkLst>
      <pc:sldChg chg="modSp mod">
        <pc:chgData name="Asima Bibi (2225758)" userId="32e08d89-f6f3-49dc-9a5b-f985285c376d" providerId="ADAL" clId="{F02D49EE-DF08-460E-96E8-EFD3B659005E}" dt="2026-06-20T22:11:02.147" v="438" actId="20577"/>
        <pc:sldMkLst>
          <pc:docMk/>
          <pc:sldMk cId="3390055255" sldId="256"/>
        </pc:sldMkLst>
        <pc:spChg chg="mod">
          <ac:chgData name="Asima Bibi (2225758)" userId="32e08d89-f6f3-49dc-9a5b-f985285c376d" providerId="ADAL" clId="{F02D49EE-DF08-460E-96E8-EFD3B659005E}" dt="2026-06-20T22:11:02.147" v="438" actId="20577"/>
          <ac:spMkLst>
            <pc:docMk/>
            <pc:sldMk cId="3390055255" sldId="256"/>
            <ac:spMk id="3" creationId="{00000000-0000-0000-0000-000000000000}"/>
          </ac:spMkLst>
        </pc:spChg>
      </pc:sldChg>
      <pc:sldChg chg="delSp modSp mod">
        <pc:chgData name="Asima Bibi (2225758)" userId="32e08d89-f6f3-49dc-9a5b-f985285c376d" providerId="ADAL" clId="{F02D49EE-DF08-460E-96E8-EFD3B659005E}" dt="2026-06-20T21:52:33.844" v="48" actId="14100"/>
        <pc:sldMkLst>
          <pc:docMk/>
          <pc:sldMk cId="3033874622" sldId="257"/>
        </pc:sldMkLst>
        <pc:spChg chg="mod">
          <ac:chgData name="Asima Bibi (2225758)" userId="32e08d89-f6f3-49dc-9a5b-f985285c376d" providerId="ADAL" clId="{F02D49EE-DF08-460E-96E8-EFD3B659005E}" dt="2026-06-20T21:52:27.410" v="47" actId="14100"/>
          <ac:spMkLst>
            <pc:docMk/>
            <pc:sldMk cId="3033874622" sldId="257"/>
            <ac:spMk id="4" creationId="{00000000-0000-0000-0000-000000000000}"/>
          </ac:spMkLst>
        </pc:spChg>
        <pc:spChg chg="mod">
          <ac:chgData name="Asima Bibi (2225758)" userId="32e08d89-f6f3-49dc-9a5b-f985285c376d" providerId="ADAL" clId="{F02D49EE-DF08-460E-96E8-EFD3B659005E}" dt="2026-06-20T21:52:33.844" v="48" actId="14100"/>
          <ac:spMkLst>
            <pc:docMk/>
            <pc:sldMk cId="3033874622" sldId="257"/>
            <ac:spMk id="5" creationId="{00000000-0000-0000-0000-000000000000}"/>
          </ac:spMkLst>
        </pc:spChg>
        <pc:spChg chg="del">
          <ac:chgData name="Asima Bibi (2225758)" userId="32e08d89-f6f3-49dc-9a5b-f985285c376d" providerId="ADAL" clId="{F02D49EE-DF08-460E-96E8-EFD3B659005E}" dt="2026-06-20T21:50:01.941" v="41" actId="21"/>
          <ac:spMkLst>
            <pc:docMk/>
            <pc:sldMk cId="3033874622" sldId="257"/>
            <ac:spMk id="8" creationId="{00000000-0000-0000-0000-000000000000}"/>
          </ac:spMkLst>
        </pc:spChg>
      </pc:sldChg>
      <pc:sldChg chg="modSp mod">
        <pc:chgData name="Asima Bibi (2225758)" userId="32e08d89-f6f3-49dc-9a5b-f985285c376d" providerId="ADAL" clId="{F02D49EE-DF08-460E-96E8-EFD3B659005E}" dt="2026-06-20T22:17:27.345" v="458" actId="2710"/>
        <pc:sldMkLst>
          <pc:docMk/>
          <pc:sldMk cId="4068509995" sldId="259"/>
        </pc:sldMkLst>
        <pc:spChg chg="mod">
          <ac:chgData name="Asima Bibi (2225758)" userId="32e08d89-f6f3-49dc-9a5b-f985285c376d" providerId="ADAL" clId="{F02D49EE-DF08-460E-96E8-EFD3B659005E}" dt="2026-06-20T22:17:27.345" v="458" actId="2710"/>
          <ac:spMkLst>
            <pc:docMk/>
            <pc:sldMk cId="4068509995" sldId="259"/>
            <ac:spMk id="4" creationId="{00000000-0000-0000-0000-000000000000}"/>
          </ac:spMkLst>
        </pc:spChg>
      </pc:sldChg>
      <pc:sldChg chg="addSp delSp modSp mod">
        <pc:chgData name="Asima Bibi (2225758)" userId="32e08d89-f6f3-49dc-9a5b-f985285c376d" providerId="ADAL" clId="{F02D49EE-DF08-460E-96E8-EFD3B659005E}" dt="2026-06-20T22:13:05.317" v="442" actId="14100"/>
        <pc:sldMkLst>
          <pc:docMk/>
          <pc:sldMk cId="3078901578" sldId="261"/>
        </pc:sldMkLst>
        <pc:spChg chg="del mod">
          <ac:chgData name="Asima Bibi (2225758)" userId="32e08d89-f6f3-49dc-9a5b-f985285c376d" providerId="ADAL" clId="{F02D49EE-DF08-460E-96E8-EFD3B659005E}" dt="2026-06-20T22:12:58.378" v="441" actId="21"/>
          <ac:spMkLst>
            <pc:docMk/>
            <pc:sldMk cId="3078901578" sldId="261"/>
            <ac:spMk id="5" creationId="{00000000-0000-0000-0000-000000000000}"/>
          </ac:spMkLst>
        </pc:spChg>
        <pc:spChg chg="add del mod">
          <ac:chgData name="Asima Bibi (2225758)" userId="32e08d89-f6f3-49dc-9a5b-f985285c376d" providerId="ADAL" clId="{F02D49EE-DF08-460E-96E8-EFD3B659005E}" dt="2026-06-20T21:54:17.807" v="54" actId="21"/>
          <ac:spMkLst>
            <pc:docMk/>
            <pc:sldMk cId="3078901578" sldId="261"/>
            <ac:spMk id="8" creationId="{00000000-0000-0000-0000-000000000000}"/>
          </ac:spMkLst>
        </pc:spChg>
        <pc:graphicFrameChg chg="modGraphic">
          <ac:chgData name="Asima Bibi (2225758)" userId="32e08d89-f6f3-49dc-9a5b-f985285c376d" providerId="ADAL" clId="{F02D49EE-DF08-460E-96E8-EFD3B659005E}" dt="2026-06-20T22:13:05.317" v="442" actId="14100"/>
          <ac:graphicFrameMkLst>
            <pc:docMk/>
            <pc:sldMk cId="3078901578" sldId="261"/>
            <ac:graphicFrameMk id="4" creationId="{00000000-0000-0000-0000-000000000000}"/>
          </ac:graphicFrameMkLst>
        </pc:graphicFrameChg>
      </pc:sldChg>
      <pc:sldChg chg="addSp delSp modSp mod setBg">
        <pc:chgData name="Asima Bibi (2225758)" userId="32e08d89-f6f3-49dc-9a5b-f985285c376d" providerId="ADAL" clId="{F02D49EE-DF08-460E-96E8-EFD3B659005E}" dt="2026-06-20T22:13:32.793" v="446" actId="26606"/>
        <pc:sldMkLst>
          <pc:docMk/>
          <pc:sldMk cId="3854229914" sldId="262"/>
        </pc:sldMkLst>
        <pc:spChg chg="mod">
          <ac:chgData name="Asima Bibi (2225758)" userId="32e08d89-f6f3-49dc-9a5b-f985285c376d" providerId="ADAL" clId="{F02D49EE-DF08-460E-96E8-EFD3B659005E}" dt="2026-06-20T22:13:32.793" v="446" actId="26606"/>
          <ac:spMkLst>
            <pc:docMk/>
            <pc:sldMk cId="3854229914" sldId="262"/>
            <ac:spMk id="2" creationId="{00000000-0000-0000-0000-000000000000}"/>
          </ac:spMkLst>
        </pc:spChg>
        <pc:spChg chg="mod">
          <ac:chgData name="Asima Bibi (2225758)" userId="32e08d89-f6f3-49dc-9a5b-f985285c376d" providerId="ADAL" clId="{F02D49EE-DF08-460E-96E8-EFD3B659005E}" dt="2026-06-20T22:13:32.793" v="446" actId="26606"/>
          <ac:spMkLst>
            <pc:docMk/>
            <pc:sldMk cId="3854229914" sldId="262"/>
            <ac:spMk id="3" creationId="{00000000-0000-0000-0000-000000000000}"/>
          </ac:spMkLst>
        </pc:spChg>
        <pc:spChg chg="add del">
          <ac:chgData name="Asima Bibi (2225758)" userId="32e08d89-f6f3-49dc-9a5b-f985285c376d" providerId="ADAL" clId="{F02D49EE-DF08-460E-96E8-EFD3B659005E}" dt="2026-06-20T22:13:32.777" v="445" actId="26606"/>
          <ac:spMkLst>
            <pc:docMk/>
            <pc:sldMk cId="3854229914" sldId="262"/>
            <ac:spMk id="8" creationId="{907EF6B7-1338-4443-8C46-6A318D952DFD}"/>
          </ac:spMkLst>
        </pc:spChg>
        <pc:spChg chg="add del">
          <ac:chgData name="Asima Bibi (2225758)" userId="32e08d89-f6f3-49dc-9a5b-f985285c376d" providerId="ADAL" clId="{F02D49EE-DF08-460E-96E8-EFD3B659005E}" dt="2026-06-20T22:13:32.777" v="445" actId="26606"/>
          <ac:spMkLst>
            <pc:docMk/>
            <pc:sldMk cId="3854229914" sldId="262"/>
            <ac:spMk id="10" creationId="{DAAE4CDD-124C-4DCF-9584-B6033B545DD5}"/>
          </ac:spMkLst>
        </pc:spChg>
        <pc:spChg chg="add del">
          <ac:chgData name="Asima Bibi (2225758)" userId="32e08d89-f6f3-49dc-9a5b-f985285c376d" providerId="ADAL" clId="{F02D49EE-DF08-460E-96E8-EFD3B659005E}" dt="2026-06-20T22:13:32.777" v="445" actId="26606"/>
          <ac:spMkLst>
            <pc:docMk/>
            <pc:sldMk cId="3854229914" sldId="262"/>
            <ac:spMk id="12" creationId="{081E4A58-353D-44AE-B2FC-2A74E2E400F7}"/>
          </ac:spMkLst>
        </pc:spChg>
        <pc:spChg chg="add">
          <ac:chgData name="Asima Bibi (2225758)" userId="32e08d89-f6f3-49dc-9a5b-f985285c376d" providerId="ADAL" clId="{F02D49EE-DF08-460E-96E8-EFD3B659005E}" dt="2026-06-20T22:13:32.793" v="446" actId="26606"/>
          <ac:spMkLst>
            <pc:docMk/>
            <pc:sldMk cId="3854229914" sldId="262"/>
            <ac:spMk id="14" creationId="{1BB867FF-FC45-48F7-8104-F89BE54909F1}"/>
          </ac:spMkLst>
        </pc:spChg>
        <pc:spChg chg="add">
          <ac:chgData name="Asima Bibi (2225758)" userId="32e08d89-f6f3-49dc-9a5b-f985285c376d" providerId="ADAL" clId="{F02D49EE-DF08-460E-96E8-EFD3B659005E}" dt="2026-06-20T22:13:32.793" v="446" actId="26606"/>
          <ac:spMkLst>
            <pc:docMk/>
            <pc:sldMk cId="3854229914" sldId="262"/>
            <ac:spMk id="15" creationId="{8BB56887-D0D5-4F0C-9E19-7247EB83C8B7}"/>
          </ac:spMkLst>
        </pc:spChg>
        <pc:spChg chg="add">
          <ac:chgData name="Asima Bibi (2225758)" userId="32e08d89-f6f3-49dc-9a5b-f985285c376d" providerId="ADAL" clId="{F02D49EE-DF08-460E-96E8-EFD3B659005E}" dt="2026-06-20T22:13:32.793" v="446" actId="26606"/>
          <ac:spMkLst>
            <pc:docMk/>
            <pc:sldMk cId="3854229914" sldId="262"/>
            <ac:spMk id="16" creationId="{081E4A58-353D-44AE-B2FC-2A74E2E400F7}"/>
          </ac:spMkLst>
        </pc:spChg>
      </pc:sldChg>
      <pc:sldChg chg="delSp del mod">
        <pc:chgData name="Asima Bibi (2225758)" userId="32e08d89-f6f3-49dc-9a5b-f985285c376d" providerId="ADAL" clId="{F02D49EE-DF08-460E-96E8-EFD3B659005E}" dt="2026-06-20T22:13:52.633" v="448" actId="2696"/>
        <pc:sldMkLst>
          <pc:docMk/>
          <pc:sldMk cId="321519511" sldId="263"/>
        </pc:sldMkLst>
        <pc:picChg chg="del">
          <ac:chgData name="Asima Bibi (2225758)" userId="32e08d89-f6f3-49dc-9a5b-f985285c376d" providerId="ADAL" clId="{F02D49EE-DF08-460E-96E8-EFD3B659005E}" dt="2026-06-20T22:13:48.173" v="447" actId="21"/>
          <ac:picMkLst>
            <pc:docMk/>
            <pc:sldMk cId="321519511" sldId="263"/>
            <ac:picMk id="5" creationId="{00000000-0000-0000-0000-000000000000}"/>
          </ac:picMkLst>
        </pc:picChg>
      </pc:sldChg>
      <pc:sldChg chg="addSp delSp modSp new mod setBg">
        <pc:chgData name="Asima Bibi (2225758)" userId="32e08d89-f6f3-49dc-9a5b-f985285c376d" providerId="ADAL" clId="{F02D49EE-DF08-460E-96E8-EFD3B659005E}" dt="2026-06-20T22:16:42.015" v="456" actId="2711"/>
        <pc:sldMkLst>
          <pc:docMk/>
          <pc:sldMk cId="994807683" sldId="264"/>
        </pc:sldMkLst>
        <pc:spChg chg="add del mod">
          <ac:chgData name="Asima Bibi (2225758)" userId="32e08d89-f6f3-49dc-9a5b-f985285c376d" providerId="ADAL" clId="{F02D49EE-DF08-460E-96E8-EFD3B659005E}" dt="2026-06-20T21:54:11.803" v="53" actId="21"/>
          <ac:spMkLst>
            <pc:docMk/>
            <pc:sldMk cId="994807683" sldId="264"/>
            <ac:spMk id="2" creationId="{44AE4956-DBE1-ABE4-DD0A-4C216F83C13A}"/>
          </ac:spMkLst>
        </pc:spChg>
        <pc:spChg chg="add mod">
          <ac:chgData name="Asima Bibi (2225758)" userId="32e08d89-f6f3-49dc-9a5b-f985285c376d" providerId="ADAL" clId="{F02D49EE-DF08-460E-96E8-EFD3B659005E}" dt="2026-06-20T22:16:42.015" v="456" actId="2711"/>
          <ac:spMkLst>
            <pc:docMk/>
            <pc:sldMk cId="994807683" sldId="264"/>
            <ac:spMk id="4" creationId="{9E884C5D-8F81-63BD-0D47-EB447B8CE925}"/>
          </ac:spMkLst>
        </pc:spChg>
        <pc:spChg chg="add">
          <ac:chgData name="Asima Bibi (2225758)" userId="32e08d89-f6f3-49dc-9a5b-f985285c376d" providerId="ADAL" clId="{F02D49EE-DF08-460E-96E8-EFD3B659005E}" dt="2026-06-20T22:13:15.103" v="443" actId="26606"/>
          <ac:spMkLst>
            <pc:docMk/>
            <pc:sldMk cId="994807683" sldId="264"/>
            <ac:spMk id="9" creationId="{907EF6B7-1338-4443-8C46-6A318D952DFD}"/>
          </ac:spMkLst>
        </pc:spChg>
        <pc:spChg chg="add">
          <ac:chgData name="Asima Bibi (2225758)" userId="32e08d89-f6f3-49dc-9a5b-f985285c376d" providerId="ADAL" clId="{F02D49EE-DF08-460E-96E8-EFD3B659005E}" dt="2026-06-20T22:13:15.103" v="443" actId="26606"/>
          <ac:spMkLst>
            <pc:docMk/>
            <pc:sldMk cId="994807683" sldId="264"/>
            <ac:spMk id="11" creationId="{DAAE4CDD-124C-4DCF-9584-B6033B545DD5}"/>
          </ac:spMkLst>
        </pc:spChg>
        <pc:spChg chg="add">
          <ac:chgData name="Asima Bibi (2225758)" userId="32e08d89-f6f3-49dc-9a5b-f985285c376d" providerId="ADAL" clId="{F02D49EE-DF08-460E-96E8-EFD3B659005E}" dt="2026-06-20T22:13:15.103" v="443" actId="26606"/>
          <ac:spMkLst>
            <pc:docMk/>
            <pc:sldMk cId="994807683" sldId="264"/>
            <ac:spMk id="13" creationId="{081E4A58-353D-44AE-B2FC-2A74E2E400F7}"/>
          </ac:spMkLst>
        </pc:spChg>
      </pc:sldChg>
      <pc:sldChg chg="addSp delSp modSp new mod setBg">
        <pc:chgData name="Asima Bibi (2225758)" userId="32e08d89-f6f3-49dc-9a5b-f985285c376d" providerId="ADAL" clId="{F02D49EE-DF08-460E-96E8-EFD3B659005E}" dt="2026-06-20T22:18:56.070" v="467" actId="255"/>
        <pc:sldMkLst>
          <pc:docMk/>
          <pc:sldMk cId="1043871622" sldId="265"/>
        </pc:sldMkLst>
        <pc:spChg chg="del mod">
          <ac:chgData name="Asima Bibi (2225758)" userId="32e08d89-f6f3-49dc-9a5b-f985285c376d" providerId="ADAL" clId="{F02D49EE-DF08-460E-96E8-EFD3B659005E}" dt="2026-06-20T21:55:32.339" v="61" actId="21"/>
          <ac:spMkLst>
            <pc:docMk/>
            <pc:sldMk cId="1043871622" sldId="265"/>
            <ac:spMk id="2" creationId="{9859B43C-EB0D-3B00-C6FA-8F1EAEB54BC3}"/>
          </ac:spMkLst>
        </pc:spChg>
        <pc:spChg chg="del mod">
          <ac:chgData name="Asima Bibi (2225758)" userId="32e08d89-f6f3-49dc-9a5b-f985285c376d" providerId="ADAL" clId="{F02D49EE-DF08-460E-96E8-EFD3B659005E}" dt="2026-06-20T21:55:40.353" v="64" actId="21"/>
          <ac:spMkLst>
            <pc:docMk/>
            <pc:sldMk cId="1043871622" sldId="265"/>
            <ac:spMk id="3" creationId="{9A215B8B-1A74-C1B1-5199-767DA61266DB}"/>
          </ac:spMkLst>
        </pc:spChg>
        <pc:spChg chg="add del mod">
          <ac:chgData name="Asima Bibi (2225758)" userId="32e08d89-f6f3-49dc-9a5b-f985285c376d" providerId="ADAL" clId="{F02D49EE-DF08-460E-96E8-EFD3B659005E}" dt="2026-06-20T22:18:56.070" v="467" actId="255"/>
          <ac:spMkLst>
            <pc:docMk/>
            <pc:sldMk cId="1043871622" sldId="265"/>
            <ac:spMk id="5" creationId="{40902FE0-5FE4-5368-C2C7-605285580DEA}"/>
          </ac:spMkLst>
        </pc:spChg>
        <pc:spChg chg="add mod">
          <ac:chgData name="Asima Bibi (2225758)" userId="32e08d89-f6f3-49dc-9a5b-f985285c376d" providerId="ADAL" clId="{F02D49EE-DF08-460E-96E8-EFD3B659005E}" dt="2026-06-20T21:59:56.660" v="82"/>
          <ac:spMkLst>
            <pc:docMk/>
            <pc:sldMk cId="1043871622" sldId="265"/>
            <ac:spMk id="6" creationId="{40902FE0-5FE4-5368-C2C7-605285580DEA}"/>
          </ac:spMkLst>
        </pc:spChg>
        <pc:spChg chg="add del">
          <ac:chgData name="Asima Bibi (2225758)" userId="32e08d89-f6f3-49dc-9a5b-f985285c376d" providerId="ADAL" clId="{F02D49EE-DF08-460E-96E8-EFD3B659005E}" dt="2026-06-20T22:15:38.243" v="451" actId="26606"/>
          <ac:spMkLst>
            <pc:docMk/>
            <pc:sldMk cId="1043871622" sldId="265"/>
            <ac:spMk id="10" creationId="{1BB867FF-FC45-48F7-8104-F89BE54909F1}"/>
          </ac:spMkLst>
        </pc:spChg>
        <pc:spChg chg="add del">
          <ac:chgData name="Asima Bibi (2225758)" userId="32e08d89-f6f3-49dc-9a5b-f985285c376d" providerId="ADAL" clId="{F02D49EE-DF08-460E-96E8-EFD3B659005E}" dt="2026-06-20T22:15:38.243" v="451" actId="26606"/>
          <ac:spMkLst>
            <pc:docMk/>
            <pc:sldMk cId="1043871622" sldId="265"/>
            <ac:spMk id="12" creationId="{8BB56887-D0D5-4F0C-9E19-7247EB83C8B7}"/>
          </ac:spMkLst>
        </pc:spChg>
        <pc:spChg chg="add del">
          <ac:chgData name="Asima Bibi (2225758)" userId="32e08d89-f6f3-49dc-9a5b-f985285c376d" providerId="ADAL" clId="{F02D49EE-DF08-460E-96E8-EFD3B659005E}" dt="2026-06-20T22:15:38.243" v="451" actId="26606"/>
          <ac:spMkLst>
            <pc:docMk/>
            <pc:sldMk cId="1043871622" sldId="265"/>
            <ac:spMk id="14" creationId="{081E4A58-353D-44AE-B2FC-2A74E2E400F7}"/>
          </ac:spMkLst>
        </pc:spChg>
        <pc:spChg chg="add">
          <ac:chgData name="Asima Bibi (2225758)" userId="32e08d89-f6f3-49dc-9a5b-f985285c376d" providerId="ADAL" clId="{F02D49EE-DF08-460E-96E8-EFD3B659005E}" dt="2026-06-20T22:15:38.243" v="451" actId="26606"/>
          <ac:spMkLst>
            <pc:docMk/>
            <pc:sldMk cId="1043871622" sldId="265"/>
            <ac:spMk id="21" creationId="{228FB460-D3FF-4440-A020-05982A09E517}"/>
          </ac:spMkLst>
        </pc:spChg>
        <pc:spChg chg="add">
          <ac:chgData name="Asima Bibi (2225758)" userId="32e08d89-f6f3-49dc-9a5b-f985285c376d" providerId="ADAL" clId="{F02D49EE-DF08-460E-96E8-EFD3B659005E}" dt="2026-06-20T22:15:38.243" v="451" actId="26606"/>
          <ac:spMkLst>
            <pc:docMk/>
            <pc:sldMk cId="1043871622" sldId="265"/>
            <ac:spMk id="23" creationId="{14847E93-7DC1-4D4B-8829-B19AA7137C50}"/>
          </ac:spMkLst>
        </pc:spChg>
        <pc:spChg chg="add">
          <ac:chgData name="Asima Bibi (2225758)" userId="32e08d89-f6f3-49dc-9a5b-f985285c376d" providerId="ADAL" clId="{F02D49EE-DF08-460E-96E8-EFD3B659005E}" dt="2026-06-20T22:15:38.243" v="451" actId="26606"/>
          <ac:spMkLst>
            <pc:docMk/>
            <pc:sldMk cId="1043871622" sldId="265"/>
            <ac:spMk id="27" creationId="{9F835A99-04AC-494A-A572-AFE8413CC938}"/>
          </ac:spMkLst>
        </pc:spChg>
        <pc:spChg chg="add">
          <ac:chgData name="Asima Bibi (2225758)" userId="32e08d89-f6f3-49dc-9a5b-f985285c376d" providerId="ADAL" clId="{F02D49EE-DF08-460E-96E8-EFD3B659005E}" dt="2026-06-20T22:15:38.243" v="451" actId="26606"/>
          <ac:spMkLst>
            <pc:docMk/>
            <pc:sldMk cId="1043871622" sldId="265"/>
            <ac:spMk id="29" creationId="{7B786209-1B0B-4CA9-9BDD-F7327066A84D}"/>
          </ac:spMkLst>
        </pc:spChg>
        <pc:spChg chg="add">
          <ac:chgData name="Asima Bibi (2225758)" userId="32e08d89-f6f3-49dc-9a5b-f985285c376d" providerId="ADAL" clId="{F02D49EE-DF08-460E-96E8-EFD3B659005E}" dt="2026-06-20T22:15:38.243" v="451" actId="26606"/>
          <ac:spMkLst>
            <pc:docMk/>
            <pc:sldMk cId="1043871622" sldId="265"/>
            <ac:spMk id="31" creationId="{2D2964BB-484D-45AE-AD66-D407D0629652}"/>
          </ac:spMkLst>
        </pc:spChg>
        <pc:spChg chg="add">
          <ac:chgData name="Asima Bibi (2225758)" userId="32e08d89-f6f3-49dc-9a5b-f985285c376d" providerId="ADAL" clId="{F02D49EE-DF08-460E-96E8-EFD3B659005E}" dt="2026-06-20T22:15:38.243" v="451" actId="26606"/>
          <ac:spMkLst>
            <pc:docMk/>
            <pc:sldMk cId="1043871622" sldId="265"/>
            <ac:spMk id="33" creationId="{6691AC69-A76E-4DAB-B565-468B6B87ACF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9B917A8-D55D-4336-B1CE-F4254F14D7CC}"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9B2426-292C-47A7-9759-4121724663DB}" type="slidenum">
              <a:rPr lang="en-US" smtClean="0"/>
              <a:t>‹#›</a:t>
            </a:fld>
            <a:endParaRPr lang="en-US"/>
          </a:p>
        </p:txBody>
      </p:sp>
    </p:spTree>
    <p:extLst>
      <p:ext uri="{BB962C8B-B14F-4D97-AF65-F5344CB8AC3E}">
        <p14:creationId xmlns:p14="http://schemas.microsoft.com/office/powerpoint/2010/main" val="1731649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9B917A8-D55D-4336-B1CE-F4254F14D7CC}"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9B2426-292C-47A7-9759-4121724663DB}" type="slidenum">
              <a:rPr lang="en-US" smtClean="0"/>
              <a:t>‹#›</a:t>
            </a:fld>
            <a:endParaRPr lang="en-US"/>
          </a:p>
        </p:txBody>
      </p:sp>
    </p:spTree>
    <p:extLst>
      <p:ext uri="{BB962C8B-B14F-4D97-AF65-F5344CB8AC3E}">
        <p14:creationId xmlns:p14="http://schemas.microsoft.com/office/powerpoint/2010/main" val="558921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917A8-D55D-4336-B1CE-F4254F14D7CC}"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9B2426-292C-47A7-9759-4121724663DB}" type="slidenum">
              <a:rPr lang="en-US" smtClean="0"/>
              <a:t>‹#›</a:t>
            </a:fld>
            <a:endParaRPr lang="en-US"/>
          </a:p>
        </p:txBody>
      </p:sp>
    </p:spTree>
    <p:extLst>
      <p:ext uri="{BB962C8B-B14F-4D97-AF65-F5344CB8AC3E}">
        <p14:creationId xmlns:p14="http://schemas.microsoft.com/office/powerpoint/2010/main" val="2384082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9B917A8-D55D-4336-B1CE-F4254F14D7CC}" type="datetimeFigureOut">
              <a:rPr lang="en-US" smtClean="0"/>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9B2426-292C-47A7-9759-4121724663DB}" type="slidenum">
              <a:rPr lang="en-US" smtClean="0"/>
              <a:t>‹#›</a:t>
            </a:fld>
            <a:endParaRPr lang="en-US"/>
          </a:p>
        </p:txBody>
      </p:sp>
    </p:spTree>
    <p:extLst>
      <p:ext uri="{BB962C8B-B14F-4D97-AF65-F5344CB8AC3E}">
        <p14:creationId xmlns:p14="http://schemas.microsoft.com/office/powerpoint/2010/main" val="486329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9B917A8-D55D-4336-B1CE-F4254F14D7CC}" type="datetimeFigureOut">
              <a:rPr lang="en-US" smtClean="0"/>
              <a:t>6/20/2026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9B2426-292C-47A7-9759-4121724663DB}" type="slidenum">
              <a:rPr lang="en-US" smtClean="0"/>
              <a:t>‹#›</a:t>
            </a:fld>
            <a:endParaRPr lang="en-US"/>
          </a:p>
        </p:txBody>
      </p:sp>
    </p:spTree>
    <p:extLst>
      <p:ext uri="{BB962C8B-B14F-4D97-AF65-F5344CB8AC3E}">
        <p14:creationId xmlns:p14="http://schemas.microsoft.com/office/powerpoint/2010/main" val="2449339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9B917A8-D55D-4336-B1CE-F4254F14D7CC}" type="datetimeFigureOut">
              <a:rPr lang="en-US" smtClean="0"/>
              <a:t>6/20/2026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A9B2426-292C-47A7-9759-4121724663DB}" type="slidenum">
              <a:rPr lang="en-US" smtClean="0"/>
              <a:t>‹#›</a:t>
            </a:fld>
            <a:endParaRPr lang="en-US"/>
          </a:p>
        </p:txBody>
      </p:sp>
    </p:spTree>
    <p:extLst>
      <p:ext uri="{BB962C8B-B14F-4D97-AF65-F5344CB8AC3E}">
        <p14:creationId xmlns:p14="http://schemas.microsoft.com/office/powerpoint/2010/main" val="489459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B917A8-D55D-4336-B1CE-F4254F14D7CC}" type="datetimeFigureOut">
              <a:rPr lang="en-US" smtClean="0"/>
              <a:t>6/20/2026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A9B2426-292C-47A7-9759-4121724663DB}" type="slidenum">
              <a:rPr lang="en-US" smtClean="0"/>
              <a:t>‹#›</a:t>
            </a:fld>
            <a:endParaRPr lang="en-US"/>
          </a:p>
        </p:txBody>
      </p:sp>
    </p:spTree>
    <p:extLst>
      <p:ext uri="{BB962C8B-B14F-4D97-AF65-F5344CB8AC3E}">
        <p14:creationId xmlns:p14="http://schemas.microsoft.com/office/powerpoint/2010/main" val="2072054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B917A8-D55D-4336-B1CE-F4254F14D7CC}" type="datetimeFigureOut">
              <a:rPr lang="en-US" smtClean="0"/>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9B2426-292C-47A7-9759-4121724663DB}" type="slidenum">
              <a:rPr lang="en-US" smtClean="0"/>
              <a:t>‹#›</a:t>
            </a:fld>
            <a:endParaRPr lang="en-US"/>
          </a:p>
        </p:txBody>
      </p:sp>
    </p:spTree>
    <p:extLst>
      <p:ext uri="{BB962C8B-B14F-4D97-AF65-F5344CB8AC3E}">
        <p14:creationId xmlns:p14="http://schemas.microsoft.com/office/powerpoint/2010/main" val="805970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B917A8-D55D-4336-B1CE-F4254F14D7CC}" type="datetimeFigureOut">
              <a:rPr lang="en-US" smtClean="0"/>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9B2426-292C-47A7-9759-4121724663DB}" type="slidenum">
              <a:rPr lang="en-US" smtClean="0"/>
              <a:t>‹#›</a:t>
            </a:fld>
            <a:endParaRPr lang="en-US"/>
          </a:p>
        </p:txBody>
      </p:sp>
    </p:spTree>
    <p:extLst>
      <p:ext uri="{BB962C8B-B14F-4D97-AF65-F5344CB8AC3E}">
        <p14:creationId xmlns:p14="http://schemas.microsoft.com/office/powerpoint/2010/main" val="1725557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9B917A8-D55D-4336-B1CE-F4254F14D7CC}"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9B2426-292C-47A7-9759-4121724663DB}" type="slidenum">
              <a:rPr lang="en-US" smtClean="0"/>
              <a:t>‹#›</a:t>
            </a:fld>
            <a:endParaRPr lang="en-US"/>
          </a:p>
        </p:txBody>
      </p:sp>
    </p:spTree>
    <p:extLst>
      <p:ext uri="{BB962C8B-B14F-4D97-AF65-F5344CB8AC3E}">
        <p14:creationId xmlns:p14="http://schemas.microsoft.com/office/powerpoint/2010/main" val="2085687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9B917A8-D55D-4336-B1CE-F4254F14D7CC}"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9B2426-292C-47A7-9759-4121724663DB}" type="slidenum">
              <a:rPr lang="en-US" smtClean="0"/>
              <a:t>‹#›</a:t>
            </a:fld>
            <a:endParaRPr lang="en-US"/>
          </a:p>
        </p:txBody>
      </p:sp>
    </p:spTree>
    <p:extLst>
      <p:ext uri="{BB962C8B-B14F-4D97-AF65-F5344CB8AC3E}">
        <p14:creationId xmlns:p14="http://schemas.microsoft.com/office/powerpoint/2010/main" val="2943451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B917A8-D55D-4336-B1CE-F4254F14D7CC}" type="datetimeFigureOut">
              <a:rPr lang="en-US" smtClean="0"/>
              <a:t>6/20/2026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9B2426-292C-47A7-9759-4121724663DB}" type="slidenum">
              <a:rPr lang="en-US" smtClean="0"/>
              <a:t>‹#›</a:t>
            </a:fld>
            <a:endParaRPr lang="en-US"/>
          </a:p>
        </p:txBody>
      </p:sp>
    </p:spTree>
    <p:extLst>
      <p:ext uri="{BB962C8B-B14F-4D97-AF65-F5344CB8AC3E}">
        <p14:creationId xmlns:p14="http://schemas.microsoft.com/office/powerpoint/2010/main" val="1948003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5864028" cy="2387600"/>
          </a:xfrm>
          <a:solidFill>
            <a:schemeClr val="accent1">
              <a:lumMod val="20000"/>
              <a:lumOff val="80000"/>
            </a:schemeClr>
          </a:solidFill>
        </p:spPr>
        <p:txBody>
          <a:bodyPr>
            <a:normAutofit/>
          </a:bodyPr>
          <a:lstStyle/>
          <a:p>
            <a:r>
              <a:rPr lang="en-US" sz="3200" b="1" dirty="0">
                <a:latin typeface="Arial" panose="020B0604020202020204" pitchFamily="34" charset="0"/>
                <a:cs typeface="Arial" panose="020B0604020202020204" pitchFamily="34" charset="0"/>
              </a:rPr>
              <a:t>Communication as a Foundation for Effective Health and Social Care Practice</a:t>
            </a:r>
          </a:p>
        </p:txBody>
      </p:sp>
      <p:sp>
        <p:nvSpPr>
          <p:cNvPr id="3" name="Subtitle 2"/>
          <p:cNvSpPr>
            <a:spLocks noGrp="1"/>
          </p:cNvSpPr>
          <p:nvPr>
            <p:ph type="subTitle" idx="1"/>
          </p:nvPr>
        </p:nvSpPr>
        <p:spPr>
          <a:xfrm>
            <a:off x="1524001" y="3602038"/>
            <a:ext cx="5864028" cy="2387600"/>
          </a:xfrm>
          <a:solidFill>
            <a:schemeClr val="accent1">
              <a:lumMod val="20000"/>
              <a:lumOff val="80000"/>
            </a:schemeClr>
          </a:solidFill>
        </p:spPr>
        <p:txBody>
          <a:bodyPr>
            <a:normAutofit fontScale="92500" lnSpcReduction="20000"/>
          </a:bodyPr>
          <a:lstStyle/>
          <a:p>
            <a:r>
              <a:rPr lang="en-US" b="1" dirty="0">
                <a:latin typeface="Arial" panose="020B0604020202020204" pitchFamily="34" charset="0"/>
                <a:cs typeface="Arial" panose="020B0604020202020204" pitchFamily="34" charset="0"/>
              </a:rPr>
              <a:t>Module:</a:t>
            </a:r>
          </a:p>
          <a:p>
            <a:r>
              <a:rPr lang="en-US" b="1" dirty="0"/>
              <a:t>Professional Development within Health and Social Care</a:t>
            </a:r>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 (LCHS4009)</a:t>
            </a:r>
          </a:p>
          <a:p>
            <a:r>
              <a:rPr lang="en-US" b="1" dirty="0">
                <a:latin typeface="Arial" panose="020B0604020202020204" pitchFamily="34" charset="0"/>
                <a:cs typeface="Arial" panose="020B0604020202020204" pitchFamily="34" charset="0"/>
              </a:rPr>
              <a:t> Student name: Aisma Bibi </a:t>
            </a:r>
          </a:p>
          <a:p>
            <a:r>
              <a:rPr lang="en-US" b="1" dirty="0">
                <a:latin typeface="Arial" panose="020B0604020202020204" pitchFamily="34" charset="0"/>
                <a:cs typeface="Arial" panose="020B0604020202020204" pitchFamily="34" charset="0"/>
              </a:rPr>
              <a:t>(2225758)</a:t>
            </a:r>
          </a:p>
          <a:p>
            <a:r>
              <a:rPr lang="en-US" b="1" dirty="0">
                <a:latin typeface="Arial" panose="020B0604020202020204" pitchFamily="34" charset="0"/>
                <a:cs typeface="Arial" panose="020B0604020202020204" pitchFamily="34" charset="0"/>
              </a:rPr>
              <a:t>Lecture: Wafa Nasir </a:t>
            </a:r>
          </a:p>
          <a:p>
            <a:endParaRPr lang="en-US" dirty="0"/>
          </a:p>
        </p:txBody>
      </p:sp>
      <p:pic>
        <p:nvPicPr>
          <p:cNvPr id="4" name="Picture 3"/>
          <p:cNvPicPr>
            <a:picLocks noChangeAspect="1"/>
          </p:cNvPicPr>
          <p:nvPr/>
        </p:nvPicPr>
        <p:blipFill>
          <a:blip r:embed="rId2"/>
          <a:stretch>
            <a:fillRect/>
          </a:stretch>
        </p:blipFill>
        <p:spPr>
          <a:xfrm>
            <a:off x="7922103" y="914400"/>
            <a:ext cx="4094570" cy="5000878"/>
          </a:xfrm>
          <a:prstGeom prst="rect">
            <a:avLst/>
          </a:prstGeom>
        </p:spPr>
      </p:pic>
    </p:spTree>
    <p:extLst>
      <p:ext uri="{BB962C8B-B14F-4D97-AF65-F5344CB8AC3E}">
        <p14:creationId xmlns:p14="http://schemas.microsoft.com/office/powerpoint/2010/main" val="33900552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644" y="365126"/>
            <a:ext cx="12135356" cy="808220"/>
          </a:xfrm>
          <a:solidFill>
            <a:schemeClr val="bg2">
              <a:lumMod val="90000"/>
            </a:schemeClr>
          </a:solidFill>
        </p:spPr>
        <p:txBody>
          <a:bodyPr>
            <a:normAutofit/>
          </a:bodyPr>
          <a:lstStyle/>
          <a:p>
            <a:r>
              <a:rPr lang="en-US" sz="2400" b="1" dirty="0">
                <a:latin typeface="Arial" panose="020B0604020202020204" pitchFamily="34" charset="0"/>
                <a:cs typeface="Arial" panose="020B0604020202020204" pitchFamily="34" charset="0"/>
              </a:rPr>
              <a:t>Communication as a Foundation for Effective Health and Social Care Practice</a:t>
            </a:r>
          </a:p>
        </p:txBody>
      </p:sp>
      <p:sp>
        <p:nvSpPr>
          <p:cNvPr id="4" name="Rectangle 1"/>
          <p:cNvSpPr>
            <a:spLocks noGrp="1" noChangeArrowheads="1"/>
          </p:cNvSpPr>
          <p:nvPr>
            <p:ph idx="1"/>
          </p:nvPr>
        </p:nvSpPr>
        <p:spPr bwMode="auto">
          <a:xfrm>
            <a:off x="118684" y="3628341"/>
            <a:ext cx="8121934"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algn="just"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Communication is the exchange of information, ideas, feelings, and concerns between individuals. </a:t>
            </a:r>
          </a:p>
          <a:p>
            <a:pPr algn="just"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It is essential for building relationships and delivering safe, person-</a:t>
            </a:r>
            <a:r>
              <a:rPr kumimoji="0" lang="en-US" altLang="en-US" sz="1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centred</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care. </a:t>
            </a:r>
          </a:p>
          <a:p>
            <a:pPr algn="just"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Effective communication supports understanding between professionals, service users, and families. </a:t>
            </a:r>
          </a:p>
          <a:p>
            <a:pPr algn="just"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Recognised as a core skill in health and social care practice (Sharkiya, 2023; Danaher et al., 2023). </a:t>
            </a:r>
          </a:p>
        </p:txBody>
      </p:sp>
      <p:sp>
        <p:nvSpPr>
          <p:cNvPr id="5" name="TextBox 4"/>
          <p:cNvSpPr txBox="1"/>
          <p:nvPr/>
        </p:nvSpPr>
        <p:spPr>
          <a:xfrm>
            <a:off x="118684" y="1196123"/>
            <a:ext cx="7008450" cy="1754326"/>
          </a:xfrm>
          <a:prstGeom prst="rect">
            <a:avLst/>
          </a:prstGeom>
          <a:noFill/>
        </p:spPr>
        <p:txBody>
          <a:bodyPr wrap="square" rtlCol="0">
            <a:spAutoFit/>
          </a:bodyPr>
          <a:lstStyle/>
          <a:p>
            <a:pPr algn="just"/>
            <a:r>
              <a:rPr lang="en-US" b="1" dirty="0">
                <a:latin typeface="Arial" panose="020B0604020202020204" pitchFamily="34" charset="0"/>
                <a:cs typeface="Arial" panose="020B0604020202020204" pitchFamily="34" charset="0"/>
              </a:rPr>
              <a:t>Presentation Aim</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Explain the importance of communication in health and social care.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Explore its relevance to professional practice.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Demonstrate how communication can be applied during hospital discharge planning.</a:t>
            </a:r>
          </a:p>
        </p:txBody>
      </p:sp>
      <p:pic>
        <p:nvPicPr>
          <p:cNvPr id="6" name="Picture 5"/>
          <p:cNvPicPr>
            <a:picLocks noChangeAspect="1"/>
          </p:cNvPicPr>
          <p:nvPr/>
        </p:nvPicPr>
        <p:blipFill>
          <a:blip r:embed="rId2"/>
          <a:stretch>
            <a:fillRect/>
          </a:stretch>
        </p:blipFill>
        <p:spPr>
          <a:xfrm>
            <a:off x="8601834" y="1173346"/>
            <a:ext cx="3471483" cy="4482987"/>
          </a:xfrm>
          <a:prstGeom prst="rect">
            <a:avLst/>
          </a:prstGeom>
        </p:spPr>
      </p:pic>
      <p:sp>
        <p:nvSpPr>
          <p:cNvPr id="7" name="TextBox 6"/>
          <p:cNvSpPr txBox="1"/>
          <p:nvPr/>
        </p:nvSpPr>
        <p:spPr>
          <a:xfrm>
            <a:off x="9427221" y="5955738"/>
            <a:ext cx="1917813" cy="369332"/>
          </a:xfrm>
          <a:prstGeom prst="rect">
            <a:avLst/>
          </a:prstGeom>
          <a:noFill/>
        </p:spPr>
        <p:txBody>
          <a:bodyPr wrap="square" rtlCol="0">
            <a:spAutoFit/>
          </a:bodyPr>
          <a:lstStyle/>
          <a:p>
            <a:r>
              <a:rPr lang="en-US" dirty="0"/>
              <a:t>(Webber, 2024)</a:t>
            </a:r>
          </a:p>
        </p:txBody>
      </p:sp>
    </p:spTree>
    <p:extLst>
      <p:ext uri="{BB962C8B-B14F-4D97-AF65-F5344CB8AC3E}">
        <p14:creationId xmlns:p14="http://schemas.microsoft.com/office/powerpoint/2010/main" val="3033874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597827"/>
          </a:xfrm>
          <a:solidFill>
            <a:schemeClr val="accent1">
              <a:lumMod val="40000"/>
              <a:lumOff val="60000"/>
            </a:schemeClr>
          </a:solidFill>
        </p:spPr>
        <p:txBody>
          <a:bodyPr>
            <a:normAutofit/>
          </a:bodyPr>
          <a:lstStyle/>
          <a:p>
            <a:r>
              <a:rPr lang="en-US" sz="2400" b="1" dirty="0">
                <a:latin typeface="Arial" panose="020B0604020202020204" pitchFamily="34" charset="0"/>
                <a:cs typeface="Arial" panose="020B0604020202020204" pitchFamily="34" charset="0"/>
              </a:rPr>
              <a:t>Communication</a:t>
            </a:r>
          </a:p>
        </p:txBody>
      </p:sp>
      <p:sp>
        <p:nvSpPr>
          <p:cNvPr id="3" name="Content Placeholder 2"/>
          <p:cNvSpPr>
            <a:spLocks noGrp="1"/>
          </p:cNvSpPr>
          <p:nvPr>
            <p:ph idx="1"/>
          </p:nvPr>
        </p:nvSpPr>
        <p:spPr>
          <a:xfrm>
            <a:off x="126101" y="1396747"/>
            <a:ext cx="6274699" cy="4351338"/>
          </a:xfrm>
        </p:spPr>
        <p:txBody>
          <a:bodyPr>
            <a:normAutofit/>
          </a:bodyPr>
          <a:lstStyle/>
          <a:p>
            <a:pPr algn="just"/>
            <a:r>
              <a:rPr lang="en-US" sz="1900" dirty="0">
                <a:latin typeface="Arial" panose="020B0604020202020204" pitchFamily="34" charset="0"/>
                <a:cs typeface="Arial" panose="020B0604020202020204" pitchFamily="34" charset="0"/>
              </a:rPr>
              <a:t>Communication is the process of exchanging information, ideas, feelings, and concerns between individuals. </a:t>
            </a:r>
          </a:p>
          <a:p>
            <a:pPr algn="just"/>
            <a:r>
              <a:rPr lang="en-US" sz="1900" dirty="0">
                <a:latin typeface="Arial" panose="020B0604020202020204" pitchFamily="34" charset="0"/>
                <a:cs typeface="Arial" panose="020B0604020202020204" pitchFamily="34" charset="0"/>
              </a:rPr>
              <a:t>It includes verbal, non-verbal, written, and digital communication. </a:t>
            </a:r>
          </a:p>
          <a:p>
            <a:pPr algn="just"/>
            <a:r>
              <a:rPr lang="en-US" sz="1900" dirty="0">
                <a:latin typeface="Arial" panose="020B0604020202020204" pitchFamily="34" charset="0"/>
                <a:cs typeface="Arial" panose="020B0604020202020204" pitchFamily="34" charset="0"/>
              </a:rPr>
              <a:t>Effective communication promotes understanding between health and social care professionals, service users, and families. </a:t>
            </a:r>
          </a:p>
          <a:p>
            <a:pPr algn="just"/>
            <a:r>
              <a:rPr lang="en-US" sz="1900" dirty="0">
                <a:latin typeface="Arial" panose="020B0604020202020204" pitchFamily="34" charset="0"/>
                <a:cs typeface="Arial" panose="020B0604020202020204" pitchFamily="34" charset="0"/>
              </a:rPr>
              <a:t>It supports collaborative working, informed decision-making, and continuity of care. </a:t>
            </a:r>
          </a:p>
          <a:p>
            <a:pPr algn="just"/>
            <a:r>
              <a:rPr lang="en-US" sz="1900" dirty="0">
                <a:latin typeface="Arial" panose="020B0604020202020204" pitchFamily="34" charset="0"/>
                <a:cs typeface="Arial" panose="020B0604020202020204" pitchFamily="34" charset="0"/>
              </a:rPr>
              <a:t>Communication is recognised as a core professional skill for safe and high-quality care (Gleeson et al., 2023; Dietl et al., 2023). </a:t>
            </a:r>
          </a:p>
          <a:p>
            <a:endParaRPr lang="en-US" dirty="0"/>
          </a:p>
        </p:txBody>
      </p:sp>
      <p:pic>
        <p:nvPicPr>
          <p:cNvPr id="5" name="Picture 4"/>
          <p:cNvPicPr>
            <a:picLocks noChangeAspect="1"/>
          </p:cNvPicPr>
          <p:nvPr/>
        </p:nvPicPr>
        <p:blipFill>
          <a:blip r:embed="rId2"/>
          <a:stretch>
            <a:fillRect/>
          </a:stretch>
        </p:blipFill>
        <p:spPr>
          <a:xfrm>
            <a:off x="7347568" y="962952"/>
            <a:ext cx="4393975" cy="4547724"/>
          </a:xfrm>
          <a:prstGeom prst="rect">
            <a:avLst/>
          </a:prstGeom>
        </p:spPr>
      </p:pic>
      <p:sp>
        <p:nvSpPr>
          <p:cNvPr id="6" name="TextBox 5"/>
          <p:cNvSpPr txBox="1"/>
          <p:nvPr/>
        </p:nvSpPr>
        <p:spPr>
          <a:xfrm>
            <a:off x="8642294" y="5882910"/>
            <a:ext cx="2492347" cy="369332"/>
          </a:xfrm>
          <a:prstGeom prst="rect">
            <a:avLst/>
          </a:prstGeom>
          <a:noFill/>
        </p:spPr>
        <p:txBody>
          <a:bodyPr wrap="square" rtlCol="0">
            <a:spAutoFit/>
          </a:bodyPr>
          <a:lstStyle/>
          <a:p>
            <a:r>
              <a:rPr lang="en-US" dirty="0"/>
              <a:t>(Rico, 2023)</a:t>
            </a:r>
          </a:p>
        </p:txBody>
      </p:sp>
    </p:spTree>
    <p:extLst>
      <p:ext uri="{BB962C8B-B14F-4D97-AF65-F5344CB8AC3E}">
        <p14:creationId xmlns:p14="http://schemas.microsoft.com/office/powerpoint/2010/main" val="1167480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365126"/>
            <a:ext cx="12192001" cy="808220"/>
          </a:xfrm>
          <a:solidFill>
            <a:schemeClr val="accent1">
              <a:lumMod val="60000"/>
              <a:lumOff val="40000"/>
            </a:schemeClr>
          </a:solidFill>
        </p:spPr>
        <p:txBody>
          <a:bodyPr>
            <a:normAutofit/>
          </a:bodyPr>
          <a:lstStyle/>
          <a:p>
            <a:r>
              <a:rPr lang="en-US" sz="2400" b="1" dirty="0">
                <a:latin typeface="Arial" panose="020B0604020202020204" pitchFamily="34" charset="0"/>
                <a:cs typeface="Arial" panose="020B0604020202020204" pitchFamily="34" charset="0"/>
              </a:rPr>
              <a:t>Why Communication is Important in Health and Social Care Practice</a:t>
            </a:r>
          </a:p>
        </p:txBody>
      </p:sp>
      <p:sp>
        <p:nvSpPr>
          <p:cNvPr id="4" name="Rectangle 1"/>
          <p:cNvSpPr>
            <a:spLocks noGrp="1" noChangeArrowheads="1"/>
          </p:cNvSpPr>
          <p:nvPr>
            <p:ph idx="1"/>
          </p:nvPr>
        </p:nvSpPr>
        <p:spPr bwMode="auto">
          <a:xfrm>
            <a:off x="389774" y="711028"/>
            <a:ext cx="6396080" cy="4611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algn="just" eaLnBrk="0" fontAlgn="base" hangingPunct="0">
              <a:lnSpc>
                <a:spcPct val="15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Improves </a:t>
            </a:r>
            <a:r>
              <a:rPr kumimoji="0" lang="en-US" altLang="en-US" sz="1800" i="0" u="none" strike="noStrike" cap="none" normalizeH="0" baseline="0" dirty="0">
                <a:ln>
                  <a:noFill/>
                </a:ln>
                <a:solidFill>
                  <a:schemeClr val="tx1"/>
                </a:solidFill>
                <a:effectLst/>
                <a:latin typeface="Arial" panose="020B0604020202020204" pitchFamily="34" charset="0"/>
                <a:cs typeface="Arial" panose="020B0604020202020204" pitchFamily="34" charset="0"/>
              </a:rPr>
              <a:t>patient safety by reducing misunderstandings and communication errors. </a:t>
            </a:r>
          </a:p>
          <a:p>
            <a:pPr algn="just" eaLnBrk="0" fontAlgn="base" hangingPunct="0">
              <a:lnSpc>
                <a:spcPct val="150000"/>
              </a:lnSpc>
              <a:spcBef>
                <a:spcPct val="0"/>
              </a:spcBef>
              <a:spcAft>
                <a:spcPct val="0"/>
              </a:spcAft>
            </a:pPr>
            <a:r>
              <a:rPr kumimoji="0" lang="en-US" altLang="en-US" sz="1800" i="0" u="none" strike="noStrike" cap="none" normalizeH="0" baseline="0" dirty="0">
                <a:ln>
                  <a:noFill/>
                </a:ln>
                <a:solidFill>
                  <a:schemeClr val="tx1"/>
                </a:solidFill>
                <a:effectLst/>
                <a:latin typeface="Arial" panose="020B0604020202020204" pitchFamily="34" charset="0"/>
                <a:cs typeface="Arial" panose="020B0604020202020204" pitchFamily="34" charset="0"/>
              </a:rPr>
              <a:t>Supports person-</a:t>
            </a:r>
            <a:r>
              <a:rPr kumimoji="0" lang="en-US" altLang="en-US" sz="180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centred</a:t>
            </a:r>
            <a:r>
              <a:rPr kumimoji="0" lang="en-US" altLang="en-US" sz="1800" i="0" u="none" strike="noStrike" cap="none" normalizeH="0" baseline="0" dirty="0">
                <a:ln>
                  <a:noFill/>
                </a:ln>
                <a:solidFill>
                  <a:schemeClr val="tx1"/>
                </a:solidFill>
                <a:effectLst/>
                <a:latin typeface="Arial" panose="020B0604020202020204" pitchFamily="34" charset="0"/>
                <a:cs typeface="Arial" panose="020B0604020202020204" pitchFamily="34" charset="0"/>
              </a:rPr>
              <a:t> care by ensuring individuals are listened to and involved in decisions. </a:t>
            </a:r>
          </a:p>
          <a:p>
            <a:pPr algn="just" eaLnBrk="0" fontAlgn="base" hangingPunct="0">
              <a:lnSpc>
                <a:spcPct val="150000"/>
              </a:lnSpc>
              <a:spcBef>
                <a:spcPct val="0"/>
              </a:spcBef>
              <a:spcAft>
                <a:spcPct val="0"/>
              </a:spcAft>
            </a:pPr>
            <a:r>
              <a:rPr kumimoji="0" lang="en-US" altLang="en-US" sz="1800" i="0" u="none" strike="noStrike" cap="none" normalizeH="0" baseline="0" dirty="0">
                <a:ln>
                  <a:noFill/>
                </a:ln>
                <a:solidFill>
                  <a:schemeClr val="tx1"/>
                </a:solidFill>
                <a:effectLst/>
                <a:latin typeface="Arial" panose="020B0604020202020204" pitchFamily="34" charset="0"/>
                <a:cs typeface="Arial" panose="020B0604020202020204" pitchFamily="34" charset="0"/>
              </a:rPr>
              <a:t>Builds trust and therapeutic relationships between professionals, service users, and families. </a:t>
            </a:r>
          </a:p>
          <a:p>
            <a:pPr algn="just" eaLnBrk="0" fontAlgn="base" hangingPunct="0">
              <a:lnSpc>
                <a:spcPct val="150000"/>
              </a:lnSpc>
              <a:spcBef>
                <a:spcPct val="0"/>
              </a:spcBef>
              <a:spcAft>
                <a:spcPct val="0"/>
              </a:spcAft>
            </a:pPr>
            <a:r>
              <a:rPr kumimoji="0" lang="en-US" altLang="en-US" sz="1800" i="0" u="none" strike="noStrike" cap="none" normalizeH="0" baseline="0" dirty="0">
                <a:ln>
                  <a:noFill/>
                </a:ln>
                <a:solidFill>
                  <a:schemeClr val="tx1"/>
                </a:solidFill>
                <a:effectLst/>
                <a:latin typeface="Arial" panose="020B0604020202020204" pitchFamily="34" charset="0"/>
                <a:cs typeface="Arial" panose="020B0604020202020204" pitchFamily="34" charset="0"/>
              </a:rPr>
              <a:t>Enhances multidisciplinary teamwork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and coordination of care. </a:t>
            </a:r>
          </a:p>
          <a:p>
            <a:pPr algn="just" eaLnBrk="0" fontAlgn="base" hangingPunct="0">
              <a:lnSpc>
                <a:spcPct val="15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Contributes to better health outcomes and quality of care (Sharkiya, 2023; Gleeson et al., 2023). </a:t>
            </a:r>
          </a:p>
        </p:txBody>
      </p:sp>
      <p:pic>
        <p:nvPicPr>
          <p:cNvPr id="5" name="Picture 4"/>
          <p:cNvPicPr>
            <a:picLocks noChangeAspect="1"/>
          </p:cNvPicPr>
          <p:nvPr/>
        </p:nvPicPr>
        <p:blipFill>
          <a:blip r:embed="rId2"/>
          <a:stretch>
            <a:fillRect/>
          </a:stretch>
        </p:blipFill>
        <p:spPr>
          <a:xfrm>
            <a:off x="8794188" y="1403943"/>
            <a:ext cx="2857500" cy="3920615"/>
          </a:xfrm>
          <a:prstGeom prst="rect">
            <a:avLst/>
          </a:prstGeom>
        </p:spPr>
      </p:pic>
      <p:sp>
        <p:nvSpPr>
          <p:cNvPr id="6" name="TextBox 5"/>
          <p:cNvSpPr txBox="1"/>
          <p:nvPr/>
        </p:nvSpPr>
        <p:spPr>
          <a:xfrm>
            <a:off x="9265381" y="6101395"/>
            <a:ext cx="2241493" cy="646331"/>
          </a:xfrm>
          <a:prstGeom prst="rect">
            <a:avLst/>
          </a:prstGeom>
          <a:noFill/>
        </p:spPr>
        <p:txBody>
          <a:bodyPr wrap="square" rtlCol="0">
            <a:spAutoFit/>
          </a:bodyPr>
          <a:lstStyle/>
          <a:p>
            <a:r>
              <a:rPr lang="en-US" dirty="0"/>
              <a:t>(Chloe, 2023) </a:t>
            </a:r>
          </a:p>
          <a:p>
            <a:endParaRPr lang="en-US" dirty="0"/>
          </a:p>
        </p:txBody>
      </p:sp>
    </p:spTree>
    <p:extLst>
      <p:ext uri="{BB962C8B-B14F-4D97-AF65-F5344CB8AC3E}">
        <p14:creationId xmlns:p14="http://schemas.microsoft.com/office/powerpoint/2010/main" val="4068509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40902FE0-5FE4-5368-C2C7-605285580DEA}"/>
              </a:ext>
            </a:extLst>
          </p:cNvPr>
          <p:cNvSpPr txBox="1"/>
          <p:nvPr/>
        </p:nvSpPr>
        <p:spPr>
          <a:xfrm>
            <a:off x="6096000" y="195208"/>
            <a:ext cx="5257799" cy="6662791"/>
          </a:xfrm>
          <a:prstGeom prst="rect">
            <a:avLst/>
          </a:prstGeom>
        </p:spPr>
        <p:txBody>
          <a:bodyPr vert="horz" lIns="91440" tIns="45720" rIns="91440" bIns="45720" rtlCol="0" anchor="t">
            <a:normAutofit/>
          </a:bodyPr>
          <a:lstStyle/>
          <a:p>
            <a:pPr indent="-228600">
              <a:spcAft>
                <a:spcPts val="1208"/>
              </a:spcAft>
              <a:buFont typeface="Arial" panose="020B0604020202020204" pitchFamily="34" charset="0"/>
              <a:buChar char="•"/>
            </a:pPr>
            <a:r>
              <a:rPr lang="en-US" sz="1600" b="1" i="0" dirty="0">
                <a:effectLst/>
                <a:latin typeface="Arial" panose="020B0604020202020204" pitchFamily="34" charset="0"/>
                <a:cs typeface="Arial" panose="020B0604020202020204" pitchFamily="34" charset="0"/>
              </a:rPr>
              <a:t>The Transmission Model of Communication</a:t>
            </a:r>
            <a:endParaRPr lang="en-US" sz="1600" b="0" i="0" dirty="0">
              <a:effectLst/>
              <a:latin typeface="Arial" panose="020B0604020202020204" pitchFamily="34" charset="0"/>
              <a:cs typeface="Arial" panose="020B0604020202020204" pitchFamily="34" charset="0"/>
            </a:endParaRPr>
          </a:p>
          <a:p>
            <a:pPr indent="-228600">
              <a:spcAft>
                <a:spcPts val="1050"/>
              </a:spcAft>
              <a:buFont typeface="Arial" panose="020B0604020202020204" pitchFamily="34" charset="0"/>
              <a:buChar char="•"/>
            </a:pPr>
            <a:r>
              <a:rPr lang="en-US" sz="1400" b="1" i="0" dirty="0">
                <a:effectLst/>
                <a:latin typeface="Arial" panose="020B0604020202020204" pitchFamily="34" charset="0"/>
                <a:cs typeface="Arial" panose="020B0604020202020204" pitchFamily="34" charset="0"/>
              </a:rPr>
              <a:t>What is the Transmission Model?</a:t>
            </a:r>
            <a:endParaRPr lang="en-US" sz="1400" b="0" i="0" dirty="0">
              <a:effectLst/>
              <a:latin typeface="Arial" panose="020B0604020202020204" pitchFamily="34" charset="0"/>
              <a:cs typeface="Arial" panose="020B0604020202020204" pitchFamily="34" charset="0"/>
            </a:endParaRPr>
          </a:p>
          <a:p>
            <a:pPr indent="-228600">
              <a:spcAft>
                <a:spcPts val="900"/>
              </a:spcAft>
              <a:buFont typeface="Arial" panose="020B0604020202020204" pitchFamily="34" charset="0"/>
              <a:buChar char="•"/>
            </a:pPr>
            <a:r>
              <a:rPr lang="en-US" sz="1100" b="0" i="0" dirty="0">
                <a:effectLst/>
                <a:latin typeface="Arial" panose="020B0604020202020204" pitchFamily="34" charset="0"/>
                <a:cs typeface="Arial" panose="020B0604020202020204" pitchFamily="34" charset="0"/>
              </a:rPr>
              <a:t>The </a:t>
            </a:r>
            <a:r>
              <a:rPr lang="en-US" sz="1100" b="1" i="0" dirty="0">
                <a:effectLst/>
                <a:latin typeface="Arial" panose="020B0604020202020204" pitchFamily="34" charset="0"/>
                <a:cs typeface="Arial" panose="020B0604020202020204" pitchFamily="34" charset="0"/>
              </a:rPr>
              <a:t>Transmission Model of Communication</a:t>
            </a:r>
            <a:r>
              <a:rPr lang="en-US" sz="1100" b="0" i="0" dirty="0">
                <a:effectLst/>
                <a:latin typeface="Arial" panose="020B0604020202020204" pitchFamily="34" charset="0"/>
                <a:cs typeface="Arial" panose="020B0604020202020204" pitchFamily="34" charset="0"/>
              </a:rPr>
              <a:t> sees communication as a </a:t>
            </a:r>
            <a:r>
              <a:rPr lang="en-US" sz="1100" b="1" i="0" dirty="0">
                <a:effectLst/>
                <a:latin typeface="Arial" panose="020B0604020202020204" pitchFamily="34" charset="0"/>
                <a:cs typeface="Arial" panose="020B0604020202020204" pitchFamily="34" charset="0"/>
              </a:rPr>
              <a:t>one-way process</a:t>
            </a:r>
            <a:r>
              <a:rPr lang="en-US" sz="1100" b="0" i="0" dirty="0">
                <a:effectLst/>
                <a:latin typeface="Arial" panose="020B0604020202020204" pitchFamily="34" charset="0"/>
                <a:cs typeface="Arial" panose="020B0604020202020204" pitchFamily="34" charset="0"/>
              </a:rPr>
              <a:t> where a message moves from the sender to the receiver. The main aim is to pass information clearly and accurately. In this model, the sender delivers the message, and the receiver’s role is simply to receive it. There is little opportunity for discussion, feedback, or checking understanding.</a:t>
            </a:r>
          </a:p>
          <a:p>
            <a:pPr indent="-228600">
              <a:spcAft>
                <a:spcPts val="1050"/>
              </a:spcAft>
              <a:buFont typeface="Arial" panose="020B0604020202020204" pitchFamily="34" charset="0"/>
              <a:buChar char="•"/>
            </a:pPr>
            <a:r>
              <a:rPr lang="en-US" sz="1400" b="1" i="0" dirty="0">
                <a:effectLst/>
                <a:latin typeface="Arial" panose="020B0604020202020204" pitchFamily="34" charset="0"/>
                <a:cs typeface="Arial" panose="020B0604020202020204" pitchFamily="34" charset="0"/>
              </a:rPr>
              <a:t>Key Points</a:t>
            </a:r>
            <a:endParaRPr lang="en-US" sz="1400" b="0" i="0" dirty="0">
              <a:effectLst/>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100" b="0" i="0" dirty="0">
                <a:effectLst/>
                <a:latin typeface="Arial" panose="020B0604020202020204" pitchFamily="34" charset="0"/>
                <a:cs typeface="Arial" panose="020B0604020202020204" pitchFamily="34" charset="0"/>
              </a:rPr>
              <a:t>Communication moves in </a:t>
            </a:r>
            <a:r>
              <a:rPr lang="en-US" sz="1100" b="1" i="0" dirty="0">
                <a:effectLst/>
                <a:latin typeface="Arial" panose="020B0604020202020204" pitchFamily="34" charset="0"/>
                <a:cs typeface="Arial" panose="020B0604020202020204" pitchFamily="34" charset="0"/>
              </a:rPr>
              <a:t>one direction only</a:t>
            </a:r>
            <a:r>
              <a:rPr lang="en-US" sz="1100" b="0" i="0" dirty="0">
                <a:effectLst/>
                <a:latin typeface="Arial" panose="020B0604020202020204" pitchFamily="34" charset="0"/>
                <a:cs typeface="Arial" panose="020B0604020202020204" pitchFamily="34" charset="0"/>
              </a:rPr>
              <a:t> – from the sender to the receiver.</a:t>
            </a:r>
          </a:p>
          <a:p>
            <a:pPr indent="-228600">
              <a:buFont typeface="Arial" panose="020B0604020202020204" pitchFamily="34" charset="0"/>
              <a:buChar char="•"/>
            </a:pPr>
            <a:r>
              <a:rPr lang="en-US" sz="1100" b="0" i="0" dirty="0">
                <a:effectLst/>
                <a:latin typeface="Arial" panose="020B0604020202020204" pitchFamily="34" charset="0"/>
                <a:cs typeface="Arial" panose="020B0604020202020204" pitchFamily="34" charset="0"/>
              </a:rPr>
              <a:t>The focus is on </a:t>
            </a:r>
            <a:r>
              <a:rPr lang="en-US" sz="1100" b="1" i="0" dirty="0">
                <a:effectLst/>
                <a:latin typeface="Arial" panose="020B0604020202020204" pitchFamily="34" charset="0"/>
                <a:cs typeface="Arial" panose="020B0604020202020204" pitchFamily="34" charset="0"/>
              </a:rPr>
              <a:t>delivering information clearly and accurately</a:t>
            </a:r>
            <a:r>
              <a:rPr lang="en-US" sz="1100" b="0" i="0" dirty="0">
                <a:effectLst/>
                <a:latin typeface="Arial" panose="020B0604020202020204" pitchFamily="34" charset="0"/>
                <a:cs typeface="Arial" panose="020B0604020202020204" pitchFamily="34" charset="0"/>
              </a:rPr>
              <a:t>.</a:t>
            </a:r>
          </a:p>
          <a:p>
            <a:pPr indent="-228600">
              <a:buFont typeface="Arial" panose="020B0604020202020204" pitchFamily="34" charset="0"/>
              <a:buChar char="•"/>
            </a:pPr>
            <a:r>
              <a:rPr lang="en-US" sz="1100" b="0" i="0" dirty="0">
                <a:effectLst/>
                <a:latin typeface="Arial" panose="020B0604020202020204" pitchFamily="34" charset="0"/>
                <a:cs typeface="Arial" panose="020B0604020202020204" pitchFamily="34" charset="0"/>
              </a:rPr>
              <a:t>The receiver has a limited role and is mainly expected to receive the message.</a:t>
            </a:r>
          </a:p>
          <a:p>
            <a:pPr indent="-228600">
              <a:buFont typeface="Arial" panose="020B0604020202020204" pitchFamily="34" charset="0"/>
              <a:buChar char="•"/>
            </a:pPr>
            <a:r>
              <a:rPr lang="en-US" sz="1100" b="0" i="0" dirty="0">
                <a:effectLst/>
                <a:latin typeface="Arial" panose="020B0604020202020204" pitchFamily="34" charset="0"/>
                <a:cs typeface="Arial" panose="020B0604020202020204" pitchFamily="34" charset="0"/>
              </a:rPr>
              <a:t>Communication can be affected by </a:t>
            </a:r>
            <a:r>
              <a:rPr lang="en-US" sz="1100" b="1" i="0" dirty="0">
                <a:effectLst/>
                <a:latin typeface="Arial" panose="020B0604020202020204" pitchFamily="34" charset="0"/>
                <a:cs typeface="Arial" panose="020B0604020202020204" pitchFamily="34" charset="0"/>
              </a:rPr>
              <a:t>noise or barriers</a:t>
            </a:r>
            <a:r>
              <a:rPr lang="en-US" sz="1100" b="0" i="0" dirty="0">
                <a:effectLst/>
                <a:latin typeface="Arial" panose="020B0604020202020204" pitchFamily="34" charset="0"/>
                <a:cs typeface="Arial" panose="020B0604020202020204" pitchFamily="34" charset="0"/>
              </a:rPr>
              <a:t>, such as background sounds, distractions, or interruptions.</a:t>
            </a:r>
          </a:p>
          <a:p>
            <a:pPr indent="-228600">
              <a:buFont typeface="Arial" panose="020B0604020202020204" pitchFamily="34" charset="0"/>
              <a:buChar char="•"/>
            </a:pPr>
            <a:r>
              <a:rPr lang="en-US" sz="1100" b="0" i="0" dirty="0">
                <a:effectLst/>
                <a:latin typeface="Arial" panose="020B0604020202020204" pitchFamily="34" charset="0"/>
                <a:cs typeface="Arial" panose="020B0604020202020204" pitchFamily="34" charset="0"/>
              </a:rPr>
              <a:t>The model does not </a:t>
            </a:r>
            <a:r>
              <a:rPr lang="en-US" sz="1100" b="0" i="0" dirty="0" err="1">
                <a:effectLst/>
                <a:latin typeface="Arial" panose="020B0604020202020204" pitchFamily="34" charset="0"/>
                <a:cs typeface="Arial" panose="020B0604020202020204" pitchFamily="34" charset="0"/>
              </a:rPr>
              <a:t>emphasise</a:t>
            </a:r>
            <a:r>
              <a:rPr lang="en-US" sz="1100" b="0" i="0" dirty="0">
                <a:effectLst/>
                <a:latin typeface="Arial" panose="020B0604020202020204" pitchFamily="34" charset="0"/>
                <a:cs typeface="Arial" panose="020B0604020202020204" pitchFamily="34" charset="0"/>
              </a:rPr>
              <a:t> feedback or interaction between the sender and receiver.</a:t>
            </a:r>
          </a:p>
          <a:p>
            <a:pPr indent="-228600">
              <a:spcAft>
                <a:spcPts val="1050"/>
              </a:spcAft>
              <a:buFont typeface="Arial" panose="020B0604020202020204" pitchFamily="34" charset="0"/>
              <a:buChar char="•"/>
            </a:pPr>
            <a:r>
              <a:rPr lang="en-US" sz="1400" b="1" i="0" dirty="0">
                <a:effectLst/>
                <a:latin typeface="Arial" panose="020B0604020202020204" pitchFamily="34" charset="0"/>
                <a:cs typeface="Arial" panose="020B0604020202020204" pitchFamily="34" charset="0"/>
              </a:rPr>
              <a:t>Healthcare Example</a:t>
            </a:r>
            <a:r>
              <a:rPr lang="en-US" sz="1400" i="0" dirty="0">
                <a:effectLst/>
                <a:latin typeface="Arial" panose="020B0604020202020204" pitchFamily="34" charset="0"/>
                <a:cs typeface="Arial" panose="020B0604020202020204" pitchFamily="34" charset="0"/>
              </a:rPr>
              <a:t>:   </a:t>
            </a:r>
            <a:r>
              <a:rPr lang="en-US" sz="1100" i="0" dirty="0">
                <a:effectLst/>
                <a:latin typeface="Arial" panose="020B0604020202020204" pitchFamily="34" charset="0"/>
                <a:cs typeface="Arial" panose="020B0604020202020204" pitchFamily="34" charset="0"/>
              </a:rPr>
              <a:t>A </a:t>
            </a:r>
            <a:r>
              <a:rPr lang="en-US" sz="1100" b="0" i="0" dirty="0">
                <a:effectLst/>
                <a:latin typeface="Arial" panose="020B0604020202020204" pitchFamily="34" charset="0"/>
                <a:cs typeface="Arial" panose="020B0604020202020204" pitchFamily="34" charset="0"/>
              </a:rPr>
              <a:t>nurse gives a patient instructions on how and when to take their medication before discharge from the hospital. The patient listens to the instructions, but there is a lot of noise on the ward and no opportunity to ask questions. As a result, the patient may misunderstand some of the information. This example shows how communication barriers can affect the successful transmission of a message.</a:t>
            </a:r>
          </a:p>
          <a:p>
            <a:pPr indent="-228600">
              <a:spcAft>
                <a:spcPts val="1050"/>
              </a:spcAft>
              <a:buFont typeface="Arial" panose="020B0604020202020204" pitchFamily="34" charset="0"/>
              <a:buChar char="•"/>
            </a:pPr>
            <a:r>
              <a:rPr lang="en-US" sz="1400" b="1" dirty="0">
                <a:latin typeface="Arial" panose="020B0604020202020204" pitchFamily="34" charset="0"/>
                <a:cs typeface="Arial" panose="020B0604020202020204" pitchFamily="34" charset="0"/>
              </a:rPr>
              <a:t>C</a:t>
            </a:r>
            <a:r>
              <a:rPr lang="en-US" sz="1400" b="1" i="0" dirty="0">
                <a:effectLst/>
                <a:latin typeface="Arial" panose="020B0604020202020204" pitchFamily="34" charset="0"/>
                <a:cs typeface="Arial" panose="020B0604020202020204" pitchFamily="34" charset="0"/>
              </a:rPr>
              <a:t>onclusion:   </a:t>
            </a:r>
            <a:r>
              <a:rPr lang="en-US" sz="1100" i="0" dirty="0">
                <a:effectLst/>
                <a:latin typeface="Arial" panose="020B0604020202020204" pitchFamily="34" charset="0"/>
                <a:cs typeface="Arial" panose="020B0604020202020204" pitchFamily="34" charset="0"/>
              </a:rPr>
              <a:t>The</a:t>
            </a:r>
            <a:r>
              <a:rPr lang="en-US" sz="1100" b="0" i="0" dirty="0">
                <a:effectLst/>
                <a:latin typeface="Arial" panose="020B0604020202020204" pitchFamily="34" charset="0"/>
                <a:cs typeface="Arial" panose="020B0604020202020204" pitchFamily="34" charset="0"/>
              </a:rPr>
              <a:t> transmission model is useful for explaining situations where information needs to be delivered quickly and clearly. However, it has limitations because effective communication often requires feedback, clarification, and shared understanding between the sender and receiver.</a:t>
            </a:r>
          </a:p>
          <a:p>
            <a:pPr indent="-228600">
              <a:spcAft>
                <a:spcPts val="1050"/>
              </a:spcAft>
              <a:buFont typeface="Arial" panose="020B0604020202020204" pitchFamily="34" charset="0"/>
              <a:buChar char="•"/>
            </a:pPr>
            <a:r>
              <a:rPr lang="en-US" sz="1100" b="0" i="0" dirty="0">
                <a:effectLst/>
                <a:latin typeface="Arial" panose="020B0604020202020204" pitchFamily="34" charset="0"/>
                <a:cs typeface="Arial" panose="020B0604020202020204" pitchFamily="34" charset="0"/>
              </a:rPr>
              <a:t> (Al-</a:t>
            </a:r>
            <a:r>
              <a:rPr lang="en-US" sz="1100" b="0" i="0" dirty="0" err="1">
                <a:effectLst/>
                <a:latin typeface="Arial" panose="020B0604020202020204" pitchFamily="34" charset="0"/>
                <a:cs typeface="Arial" panose="020B0604020202020204" pitchFamily="34" charset="0"/>
              </a:rPr>
              <a:t>Fedaghi</a:t>
            </a:r>
            <a:r>
              <a:rPr lang="en-US" sz="1100" b="0" i="0" dirty="0">
                <a:effectLst/>
                <a:latin typeface="Arial" panose="020B0604020202020204" pitchFamily="34" charset="0"/>
                <a:cs typeface="Arial" panose="020B0604020202020204" pitchFamily="34" charset="0"/>
              </a:rPr>
              <a:t>, 2012)</a:t>
            </a:r>
          </a:p>
          <a:p>
            <a:pPr indent="-228600">
              <a:lnSpc>
                <a:spcPct val="90000"/>
              </a:lnSpc>
              <a:spcAft>
                <a:spcPts val="1050"/>
              </a:spcAft>
              <a:buFont typeface="Arial" panose="020B0604020202020204" pitchFamily="34" charset="0"/>
              <a:buChar char="•"/>
            </a:pPr>
            <a:endParaRPr lang="en-US" sz="1100" b="0" i="0" dirty="0">
              <a:effectLst/>
            </a:endParaRPr>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043871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latin typeface="Arial" panose="020B0604020202020204" pitchFamily="34" charset="0"/>
                <a:cs typeface="Arial" panose="020B0604020202020204" pitchFamily="34" charset="0"/>
              </a:rPr>
              <a:t>Applying Communication as a Healthcare Assistant During Hospital Discharge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89556705"/>
              </p:ext>
            </p:extLst>
          </p:nvPr>
        </p:nvGraphicFramePr>
        <p:xfrm>
          <a:off x="838200" y="1989614"/>
          <a:ext cx="10515600" cy="3870960"/>
        </p:xfrm>
        <a:graphic>
          <a:graphicData uri="http://schemas.openxmlformats.org/drawingml/2006/table">
            <a:tbl>
              <a:tblPr/>
              <a:tblGrid>
                <a:gridCol w="3505200">
                  <a:extLst>
                    <a:ext uri="{9D8B030D-6E8A-4147-A177-3AD203B41FA5}">
                      <a16:colId xmlns:a16="http://schemas.microsoft.com/office/drawing/2014/main" val="20000"/>
                    </a:ext>
                  </a:extLst>
                </a:gridCol>
                <a:gridCol w="3505200">
                  <a:extLst>
                    <a:ext uri="{9D8B030D-6E8A-4147-A177-3AD203B41FA5}">
                      <a16:colId xmlns:a16="http://schemas.microsoft.com/office/drawing/2014/main" val="20001"/>
                    </a:ext>
                  </a:extLst>
                </a:gridCol>
                <a:gridCol w="3505200">
                  <a:extLst>
                    <a:ext uri="{9D8B030D-6E8A-4147-A177-3AD203B41FA5}">
                      <a16:colId xmlns:a16="http://schemas.microsoft.com/office/drawing/2014/main" val="20002"/>
                    </a:ext>
                  </a:extLst>
                </a:gridCol>
              </a:tblGrid>
              <a:tr h="0">
                <a:tc>
                  <a:txBody>
                    <a:bodyPr/>
                    <a:lstStyle/>
                    <a:p>
                      <a:pPr algn="just"/>
                      <a:r>
                        <a:rPr lang="en-US" sz="1600" b="1" dirty="0">
                          <a:latin typeface="Arial" panose="020B0604020202020204" pitchFamily="34" charset="0"/>
                          <a:cs typeface="Arial" panose="020B0604020202020204" pitchFamily="34" charset="0"/>
                        </a:rPr>
                        <a:t>Situation</a:t>
                      </a:r>
                    </a:p>
                  </a:txBody>
                  <a:tcPr anchor="ctr">
                    <a:lnL>
                      <a:noFill/>
                    </a:lnL>
                    <a:lnR>
                      <a:noFill/>
                    </a:lnR>
                    <a:lnT>
                      <a:noFill/>
                    </a:lnT>
                    <a:lnB>
                      <a:noFill/>
                    </a:lnB>
                    <a:solidFill>
                      <a:schemeClr val="accent6">
                        <a:lumMod val="60000"/>
                        <a:lumOff val="40000"/>
                      </a:schemeClr>
                    </a:solidFill>
                  </a:tcPr>
                </a:tc>
                <a:tc>
                  <a:txBody>
                    <a:bodyPr/>
                    <a:lstStyle/>
                    <a:p>
                      <a:pPr algn="just"/>
                      <a:r>
                        <a:rPr lang="en-US" sz="1600" b="1" dirty="0">
                          <a:latin typeface="Arial" panose="020B0604020202020204" pitchFamily="34" charset="0"/>
                          <a:cs typeface="Arial" panose="020B0604020202020204" pitchFamily="34" charset="0"/>
                        </a:rPr>
                        <a:t>How I Apply Communication Skills</a:t>
                      </a:r>
                    </a:p>
                  </a:txBody>
                  <a:tcPr anchor="ctr">
                    <a:lnL>
                      <a:noFill/>
                    </a:lnL>
                    <a:lnR>
                      <a:noFill/>
                    </a:lnR>
                    <a:lnT>
                      <a:noFill/>
                    </a:lnT>
                    <a:lnB>
                      <a:noFill/>
                    </a:lnB>
                    <a:solidFill>
                      <a:schemeClr val="accent6">
                        <a:lumMod val="60000"/>
                        <a:lumOff val="40000"/>
                      </a:schemeClr>
                    </a:solidFill>
                  </a:tcPr>
                </a:tc>
                <a:tc>
                  <a:txBody>
                    <a:bodyPr/>
                    <a:lstStyle/>
                    <a:p>
                      <a:pPr algn="just"/>
                      <a:r>
                        <a:rPr lang="en-US" sz="1600" b="1" dirty="0">
                          <a:latin typeface="Arial" panose="020B0604020202020204" pitchFamily="34" charset="0"/>
                          <a:cs typeface="Arial" panose="020B0604020202020204" pitchFamily="34" charset="0"/>
                        </a:rPr>
                        <a:t>Outcome</a:t>
                      </a:r>
                    </a:p>
                  </a:txBody>
                  <a:tcPr anchor="ctr">
                    <a:lnL>
                      <a:noFill/>
                    </a:lnL>
                    <a:lnR>
                      <a:noFill/>
                    </a:lnR>
                    <a:lnT>
                      <a:noFill/>
                    </a:lnT>
                    <a:lnB>
                      <a:noFill/>
                    </a:lnB>
                    <a:solidFill>
                      <a:schemeClr val="accent6">
                        <a:lumMod val="60000"/>
                        <a:lumOff val="40000"/>
                      </a:schemeClr>
                    </a:solidFill>
                  </a:tcPr>
                </a:tc>
                <a:extLst>
                  <a:ext uri="{0D108BD9-81ED-4DB2-BD59-A6C34878D82A}">
                    <a16:rowId xmlns:a16="http://schemas.microsoft.com/office/drawing/2014/main" val="10000"/>
                  </a:ext>
                </a:extLst>
              </a:tr>
              <a:tr h="0">
                <a:tc>
                  <a:txBody>
                    <a:bodyPr/>
                    <a:lstStyle/>
                    <a:p>
                      <a:pPr algn="just"/>
                      <a:r>
                        <a:rPr lang="en-US" sz="1600" dirty="0">
                          <a:latin typeface="Arial" panose="020B0604020202020204" pitchFamily="34" charset="0"/>
                          <a:cs typeface="Arial" panose="020B0604020202020204" pitchFamily="34" charset="0"/>
                        </a:rPr>
                        <a:t>An older patient appears unsure about discharge instructions and medication.</a:t>
                      </a:r>
                    </a:p>
                  </a:txBody>
                  <a:tcPr anchor="ctr">
                    <a:lnL>
                      <a:noFill/>
                    </a:lnL>
                    <a:lnR>
                      <a:noFill/>
                    </a:lnR>
                    <a:lnT>
                      <a:noFill/>
                    </a:lnT>
                    <a:lnB>
                      <a:noFill/>
                    </a:lnB>
                    <a:solidFill>
                      <a:schemeClr val="accent6">
                        <a:lumMod val="20000"/>
                        <a:lumOff val="80000"/>
                      </a:schemeClr>
                    </a:solidFill>
                  </a:tcPr>
                </a:tc>
                <a:tc>
                  <a:txBody>
                    <a:bodyPr/>
                    <a:lstStyle/>
                    <a:p>
                      <a:pPr algn="just"/>
                      <a:r>
                        <a:rPr lang="en-US" sz="1600" dirty="0">
                          <a:latin typeface="Arial" panose="020B0604020202020204" pitchFamily="34" charset="0"/>
                          <a:cs typeface="Arial" panose="020B0604020202020204" pitchFamily="34" charset="0"/>
                        </a:rPr>
                        <a:t>I explain information clearly using simple language and check understanding by asking questions.</a:t>
                      </a:r>
                    </a:p>
                  </a:txBody>
                  <a:tcPr anchor="ctr">
                    <a:lnL>
                      <a:noFill/>
                    </a:lnL>
                    <a:lnR>
                      <a:noFill/>
                    </a:lnR>
                    <a:lnT>
                      <a:noFill/>
                    </a:lnT>
                    <a:lnB>
                      <a:noFill/>
                    </a:lnB>
                    <a:solidFill>
                      <a:schemeClr val="accent6">
                        <a:lumMod val="20000"/>
                        <a:lumOff val="80000"/>
                      </a:schemeClr>
                    </a:solidFill>
                  </a:tcPr>
                </a:tc>
                <a:tc>
                  <a:txBody>
                    <a:bodyPr/>
                    <a:lstStyle/>
                    <a:p>
                      <a:pPr algn="just"/>
                      <a:r>
                        <a:rPr lang="en-US" sz="1600">
                          <a:latin typeface="Arial" panose="020B0604020202020204" pitchFamily="34" charset="0"/>
                          <a:cs typeface="Arial" panose="020B0604020202020204" pitchFamily="34" charset="0"/>
                        </a:rPr>
                        <a:t>The patient understands how to manage medication safely at home (Danaher et al., 2023).</a:t>
                      </a: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10001"/>
                  </a:ext>
                </a:extLst>
              </a:tr>
              <a:tr h="0">
                <a:tc>
                  <a:txBody>
                    <a:bodyPr/>
                    <a:lstStyle/>
                    <a:p>
                      <a:pPr algn="just"/>
                      <a:r>
                        <a:rPr lang="en-US" sz="1600" dirty="0">
                          <a:latin typeface="Arial" panose="020B0604020202020204" pitchFamily="34" charset="0"/>
                          <a:cs typeface="Arial" panose="020B0604020202020204" pitchFamily="34" charset="0"/>
                        </a:rPr>
                        <a:t>Family members have concerns about the patient's care after discharge.</a:t>
                      </a:r>
                    </a:p>
                  </a:txBody>
                  <a:tcPr anchor="ctr">
                    <a:lnL>
                      <a:noFill/>
                    </a:lnL>
                    <a:lnR>
                      <a:noFill/>
                    </a:lnR>
                    <a:lnT>
                      <a:noFill/>
                    </a:lnT>
                    <a:lnB>
                      <a:noFill/>
                    </a:lnB>
                    <a:solidFill>
                      <a:schemeClr val="accent6">
                        <a:lumMod val="20000"/>
                        <a:lumOff val="80000"/>
                      </a:schemeClr>
                    </a:solidFill>
                  </a:tcPr>
                </a:tc>
                <a:tc>
                  <a:txBody>
                    <a:bodyPr/>
                    <a:lstStyle/>
                    <a:p>
                      <a:pPr algn="just"/>
                      <a:r>
                        <a:rPr lang="en-US" sz="1600" dirty="0">
                          <a:latin typeface="Arial" panose="020B0604020202020204" pitchFamily="34" charset="0"/>
                          <a:cs typeface="Arial" panose="020B0604020202020204" pitchFamily="34" charset="0"/>
                        </a:rPr>
                        <a:t>I actively listen, answer questions appropriately, and communicate concerns to the nurse.</a:t>
                      </a:r>
                    </a:p>
                  </a:txBody>
                  <a:tcPr anchor="ctr">
                    <a:lnL>
                      <a:noFill/>
                    </a:lnL>
                    <a:lnR>
                      <a:noFill/>
                    </a:lnR>
                    <a:lnT>
                      <a:noFill/>
                    </a:lnT>
                    <a:lnB>
                      <a:noFill/>
                    </a:lnB>
                    <a:solidFill>
                      <a:schemeClr val="accent6">
                        <a:lumMod val="20000"/>
                        <a:lumOff val="80000"/>
                      </a:schemeClr>
                    </a:solidFill>
                  </a:tcPr>
                </a:tc>
                <a:tc>
                  <a:txBody>
                    <a:bodyPr/>
                    <a:lstStyle/>
                    <a:p>
                      <a:pPr algn="just"/>
                      <a:r>
                        <a:rPr lang="en-US" sz="1600" dirty="0">
                          <a:latin typeface="Arial" panose="020B0604020202020204" pitchFamily="34" charset="0"/>
                          <a:cs typeface="Arial" panose="020B0604020202020204" pitchFamily="34" charset="0"/>
                        </a:rPr>
                        <a:t>Family members feel informed and involved in care planning (Sharkiya, 2023).</a:t>
                      </a: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10002"/>
                  </a:ext>
                </a:extLst>
              </a:tr>
              <a:tr h="0">
                <a:tc>
                  <a:txBody>
                    <a:bodyPr/>
                    <a:lstStyle/>
                    <a:p>
                      <a:pPr algn="just"/>
                      <a:r>
                        <a:rPr lang="en-US" sz="1600">
                          <a:latin typeface="Arial" panose="020B0604020202020204" pitchFamily="34" charset="0"/>
                          <a:cs typeface="Arial" panose="020B0604020202020204" pitchFamily="34" charset="0"/>
                        </a:rPr>
                        <a:t>Important information needs to be shared with the healthcare team.</a:t>
                      </a:r>
                    </a:p>
                  </a:txBody>
                  <a:tcPr anchor="ctr">
                    <a:lnL>
                      <a:noFill/>
                    </a:lnL>
                    <a:lnR>
                      <a:noFill/>
                    </a:lnR>
                    <a:lnT>
                      <a:noFill/>
                    </a:lnT>
                    <a:lnB>
                      <a:noFill/>
                    </a:lnB>
                    <a:solidFill>
                      <a:schemeClr val="accent6">
                        <a:lumMod val="20000"/>
                        <a:lumOff val="80000"/>
                      </a:schemeClr>
                    </a:solidFill>
                  </a:tcPr>
                </a:tc>
                <a:tc>
                  <a:txBody>
                    <a:bodyPr/>
                    <a:lstStyle/>
                    <a:p>
                      <a:pPr algn="just"/>
                      <a:r>
                        <a:rPr lang="en-US" sz="1600" dirty="0">
                          <a:latin typeface="Arial" panose="020B0604020202020204" pitchFamily="34" charset="0"/>
                          <a:cs typeface="Arial" panose="020B0604020202020204" pitchFamily="34" charset="0"/>
                        </a:rPr>
                        <a:t>I accurately document observations and communicate relevant information to colleagues.</a:t>
                      </a:r>
                    </a:p>
                  </a:txBody>
                  <a:tcPr anchor="ctr">
                    <a:lnL>
                      <a:noFill/>
                    </a:lnL>
                    <a:lnR>
                      <a:noFill/>
                    </a:lnR>
                    <a:lnT>
                      <a:noFill/>
                    </a:lnT>
                    <a:lnB>
                      <a:noFill/>
                    </a:lnB>
                    <a:solidFill>
                      <a:schemeClr val="accent6">
                        <a:lumMod val="20000"/>
                        <a:lumOff val="80000"/>
                      </a:schemeClr>
                    </a:solidFill>
                  </a:tcPr>
                </a:tc>
                <a:tc>
                  <a:txBody>
                    <a:bodyPr/>
                    <a:lstStyle/>
                    <a:p>
                      <a:pPr algn="just"/>
                      <a:r>
                        <a:rPr lang="en-US" sz="1600" dirty="0">
                          <a:latin typeface="Arial" panose="020B0604020202020204" pitchFamily="34" charset="0"/>
                          <a:cs typeface="Arial" panose="020B0604020202020204" pitchFamily="34" charset="0"/>
                        </a:rPr>
                        <a:t>Continuity and safety of care are maintained (Lo et al., 2021).</a:t>
                      </a: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10003"/>
                  </a:ext>
                </a:extLst>
              </a:tr>
              <a:tr h="0">
                <a:tc>
                  <a:txBody>
                    <a:bodyPr/>
                    <a:lstStyle/>
                    <a:p>
                      <a:pPr algn="just"/>
                      <a:r>
                        <a:rPr lang="en-US" sz="1600">
                          <a:latin typeface="Arial" panose="020B0604020202020204" pitchFamily="34" charset="0"/>
                          <a:cs typeface="Arial" panose="020B0604020202020204" pitchFamily="34" charset="0"/>
                        </a:rPr>
                        <a:t>Follow-up support is required after discharge.</a:t>
                      </a:r>
                    </a:p>
                  </a:txBody>
                  <a:tcPr anchor="ctr">
                    <a:lnL>
                      <a:noFill/>
                    </a:lnL>
                    <a:lnR>
                      <a:noFill/>
                    </a:lnR>
                    <a:lnT>
                      <a:noFill/>
                    </a:lnT>
                    <a:lnB>
                      <a:noFill/>
                    </a:lnB>
                    <a:solidFill>
                      <a:schemeClr val="accent6">
                        <a:lumMod val="20000"/>
                        <a:lumOff val="80000"/>
                      </a:schemeClr>
                    </a:solidFill>
                  </a:tcPr>
                </a:tc>
                <a:tc>
                  <a:txBody>
                    <a:bodyPr/>
                    <a:lstStyle/>
                    <a:p>
                      <a:pPr algn="just"/>
                      <a:r>
                        <a:rPr lang="en-US" sz="1600" dirty="0">
                          <a:latin typeface="Arial" panose="020B0604020202020204" pitchFamily="34" charset="0"/>
                          <a:cs typeface="Arial" panose="020B0604020202020204" pitchFamily="34" charset="0"/>
                        </a:rPr>
                        <a:t>I ensure that key information is communicated to relevant health and social care professionals.</a:t>
                      </a:r>
                    </a:p>
                  </a:txBody>
                  <a:tcPr anchor="ctr">
                    <a:lnL>
                      <a:noFill/>
                    </a:lnL>
                    <a:lnR>
                      <a:noFill/>
                    </a:lnR>
                    <a:lnT>
                      <a:noFill/>
                    </a:lnT>
                    <a:lnB>
                      <a:noFill/>
                    </a:lnB>
                    <a:solidFill>
                      <a:schemeClr val="accent6">
                        <a:lumMod val="20000"/>
                        <a:lumOff val="80000"/>
                      </a:schemeClr>
                    </a:solidFill>
                  </a:tcPr>
                </a:tc>
                <a:tc>
                  <a:txBody>
                    <a:bodyPr/>
                    <a:lstStyle/>
                    <a:p>
                      <a:pPr algn="just"/>
                      <a:r>
                        <a:rPr lang="en-US" sz="1600" dirty="0">
                          <a:latin typeface="Arial" panose="020B0604020202020204" pitchFamily="34" charset="0"/>
                          <a:cs typeface="Arial" panose="020B0604020202020204" pitchFamily="34" charset="0"/>
                        </a:rPr>
                        <a:t>Reduced risk of readmission and improved patient outcomes (Gleeson et al., 2023).</a:t>
                      </a: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56916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827" y="339865"/>
            <a:ext cx="12049041" cy="728285"/>
          </a:xfrm>
        </p:spPr>
        <p:txBody>
          <a:bodyPr>
            <a:normAutofit/>
          </a:bodyPr>
          <a:lstStyle/>
          <a:p>
            <a:r>
              <a:rPr lang="en-US" sz="2400" b="1" dirty="0">
                <a:latin typeface="Arial" panose="020B0604020202020204" pitchFamily="34" charset="0"/>
                <a:cs typeface="Arial" panose="020B0604020202020204" pitchFamily="34" charset="0"/>
              </a:rPr>
              <a:t>Benefits and Challenges of Communication in Health and Social Care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94541208"/>
              </p:ext>
            </p:extLst>
          </p:nvPr>
        </p:nvGraphicFramePr>
        <p:xfrm>
          <a:off x="153748" y="1149068"/>
          <a:ext cx="11369310" cy="5272280"/>
        </p:xfrm>
        <a:graphic>
          <a:graphicData uri="http://schemas.openxmlformats.org/drawingml/2006/table">
            <a:tbl>
              <a:tblPr/>
              <a:tblGrid>
                <a:gridCol w="5684655">
                  <a:extLst>
                    <a:ext uri="{9D8B030D-6E8A-4147-A177-3AD203B41FA5}">
                      <a16:colId xmlns:a16="http://schemas.microsoft.com/office/drawing/2014/main" val="20000"/>
                    </a:ext>
                  </a:extLst>
                </a:gridCol>
                <a:gridCol w="5684655">
                  <a:extLst>
                    <a:ext uri="{9D8B030D-6E8A-4147-A177-3AD203B41FA5}">
                      <a16:colId xmlns:a16="http://schemas.microsoft.com/office/drawing/2014/main" val="20001"/>
                    </a:ext>
                  </a:extLst>
                </a:gridCol>
              </a:tblGrid>
              <a:tr h="597706">
                <a:tc>
                  <a:txBody>
                    <a:bodyPr/>
                    <a:lstStyle/>
                    <a:p>
                      <a:pPr algn="just"/>
                      <a:r>
                        <a:rPr lang="en-US" sz="1600" b="1" dirty="0">
                          <a:latin typeface="Arial" panose="020B0604020202020204" pitchFamily="34" charset="0"/>
                          <a:cs typeface="Arial" panose="020B0604020202020204" pitchFamily="34" charset="0"/>
                        </a:rPr>
                        <a:t>Benefits</a:t>
                      </a:r>
                    </a:p>
                  </a:txBody>
                  <a:tcPr anchor="ctr">
                    <a:lnL>
                      <a:noFill/>
                    </a:lnL>
                    <a:lnR>
                      <a:noFill/>
                    </a:lnR>
                    <a:lnT>
                      <a:noFill/>
                    </a:lnT>
                    <a:lnB>
                      <a:noFill/>
                    </a:lnB>
                    <a:solidFill>
                      <a:schemeClr val="accent5">
                        <a:lumMod val="60000"/>
                        <a:lumOff val="40000"/>
                      </a:schemeClr>
                    </a:solidFill>
                  </a:tcPr>
                </a:tc>
                <a:tc>
                  <a:txBody>
                    <a:bodyPr/>
                    <a:lstStyle/>
                    <a:p>
                      <a:pPr algn="just"/>
                      <a:r>
                        <a:rPr lang="en-US" sz="1600" b="1" dirty="0">
                          <a:latin typeface="Arial" panose="020B0604020202020204" pitchFamily="34" charset="0"/>
                          <a:cs typeface="Arial" panose="020B0604020202020204" pitchFamily="34" charset="0"/>
                        </a:rPr>
                        <a:t>Challenges</a:t>
                      </a:r>
                    </a:p>
                  </a:txBody>
                  <a:tcPr anchor="ctr">
                    <a:lnL>
                      <a:noFill/>
                    </a:lnL>
                    <a:lnR>
                      <a:noFill/>
                    </a:lnR>
                    <a:lnT>
                      <a:noFill/>
                    </a:lnT>
                    <a:lnB>
                      <a:noFill/>
                    </a:lnB>
                    <a:solidFill>
                      <a:schemeClr val="accent5">
                        <a:lumMod val="60000"/>
                        <a:lumOff val="40000"/>
                      </a:schemeClr>
                    </a:solidFill>
                  </a:tcPr>
                </a:tc>
                <a:extLst>
                  <a:ext uri="{0D108BD9-81ED-4DB2-BD59-A6C34878D82A}">
                    <a16:rowId xmlns:a16="http://schemas.microsoft.com/office/drawing/2014/main" val="10000"/>
                  </a:ext>
                </a:extLst>
              </a:tr>
              <a:tr h="1032402">
                <a:tc>
                  <a:txBody>
                    <a:bodyPr/>
                    <a:lstStyle/>
                    <a:p>
                      <a:pPr algn="just"/>
                      <a:r>
                        <a:rPr lang="en-US" sz="1600" dirty="0">
                          <a:latin typeface="Arial" panose="020B0604020202020204" pitchFamily="34" charset="0"/>
                          <a:cs typeface="Arial" panose="020B0604020202020204" pitchFamily="34" charset="0"/>
                        </a:rPr>
                        <a:t>Improves patient safety by reducing misunderstandings and errors (Gleeson et al., 2023).</a:t>
                      </a:r>
                    </a:p>
                  </a:txBody>
                  <a:tcPr anchor="ctr">
                    <a:lnL>
                      <a:noFill/>
                    </a:lnL>
                    <a:lnR>
                      <a:noFill/>
                    </a:lnR>
                    <a:lnT>
                      <a:noFill/>
                    </a:lnT>
                    <a:lnB>
                      <a:noFill/>
                    </a:lnB>
                  </a:tcPr>
                </a:tc>
                <a:tc>
                  <a:txBody>
                    <a:bodyPr/>
                    <a:lstStyle/>
                    <a:p>
                      <a:pPr algn="just"/>
                      <a:r>
                        <a:rPr lang="en-US" sz="1600">
                          <a:latin typeface="Arial" panose="020B0604020202020204" pitchFamily="34" charset="0"/>
                          <a:cs typeface="Arial" panose="020B0604020202020204" pitchFamily="34" charset="0"/>
                        </a:rPr>
                        <a:t>Language differences can make communication more difficult (Francis et al., 2024).</a:t>
                      </a:r>
                    </a:p>
                  </a:txBody>
                  <a:tcPr anchor="ctr">
                    <a:lnL>
                      <a:noFill/>
                    </a:lnL>
                    <a:lnR>
                      <a:noFill/>
                    </a:lnR>
                    <a:lnT>
                      <a:noFill/>
                    </a:lnT>
                    <a:lnB>
                      <a:noFill/>
                    </a:lnB>
                  </a:tcPr>
                </a:tc>
                <a:extLst>
                  <a:ext uri="{0D108BD9-81ED-4DB2-BD59-A6C34878D82A}">
                    <a16:rowId xmlns:a16="http://schemas.microsoft.com/office/drawing/2014/main" val="10001"/>
                  </a:ext>
                </a:extLst>
              </a:tr>
              <a:tr h="1032402">
                <a:tc>
                  <a:txBody>
                    <a:bodyPr/>
                    <a:lstStyle/>
                    <a:p>
                      <a:pPr algn="just"/>
                      <a:r>
                        <a:rPr lang="en-US" sz="1600" dirty="0">
                          <a:latin typeface="Arial" panose="020B0604020202020204" pitchFamily="34" charset="0"/>
                          <a:cs typeface="Arial" panose="020B0604020202020204" pitchFamily="34" charset="0"/>
                        </a:rPr>
                        <a:t>Supports person-</a:t>
                      </a:r>
                      <a:r>
                        <a:rPr lang="en-US" sz="1600" dirty="0" err="1">
                          <a:latin typeface="Arial" panose="020B0604020202020204" pitchFamily="34" charset="0"/>
                          <a:cs typeface="Arial" panose="020B0604020202020204" pitchFamily="34" charset="0"/>
                        </a:rPr>
                        <a:t>centred</a:t>
                      </a:r>
                      <a:r>
                        <a:rPr lang="en-US" sz="1600" dirty="0">
                          <a:latin typeface="Arial" panose="020B0604020202020204" pitchFamily="34" charset="0"/>
                          <a:cs typeface="Arial" panose="020B0604020202020204" pitchFamily="34" charset="0"/>
                        </a:rPr>
                        <a:t> care by understanding individual needs and preferences (Sharkiya, 2023).</a:t>
                      </a:r>
                    </a:p>
                  </a:txBody>
                  <a:tcPr anchor="ctr">
                    <a:lnL>
                      <a:noFill/>
                    </a:lnL>
                    <a:lnR>
                      <a:noFill/>
                    </a:lnR>
                    <a:lnT>
                      <a:noFill/>
                    </a:lnT>
                    <a:lnB>
                      <a:noFill/>
                    </a:lnB>
                  </a:tcPr>
                </a:tc>
                <a:tc>
                  <a:txBody>
                    <a:bodyPr/>
                    <a:lstStyle/>
                    <a:p>
                      <a:pPr algn="just"/>
                      <a:r>
                        <a:rPr lang="en-US" sz="1600" dirty="0">
                          <a:latin typeface="Arial" panose="020B0604020202020204" pitchFamily="34" charset="0"/>
                          <a:cs typeface="Arial" panose="020B0604020202020204" pitchFamily="34" charset="0"/>
                        </a:rPr>
                        <a:t>Time pressures may limit opportunities for meaningful communication (Francis et al., 2024).</a:t>
                      </a:r>
                    </a:p>
                  </a:txBody>
                  <a:tcPr anchor="ctr">
                    <a:lnL>
                      <a:noFill/>
                    </a:lnL>
                    <a:lnR>
                      <a:noFill/>
                    </a:lnR>
                    <a:lnT>
                      <a:noFill/>
                    </a:lnT>
                    <a:lnB>
                      <a:noFill/>
                    </a:lnB>
                  </a:tcPr>
                </a:tc>
                <a:extLst>
                  <a:ext uri="{0D108BD9-81ED-4DB2-BD59-A6C34878D82A}">
                    <a16:rowId xmlns:a16="http://schemas.microsoft.com/office/drawing/2014/main" val="10002"/>
                  </a:ext>
                </a:extLst>
              </a:tr>
              <a:tr h="1142672">
                <a:tc>
                  <a:txBody>
                    <a:bodyPr/>
                    <a:lstStyle/>
                    <a:p>
                      <a:pPr algn="just"/>
                      <a:r>
                        <a:rPr lang="en-US" sz="1600" dirty="0">
                          <a:latin typeface="Arial" panose="020B0604020202020204" pitchFamily="34" charset="0"/>
                          <a:cs typeface="Arial" panose="020B0604020202020204" pitchFamily="34" charset="0"/>
                        </a:rPr>
                        <a:t>Builds trust and positive relationships between professionals, service users, and families (Danaher et al., 2023).</a:t>
                      </a:r>
                    </a:p>
                  </a:txBody>
                  <a:tcPr anchor="ctr">
                    <a:lnL>
                      <a:noFill/>
                    </a:lnL>
                    <a:lnR>
                      <a:noFill/>
                    </a:lnR>
                    <a:lnT>
                      <a:noFill/>
                    </a:lnT>
                    <a:lnB>
                      <a:noFill/>
                    </a:lnB>
                  </a:tcPr>
                </a:tc>
                <a:tc>
                  <a:txBody>
                    <a:bodyPr/>
                    <a:lstStyle/>
                    <a:p>
                      <a:pPr algn="just"/>
                      <a:r>
                        <a:rPr lang="en-US" sz="1600" dirty="0">
                          <a:latin typeface="Arial" panose="020B0604020202020204" pitchFamily="34" charset="0"/>
                          <a:cs typeface="Arial" panose="020B0604020202020204" pitchFamily="34" charset="0"/>
                        </a:rPr>
                        <a:t>Emotional or stressful situations can affect communication effectiveness (Danaher et al., 2023).</a:t>
                      </a:r>
                    </a:p>
                  </a:txBody>
                  <a:tcPr anchor="ctr">
                    <a:lnL>
                      <a:noFill/>
                    </a:lnL>
                    <a:lnR>
                      <a:noFill/>
                    </a:lnR>
                    <a:lnT>
                      <a:noFill/>
                    </a:lnT>
                    <a:lnB>
                      <a:noFill/>
                    </a:lnB>
                  </a:tcPr>
                </a:tc>
                <a:extLst>
                  <a:ext uri="{0D108BD9-81ED-4DB2-BD59-A6C34878D82A}">
                    <a16:rowId xmlns:a16="http://schemas.microsoft.com/office/drawing/2014/main" val="10003"/>
                  </a:ext>
                </a:extLst>
              </a:tr>
              <a:tr h="1467098">
                <a:tc>
                  <a:txBody>
                    <a:bodyPr/>
                    <a:lstStyle/>
                    <a:p>
                      <a:pPr algn="just"/>
                      <a:r>
                        <a:rPr lang="en-US" sz="1600" dirty="0">
                          <a:latin typeface="Arial" panose="020B0604020202020204" pitchFamily="34" charset="0"/>
                          <a:cs typeface="Arial" panose="020B0604020202020204" pitchFamily="34" charset="0"/>
                        </a:rPr>
                        <a:t>Enhances teamwork and continuity of care through effective information sharing (Lo et al., 2021).</a:t>
                      </a:r>
                    </a:p>
                  </a:txBody>
                  <a:tcPr anchor="ctr">
                    <a:lnL>
                      <a:noFill/>
                    </a:lnL>
                    <a:lnR>
                      <a:noFill/>
                    </a:lnR>
                    <a:lnT>
                      <a:noFill/>
                    </a:lnT>
                    <a:lnB>
                      <a:noFill/>
                    </a:lnB>
                  </a:tcPr>
                </a:tc>
                <a:tc>
                  <a:txBody>
                    <a:bodyPr/>
                    <a:lstStyle/>
                    <a:p>
                      <a:pPr algn="just"/>
                      <a:r>
                        <a:rPr lang="en-US" sz="1600" dirty="0">
                          <a:latin typeface="Arial" panose="020B0604020202020204" pitchFamily="34" charset="0"/>
                          <a:cs typeface="Arial" panose="020B0604020202020204" pitchFamily="34" charset="0"/>
                        </a:rPr>
                        <a:t>Differences in communication abilities, such as hearing impairment or cognitive decline, may create barriers (Sharkiya, 2023).</a:t>
                      </a:r>
                    </a:p>
                  </a:txBody>
                  <a:tcPr anchor="ctr">
                    <a:lnL>
                      <a:noFill/>
                    </a:lnL>
                    <a:lnR>
                      <a:noFill/>
                    </a:lnR>
                    <a:lnT>
                      <a:noFill/>
                    </a:lnT>
                    <a:lnB>
                      <a:noFill/>
                    </a:lnB>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078901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9E884C5D-8F81-63BD-0D47-EB447B8CE925}"/>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Conclusion</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Communication is a fundamental skill in health and social care practice. </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It supports patient safety, person-</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care, and effective teamwork. </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The hospital discharge example demonstrates how communication improves continuity of care and patient outcomes. </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Developing strong communication skills is essential for delivering safe and high-quality care (</a:t>
            </a:r>
            <a:r>
              <a:rPr lang="en-US" dirty="0" err="1">
                <a:latin typeface="Arial" panose="020B0604020202020204" pitchFamily="34" charset="0"/>
                <a:cs typeface="Arial" panose="020B0604020202020204" pitchFamily="34" charset="0"/>
              </a:rPr>
              <a:t>Sharkiya</a:t>
            </a:r>
            <a:r>
              <a:rPr lang="en-US" dirty="0">
                <a:latin typeface="Arial" panose="020B0604020202020204" pitchFamily="34" charset="0"/>
                <a:cs typeface="Arial" panose="020B0604020202020204" pitchFamily="34" charset="0"/>
              </a:rPr>
              <a:t>, 2023; Gleeson et al., 2023).</a:t>
            </a:r>
          </a:p>
        </p:txBody>
      </p:sp>
    </p:spTree>
    <p:extLst>
      <p:ext uri="{BB962C8B-B14F-4D97-AF65-F5344CB8AC3E}">
        <p14:creationId xmlns:p14="http://schemas.microsoft.com/office/powerpoint/2010/main" val="994807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US" b="1">
                <a:latin typeface="Arial" panose="020B0604020202020204" pitchFamily="34" charset="0"/>
                <a:cs typeface="Arial" panose="020B0604020202020204" pitchFamily="34" charset="0"/>
              </a:rPr>
              <a:t>References</a:t>
            </a:r>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endParaRPr lang="en-US" sz="1500" dirty="0">
              <a:latin typeface="Arial" panose="020B0604020202020204" pitchFamily="34" charset="0"/>
              <a:cs typeface="Arial" panose="020B0604020202020204" pitchFamily="34" charset="0"/>
            </a:endParaRPr>
          </a:p>
          <a:p>
            <a:endParaRPr lang="en-US"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Al-</a:t>
            </a:r>
            <a:r>
              <a:rPr lang="en-GB" sz="1500" dirty="0" err="1">
                <a:latin typeface="Arial" panose="020B0604020202020204" pitchFamily="34" charset="0"/>
                <a:cs typeface="Arial" panose="020B0604020202020204" pitchFamily="34" charset="0"/>
              </a:rPr>
              <a:t>Fedaghi</a:t>
            </a:r>
            <a:r>
              <a:rPr lang="en-GB" sz="1500" dirty="0">
                <a:latin typeface="Arial" panose="020B0604020202020204" pitchFamily="34" charset="0"/>
                <a:cs typeface="Arial" panose="020B0604020202020204" pitchFamily="34" charset="0"/>
              </a:rPr>
              <a:t>, S. (2012) ‘A conceptual foundation for the Shannon-Weaver model of communication’, </a:t>
            </a:r>
            <a:r>
              <a:rPr lang="en-GB" sz="1500" i="1" dirty="0">
                <a:latin typeface="Arial" panose="020B0604020202020204" pitchFamily="34" charset="0"/>
                <a:cs typeface="Arial" panose="020B0604020202020204" pitchFamily="34" charset="0"/>
              </a:rPr>
              <a:t>International Journal of Soft Computing</a:t>
            </a:r>
            <a:r>
              <a:rPr lang="en-GB" sz="1500" dirty="0">
                <a:latin typeface="Arial" panose="020B0604020202020204" pitchFamily="34" charset="0"/>
                <a:cs typeface="Arial" panose="020B0604020202020204" pitchFamily="34" charset="0"/>
              </a:rPr>
              <a:t>, </a:t>
            </a:r>
            <a:r>
              <a:rPr lang="en-GB" sz="1500" b="1" dirty="0">
                <a:latin typeface="Arial" panose="020B0604020202020204" pitchFamily="34" charset="0"/>
                <a:cs typeface="Arial" panose="020B0604020202020204" pitchFamily="34" charset="0"/>
              </a:rPr>
              <a:t>7</a:t>
            </a:r>
            <a:r>
              <a:rPr lang="en-GB" sz="1500" dirty="0">
                <a:latin typeface="Arial" panose="020B0604020202020204" pitchFamily="34" charset="0"/>
                <a:cs typeface="Arial" panose="020B0604020202020204" pitchFamily="34" charset="0"/>
              </a:rPr>
              <a:t>(1), pp</a:t>
            </a:r>
            <a:endParaRPr lang="en-US" sz="1500" dirty="0">
              <a:latin typeface="Arial" panose="020B0604020202020204" pitchFamily="34" charset="0"/>
              <a:cs typeface="Arial" panose="020B0604020202020204" pitchFamily="34" charset="0"/>
            </a:endParaRPr>
          </a:p>
          <a:p>
            <a:r>
              <a:rPr lang="en-US" sz="1500" dirty="0">
                <a:latin typeface="Arial" panose="020B0604020202020204" pitchFamily="34" charset="0"/>
                <a:cs typeface="Arial" panose="020B0604020202020204" pitchFamily="34" charset="0"/>
              </a:rPr>
              <a:t>Danaher, M., Foy, A. and O’Brien, K. (2023) ‘Improving clinician–patient communication in healthcare settings’, </a:t>
            </a:r>
            <a:r>
              <a:rPr lang="en-US" sz="1500" i="1" dirty="0">
                <a:latin typeface="Arial" panose="020B0604020202020204" pitchFamily="34" charset="0"/>
                <a:cs typeface="Arial" panose="020B0604020202020204" pitchFamily="34" charset="0"/>
              </a:rPr>
              <a:t>Journal of Patient Experience</a:t>
            </a:r>
            <a:r>
              <a:rPr lang="en-US" sz="1500" dirty="0">
                <a:latin typeface="Arial" panose="020B0604020202020204" pitchFamily="34" charset="0"/>
                <a:cs typeface="Arial" panose="020B0604020202020204" pitchFamily="34" charset="0"/>
              </a:rPr>
              <a:t>, 10, pp. 1–9.</a:t>
            </a:r>
          </a:p>
          <a:p>
            <a:r>
              <a:rPr lang="en-US" sz="1500" dirty="0">
                <a:latin typeface="Arial" panose="020B0604020202020204" pitchFamily="34" charset="0"/>
                <a:cs typeface="Arial" panose="020B0604020202020204" pitchFamily="34" charset="0"/>
              </a:rPr>
              <a:t>Gleeson, H., Calderon, A., Swami, V. and colleagues (2023) ‘Interprofessional communication and patient safety in healthcare settings’, </a:t>
            </a:r>
            <a:r>
              <a:rPr lang="en-US" sz="1500" i="1" dirty="0">
                <a:latin typeface="Arial" panose="020B0604020202020204" pitchFamily="34" charset="0"/>
                <a:cs typeface="Arial" panose="020B0604020202020204" pitchFamily="34" charset="0"/>
              </a:rPr>
              <a:t>BMJ Open Quality</a:t>
            </a:r>
            <a:r>
              <a:rPr lang="en-US" sz="1500" dirty="0">
                <a:latin typeface="Arial" panose="020B0604020202020204" pitchFamily="34" charset="0"/>
                <a:cs typeface="Arial" panose="020B0604020202020204" pitchFamily="34" charset="0"/>
              </a:rPr>
              <a:t>, 12(1), pp. 1–8.</a:t>
            </a:r>
          </a:p>
          <a:p>
            <a:r>
              <a:rPr lang="en-US" sz="1500" dirty="0">
                <a:latin typeface="Arial" panose="020B0604020202020204" pitchFamily="34" charset="0"/>
                <a:cs typeface="Arial" panose="020B0604020202020204" pitchFamily="34" charset="0"/>
              </a:rPr>
              <a:t>Lo, L., Albert, N.M. and Evans, M. (2021) ‘Structured communication and safer information transfer during transitions of care’, </a:t>
            </a:r>
            <a:r>
              <a:rPr lang="en-US" sz="1500" i="1" dirty="0">
                <a:latin typeface="Arial" panose="020B0604020202020204" pitchFamily="34" charset="0"/>
                <a:cs typeface="Arial" panose="020B0604020202020204" pitchFamily="34" charset="0"/>
              </a:rPr>
              <a:t>Journal of Nursing Care Quality</a:t>
            </a:r>
            <a:r>
              <a:rPr lang="en-US" sz="1500" dirty="0">
                <a:latin typeface="Arial" panose="020B0604020202020204" pitchFamily="34" charset="0"/>
                <a:cs typeface="Arial" panose="020B0604020202020204" pitchFamily="34" charset="0"/>
              </a:rPr>
              <a:t>, 36(4), pp. 320–326.</a:t>
            </a:r>
          </a:p>
          <a:p>
            <a:r>
              <a:rPr lang="en-US" sz="1500" dirty="0" err="1">
                <a:latin typeface="Arial" panose="020B0604020202020204" pitchFamily="34" charset="0"/>
                <a:cs typeface="Arial" panose="020B0604020202020204" pitchFamily="34" charset="0"/>
              </a:rPr>
              <a:t>Sharkiya</a:t>
            </a:r>
            <a:r>
              <a:rPr lang="en-US" sz="1500" dirty="0">
                <a:latin typeface="Arial" panose="020B0604020202020204" pitchFamily="34" charset="0"/>
                <a:cs typeface="Arial" panose="020B0604020202020204" pitchFamily="34" charset="0"/>
              </a:rPr>
              <a:t>, S.H. (2023) ‘Quality communication can improve patient-</a:t>
            </a:r>
            <a:r>
              <a:rPr lang="en-US" sz="1500" dirty="0" err="1">
                <a:latin typeface="Arial" panose="020B0604020202020204" pitchFamily="34" charset="0"/>
                <a:cs typeface="Arial" panose="020B0604020202020204" pitchFamily="34" charset="0"/>
              </a:rPr>
              <a:t>centred</a:t>
            </a:r>
            <a:r>
              <a:rPr lang="en-US" sz="1500" dirty="0">
                <a:latin typeface="Arial" panose="020B0604020202020204" pitchFamily="34" charset="0"/>
                <a:cs typeface="Arial" panose="020B0604020202020204" pitchFamily="34" charset="0"/>
              </a:rPr>
              <a:t> health outcomes among older patients: A rapid review’, </a:t>
            </a:r>
            <a:r>
              <a:rPr lang="en-US" sz="1500" i="1" dirty="0">
                <a:latin typeface="Arial" panose="020B0604020202020204" pitchFamily="34" charset="0"/>
                <a:cs typeface="Arial" panose="020B0604020202020204" pitchFamily="34" charset="0"/>
              </a:rPr>
              <a:t>BMC Health Services Research</a:t>
            </a:r>
            <a:r>
              <a:rPr lang="en-US" sz="1500" dirty="0">
                <a:latin typeface="Arial" panose="020B0604020202020204" pitchFamily="34" charset="0"/>
                <a:cs typeface="Arial" panose="020B0604020202020204" pitchFamily="34" charset="0"/>
              </a:rPr>
              <a:t>, 23(1), pp. 1–12.</a:t>
            </a:r>
          </a:p>
          <a:p>
            <a:r>
              <a:rPr lang="en-US" sz="1500" dirty="0">
                <a:latin typeface="Arial" panose="020B0604020202020204" pitchFamily="34" charset="0"/>
                <a:cs typeface="Arial" panose="020B0604020202020204" pitchFamily="34" charset="0"/>
              </a:rPr>
              <a:t>Francis, R., O’Connor, S. and colleagues (2024) ‘Communication challenges and strategies in contemporary healthcare practice’, </a:t>
            </a:r>
            <a:r>
              <a:rPr lang="en-US" sz="1500" i="1" dirty="0">
                <a:latin typeface="Arial" panose="020B0604020202020204" pitchFamily="34" charset="0"/>
                <a:cs typeface="Arial" panose="020B0604020202020204" pitchFamily="34" charset="0"/>
              </a:rPr>
              <a:t>International Journal of Healthcare Management</a:t>
            </a:r>
            <a:r>
              <a:rPr lang="en-US" sz="1500" dirty="0">
                <a:latin typeface="Arial" panose="020B0604020202020204" pitchFamily="34" charset="0"/>
                <a:cs typeface="Arial" panose="020B0604020202020204" pitchFamily="34" charset="0"/>
              </a:rPr>
              <a:t>, 17(1), pp. 1–10.</a:t>
            </a:r>
          </a:p>
          <a:p>
            <a:endParaRPr lang="en-US" sz="1500" dirty="0"/>
          </a:p>
        </p:txBody>
      </p:sp>
    </p:spTree>
    <p:extLst>
      <p:ext uri="{BB962C8B-B14F-4D97-AF65-F5344CB8AC3E}">
        <p14:creationId xmlns:p14="http://schemas.microsoft.com/office/powerpoint/2010/main" val="38542299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54f091313ae4517363b26a5a77665435">
  <xsd:schema xmlns:xsd="http://www.w3.org/2001/XMLSchema" xmlns:xs="http://www.w3.org/2001/XMLSchema" xmlns:p="http://schemas.microsoft.com/office/2006/metadata/properties" xmlns:ns3="3ef5847a-e696-4fee-a2c0-6c3f87568321" targetNamespace="http://schemas.microsoft.com/office/2006/metadata/properties" ma:root="true" ma:fieldsID="3e675dbc9ad08afc03f145199e0b5100"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2E74C45B-B504-4491-A9D3-427EDB2BDD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A91AE77-6034-421D-881B-FD43A1A7A6FA}">
  <ds:schemaRefs>
    <ds:schemaRef ds:uri="http://schemas.microsoft.com/sharepoint/v3/contenttype/forms"/>
  </ds:schemaRefs>
</ds:datastoreItem>
</file>

<file path=customXml/itemProps3.xml><?xml version="1.0" encoding="utf-8"?>
<ds:datastoreItem xmlns:ds="http://schemas.openxmlformats.org/officeDocument/2006/customXml" ds:itemID="{F2718E9D-52D9-4A4B-A6C9-380038FC3DD2}">
  <ds:schemaRefs>
    <ds:schemaRef ds:uri="http://schemas.microsoft.com/office/2006/documentManagement/types"/>
    <ds:schemaRef ds:uri="http://schemas.microsoft.com/office/infopath/2007/PartnerControls"/>
    <ds:schemaRef ds:uri="http://schemas.microsoft.com/office/2006/metadata/properties"/>
    <ds:schemaRef ds:uri="http://www.w3.org/XML/1998/namespace"/>
    <ds:schemaRef ds:uri="http://purl.org/dc/elements/1.1/"/>
    <ds:schemaRef ds:uri="3ef5847a-e696-4fee-a2c0-6c3f87568321"/>
    <ds:schemaRef ds:uri="http://schemas.openxmlformats.org/package/2006/metadata/core-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86</TotalTime>
  <Words>1187</Words>
  <Application>Microsoft Office PowerPoint</Application>
  <PresentationFormat>Widescreen</PresentationFormat>
  <Paragraphs>86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Communication as a Foundation for Effective Health and Social Care Practice</vt:lpstr>
      <vt:lpstr>Communication as a Foundation for Effective Health and Social Care Practice</vt:lpstr>
      <vt:lpstr>Communication</vt:lpstr>
      <vt:lpstr>Why Communication is Important in Health and Social Care Practice</vt:lpstr>
      <vt:lpstr>PowerPoint Presentation</vt:lpstr>
      <vt:lpstr>Applying Communication as a Healthcare Assistant During Hospital Discharge</vt:lpstr>
      <vt:lpstr>Benefits and Challenges of Communication in Health and Social Care</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as a Foundation for Effective Health and Social Care Practice</dc:title>
  <dc:creator>Zuhra Asghar</dc:creator>
  <cp:lastModifiedBy>Asima Bibi (2225758)</cp:lastModifiedBy>
  <cp:revision>7</cp:revision>
  <dcterms:created xsi:type="dcterms:W3CDTF">2026-06-10T16:15:36Z</dcterms:created>
  <dcterms:modified xsi:type="dcterms:W3CDTF">2026-06-20T22:18:57Z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