
<file path=[Content_Types].xml><?xml version="1.0" encoding="utf-8"?>
<Types xmlns="http://schemas.openxmlformats.org/package/2006/content-types">
  <Default Extension="jpeg" ContentType="image/jpeg"/>
  <Default Extension="JPG" ContentType="image/.jpg"/>
  <Default Extension="png" ContentType="image/pn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commentAuthors.xml" ContentType="application/vnd.openxmlformats-officedocument.presentationml.commentAuthor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57"/>
  </p:notesMasterIdLst>
  <p:sldIdLst>
    <p:sldId id="529" r:id="rId3"/>
    <p:sldId id="532" r:id="rId4"/>
    <p:sldId id="584" r:id="rId5"/>
    <p:sldId id="587" r:id="rId6"/>
    <p:sldId id="585" r:id="rId7"/>
    <p:sldId id="588" r:id="rId8"/>
    <p:sldId id="619" r:id="rId9"/>
    <p:sldId id="620" r:id="rId10"/>
    <p:sldId id="621" r:id="rId11"/>
    <p:sldId id="622" r:id="rId12"/>
    <p:sldId id="626" r:id="rId13"/>
    <p:sldId id="627" r:id="rId14"/>
    <p:sldId id="628" r:id="rId15"/>
    <p:sldId id="630" r:id="rId16"/>
    <p:sldId id="631" r:id="rId17"/>
    <p:sldId id="633" r:id="rId18"/>
    <p:sldId id="634" r:id="rId19"/>
    <p:sldId id="635" r:id="rId20"/>
    <p:sldId id="636" r:id="rId21"/>
    <p:sldId id="637" r:id="rId22"/>
    <p:sldId id="638" r:id="rId23"/>
    <p:sldId id="639" r:id="rId24"/>
    <p:sldId id="640" r:id="rId25"/>
    <p:sldId id="641" r:id="rId26"/>
    <p:sldId id="642" r:id="rId27"/>
    <p:sldId id="643" r:id="rId28"/>
    <p:sldId id="644" r:id="rId29"/>
    <p:sldId id="645" r:id="rId30"/>
    <p:sldId id="646" r:id="rId31"/>
    <p:sldId id="590" r:id="rId32"/>
    <p:sldId id="593" r:id="rId33"/>
    <p:sldId id="589" r:id="rId34"/>
    <p:sldId id="591" r:id="rId35"/>
    <p:sldId id="594" r:id="rId36"/>
    <p:sldId id="601" r:id="rId37"/>
    <p:sldId id="602" r:id="rId38"/>
    <p:sldId id="599" r:id="rId39"/>
    <p:sldId id="595" r:id="rId40"/>
    <p:sldId id="596" r:id="rId41"/>
    <p:sldId id="597" r:id="rId42"/>
    <p:sldId id="605" r:id="rId43"/>
    <p:sldId id="603" r:id="rId44"/>
    <p:sldId id="604" r:id="rId45"/>
    <p:sldId id="606" r:id="rId46"/>
    <p:sldId id="607" r:id="rId47"/>
    <p:sldId id="608" r:id="rId48"/>
    <p:sldId id="610" r:id="rId49"/>
    <p:sldId id="611" r:id="rId50"/>
    <p:sldId id="612" r:id="rId51"/>
    <p:sldId id="615" r:id="rId52"/>
    <p:sldId id="616" r:id="rId53"/>
    <p:sldId id="583" r:id="rId54"/>
    <p:sldId id="617" r:id="rId55"/>
    <p:sldId id="581" r:id="rId56"/>
    <p:sldId id="582" r:id="rId5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lan80" initials="l" lastIdx="0" clrIdx="0"/>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0314"/>
    <p:restoredTop sz="95714" autoAdjust="0"/>
  </p:normalViewPr>
  <p:slideViewPr>
    <p:cSldViewPr snapToGrid="0" snapToObjects="1">
      <p:cViewPr varScale="1">
        <p:scale>
          <a:sx n="104" d="100"/>
          <a:sy n="104" d="100"/>
        </p:scale>
        <p:origin x="2130" y="114"/>
      </p:cViewPr>
      <p:guideLst/>
    </p:cSldViewPr>
  </p:slideViewPr>
  <p:outlineViewPr>
    <p:cViewPr>
      <p:scale>
        <a:sx n="33" d="100"/>
        <a:sy n="33" d="100"/>
      </p:scale>
      <p:origin x="0" y="-10992"/>
    </p:cViewPr>
  </p:outlineViewPr>
  <p:notesTextViewPr>
    <p:cViewPr>
      <p:scale>
        <a:sx n="1" d="1"/>
        <a:sy n="1" d="1"/>
      </p:scale>
      <p:origin x="0" y="0"/>
    </p:cViewPr>
  </p:notesTextViewPr>
  <p:sorterViewPr>
    <p:cViewPr>
      <p:scale>
        <a:sx n="46" d="100"/>
        <a:sy n="46" d="100"/>
      </p:scale>
      <p:origin x="0" y="0"/>
    </p:cViewPr>
  </p:sorter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7.xml"/><Relationship Id="rId8" Type="http://schemas.openxmlformats.org/officeDocument/2006/relationships/slide" Target="slides/slide6.xml"/><Relationship Id="rId7" Type="http://schemas.openxmlformats.org/officeDocument/2006/relationships/slide" Target="slides/slide5.xml"/><Relationship Id="rId62" Type="http://schemas.openxmlformats.org/officeDocument/2006/relationships/commentAuthors" Target="commentAuthors.xml"/><Relationship Id="rId61" Type="http://schemas.openxmlformats.org/officeDocument/2006/relationships/tableStyles" Target="tableStyles.xml"/><Relationship Id="rId60" Type="http://schemas.openxmlformats.org/officeDocument/2006/relationships/viewProps" Target="viewProps.xml"/><Relationship Id="rId6" Type="http://schemas.openxmlformats.org/officeDocument/2006/relationships/slide" Target="slides/slide4.xml"/><Relationship Id="rId59" Type="http://schemas.openxmlformats.org/officeDocument/2006/relationships/presProps" Target="presProps.xml"/><Relationship Id="rId58" Type="http://schemas.openxmlformats.org/officeDocument/2006/relationships/slide" Target="slides/slide55.xml"/><Relationship Id="rId57" Type="http://schemas.openxmlformats.org/officeDocument/2006/relationships/notesMaster" Target="notesMasters/notesMaster1.xml"/><Relationship Id="rId56" Type="http://schemas.openxmlformats.org/officeDocument/2006/relationships/slide" Target="slides/slide54.xml"/><Relationship Id="rId55" Type="http://schemas.openxmlformats.org/officeDocument/2006/relationships/slide" Target="slides/slide53.xml"/><Relationship Id="rId54" Type="http://schemas.openxmlformats.org/officeDocument/2006/relationships/slide" Target="slides/slide52.xml"/><Relationship Id="rId53" Type="http://schemas.openxmlformats.org/officeDocument/2006/relationships/slide" Target="slides/slide51.xml"/><Relationship Id="rId52" Type="http://schemas.openxmlformats.org/officeDocument/2006/relationships/slide" Target="slides/slide50.xml"/><Relationship Id="rId51" Type="http://schemas.openxmlformats.org/officeDocument/2006/relationships/slide" Target="slides/slide49.xml"/><Relationship Id="rId50" Type="http://schemas.openxmlformats.org/officeDocument/2006/relationships/slide" Target="slides/slide48.xml"/><Relationship Id="rId5" Type="http://schemas.openxmlformats.org/officeDocument/2006/relationships/slide" Target="slides/slide3.xml"/><Relationship Id="rId49" Type="http://schemas.openxmlformats.org/officeDocument/2006/relationships/slide" Target="slides/slide47.xml"/><Relationship Id="rId48" Type="http://schemas.openxmlformats.org/officeDocument/2006/relationships/slide" Target="slides/slide46.xml"/><Relationship Id="rId47" Type="http://schemas.openxmlformats.org/officeDocument/2006/relationships/slide" Target="slides/slide45.xml"/><Relationship Id="rId46" Type="http://schemas.openxmlformats.org/officeDocument/2006/relationships/slide" Target="slides/slide44.xml"/><Relationship Id="rId45" Type="http://schemas.openxmlformats.org/officeDocument/2006/relationships/slide" Target="slides/slide43.xml"/><Relationship Id="rId44" Type="http://schemas.openxmlformats.org/officeDocument/2006/relationships/slide" Target="slides/slide42.xml"/><Relationship Id="rId43" Type="http://schemas.openxmlformats.org/officeDocument/2006/relationships/slide" Target="slides/slide41.xml"/><Relationship Id="rId42" Type="http://schemas.openxmlformats.org/officeDocument/2006/relationships/slide" Target="slides/slide40.xml"/><Relationship Id="rId41" Type="http://schemas.openxmlformats.org/officeDocument/2006/relationships/slide" Target="slides/slide39.xml"/><Relationship Id="rId40" Type="http://schemas.openxmlformats.org/officeDocument/2006/relationships/slide" Target="slides/slide38.xml"/><Relationship Id="rId4" Type="http://schemas.openxmlformats.org/officeDocument/2006/relationships/slide" Target="slides/slide2.xml"/><Relationship Id="rId39" Type="http://schemas.openxmlformats.org/officeDocument/2006/relationships/slide" Target="slides/slide37.xml"/><Relationship Id="rId38" Type="http://schemas.openxmlformats.org/officeDocument/2006/relationships/slide" Target="slides/slide36.xml"/><Relationship Id="rId37" Type="http://schemas.openxmlformats.org/officeDocument/2006/relationships/slide" Target="slides/slide35.xml"/><Relationship Id="rId36" Type="http://schemas.openxmlformats.org/officeDocument/2006/relationships/slide" Target="slides/slide34.xml"/><Relationship Id="rId35" Type="http://schemas.openxmlformats.org/officeDocument/2006/relationships/slide" Target="slides/slide33.xml"/><Relationship Id="rId34" Type="http://schemas.openxmlformats.org/officeDocument/2006/relationships/slide" Target="slides/slide32.xml"/><Relationship Id="rId33" Type="http://schemas.openxmlformats.org/officeDocument/2006/relationships/slide" Target="slides/slide31.xml"/><Relationship Id="rId32" Type="http://schemas.openxmlformats.org/officeDocument/2006/relationships/slide" Target="slides/slide30.xml"/><Relationship Id="rId31" Type="http://schemas.openxmlformats.org/officeDocument/2006/relationships/slide" Target="slides/slide29.xml"/><Relationship Id="rId30" Type="http://schemas.openxmlformats.org/officeDocument/2006/relationships/slide" Target="slides/slide28.xml"/><Relationship Id="rId3" Type="http://schemas.openxmlformats.org/officeDocument/2006/relationships/slide" Target="slides/slide1.xml"/><Relationship Id="rId29" Type="http://schemas.openxmlformats.org/officeDocument/2006/relationships/slide" Target="slides/slide27.xml"/><Relationship Id="rId28" Type="http://schemas.openxmlformats.org/officeDocument/2006/relationships/slide" Target="slides/slide26.xml"/><Relationship Id="rId27" Type="http://schemas.openxmlformats.org/officeDocument/2006/relationships/slide" Target="slides/slide25.xml"/><Relationship Id="rId26" Type="http://schemas.openxmlformats.org/officeDocument/2006/relationships/slide" Target="slides/slide24.xml"/><Relationship Id="rId25" Type="http://schemas.openxmlformats.org/officeDocument/2006/relationships/slide" Target="slides/slide23.xml"/><Relationship Id="rId24" Type="http://schemas.openxmlformats.org/officeDocument/2006/relationships/slide" Target="slides/slide22.xml"/><Relationship Id="rId23" Type="http://schemas.openxmlformats.org/officeDocument/2006/relationships/slide" Target="slides/slide21.xml"/><Relationship Id="rId22" Type="http://schemas.openxmlformats.org/officeDocument/2006/relationships/slide" Target="slides/slide20.xml"/><Relationship Id="rId21" Type="http://schemas.openxmlformats.org/officeDocument/2006/relationships/slide" Target="slides/slide19.xml"/><Relationship Id="rId20" Type="http://schemas.openxmlformats.org/officeDocument/2006/relationships/slide" Target="slides/slide18.xml"/><Relationship Id="rId2" Type="http://schemas.openxmlformats.org/officeDocument/2006/relationships/theme" Target="theme/theme1.xml"/><Relationship Id="rId19" Type="http://schemas.openxmlformats.org/officeDocument/2006/relationships/slide" Target="slides/slide17.xml"/><Relationship Id="rId18" Type="http://schemas.openxmlformats.org/officeDocument/2006/relationships/slide" Target="slides/slide16.xml"/><Relationship Id="rId17" Type="http://schemas.openxmlformats.org/officeDocument/2006/relationships/slide" Target="slides/slide15.xml"/><Relationship Id="rId16" Type="http://schemas.openxmlformats.org/officeDocument/2006/relationships/slide" Target="slides/slide14.xml"/><Relationship Id="rId15" Type="http://schemas.openxmlformats.org/officeDocument/2006/relationships/slide" Target="slides/slide13.xml"/><Relationship Id="rId14" Type="http://schemas.openxmlformats.org/officeDocument/2006/relationships/slide" Target="slides/slide12.xml"/><Relationship Id="rId13" Type="http://schemas.openxmlformats.org/officeDocument/2006/relationships/slide" Target="slides/slide11.xml"/><Relationship Id="rId12" Type="http://schemas.openxmlformats.org/officeDocument/2006/relationships/slide" Target="slides/slide10.xml"/><Relationship Id="rId11" Type="http://schemas.openxmlformats.org/officeDocument/2006/relationships/slide" Target="slides/slide9.xml"/><Relationship Id="rId10" Type="http://schemas.openxmlformats.org/officeDocument/2006/relationships/slide" Target="slides/slide8.xml"/><Relationship Id="rId1" Type="http://schemas.openxmlformats.org/officeDocument/2006/relationships/slideMaster" Target="slideMasters/slide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2D10FA7-2E40-B941-A2E5-7E2BBAA68847}" type="datetimeFigureOut">
              <a:rPr lang="en-US" smtClean="0"/>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D47F96E-5F37-ED42-BB87-FE937D4C2511}" type="slidenum">
              <a:rPr lang="en-US" smtClean="0"/>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sociology.fas.harvard.edu/files/sociology/files/literature_review.pdf" TargetMode="External"/><Relationship Id="rId2" Type="http://schemas.openxmlformats.org/officeDocument/2006/relationships/notesMaster" Target="../notesMasters/notesMaster1.xml"/><Relationship Id="rId1" Type="http://schemas.openxmlformats.org/officeDocument/2006/relationships/slide" Target="../slides/slide54.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literature_review.pdf (harvard.edu)</a:t>
            </a:r>
            <a:endParaRPr lang="en-GB" dirty="0"/>
          </a:p>
        </p:txBody>
      </p:sp>
      <p:sp>
        <p:nvSpPr>
          <p:cNvPr id="4" name="Slide Number Placeholder 3"/>
          <p:cNvSpPr>
            <a:spLocks noGrp="1"/>
          </p:cNvSpPr>
          <p:nvPr>
            <p:ph type="sldNum" sz="quarter" idx="5"/>
          </p:nvPr>
        </p:nvSpPr>
        <p:spPr/>
        <p:txBody>
          <a:bodyPr/>
          <a:lstStyle/>
          <a:p>
            <a:fld id="{8556DCD6-B073-4C1D-9F49-44AAD05BD35B}" type="slidenum">
              <a:rPr lang="en-GB" smtClean="0"/>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2"/>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7" y="6525344"/>
            <a:ext cx="971128" cy="218522"/>
          </a:xfrm>
        </p:spPr>
        <p:txBody>
          <a:bodyPr/>
          <a:lstStyle/>
          <a:p>
            <a:fld id="{F7742DA0-3A09-A540-984C-6BCEA85E50E3}" type="datetime1">
              <a:rPr lang="en-GB" smtClean="0"/>
            </a:fld>
            <a:endParaRPr lang="en-US"/>
          </a:p>
        </p:txBody>
      </p:sp>
      <p:sp>
        <p:nvSpPr>
          <p:cNvPr id="5" name="Footer Placeholder 4"/>
          <p:cNvSpPr>
            <a:spLocks noGrp="1"/>
          </p:cNvSpPr>
          <p:nvPr>
            <p:ph type="ftr" sz="quarter" idx="11"/>
          </p:nvPr>
        </p:nvSpPr>
        <p:spPr>
          <a:xfrm>
            <a:off x="4139952" y="6381330"/>
            <a:ext cx="2895600" cy="365125"/>
          </a:xfrm>
          <a:prstGeom prst="rect">
            <a:avLst/>
          </a:prstGeom>
        </p:spPr>
        <p:txBody>
          <a:bodyPr/>
          <a:lstStyle/>
          <a:p>
            <a:r>
              <a:rPr lang="en-US"/>
              <a:t>©Sian Roderick</a:t>
            </a:r>
            <a:endParaRPr lang="en-US"/>
          </a:p>
        </p:txBody>
      </p:sp>
      <p:sp>
        <p:nvSpPr>
          <p:cNvPr id="6" name="Slide Number Placeholder 5"/>
          <p:cNvSpPr>
            <a:spLocks noGrp="1"/>
          </p:cNvSpPr>
          <p:nvPr>
            <p:ph type="sldNum" sz="quarter" idx="12"/>
          </p:nvPr>
        </p:nvSpPr>
        <p:spPr/>
        <p:txBody>
          <a:bodyPr/>
          <a:lstStyle/>
          <a:p>
            <a:fld id="{6025600D-F75F-644B-853F-6FCEA510D232}" type="slidenum">
              <a:rPr lang="en-US" smtClean="0"/>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4" name="Date Placeholder 3"/>
          <p:cNvSpPr>
            <a:spLocks noGrp="1"/>
          </p:cNvSpPr>
          <p:nvPr>
            <p:ph type="dt" sz="half" idx="10"/>
          </p:nvPr>
        </p:nvSpPr>
        <p:spPr/>
        <p:txBody>
          <a:bodyPr/>
          <a:lstStyle/>
          <a:p>
            <a:fld id="{8F288796-0600-3145-8CE7-6A8180BDCBAD}" type="datetime1">
              <a:rPr lang="en-GB" smtClean="0"/>
            </a:fld>
            <a:endParaRPr lang="en-US"/>
          </a:p>
        </p:txBody>
      </p:sp>
      <p:sp>
        <p:nvSpPr>
          <p:cNvPr id="5" name="Footer Placeholder 4"/>
          <p:cNvSpPr>
            <a:spLocks noGrp="1"/>
          </p:cNvSpPr>
          <p:nvPr>
            <p:ph type="ftr" sz="quarter" idx="11"/>
          </p:nvPr>
        </p:nvSpPr>
        <p:spPr>
          <a:xfrm>
            <a:off x="3131840" y="6461782"/>
            <a:ext cx="2895600" cy="365125"/>
          </a:xfrm>
          <a:prstGeom prst="rect">
            <a:avLst/>
          </a:prstGeom>
        </p:spPr>
        <p:txBody>
          <a:bodyPr/>
          <a:lstStyle/>
          <a:p>
            <a:r>
              <a:rPr lang="en-US"/>
              <a:t>©Sian Roderick</a:t>
            </a:r>
            <a:endParaRPr lang="en-US"/>
          </a:p>
        </p:txBody>
      </p:sp>
      <p:sp>
        <p:nvSpPr>
          <p:cNvPr id="6" name="Slide Number Placeholder 5"/>
          <p:cNvSpPr>
            <a:spLocks noGrp="1"/>
          </p:cNvSpPr>
          <p:nvPr>
            <p:ph type="sldNum" sz="quarter" idx="12"/>
          </p:nvPr>
        </p:nvSpPr>
        <p:spPr/>
        <p:txBody>
          <a:bodyPr/>
          <a:lstStyle/>
          <a:p>
            <a:fld id="{6025600D-F75F-644B-853F-6FCEA510D232}" type="slidenum">
              <a:rPr lang="en-US" smtClean="0"/>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5"/>
            <a:ext cx="7772400" cy="1362075"/>
          </a:xfrm>
        </p:spPr>
        <p:txBody>
          <a:bodyPr anchor="t"/>
          <a:lstStyle>
            <a:lvl1pPr algn="l">
              <a:defRPr sz="3000" b="1" cap="all"/>
            </a:lvl1pPr>
          </a:lstStyle>
          <a:p>
            <a:r>
              <a:rPr lang="en-US"/>
              <a:t>Click to edit Master title style</a:t>
            </a:r>
            <a:endParaRPr lang="en-GB"/>
          </a:p>
        </p:txBody>
      </p:sp>
      <p:sp>
        <p:nvSpPr>
          <p:cNvPr id="3" name="Text Placeholder 2"/>
          <p:cNvSpPr>
            <a:spLocks noGrp="1"/>
          </p:cNvSpPr>
          <p:nvPr>
            <p:ph type="body" idx="1"/>
          </p:nvPr>
        </p:nvSpPr>
        <p:spPr>
          <a:xfrm>
            <a:off x="683568" y="2492898"/>
            <a:ext cx="7772400" cy="1500187"/>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endParaRPr lang="en-US"/>
          </a:p>
        </p:txBody>
      </p:sp>
      <p:sp>
        <p:nvSpPr>
          <p:cNvPr id="4" name="Date Placeholder 3"/>
          <p:cNvSpPr>
            <a:spLocks noGrp="1"/>
          </p:cNvSpPr>
          <p:nvPr>
            <p:ph type="dt" sz="half" idx="10"/>
          </p:nvPr>
        </p:nvSpPr>
        <p:spPr/>
        <p:txBody>
          <a:bodyPr/>
          <a:lstStyle/>
          <a:p>
            <a:fld id="{D37B68F5-D43F-9842-9E51-5D23E61E6560}" type="datetime1">
              <a:rPr lang="en-GB" smtClean="0"/>
            </a:fld>
            <a:endParaRPr lang="en-US"/>
          </a:p>
        </p:txBody>
      </p:sp>
      <p:sp>
        <p:nvSpPr>
          <p:cNvPr id="6" name="Slide Number Placeholder 5"/>
          <p:cNvSpPr>
            <a:spLocks noGrp="1"/>
          </p:cNvSpPr>
          <p:nvPr>
            <p:ph type="sldNum" sz="quarter" idx="12"/>
          </p:nvPr>
        </p:nvSpPr>
        <p:spPr/>
        <p:txBody>
          <a:bodyPr/>
          <a:lstStyle/>
          <a:p>
            <a:fld id="{6025600D-F75F-644B-853F-6FCEA510D232}" type="slidenum">
              <a:rPr lang="en-US" smtClean="0"/>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5" name="Date Placeholder 4"/>
          <p:cNvSpPr>
            <a:spLocks noGrp="1"/>
          </p:cNvSpPr>
          <p:nvPr>
            <p:ph type="dt" sz="half" idx="10"/>
          </p:nvPr>
        </p:nvSpPr>
        <p:spPr/>
        <p:txBody>
          <a:bodyPr/>
          <a:lstStyle/>
          <a:p>
            <a:fld id="{2A9C7608-8E3A-ED4B-8729-56117EFCC6CA}" type="datetime1">
              <a:rPr lang="en-GB" smtClean="0"/>
            </a:fld>
            <a:endParaRPr lang="en-US"/>
          </a:p>
        </p:txBody>
      </p:sp>
      <p:sp>
        <p:nvSpPr>
          <p:cNvPr id="7" name="Slide Number Placeholder 6"/>
          <p:cNvSpPr>
            <a:spLocks noGrp="1"/>
          </p:cNvSpPr>
          <p:nvPr>
            <p:ph type="sldNum" sz="quarter" idx="12"/>
          </p:nvPr>
        </p:nvSpPr>
        <p:spPr/>
        <p:txBody>
          <a:bodyPr/>
          <a:lstStyle/>
          <a:p>
            <a:fld id="{6025600D-F75F-644B-853F-6FCEA510D232}" type="slidenum">
              <a:rPr lang="en-US" smtClean="0"/>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endParaRPr lang="en-US"/>
          </a:p>
        </p:txBody>
      </p:sp>
      <p:sp>
        <p:nvSpPr>
          <p:cNvPr id="4" name="Content Placeholder 3"/>
          <p:cNvSpPr>
            <a:spLocks noGrp="1"/>
          </p:cNvSpPr>
          <p:nvPr>
            <p:ph sz="half" idx="2"/>
          </p:nvPr>
        </p:nvSpPr>
        <p:spPr>
          <a:xfrm>
            <a:off x="457200" y="2174877"/>
            <a:ext cx="4040188"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endParaRPr lang="en-US"/>
          </a:p>
        </p:txBody>
      </p:sp>
      <p:sp>
        <p:nvSpPr>
          <p:cNvPr id="6" name="Content Placeholder 5"/>
          <p:cNvSpPr>
            <a:spLocks noGrp="1"/>
          </p:cNvSpPr>
          <p:nvPr>
            <p:ph sz="quarter" idx="4"/>
          </p:nvPr>
        </p:nvSpPr>
        <p:spPr>
          <a:xfrm>
            <a:off x="4645026" y="2174877"/>
            <a:ext cx="4041775"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7" name="Date Placeholder 6"/>
          <p:cNvSpPr>
            <a:spLocks noGrp="1"/>
          </p:cNvSpPr>
          <p:nvPr>
            <p:ph type="dt" sz="half" idx="10"/>
          </p:nvPr>
        </p:nvSpPr>
        <p:spPr/>
        <p:txBody>
          <a:bodyPr/>
          <a:lstStyle/>
          <a:p>
            <a:fld id="{60CEF7FF-BCDB-1548-ABE0-0E35ED5A7D82}" type="datetime1">
              <a:rPr lang="en-GB" smtClean="0"/>
            </a:fld>
            <a:endParaRPr lang="en-US"/>
          </a:p>
        </p:txBody>
      </p:sp>
      <p:sp>
        <p:nvSpPr>
          <p:cNvPr id="9" name="Slide Number Placeholder 8"/>
          <p:cNvSpPr>
            <a:spLocks noGrp="1"/>
          </p:cNvSpPr>
          <p:nvPr>
            <p:ph type="sldNum" sz="quarter" idx="12"/>
          </p:nvPr>
        </p:nvSpPr>
        <p:spPr/>
        <p:txBody>
          <a:bodyPr/>
          <a:lstStyle/>
          <a:p>
            <a:fld id="{6025600D-F75F-644B-853F-6FCEA510D232}" type="slidenum">
              <a:rPr lang="en-US" smtClean="0"/>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16AD4DFE-41A1-F340-BCB6-A54706ED257C}" type="datetime1">
              <a:rPr lang="en-GB" smtClean="0"/>
            </a:fld>
            <a:endParaRPr lang="en-US"/>
          </a:p>
        </p:txBody>
      </p:sp>
      <p:sp>
        <p:nvSpPr>
          <p:cNvPr id="5" name="Slide Number Placeholder 4"/>
          <p:cNvSpPr>
            <a:spLocks noGrp="1"/>
          </p:cNvSpPr>
          <p:nvPr>
            <p:ph type="sldNum" sz="quarter" idx="12"/>
          </p:nvPr>
        </p:nvSpPr>
        <p:spPr/>
        <p:txBody>
          <a:bodyPr/>
          <a:lstStyle/>
          <a:p>
            <a:fld id="{6025600D-F75F-644B-853F-6FCEA510D232}" type="slidenum">
              <a:rPr lang="en-US" smtClean="0"/>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CCC6B38-48A3-6347-9D73-C9C70C254049}" type="datetime1">
              <a:rPr lang="en-GB" smtClean="0"/>
            </a:fld>
            <a:endParaRPr lang="en-US"/>
          </a:p>
        </p:txBody>
      </p:sp>
      <p:sp>
        <p:nvSpPr>
          <p:cNvPr id="4" name="Slide Number Placeholder 3"/>
          <p:cNvSpPr>
            <a:spLocks noGrp="1"/>
          </p:cNvSpPr>
          <p:nvPr>
            <p:ph type="sldNum" sz="quarter" idx="12"/>
          </p:nvPr>
        </p:nvSpPr>
        <p:spPr/>
        <p:txBody>
          <a:bodyPr/>
          <a:lstStyle/>
          <a:p>
            <a:fld id="{6025600D-F75F-644B-853F-6FCEA510D232}" type="slidenum">
              <a:rPr lang="en-US" smtClean="0"/>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0"/>
            <a:ext cx="3008313" cy="1162050"/>
          </a:xfrm>
        </p:spPr>
        <p:txBody>
          <a:bodyPr anchor="b"/>
          <a:lstStyle>
            <a:lvl1pPr algn="l">
              <a:defRPr sz="1500" b="1"/>
            </a:lvl1pPr>
          </a:lstStyle>
          <a:p>
            <a:r>
              <a:rPr lang="en-US"/>
              <a:t>Click to edit Master title style</a:t>
            </a:r>
            <a:endParaRPr lang="en-GB"/>
          </a:p>
        </p:txBody>
      </p:sp>
      <p:sp>
        <p:nvSpPr>
          <p:cNvPr id="3" name="Content Placeholder 2"/>
          <p:cNvSpPr>
            <a:spLocks noGrp="1"/>
          </p:cNvSpPr>
          <p:nvPr>
            <p:ph idx="1"/>
          </p:nvPr>
        </p:nvSpPr>
        <p:spPr>
          <a:xfrm>
            <a:off x="3575050" y="273052"/>
            <a:ext cx="5111750" cy="517217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4" name="Text Placeholder 3"/>
          <p:cNvSpPr>
            <a:spLocks noGrp="1"/>
          </p:cNvSpPr>
          <p:nvPr>
            <p:ph type="body" sz="half" idx="2"/>
          </p:nvPr>
        </p:nvSpPr>
        <p:spPr>
          <a:xfrm>
            <a:off x="457201" y="1435102"/>
            <a:ext cx="3008313" cy="4029891"/>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endParaRPr lang="en-US"/>
          </a:p>
        </p:txBody>
      </p:sp>
      <p:sp>
        <p:nvSpPr>
          <p:cNvPr id="5" name="Date Placeholder 4"/>
          <p:cNvSpPr>
            <a:spLocks noGrp="1"/>
          </p:cNvSpPr>
          <p:nvPr>
            <p:ph type="dt" sz="half" idx="10"/>
          </p:nvPr>
        </p:nvSpPr>
        <p:spPr/>
        <p:txBody>
          <a:bodyPr/>
          <a:lstStyle/>
          <a:p>
            <a:fld id="{209ED72F-C9DD-AD40-AA70-F3D0A20DF7A0}" type="datetime1">
              <a:rPr lang="en-GB" smtClean="0"/>
            </a:fld>
            <a:endParaRPr lang="en-US"/>
          </a:p>
        </p:txBody>
      </p:sp>
      <p:sp>
        <p:nvSpPr>
          <p:cNvPr id="7" name="Slide Number Placeholder 6"/>
          <p:cNvSpPr>
            <a:spLocks noGrp="1"/>
          </p:cNvSpPr>
          <p:nvPr>
            <p:ph type="sldNum" sz="quarter" idx="12"/>
          </p:nvPr>
        </p:nvSpPr>
        <p:spPr/>
        <p:txBody>
          <a:bodyPr/>
          <a:lstStyle/>
          <a:p>
            <a:fld id="{6025600D-F75F-644B-853F-6FCEA510D232}" type="slidenum">
              <a:rPr lang="en-US" smtClean="0"/>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15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7"/>
            <a:ext cx="5486400" cy="3824337"/>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endParaRPr lang="en-US"/>
          </a:p>
        </p:txBody>
      </p:sp>
      <p:sp>
        <p:nvSpPr>
          <p:cNvPr id="5" name="Date Placeholder 4"/>
          <p:cNvSpPr>
            <a:spLocks noGrp="1"/>
          </p:cNvSpPr>
          <p:nvPr>
            <p:ph type="dt" sz="half" idx="10"/>
          </p:nvPr>
        </p:nvSpPr>
        <p:spPr/>
        <p:txBody>
          <a:bodyPr/>
          <a:lstStyle/>
          <a:p>
            <a:fld id="{C34A244B-BC28-1C4B-BF60-3004B36FF2C5}" type="datetime1">
              <a:rPr lang="en-GB" smtClean="0"/>
            </a:fld>
            <a:endParaRPr lang="en-US"/>
          </a:p>
        </p:txBody>
      </p:sp>
      <p:sp>
        <p:nvSpPr>
          <p:cNvPr id="7" name="Slide Number Placeholder 6"/>
          <p:cNvSpPr>
            <a:spLocks noGrp="1"/>
          </p:cNvSpPr>
          <p:nvPr>
            <p:ph type="sldNum" sz="quarter" idx="12"/>
          </p:nvPr>
        </p:nvSpPr>
        <p:spPr/>
        <p:txBody>
          <a:bodyPr/>
          <a:lstStyle/>
          <a:p>
            <a:fld id="{6025600D-F75F-644B-853F-6FCEA510D232}" type="slidenum">
              <a:rPr lang="en-US" smtClean="0"/>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4" name="Date Placeholder 3"/>
          <p:cNvSpPr>
            <a:spLocks noGrp="1"/>
          </p:cNvSpPr>
          <p:nvPr>
            <p:ph type="dt" sz="half" idx="10"/>
          </p:nvPr>
        </p:nvSpPr>
        <p:spPr/>
        <p:txBody>
          <a:bodyPr/>
          <a:lstStyle/>
          <a:p>
            <a:fld id="{380941A5-4C3D-F643-8EB5-1966A5E9B7D6}" type="datetime1">
              <a:rPr lang="en-GB" smtClean="0"/>
            </a:fld>
            <a:endParaRPr lang="en-US"/>
          </a:p>
        </p:txBody>
      </p:sp>
      <p:sp>
        <p:nvSpPr>
          <p:cNvPr id="6" name="Slide Number Placeholder 5"/>
          <p:cNvSpPr>
            <a:spLocks noGrp="1"/>
          </p:cNvSpPr>
          <p:nvPr>
            <p:ph type="sldNum" sz="quarter" idx="12"/>
          </p:nvPr>
        </p:nvSpPr>
        <p:spPr/>
        <p:txBody>
          <a:bodyPr/>
          <a:lstStyle/>
          <a:p>
            <a:fld id="{6025600D-F75F-644B-853F-6FCEA510D232}" type="slidenum">
              <a:rPr lang="en-US" smtClean="0"/>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4" name="Date Placeholder 3"/>
          <p:cNvSpPr>
            <a:spLocks noGrp="1"/>
          </p:cNvSpPr>
          <p:nvPr>
            <p:ph type="dt" sz="half" idx="10"/>
          </p:nvPr>
        </p:nvSpPr>
        <p:spPr/>
        <p:txBody>
          <a:bodyPr/>
          <a:lstStyle/>
          <a:p>
            <a:fld id="{DFCBC21F-00B1-724E-9FED-5E4B991EC8E5}" type="datetime1">
              <a:rPr lang="en-GB" smtClean="0"/>
            </a:fld>
            <a:endParaRPr lang="en-US"/>
          </a:p>
        </p:txBody>
      </p:sp>
      <p:sp>
        <p:nvSpPr>
          <p:cNvPr id="6" name="Slide Number Placeholder 5"/>
          <p:cNvSpPr>
            <a:spLocks noGrp="1"/>
          </p:cNvSpPr>
          <p:nvPr>
            <p:ph type="sldNum" sz="quarter" idx="12"/>
          </p:nvPr>
        </p:nvSpPr>
        <p:spPr/>
        <p:txBody>
          <a:bodyPr/>
          <a:lstStyle/>
          <a:p>
            <a:fld id="{6025600D-F75F-644B-853F-6FCEA510D232}" type="slidenum">
              <a:rPr lang="en-US" smtClean="0"/>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tle and 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dirty="0"/>
              <a:t>Click to edit Master title style</a:t>
            </a:r>
            <a:endParaRPr lang="en-US" dirty="0"/>
          </a:p>
        </p:txBody>
      </p:sp>
      <p:sp>
        <p:nvSpPr>
          <p:cNvPr id="3" name="Content Placeholder 2"/>
          <p:cNvSpPr>
            <a:spLocks noGrp="1"/>
          </p:cNvSpPr>
          <p:nvPr>
            <p:ph idx="1"/>
          </p:nvPr>
        </p:nvSpPr>
        <p:spPr>
          <a:xfrm>
            <a:off x="457200" y="1600200"/>
            <a:ext cx="8229600" cy="2163763"/>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endParaRPr lang="en-US" dirty="0"/>
          </a:p>
          <a:p>
            <a:pPr lvl="1"/>
            <a:r>
              <a:rPr lang="en-US" dirty="0"/>
              <a:t>Second level</a:t>
            </a:r>
            <a:endParaRPr lang="en-US" dirty="0"/>
          </a:p>
          <a:p>
            <a:pPr lvl="2"/>
            <a:r>
              <a:rPr lang="en-US" dirty="0"/>
              <a:t>Third level</a:t>
            </a:r>
            <a:endParaRPr lang="en-US" dirty="0"/>
          </a:p>
          <a:p>
            <a:pPr lvl="3"/>
            <a:r>
              <a:rPr lang="en-US" dirty="0"/>
              <a:t>Fourth level</a:t>
            </a:r>
            <a:endParaRPr lang="en-US" dirty="0"/>
          </a:p>
          <a:p>
            <a:pPr lvl="4"/>
            <a:r>
              <a:rPr lang="en-US" dirty="0"/>
              <a:t>Fifth level</a:t>
            </a:r>
            <a:endParaRPr lang="en-US" dirty="0"/>
          </a:p>
        </p:txBody>
      </p:sp>
      <p:sp>
        <p:nvSpPr>
          <p:cNvPr id="7" name="Content Placeholder 2"/>
          <p:cNvSpPr>
            <a:spLocks noGrp="1"/>
          </p:cNvSpPr>
          <p:nvPr>
            <p:ph idx="13"/>
          </p:nvPr>
        </p:nvSpPr>
        <p:spPr>
          <a:xfrm>
            <a:off x="457200" y="3962400"/>
            <a:ext cx="8229600" cy="2163763"/>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endParaRPr lang="en-US" dirty="0"/>
          </a:p>
          <a:p>
            <a:pPr lvl="1"/>
            <a:r>
              <a:rPr lang="en-US" dirty="0"/>
              <a:t>Second level</a:t>
            </a:r>
            <a:endParaRPr lang="en-US" dirty="0"/>
          </a:p>
          <a:p>
            <a:pPr lvl="2"/>
            <a:r>
              <a:rPr lang="en-US" dirty="0"/>
              <a:t>Third level</a:t>
            </a:r>
            <a:endParaRPr lang="en-US" dirty="0"/>
          </a:p>
          <a:p>
            <a:pPr lvl="3"/>
            <a:r>
              <a:rPr lang="en-US" dirty="0"/>
              <a:t>Fourth level</a:t>
            </a:r>
            <a:endParaRPr lang="en-US" dirty="0"/>
          </a:p>
          <a:p>
            <a:pPr lvl="4"/>
            <a:r>
              <a:rPr lang="en-US" dirty="0"/>
              <a:t>Fifth level</a:t>
            </a:r>
            <a:endParaRPr lang="en-US" dirty="0"/>
          </a:p>
        </p:txBody>
      </p:sp>
      <p:sp>
        <p:nvSpPr>
          <p:cNvPr id="11" name="Footer Placeholder 4"/>
          <p:cNvSpPr>
            <a:spLocks noGrp="1"/>
          </p:cNvSpPr>
          <p:nvPr>
            <p:ph type="ftr" sz="quarter" idx="11"/>
          </p:nvPr>
        </p:nvSpPr>
        <p:spPr>
          <a:xfrm>
            <a:off x="93969" y="6172200"/>
            <a:ext cx="8595360" cy="235463"/>
          </a:xfrm>
          <a:prstGeom prst="rect">
            <a:avLst/>
          </a:prstGeom>
        </p:spPr>
        <p:txBody>
          <a:bodyPr/>
          <a:lstStyle/>
          <a:p>
            <a:endParaRPr lang="en-US" dirty="0"/>
          </a:p>
        </p:txBody>
      </p:sp>
      <p:sp>
        <p:nvSpPr>
          <p:cNvPr id="4" name="Date Placeholder 3"/>
          <p:cNvSpPr>
            <a:spLocks noGrp="1"/>
          </p:cNvSpPr>
          <p:nvPr>
            <p:ph type="dt" sz="half" idx="10"/>
          </p:nvPr>
        </p:nvSpPr>
        <p:spPr/>
        <p:txBody>
          <a:bodyPr/>
          <a:lstStyle/>
          <a:p>
            <a:fld id="{A9DF6EFB-3F44-496C-A842-1E0B3D3B975A}" type="datetimeFigureOut">
              <a:rPr lang="en-US" smtClean="0"/>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4" Type="http://schemas.openxmlformats.org/officeDocument/2006/relationships/theme" Target="../theme/theme1.xml"/><Relationship Id="rId13" Type="http://schemas.openxmlformats.org/officeDocument/2006/relationships/image" Target="../media/image2.jpeg"/><Relationship Id="rId12" Type="http://schemas.openxmlformats.org/officeDocument/2006/relationships/slideLayout" Target="../slideLayouts/slideLayout12.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790">
                <a:solidFill>
                  <a:schemeClr val="tx1">
                    <a:tint val="75000"/>
                  </a:schemeClr>
                </a:solidFill>
              </a:defRPr>
            </a:lvl1pPr>
          </a:lstStyle>
          <a:p>
            <a:fld id="{C4A44429-C87E-1340-B0E4-53236077983C}" type="datetime1">
              <a:rPr lang="en-GB" smtClean="0"/>
            </a:fld>
            <a:endParaRPr lang="en-US"/>
          </a:p>
        </p:txBody>
      </p:sp>
      <p:sp>
        <p:nvSpPr>
          <p:cNvPr id="6" name="Slide Number Placeholder 5"/>
          <p:cNvSpPr>
            <a:spLocks noGrp="1"/>
          </p:cNvSpPr>
          <p:nvPr>
            <p:ph type="sldNum" sz="quarter" idx="4"/>
          </p:nvPr>
        </p:nvSpPr>
        <p:spPr>
          <a:xfrm>
            <a:off x="7956376" y="6380974"/>
            <a:ext cx="730424" cy="340503"/>
          </a:xfrm>
          <a:prstGeom prst="rect">
            <a:avLst/>
          </a:prstGeom>
        </p:spPr>
        <p:txBody>
          <a:bodyPr vert="horz" lIns="91440" tIns="45720" rIns="91440" bIns="45720" rtlCol="0" anchor="ctr"/>
          <a:lstStyle>
            <a:lvl1pPr algn="r">
              <a:defRPr sz="900">
                <a:solidFill>
                  <a:schemeClr val="tx1">
                    <a:tint val="75000"/>
                  </a:schemeClr>
                </a:solidFill>
              </a:defRPr>
            </a:lvl1pPr>
          </a:lstStyle>
          <a:p>
            <a:fld id="{6025600D-F75F-644B-853F-6FCEA510D232}" type="slidenum">
              <a:rPr lang="en-US" smtClean="0"/>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hf sldNum="0" hdr="0" dt="0"/>
  <p:txStyles>
    <p:titleStyle>
      <a:lvl1pPr algn="ctr" defTabSz="685800" rtl="0" eaLnBrk="1" latinLnBrk="0" hangingPunct="1">
        <a:spcBef>
          <a:spcPct val="0"/>
        </a:spcBef>
        <a:buNone/>
        <a:defRPr sz="3300" kern="1200">
          <a:solidFill>
            <a:schemeClr val="tx1"/>
          </a:solidFill>
          <a:latin typeface="+mj-lt"/>
          <a:ea typeface="+mj-ea"/>
          <a:cs typeface="+mj-cs"/>
        </a:defRPr>
      </a:lvl1pPr>
    </p:titleStyle>
    <p:bodyStyle>
      <a:lvl1pPr marL="257175" indent="-257175" algn="l" defTabSz="6858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1pPr>
      <a:lvl2pPr marL="557530" indent="-214630" algn="l" defTabSz="685800" rtl="0" eaLnBrk="1" latinLnBrk="0" hangingPunct="1">
        <a:spcBef>
          <a:spcPct val="20000"/>
        </a:spcBef>
        <a:buFont typeface="Arial" panose="020B0604020202020204" pitchFamily="34" charset="0"/>
        <a:buChar char="–"/>
        <a:defRPr sz="2100" kern="1200">
          <a:solidFill>
            <a:schemeClr val="tx1"/>
          </a:solidFill>
          <a:latin typeface="+mn-lt"/>
          <a:ea typeface="+mn-ea"/>
          <a:cs typeface="+mn-cs"/>
        </a:defRPr>
      </a:lvl2pPr>
      <a:lvl3pPr marL="857250" indent="-171450" algn="l" defTabSz="6858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3pPr>
      <a:lvl4pPr marL="1200150" indent="-171450" algn="l" defTabSz="685800" rtl="0" eaLnBrk="1" latinLnBrk="0" hangingPunct="1">
        <a:spcBef>
          <a:spcPct val="20000"/>
        </a:spcBef>
        <a:buFont typeface="Arial" panose="020B0604020202020204" pitchFamily="34" charset="0"/>
        <a:buChar char="–"/>
        <a:defRPr sz="1500" kern="1200">
          <a:solidFill>
            <a:schemeClr val="tx1"/>
          </a:solidFill>
          <a:latin typeface="+mn-lt"/>
          <a:ea typeface="+mn-ea"/>
          <a:cs typeface="+mn-cs"/>
        </a:defRPr>
      </a:lvl4pPr>
      <a:lvl5pPr marL="1543050" indent="-171450" algn="l" defTabSz="685800" rtl="0" eaLnBrk="1" latinLnBrk="0" hangingPunct="1">
        <a:spcBef>
          <a:spcPct val="20000"/>
        </a:spcBef>
        <a:buFont typeface="Arial" panose="020B0604020202020204"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anose="020B0604020202020204"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anose="020B0604020202020204"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anose="020B0604020202020204"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anose="020B0604020202020204" pitchFamily="34" charset="0"/>
        <a:buChar char="•"/>
        <a:defRPr sz="15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slideLayout" Target="../slideLayouts/slideLayout4.xml"/><Relationship Id="rId1" Type="http://schemas.openxmlformats.org/officeDocument/2006/relationships/image" Target="../media/image3.png"/></Relationships>
</file>

<file path=ppt/slides/_rels/slide5.xml.rels><?xml version="1.0" encoding="UTF-8" standalone="yes"?>
<Relationships xmlns="http://schemas.openxmlformats.org/package/2006/relationships"><Relationship Id="rId2" Type="http://schemas.openxmlformats.org/officeDocument/2006/relationships/slideLayout" Target="../slideLayouts/slideLayout12.xml"/><Relationship Id="rId1" Type="http://schemas.openxmlformats.org/officeDocument/2006/relationships/tags" Target="../tags/tag1.xml"/></Relationships>
</file>

<file path=ppt/slides/_rels/slide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image" Target="../media/image3.png"/><Relationship Id="rId1" Type="http://schemas.openxmlformats.org/officeDocument/2006/relationships/tags" Target="../tags/tag3.xml"/></Relationships>
</file>

<file path=ppt/slides/_rels/slide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4.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slideLayout" Target="../slideLayouts/slideLayout12.xml"/><Relationship Id="rId1" Type="http://schemas.openxmlformats.org/officeDocument/2006/relationships/image" Target="../media/image5.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6.pn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7.png"/></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5.xml"/></Relationships>
</file>

<file path=ppt/slides/_rels/slide30.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image" Target="../media/image9.png"/><Relationship Id="rId1" Type="http://schemas.openxmlformats.org/officeDocument/2006/relationships/image" Target="../media/image8.png"/></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2" Type="http://schemas.openxmlformats.org/officeDocument/2006/relationships/slideLayout" Target="../slideLayouts/slideLayout12.xml"/><Relationship Id="rId1" Type="http://schemas.openxmlformats.org/officeDocument/2006/relationships/image" Target="../media/image10.png"/></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8.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image" Target="../media/image12.png"/><Relationship Id="rId1" Type="http://schemas.openxmlformats.org/officeDocument/2006/relationships/image" Target="../media/image11.png"/></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9.xml.rels><?xml version="1.0" encoding="UTF-8" standalone="yes"?>
<Relationships xmlns="http://schemas.openxmlformats.org/package/2006/relationships"><Relationship Id="rId2" Type="http://schemas.openxmlformats.org/officeDocument/2006/relationships/slideLayout" Target="../slideLayouts/slideLayout12.xml"/><Relationship Id="rId1" Type="http://schemas.openxmlformats.org/officeDocument/2006/relationships/image" Target="../media/image13.png"/></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4.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4.xml"/><Relationship Id="rId1" Type="http://schemas.openxmlformats.org/officeDocument/2006/relationships/image" Target="../media/image14.jpeg"/></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ctrTitle"/>
          </p:nvPr>
        </p:nvSpPr>
        <p:spPr/>
        <p:txBody>
          <a:bodyPr/>
          <a:lstStyle/>
          <a:p>
            <a:r>
              <a:rPr lang="en-US" altLang="en-GB" b="1" dirty="0">
                <a:latin typeface="Calibri Light" panose="020F0302020204030204" charset="0"/>
                <a:cs typeface="Calibri Light" panose="020F0302020204030204" charset="0"/>
              </a:rPr>
              <a:t>Unpacking the Assignment(2):</a:t>
            </a:r>
            <a:br>
              <a:rPr lang="en-US" altLang="en-GB" b="1" dirty="0">
                <a:latin typeface="Calibri Light" panose="020F0302020204030204" charset="0"/>
                <a:cs typeface="Calibri Light" panose="020F0302020204030204" charset="0"/>
              </a:rPr>
            </a:br>
            <a:r>
              <a:rPr lang="en-US" altLang="en-GB" b="1" dirty="0">
                <a:latin typeface="Calibri Light" panose="020F0302020204030204" charset="0"/>
                <a:cs typeface="Calibri Light" panose="020F0302020204030204" charset="0"/>
              </a:rPr>
              <a:t>Research Ethics, Limitations &amp; Timeline</a:t>
            </a:r>
            <a:endParaRPr lang="en-US" altLang="en-GB" b="1" dirty="0">
              <a:latin typeface="Calibri Light" panose="020F0302020204030204" charset="0"/>
              <a:cs typeface="Calibri Light" panose="020F0302020204030204" charset="0"/>
            </a:endParaRPr>
          </a:p>
        </p:txBody>
      </p:sp>
      <p:sp>
        <p:nvSpPr>
          <p:cNvPr id="6" name="Subtitle 5"/>
          <p:cNvSpPr>
            <a:spLocks noGrp="1"/>
          </p:cNvSpPr>
          <p:nvPr>
            <p:ph type="subTitle" idx="1"/>
          </p:nvPr>
        </p:nvSpPr>
        <p:spPr/>
        <p:txBody>
          <a:bodyPr/>
          <a:lstStyle/>
          <a:p>
            <a:r>
              <a:rPr lang="en-GB" b="1" dirty="0">
                <a:latin typeface="Calibri Light" panose="020F0302020204030204" charset="0"/>
                <a:cs typeface="Calibri Light" panose="020F0302020204030204" charset="0"/>
              </a:rPr>
              <a:t>Business Research </a:t>
            </a:r>
            <a:endParaRPr lang="en-GB" b="1" dirty="0">
              <a:latin typeface="Calibri Light" panose="020F0302020204030204" charset="0"/>
              <a:cs typeface="Calibri Light" panose="020F0302020204030204"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b="1">
                <a:latin typeface="Calibri Light" panose="020F0302020204030204" charset="0"/>
                <a:cs typeface="Calibri Light" panose="020F0302020204030204" charset="0"/>
              </a:rPr>
              <a:t>R</a:t>
            </a:r>
            <a:r>
              <a:rPr lang="en-US" b="1">
                <a:latin typeface="Calibri Light" panose="020F0302020204030204" charset="0"/>
                <a:cs typeface="Calibri Light" panose="020F0302020204030204" charset="0"/>
              </a:rPr>
              <a:t>ecap: The Contents of Week 6</a:t>
            </a:r>
            <a:endParaRPr lang="en-US" b="1">
              <a:latin typeface="Calibri Light" panose="020F0302020204030204" charset="0"/>
              <a:cs typeface="Calibri Light" panose="020F0302020204030204" charset="0"/>
            </a:endParaRPr>
          </a:p>
        </p:txBody>
      </p:sp>
      <p:sp>
        <p:nvSpPr>
          <p:cNvPr id="3" name="Content Placeholder 2"/>
          <p:cNvSpPr>
            <a:spLocks noGrp="1"/>
          </p:cNvSpPr>
          <p:nvPr>
            <p:ph idx="1"/>
          </p:nvPr>
        </p:nvSpPr>
        <p:spPr/>
        <p:txBody>
          <a:bodyPr/>
          <a:p>
            <a:endParaRPr lang="en-US" altLang="en-US" i="1">
              <a:latin typeface="Calibri Light" panose="020F0302020204030204" charset="0"/>
              <a:cs typeface="Calibri Light" panose="020F0302020204030204" charset="0"/>
            </a:endParaRPr>
          </a:p>
          <a:p>
            <a:pPr marL="0" indent="0">
              <a:buNone/>
            </a:pPr>
            <a:endParaRPr lang="en-US" altLang="en-US" i="1">
              <a:latin typeface="Calibri Light" panose="020F0302020204030204" charset="0"/>
              <a:cs typeface="Calibri Light" panose="020F0302020204030204" charset="0"/>
            </a:endParaRPr>
          </a:p>
          <a:p>
            <a:pPr marL="0" indent="0">
              <a:buNone/>
            </a:pPr>
            <a:endParaRPr lang="en-US" sz="2000" i="1">
              <a:latin typeface="Calibri Light" panose="020F0302020204030204" charset="0"/>
              <a:cs typeface="Calibri Light" panose="020F0302020204030204"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altLang="en-US" b="1">
                <a:latin typeface="Calibri Light" panose="020F0302020204030204" charset="0"/>
                <a:cs typeface="Calibri Light" panose="020F0302020204030204" charset="0"/>
                <a:sym typeface="+mn-ea"/>
              </a:rPr>
              <a:t>Assignment: Research Proposal (5,000 words)</a:t>
            </a:r>
            <a:endParaRPr lang="en-US" b="1"/>
          </a:p>
        </p:txBody>
      </p:sp>
      <p:sp>
        <p:nvSpPr>
          <p:cNvPr id="3" name="Content Placeholder 2"/>
          <p:cNvSpPr>
            <a:spLocks noGrp="1"/>
          </p:cNvSpPr>
          <p:nvPr>
            <p:ph idx="1"/>
          </p:nvPr>
        </p:nvSpPr>
        <p:spPr>
          <a:xfrm>
            <a:off x="1405890" y="1467326"/>
            <a:ext cx="6172200" cy="3175159"/>
          </a:xfrm>
        </p:spPr>
        <p:txBody>
          <a:bodyPr>
            <a:noAutofit/>
          </a:bodyPr>
          <a:p>
            <a:pPr marL="0" indent="0">
              <a:buNone/>
            </a:pPr>
            <a:r>
              <a:rPr lang="en-US" altLang="en-US" sz="1500">
                <a:latin typeface="Calibri Light" panose="020F0302020204030204" charset="0"/>
                <a:cs typeface="Calibri Light" panose="020F0302020204030204" charset="0"/>
              </a:rPr>
              <a:t>You are tasked with developing a comprehensive </a:t>
            </a:r>
            <a:r>
              <a:rPr lang="en-US" altLang="en-US" sz="1500">
                <a:solidFill>
                  <a:srgbClr val="C00000"/>
                </a:solidFill>
                <a:latin typeface="Calibri Light" panose="020F0302020204030204" charset="0"/>
                <a:cs typeface="Calibri Light" panose="020F0302020204030204" charset="0"/>
              </a:rPr>
              <a:t>research proposal</a:t>
            </a:r>
            <a:r>
              <a:rPr lang="en-US" altLang="en-US" sz="1500">
                <a:latin typeface="Calibri Light" panose="020F0302020204030204" charset="0"/>
                <a:cs typeface="Calibri Light" panose="020F0302020204030204" charset="0"/>
              </a:rPr>
              <a:t> to investigate</a:t>
            </a:r>
            <a:r>
              <a:rPr lang="en-US" altLang="en-US" sz="1500">
                <a:solidFill>
                  <a:srgbClr val="C00000"/>
                </a:solidFill>
                <a:latin typeface="Calibri Light" panose="020F0302020204030204" charset="0"/>
                <a:cs typeface="Calibri Light" panose="020F0302020204030204" charset="0"/>
              </a:rPr>
              <a:t> a chosen business research area</a:t>
            </a:r>
            <a:r>
              <a:rPr lang="en-US" altLang="en-US" sz="1500">
                <a:latin typeface="Calibri Light" panose="020F0302020204030204" charset="0"/>
                <a:cs typeface="Calibri Light" panose="020F0302020204030204" charset="0"/>
              </a:rPr>
              <a:t>. In your proposal, you should address the</a:t>
            </a:r>
            <a:r>
              <a:rPr lang="en-US" altLang="en-US" sz="1500">
                <a:solidFill>
                  <a:srgbClr val="C00000"/>
                </a:solidFill>
                <a:latin typeface="Calibri Light" panose="020F0302020204030204" charset="0"/>
                <a:cs typeface="Calibri Light" panose="020F0302020204030204" charset="0"/>
              </a:rPr>
              <a:t> key components</a:t>
            </a:r>
            <a:r>
              <a:rPr lang="en-US" altLang="en-US" sz="1500">
                <a:latin typeface="Calibri Light" panose="020F0302020204030204" charset="0"/>
                <a:cs typeface="Calibri Light" panose="020F0302020204030204" charset="0"/>
              </a:rPr>
              <a:t> of </a:t>
            </a:r>
            <a:r>
              <a:rPr lang="en-US" altLang="en-US" sz="1500">
                <a:solidFill>
                  <a:schemeClr val="tx1"/>
                </a:solidFill>
                <a:latin typeface="Calibri Light" panose="020F0302020204030204" charset="0"/>
                <a:cs typeface="Calibri Light" panose="020F0302020204030204" charset="0"/>
              </a:rPr>
              <a:t>a research plan</a:t>
            </a:r>
            <a:r>
              <a:rPr lang="en-US" altLang="en-US" sz="1500">
                <a:latin typeface="Calibri Light" panose="020F0302020204030204" charset="0"/>
                <a:cs typeface="Calibri Light" panose="020F0302020204030204" charset="0"/>
              </a:rPr>
              <a:t>, including: </a:t>
            </a:r>
            <a:endParaRPr lang="en-US" altLang="en-US" sz="1500">
              <a:latin typeface="Calibri Light" panose="020F0302020204030204" charset="0"/>
              <a:cs typeface="Calibri Light" panose="020F0302020204030204" charset="0"/>
            </a:endParaRPr>
          </a:p>
          <a:p>
            <a:r>
              <a:rPr lang="en-US" altLang="en-US" sz="1500">
                <a:solidFill>
                  <a:srgbClr val="C00000"/>
                </a:solidFill>
                <a:latin typeface="Calibri Light" panose="020F0302020204030204" charset="0"/>
                <a:cs typeface="Calibri Light" panose="020F0302020204030204" charset="0"/>
              </a:rPr>
              <a:t>the background, https://www.template.net/editable/270154/thesis-timeline-template</a:t>
            </a:r>
            <a:endParaRPr lang="en-US" altLang="en-US" sz="1500">
              <a:solidFill>
                <a:srgbClr val="C00000"/>
              </a:solidFill>
              <a:latin typeface="Calibri Light" panose="020F0302020204030204" charset="0"/>
              <a:cs typeface="Calibri Light" panose="020F0302020204030204" charset="0"/>
            </a:endParaRPr>
          </a:p>
          <a:p>
            <a:r>
              <a:rPr lang="en-US" altLang="en-US" sz="1500">
                <a:solidFill>
                  <a:srgbClr val="C00000"/>
                </a:solidFill>
                <a:latin typeface="Calibri Light" panose="020F0302020204030204" charset="0"/>
                <a:cs typeface="Calibri Light" panose="020F0302020204030204" charset="0"/>
              </a:rPr>
              <a:t>research questions,                                  </a:t>
            </a:r>
            <a:r>
              <a:rPr lang="en-US" altLang="en-US" sz="1800" b="1">
                <a:solidFill>
                  <a:srgbClr val="C00000"/>
                </a:solidFill>
                <a:latin typeface="Calibri Light" panose="020F0302020204030204" charset="0"/>
                <a:cs typeface="Calibri Light" panose="020F0302020204030204" charset="0"/>
              </a:rPr>
              <a:t> Introduction </a:t>
            </a:r>
            <a:endParaRPr lang="en-US" altLang="en-US" sz="1800" b="1">
              <a:solidFill>
                <a:srgbClr val="C00000"/>
              </a:solidFill>
              <a:latin typeface="Calibri Light" panose="020F0302020204030204" charset="0"/>
              <a:cs typeface="Calibri Light" panose="020F0302020204030204" charset="0"/>
            </a:endParaRPr>
          </a:p>
          <a:p>
            <a:r>
              <a:rPr lang="en-US" altLang="en-US" sz="1500">
                <a:solidFill>
                  <a:srgbClr val="C00000"/>
                </a:solidFill>
                <a:latin typeface="Calibri Light" panose="020F0302020204030204" charset="0"/>
                <a:cs typeface="Calibri Light" panose="020F0302020204030204" charset="0"/>
              </a:rPr>
              <a:t>objectives, </a:t>
            </a:r>
            <a:endParaRPr lang="en-US" altLang="en-US" sz="1500">
              <a:solidFill>
                <a:srgbClr val="C00000"/>
              </a:solidFill>
              <a:latin typeface="Calibri Light" panose="020F0302020204030204" charset="0"/>
              <a:cs typeface="Calibri Light" panose="020F0302020204030204" charset="0"/>
            </a:endParaRPr>
          </a:p>
          <a:p>
            <a:r>
              <a:rPr lang="en-US" altLang="en-US" sz="1500">
                <a:solidFill>
                  <a:srgbClr val="C00000"/>
                </a:solidFill>
                <a:latin typeface="Calibri Light" panose="020F0302020204030204" charset="0"/>
                <a:cs typeface="Calibri Light" panose="020F0302020204030204" charset="0"/>
              </a:rPr>
              <a:t>literature Review                                     </a:t>
            </a:r>
            <a:r>
              <a:rPr lang="en-US" altLang="en-US" sz="1800" b="1">
                <a:solidFill>
                  <a:srgbClr val="C00000"/>
                </a:solidFill>
                <a:latin typeface="Calibri Light" panose="020F0302020204030204" charset="0"/>
                <a:cs typeface="Calibri Light" panose="020F0302020204030204" charset="0"/>
              </a:rPr>
              <a:t>  Literature Review</a:t>
            </a:r>
            <a:endParaRPr lang="en-US" altLang="en-US" sz="1500">
              <a:solidFill>
                <a:srgbClr val="C00000"/>
              </a:solidFill>
              <a:latin typeface="Calibri Light" panose="020F0302020204030204" charset="0"/>
              <a:cs typeface="Calibri Light" panose="020F0302020204030204" charset="0"/>
            </a:endParaRPr>
          </a:p>
          <a:p>
            <a:r>
              <a:rPr lang="en-US" altLang="en-US" sz="1500">
                <a:solidFill>
                  <a:srgbClr val="C00000"/>
                </a:solidFill>
                <a:latin typeface="Calibri Light" panose="020F0302020204030204" charset="0"/>
                <a:cs typeface="Calibri Light" panose="020F0302020204030204" charset="0"/>
              </a:rPr>
              <a:t>methodology( Research Onion), </a:t>
            </a:r>
            <a:endParaRPr lang="en-US" altLang="en-US" sz="1500">
              <a:solidFill>
                <a:srgbClr val="C00000"/>
              </a:solidFill>
              <a:latin typeface="Calibri Light" panose="020F0302020204030204" charset="0"/>
              <a:cs typeface="Calibri Light" panose="020F0302020204030204" charset="0"/>
            </a:endParaRPr>
          </a:p>
          <a:p>
            <a:r>
              <a:rPr lang="en-US" altLang="en-US" sz="1500">
                <a:solidFill>
                  <a:srgbClr val="C00000"/>
                </a:solidFill>
                <a:latin typeface="Calibri Light" panose="020F0302020204030204" charset="0"/>
                <a:cs typeface="Calibri Light" panose="020F0302020204030204" charset="0"/>
              </a:rPr>
              <a:t>data analysis, </a:t>
            </a:r>
            <a:endParaRPr lang="en-US" altLang="en-US" sz="1500">
              <a:solidFill>
                <a:srgbClr val="C00000"/>
              </a:solidFill>
              <a:latin typeface="Calibri Light" panose="020F0302020204030204" charset="0"/>
              <a:cs typeface="Calibri Light" panose="020F0302020204030204" charset="0"/>
            </a:endParaRPr>
          </a:p>
          <a:p>
            <a:r>
              <a:rPr lang="en-US" altLang="en-US" sz="1500">
                <a:solidFill>
                  <a:srgbClr val="C00000"/>
                </a:solidFill>
                <a:latin typeface="Calibri Light" panose="020F0302020204030204" charset="0"/>
                <a:cs typeface="Calibri Light" panose="020F0302020204030204" charset="0"/>
              </a:rPr>
              <a:t>significance of the study,                          </a:t>
            </a:r>
            <a:r>
              <a:rPr lang="en-US" altLang="en-US" sz="1800" b="1">
                <a:solidFill>
                  <a:srgbClr val="C00000"/>
                </a:solidFill>
                <a:latin typeface="Calibri Light" panose="020F0302020204030204" charset="0"/>
                <a:cs typeface="Calibri Light" panose="020F0302020204030204" charset="0"/>
              </a:rPr>
              <a:t>Methodology</a:t>
            </a:r>
            <a:endParaRPr lang="en-US" altLang="en-US" sz="1500">
              <a:solidFill>
                <a:srgbClr val="C00000"/>
              </a:solidFill>
              <a:latin typeface="Calibri Light" panose="020F0302020204030204" charset="0"/>
              <a:cs typeface="Calibri Light" panose="020F0302020204030204" charset="0"/>
            </a:endParaRPr>
          </a:p>
          <a:p>
            <a:r>
              <a:rPr lang="en-US" altLang="en-US" sz="1500">
                <a:solidFill>
                  <a:schemeClr val="tx1"/>
                </a:solidFill>
                <a:latin typeface="Calibri Light" panose="020F0302020204030204" charset="0"/>
                <a:cs typeface="Calibri Light" panose="020F0302020204030204" charset="0"/>
              </a:rPr>
              <a:t>ethical considerations, </a:t>
            </a:r>
            <a:endParaRPr lang="en-US" altLang="en-US" sz="1500">
              <a:solidFill>
                <a:schemeClr val="tx1"/>
              </a:solidFill>
              <a:latin typeface="Calibri Light" panose="020F0302020204030204" charset="0"/>
              <a:cs typeface="Calibri Light" panose="020F0302020204030204" charset="0"/>
            </a:endParaRPr>
          </a:p>
          <a:p>
            <a:r>
              <a:rPr lang="en-US" altLang="en-US" sz="1500">
                <a:solidFill>
                  <a:schemeClr val="tx1"/>
                </a:solidFill>
                <a:latin typeface="Calibri Light" panose="020F0302020204030204" charset="0"/>
                <a:cs typeface="Calibri Light" panose="020F0302020204030204" charset="0"/>
              </a:rPr>
              <a:t>limitations, </a:t>
            </a:r>
            <a:endParaRPr lang="en-US" altLang="en-US" sz="1500">
              <a:solidFill>
                <a:schemeClr val="tx1"/>
              </a:solidFill>
              <a:latin typeface="Calibri Light" panose="020F0302020204030204" charset="0"/>
              <a:cs typeface="Calibri Light" panose="020F0302020204030204" charset="0"/>
            </a:endParaRPr>
          </a:p>
          <a:p>
            <a:r>
              <a:rPr lang="en-US" altLang="en-US" sz="1500">
                <a:solidFill>
                  <a:schemeClr val="tx1"/>
                </a:solidFill>
                <a:latin typeface="Calibri Light" panose="020F0302020204030204" charset="0"/>
                <a:cs typeface="Calibri Light" panose="020F0302020204030204" charset="0"/>
              </a:rPr>
              <a:t>and a tentative timeline</a:t>
            </a:r>
            <a:endParaRPr lang="en-US" altLang="en-US" sz="1500">
              <a:solidFill>
                <a:schemeClr val="tx1"/>
              </a:solidFill>
              <a:latin typeface="Calibri Light" panose="020F0302020204030204" charset="0"/>
              <a:cs typeface="Calibri Light" panose="020F0302020204030204" charset="0"/>
            </a:endParaRPr>
          </a:p>
        </p:txBody>
      </p:sp>
      <p:sp>
        <p:nvSpPr>
          <p:cNvPr id="4" name="Rounded Rectangle 3"/>
          <p:cNvSpPr/>
          <p:nvPr/>
        </p:nvSpPr>
        <p:spPr>
          <a:xfrm>
            <a:off x="1663859" y="2254568"/>
            <a:ext cx="1957864" cy="902970"/>
          </a:xfrm>
          <a:prstGeom prst="roundRect">
            <a:avLst/>
          </a:prstGeom>
          <a:noFill/>
          <a:ln>
            <a:solidFill>
              <a:schemeClr val="tx1"/>
            </a:solidFill>
          </a:ln>
          <a:extLst>
            <a:ext uri="{909E8E84-426E-40DD-AFC4-6F175D3DCCD1}">
              <a14:hiddenFill xmlns:a14="http://schemas.microsoft.com/office/drawing/2010/main">
                <a:solidFill>
                  <a:schemeClr val="tx1"/>
                </a:solidFill>
              </a14:hiddenFill>
            </a:ext>
          </a:extLst>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en-US" sz="1350"/>
          </a:p>
        </p:txBody>
      </p:sp>
      <p:sp>
        <p:nvSpPr>
          <p:cNvPr id="5" name="Right Arrow 4"/>
          <p:cNvSpPr/>
          <p:nvPr/>
        </p:nvSpPr>
        <p:spPr>
          <a:xfrm>
            <a:off x="3882866" y="2729548"/>
            <a:ext cx="572929" cy="56674"/>
          </a:xfrm>
          <a:prstGeom prst="rightArrow">
            <a:avLst/>
          </a:prstGeom>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en-US" sz="1350"/>
          </a:p>
        </p:txBody>
      </p:sp>
      <p:sp>
        <p:nvSpPr>
          <p:cNvPr id="7" name="Right Arrow 6"/>
          <p:cNvSpPr/>
          <p:nvPr/>
        </p:nvSpPr>
        <p:spPr>
          <a:xfrm>
            <a:off x="3882866" y="3302318"/>
            <a:ext cx="572929" cy="56674"/>
          </a:xfrm>
          <a:prstGeom prst="rightArrow">
            <a:avLst/>
          </a:prstGeom>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en-US" sz="1350"/>
          </a:p>
        </p:txBody>
      </p:sp>
      <p:sp>
        <p:nvSpPr>
          <p:cNvPr id="8" name="Rounded Rectangle 7"/>
          <p:cNvSpPr/>
          <p:nvPr/>
        </p:nvSpPr>
        <p:spPr>
          <a:xfrm>
            <a:off x="1710690" y="3210560"/>
            <a:ext cx="1704975" cy="234315"/>
          </a:xfrm>
          <a:prstGeom prst="roundRect">
            <a:avLst/>
          </a:prstGeom>
          <a:noFill/>
          <a:ln>
            <a:solidFill>
              <a:schemeClr val="tx1"/>
            </a:solidFill>
          </a:ln>
          <a:extLst>
            <a:ext uri="{909E8E84-426E-40DD-AFC4-6F175D3DCCD1}">
              <a14:hiddenFill xmlns:a14="http://schemas.microsoft.com/office/drawing/2010/main">
                <a:solidFill>
                  <a:schemeClr val="tx1"/>
                </a:solidFill>
              </a14:hiddenFill>
            </a:ext>
          </a:extLst>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en-US" sz="1350"/>
          </a:p>
        </p:txBody>
      </p:sp>
      <p:sp>
        <p:nvSpPr>
          <p:cNvPr id="6" name="Rounded Rectangle 5"/>
          <p:cNvSpPr/>
          <p:nvPr/>
        </p:nvSpPr>
        <p:spPr>
          <a:xfrm>
            <a:off x="1663065" y="3505835"/>
            <a:ext cx="1957705" cy="1365885"/>
          </a:xfrm>
          <a:prstGeom prst="roundRect">
            <a:avLst/>
          </a:prstGeom>
          <a:noFill/>
          <a:ln>
            <a:solidFill>
              <a:schemeClr val="tx1"/>
            </a:solidFill>
          </a:ln>
          <a:extLst>
            <a:ext uri="{909E8E84-426E-40DD-AFC4-6F175D3DCCD1}">
              <a14:hiddenFill xmlns:a14="http://schemas.microsoft.com/office/drawing/2010/main">
                <a:solidFill>
                  <a:schemeClr val="tx1"/>
                </a:solidFill>
              </a14:hiddenFill>
            </a:ext>
          </a:extLst>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en-US" sz="1350"/>
          </a:p>
        </p:txBody>
      </p:sp>
      <p:sp>
        <p:nvSpPr>
          <p:cNvPr id="9" name="Right Arrow 8"/>
          <p:cNvSpPr/>
          <p:nvPr/>
        </p:nvSpPr>
        <p:spPr>
          <a:xfrm>
            <a:off x="3883025" y="4034631"/>
            <a:ext cx="572929" cy="56674"/>
          </a:xfrm>
          <a:prstGeom prst="rightArrow">
            <a:avLst/>
          </a:prstGeom>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en-US" sz="135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altLang="en-US" b="1" dirty="0">
                <a:latin typeface="Calibri Light" panose="020F0302020204030204" charset="0"/>
                <a:cs typeface="Calibri Light" panose="020F0302020204030204" charset="0"/>
              </a:rPr>
              <a:t>Research Onion: Layer 1 - 5</a:t>
            </a:r>
            <a:endParaRPr lang="en-US" altLang="en-US" b="1" dirty="0">
              <a:latin typeface="Calibri Light" panose="020F0302020204030204" charset="0"/>
              <a:cs typeface="Calibri Light" panose="020F0302020204030204" charset="0"/>
            </a:endParaRPr>
          </a:p>
        </p:txBody>
      </p:sp>
      <p:sp>
        <p:nvSpPr>
          <p:cNvPr id="3" name="Content Placeholder 2"/>
          <p:cNvSpPr>
            <a:spLocks noGrp="1"/>
          </p:cNvSpPr>
          <p:nvPr>
            <p:ph sz="half" idx="1"/>
          </p:nvPr>
        </p:nvSpPr>
        <p:spPr>
          <a:xfrm>
            <a:off x="571500" y="1417955"/>
            <a:ext cx="4404360" cy="3768090"/>
          </a:xfrm>
        </p:spPr>
        <p:txBody>
          <a:bodyPr>
            <a:normAutofit lnSpcReduction="10000"/>
          </a:bodyPr>
          <a:lstStyle/>
          <a:p>
            <a:endParaRPr lang="en-US" altLang="en-GB" dirty="0">
              <a:latin typeface="Calibri Light" panose="020F0302020204030204" charset="0"/>
              <a:cs typeface="Calibri Light" panose="020F0302020204030204" charset="0"/>
            </a:endParaRPr>
          </a:p>
          <a:p>
            <a:r>
              <a:rPr lang="en-US" altLang="en-GB" sz="1600" dirty="0">
                <a:latin typeface="Calibri Light" panose="020F0302020204030204" charset="0"/>
                <a:cs typeface="Calibri Light" panose="020F0302020204030204" charset="0"/>
              </a:rPr>
              <a:t>Layer 1: Philosophy</a:t>
            </a:r>
            <a:endParaRPr lang="en-US" altLang="en-GB" sz="1600" dirty="0">
              <a:latin typeface="Calibri Light" panose="020F0302020204030204" charset="0"/>
              <a:cs typeface="Calibri Light" panose="020F0302020204030204" charset="0"/>
            </a:endParaRPr>
          </a:p>
          <a:p>
            <a:pPr marL="0" indent="0">
              <a:buNone/>
            </a:pPr>
            <a:endParaRPr lang="en-US" altLang="en-GB" sz="1600" dirty="0">
              <a:latin typeface="Calibri Light" panose="020F0302020204030204" charset="0"/>
              <a:cs typeface="Calibri Light" panose="020F0302020204030204" charset="0"/>
            </a:endParaRPr>
          </a:p>
          <a:p>
            <a:r>
              <a:rPr lang="en-US" altLang="en-GB" sz="1600" dirty="0">
                <a:latin typeface="Calibri Light" panose="020F0302020204030204" charset="0"/>
                <a:cs typeface="Calibri Light" panose="020F0302020204030204" charset="0"/>
              </a:rPr>
              <a:t>Layer 2: Approach</a:t>
            </a:r>
            <a:endParaRPr lang="en-US" altLang="en-GB" sz="1600" dirty="0">
              <a:latin typeface="Calibri Light" panose="020F0302020204030204" charset="0"/>
              <a:cs typeface="Calibri Light" panose="020F0302020204030204" charset="0"/>
            </a:endParaRPr>
          </a:p>
          <a:p>
            <a:endParaRPr lang="en-US" altLang="en-GB" sz="1600" dirty="0">
              <a:latin typeface="Calibri Light" panose="020F0302020204030204" charset="0"/>
              <a:cs typeface="Calibri Light" panose="020F0302020204030204" charset="0"/>
            </a:endParaRPr>
          </a:p>
          <a:p>
            <a:r>
              <a:rPr lang="en-US" altLang="en-GB" sz="1600" dirty="0">
                <a:latin typeface="Calibri Light" panose="020F0302020204030204" charset="0"/>
                <a:cs typeface="Calibri Light" panose="020F0302020204030204" charset="0"/>
              </a:rPr>
              <a:t>Layer 3:  Methodological Choice: the big split- Quali or Quanti or Mixed Methodology</a:t>
            </a:r>
            <a:endParaRPr lang="en-US" altLang="en-GB" sz="1600" dirty="0">
              <a:latin typeface="Calibri Light" panose="020F0302020204030204" charset="0"/>
              <a:cs typeface="Calibri Light" panose="020F0302020204030204" charset="0"/>
            </a:endParaRPr>
          </a:p>
          <a:p>
            <a:endParaRPr lang="en-US" altLang="en-GB" sz="1600" dirty="0">
              <a:latin typeface="Calibri Light" panose="020F0302020204030204" charset="0"/>
              <a:cs typeface="Calibri Light" panose="020F0302020204030204" charset="0"/>
            </a:endParaRPr>
          </a:p>
          <a:p>
            <a:r>
              <a:rPr lang="en-US" altLang="en-GB" sz="1600" dirty="0">
                <a:latin typeface="Calibri Light" panose="020F0302020204030204" charset="0"/>
                <a:cs typeface="Calibri Light" panose="020F0302020204030204" charset="0"/>
              </a:rPr>
              <a:t>Layer 4: Strategy: Survey; Case Study; Action Research </a:t>
            </a:r>
            <a:endParaRPr lang="en-US" altLang="en-GB" sz="1600" dirty="0">
              <a:latin typeface="Calibri Light" panose="020F0302020204030204" charset="0"/>
              <a:cs typeface="Calibri Light" panose="020F0302020204030204" charset="0"/>
            </a:endParaRPr>
          </a:p>
          <a:p>
            <a:pPr marL="0" indent="0">
              <a:buNone/>
            </a:pPr>
            <a:endParaRPr lang="en-US" altLang="en-GB" sz="1600" dirty="0">
              <a:latin typeface="Calibri Light" panose="020F0302020204030204" charset="0"/>
              <a:cs typeface="Calibri Light" panose="020F0302020204030204" charset="0"/>
            </a:endParaRPr>
          </a:p>
          <a:p>
            <a:r>
              <a:rPr lang="en-US" altLang="en-GB" sz="1600" dirty="0">
                <a:latin typeface="Calibri Light" panose="020F0302020204030204" charset="0"/>
                <a:cs typeface="Calibri Light" panose="020F0302020204030204" charset="0"/>
              </a:rPr>
              <a:t>Layer 5: Techniques: Data Collection - Questionnaire; Interviews; Foucs group; Observations</a:t>
            </a:r>
            <a:endParaRPr lang="en-US" altLang="en-GB" sz="1600" dirty="0">
              <a:latin typeface="Calibri Light" panose="020F0302020204030204" charset="0"/>
              <a:cs typeface="Calibri Light" panose="020F0302020204030204" charset="0"/>
            </a:endParaRPr>
          </a:p>
          <a:p>
            <a:pPr marL="0" indent="0">
              <a:buNone/>
            </a:pPr>
            <a:endParaRPr lang="en-US" altLang="en-GB" sz="1600" dirty="0">
              <a:latin typeface="Calibri Light" panose="020F0302020204030204" charset="0"/>
              <a:cs typeface="Calibri Light" panose="020F0302020204030204" charset="0"/>
            </a:endParaRPr>
          </a:p>
        </p:txBody>
      </p:sp>
      <p:pic>
        <p:nvPicPr>
          <p:cNvPr id="5" name="Content Placeholder 9"/>
          <p:cNvPicPr>
            <a:picLocks noChangeAspect="1"/>
          </p:cNvPicPr>
          <p:nvPr>
            <p:ph sz="half" idx="2"/>
          </p:nvPr>
        </p:nvPicPr>
        <p:blipFill>
          <a:blip r:embed="rId1"/>
          <a:stretch>
            <a:fillRect/>
          </a:stretch>
        </p:blipFill>
        <p:spPr>
          <a:xfrm>
            <a:off x="4417695" y="1541145"/>
            <a:ext cx="4726305" cy="3644265"/>
          </a:xfrm>
          <a:prstGeom prst="rect">
            <a:avLst/>
          </a:prstGeom>
        </p:spPr>
      </p:pic>
      <p:sp>
        <p:nvSpPr>
          <p:cNvPr id="6" name="Rounded Rectangle 5"/>
          <p:cNvSpPr/>
          <p:nvPr/>
        </p:nvSpPr>
        <p:spPr>
          <a:xfrm>
            <a:off x="8351520" y="3365500"/>
            <a:ext cx="792480" cy="395605"/>
          </a:xfrm>
          <a:prstGeom prst="roundRect">
            <a:avLst/>
          </a:prstGeom>
          <a:noFill/>
          <a:ln>
            <a:solidFill>
              <a:srgbClr val="C00000"/>
            </a:solidFill>
          </a:ln>
          <a:extLst>
            <a:ext uri="{909E8E84-426E-40DD-AFC4-6F175D3DCCD1}">
              <a14:hiddenFill xmlns:a14="http://schemas.microsoft.com/office/drawing/2010/main">
                <a:solidFill>
                  <a:schemeClr val="accent1"/>
                </a:solidFill>
              </a14:hiddenFill>
            </a:ext>
          </a:extLst>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en-US"/>
          </a:p>
        </p:txBody>
      </p:sp>
      <p:sp>
        <p:nvSpPr>
          <p:cNvPr id="7" name="Rounded Rectangle 6"/>
          <p:cNvSpPr/>
          <p:nvPr/>
        </p:nvSpPr>
        <p:spPr>
          <a:xfrm>
            <a:off x="7894320" y="2133600"/>
            <a:ext cx="792480" cy="273685"/>
          </a:xfrm>
          <a:prstGeom prst="roundRect">
            <a:avLst/>
          </a:prstGeom>
          <a:noFill/>
          <a:ln>
            <a:solidFill>
              <a:srgbClr val="C00000"/>
            </a:solidFill>
          </a:ln>
          <a:extLst>
            <a:ext uri="{909E8E84-426E-40DD-AFC4-6F175D3DCCD1}">
              <a14:hiddenFill xmlns:a14="http://schemas.microsoft.com/office/drawing/2010/main">
                <a:solidFill>
                  <a:schemeClr val="accent1"/>
                </a:solidFill>
              </a14:hiddenFill>
            </a:ext>
          </a:extLst>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en-US"/>
          </a:p>
        </p:txBody>
      </p:sp>
      <p:sp>
        <p:nvSpPr>
          <p:cNvPr id="8" name="Rounded Rectangle 7"/>
          <p:cNvSpPr/>
          <p:nvPr/>
        </p:nvSpPr>
        <p:spPr>
          <a:xfrm>
            <a:off x="8270875" y="4469765"/>
            <a:ext cx="792480" cy="395605"/>
          </a:xfrm>
          <a:prstGeom prst="roundRect">
            <a:avLst/>
          </a:prstGeom>
          <a:noFill/>
          <a:ln>
            <a:solidFill>
              <a:srgbClr val="C00000"/>
            </a:solidFill>
          </a:ln>
          <a:extLst>
            <a:ext uri="{909E8E84-426E-40DD-AFC4-6F175D3DCCD1}">
              <a14:hiddenFill xmlns:a14="http://schemas.microsoft.com/office/drawing/2010/main">
                <a:solidFill>
                  <a:schemeClr val="accent1"/>
                </a:solidFill>
              </a14:hiddenFill>
            </a:ext>
          </a:extLst>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en-US"/>
          </a:p>
        </p:txBody>
      </p:sp>
      <p:sp>
        <p:nvSpPr>
          <p:cNvPr id="4" name="Rounded Rectangle 3"/>
          <p:cNvSpPr/>
          <p:nvPr/>
        </p:nvSpPr>
        <p:spPr>
          <a:xfrm>
            <a:off x="7478395" y="1661160"/>
            <a:ext cx="792480" cy="219710"/>
          </a:xfrm>
          <a:prstGeom prst="roundRect">
            <a:avLst/>
          </a:prstGeom>
          <a:noFill/>
          <a:ln>
            <a:solidFill>
              <a:srgbClr val="C00000"/>
            </a:solidFill>
          </a:ln>
          <a:extLst>
            <a:ext uri="{909E8E84-426E-40DD-AFC4-6F175D3DCCD1}">
              <a14:hiddenFill xmlns:a14="http://schemas.microsoft.com/office/drawing/2010/main">
                <a:solidFill>
                  <a:schemeClr val="accent1"/>
                </a:solidFill>
              </a14:hiddenFill>
            </a:ext>
          </a:extLst>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en-US"/>
          </a:p>
        </p:txBody>
      </p:sp>
      <p:sp>
        <p:nvSpPr>
          <p:cNvPr id="9" name="Rounded Rectangle 8"/>
          <p:cNvSpPr/>
          <p:nvPr/>
        </p:nvSpPr>
        <p:spPr>
          <a:xfrm>
            <a:off x="7658100" y="1897380"/>
            <a:ext cx="718185" cy="197485"/>
          </a:xfrm>
          <a:prstGeom prst="roundRect">
            <a:avLst/>
          </a:prstGeom>
          <a:noFill/>
          <a:ln>
            <a:solidFill>
              <a:srgbClr val="C00000"/>
            </a:solidFill>
          </a:ln>
          <a:extLst>
            <a:ext uri="{909E8E84-426E-40DD-AFC4-6F175D3DCCD1}">
              <a14:hiddenFill xmlns:a14="http://schemas.microsoft.com/office/drawing/2010/main">
                <a:solidFill>
                  <a:schemeClr val="accent1"/>
                </a:solidFill>
              </a14:hiddenFill>
            </a:ext>
          </a:extLst>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en-US"/>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a:xfrm>
            <a:off x="457200" y="274955"/>
            <a:ext cx="8204200" cy="988695"/>
          </a:xfrm>
        </p:spPr>
        <p:txBody>
          <a:bodyPr/>
          <a:p>
            <a:r>
              <a:rPr lang="en-US" altLang="en-US" b="1">
                <a:latin typeface="Calibri Light" panose="020F0302020204030204" charset="0"/>
                <a:cs typeface="Calibri Light" panose="020F0302020204030204" charset="0"/>
              </a:rPr>
              <a:t>The "Golden Thread" of Alignment</a:t>
            </a:r>
            <a:endParaRPr lang="en-US" altLang="en-US" b="1">
              <a:latin typeface="Calibri Light" panose="020F0302020204030204" charset="0"/>
              <a:cs typeface="Calibri Light" panose="020F0302020204030204" charset="0"/>
            </a:endParaRPr>
          </a:p>
        </p:txBody>
      </p:sp>
      <p:sp>
        <p:nvSpPr>
          <p:cNvPr id="3" name="Content Placeholder 2"/>
          <p:cNvSpPr/>
          <p:nvPr>
            <p:ph idx="13"/>
            <p:custDataLst>
              <p:tags r:id="rId1"/>
            </p:custDataLst>
          </p:nvPr>
        </p:nvSpPr>
        <p:spPr>
          <a:xfrm>
            <a:off x="457200" y="1367155"/>
            <a:ext cx="8229600" cy="4098290"/>
          </a:xfrm>
        </p:spPr>
        <p:txBody>
          <a:bodyPr/>
          <a:p>
            <a:endParaRPr lang="en-US"/>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7" name="Title 6"/>
          <p:cNvSpPr>
            <a:spLocks noGrp="1"/>
          </p:cNvSpPr>
          <p:nvPr>
            <p:ph type="title"/>
          </p:nvPr>
        </p:nvSpPr>
        <p:spPr/>
        <p:txBody>
          <a:bodyPr/>
          <a:p>
            <a:endParaRPr lang="en-US"/>
          </a:p>
        </p:txBody>
      </p:sp>
      <p:graphicFrame>
        <p:nvGraphicFramePr>
          <p:cNvPr id="6" name="Content Placeholder 5"/>
          <p:cNvGraphicFramePr/>
          <p:nvPr>
            <p:ph idx="1"/>
            <p:custDataLst>
              <p:tags r:id="rId1"/>
            </p:custDataLst>
          </p:nvPr>
        </p:nvGraphicFramePr>
        <p:xfrm>
          <a:off x="144780" y="-44450"/>
          <a:ext cx="8580755" cy="5989955"/>
        </p:xfrm>
        <a:graphic>
          <a:graphicData uri="http://schemas.openxmlformats.org/drawingml/2006/table">
            <a:tbl>
              <a:tblPr/>
              <a:tblGrid>
                <a:gridCol w="2539365"/>
                <a:gridCol w="2007235"/>
                <a:gridCol w="2007235"/>
                <a:gridCol w="2026920"/>
              </a:tblGrid>
              <a:tr h="609600">
                <a:tc>
                  <a:txBody>
                    <a:bodyPr/>
                    <a:p>
                      <a:pPr marL="0" indent="0">
                        <a:spcBef>
                          <a:spcPct val="0"/>
                        </a:spcBef>
                        <a:spcAft>
                          <a:spcPct val="0"/>
                        </a:spcAft>
                      </a:pPr>
                      <a:r>
                        <a:rPr sz="1000" b="1">
                          <a:solidFill>
                            <a:srgbClr val="1F1F1F"/>
                          </a:solidFill>
                          <a:latin typeface="Calibri Light" panose="020F0302020204030204" charset="0"/>
                          <a:ea typeface="Google Sans Text"/>
                          <a:cs typeface="Calibri Light" panose="020F0302020204030204" charset="0"/>
                        </a:rPr>
                        <a:t>The Research Stage (The Onion Layers)</a:t>
                      </a:r>
                      <a:endParaRPr sz="1000" b="1">
                        <a:solidFill>
                          <a:srgbClr val="1F1F1F"/>
                        </a:solidFill>
                        <a:latin typeface="Calibri Light" panose="020F0302020204030204" charset="0"/>
                        <a:ea typeface="Google Sans Text"/>
                        <a:cs typeface="Calibri Light" panose="020F0302020204030204" charset="0"/>
                      </a:endParaRPr>
                    </a:p>
                  </a:txBody>
                  <a:tcPr marL="0" marR="114617" marT="152717" marB="152717" anchor="ctr" anchorCtr="0">
                    <a:lnL w="9525" cap="flat" cmpd="sng">
                      <a:solidFill>
                        <a:srgbClr val="000000"/>
                      </a:solidFill>
                      <a:prstDash val="solid"/>
                      <a:headEnd type="none" w="med" len="med"/>
                      <a:tailEnd type="none" w="med" len="med"/>
                    </a:lnL>
                    <a:lnR w="9525" cap="flat" cmpd="sng">
                      <a:solidFill>
                        <a:srgbClr val="000000"/>
                      </a:solidFill>
                      <a:prstDash val="solid"/>
                      <a:headEnd type="none" w="med" len="med"/>
                      <a:tailEnd type="none" w="med" len="med"/>
                    </a:lnR>
                    <a:lnT w="9525" cap="flat" cmpd="sng">
                      <a:solidFill>
                        <a:srgbClr val="000000"/>
                      </a:solidFill>
                      <a:prstDash val="solid"/>
                      <a:headEnd type="none" w="med" len="med"/>
                      <a:tailEnd type="none" w="med" len="med"/>
                    </a:lnT>
                    <a:lnB w="9525" cap="flat" cmpd="sng">
                      <a:solidFill>
                        <a:srgbClr val="000000"/>
                      </a:solidFill>
                      <a:prstDash val="solid"/>
                      <a:headEnd type="none" w="med" len="med"/>
                      <a:tailEnd type="none" w="med" len="med"/>
                    </a:lnB>
                    <a:noFill/>
                  </a:tcPr>
                </a:tc>
                <a:tc>
                  <a:txBody>
                    <a:bodyPr/>
                    <a:p>
                      <a:pPr marL="0" indent="0">
                        <a:spcBef>
                          <a:spcPct val="0"/>
                        </a:spcBef>
                        <a:spcAft>
                          <a:spcPct val="0"/>
                        </a:spcAft>
                      </a:pPr>
                      <a:r>
                        <a:rPr sz="1000" b="1">
                          <a:solidFill>
                            <a:srgbClr val="1F1F1F"/>
                          </a:solidFill>
                          <a:latin typeface="Calibri Light" panose="020F0302020204030204" charset="0"/>
                          <a:ea typeface="Google Sans Text"/>
                          <a:cs typeface="Calibri Light" panose="020F0302020204030204" charset="0"/>
                        </a:rPr>
                        <a:t>Route A: The Quantitative Path (The 'Numbers' Route</a:t>
                      </a:r>
                      <a:endParaRPr sz="1000" b="1">
                        <a:solidFill>
                          <a:srgbClr val="1F1F1F"/>
                        </a:solidFill>
                        <a:latin typeface="Calibri Light" panose="020F0302020204030204" charset="0"/>
                        <a:ea typeface="Google Sans Text"/>
                        <a:cs typeface="Calibri Light" panose="020F0302020204030204" charset="0"/>
                      </a:endParaRPr>
                    </a:p>
                  </a:txBody>
                  <a:tcPr marL="0" marR="114617" marT="152717" marB="152717" anchor="ctr" anchorCtr="0">
                    <a:lnL w="9525" cap="flat" cmpd="sng">
                      <a:solidFill>
                        <a:srgbClr val="000000"/>
                      </a:solidFill>
                      <a:prstDash val="solid"/>
                      <a:headEnd type="none" w="med" len="med"/>
                      <a:tailEnd type="none" w="med" len="med"/>
                    </a:lnL>
                    <a:lnR w="9525" cap="flat" cmpd="sng">
                      <a:solidFill>
                        <a:srgbClr val="000000"/>
                      </a:solidFill>
                      <a:prstDash val="solid"/>
                      <a:headEnd type="none" w="med" len="med"/>
                      <a:tailEnd type="none" w="med" len="med"/>
                    </a:lnR>
                    <a:lnT w="9525" cap="flat" cmpd="sng">
                      <a:solidFill>
                        <a:srgbClr val="000000"/>
                      </a:solidFill>
                      <a:prstDash val="solid"/>
                      <a:headEnd type="none" w="med" len="med"/>
                      <a:tailEnd type="none" w="med" len="med"/>
                    </a:lnT>
                    <a:lnB w="9525" cap="flat" cmpd="sng">
                      <a:solidFill>
                        <a:srgbClr val="000000"/>
                      </a:solidFill>
                      <a:prstDash val="solid"/>
                      <a:headEnd type="none" w="med" len="med"/>
                      <a:tailEnd type="none" w="med" len="med"/>
                    </a:lnB>
                    <a:noFill/>
                  </a:tcPr>
                </a:tc>
                <a:tc>
                  <a:txBody>
                    <a:bodyPr/>
                    <a:p>
                      <a:pPr marL="0" indent="0">
                        <a:spcBef>
                          <a:spcPct val="0"/>
                        </a:spcBef>
                        <a:spcAft>
                          <a:spcPct val="0"/>
                        </a:spcAft>
                      </a:pPr>
                      <a:r>
                        <a:rPr sz="1000" b="1">
                          <a:solidFill>
                            <a:srgbClr val="C00000"/>
                          </a:solidFill>
                          <a:latin typeface="Calibri Light" panose="020F0302020204030204" charset="0"/>
                          <a:ea typeface="Google Sans Text"/>
                          <a:cs typeface="Calibri Light" panose="020F0302020204030204" charset="0"/>
                        </a:rPr>
                        <a:t>Route B: The Qualitative Path (The 'Stories' Route )</a:t>
                      </a:r>
                      <a:endParaRPr sz="1000" b="1">
                        <a:solidFill>
                          <a:srgbClr val="C00000"/>
                        </a:solidFill>
                        <a:latin typeface="Calibri Light" panose="020F0302020204030204" charset="0"/>
                        <a:ea typeface="Google Sans Text"/>
                        <a:cs typeface="Calibri Light" panose="020F0302020204030204" charset="0"/>
                      </a:endParaRPr>
                    </a:p>
                  </a:txBody>
                  <a:tcPr marL="0" marR="114617" marT="152717" marB="152717" anchor="ctr" anchorCtr="0">
                    <a:lnL w="9525" cap="flat" cmpd="sng">
                      <a:solidFill>
                        <a:srgbClr val="000000"/>
                      </a:solidFill>
                      <a:prstDash val="solid"/>
                      <a:headEnd type="none" w="med" len="med"/>
                      <a:tailEnd type="none" w="med" len="med"/>
                    </a:lnL>
                    <a:lnR w="9525" cap="flat" cmpd="sng">
                      <a:solidFill>
                        <a:srgbClr val="000000"/>
                      </a:solidFill>
                      <a:prstDash val="solid"/>
                      <a:headEnd type="none" w="med" len="med"/>
                      <a:tailEnd type="none" w="med" len="med"/>
                    </a:lnR>
                    <a:lnT w="9525" cap="flat" cmpd="sng">
                      <a:solidFill>
                        <a:srgbClr val="000000"/>
                      </a:solidFill>
                      <a:prstDash val="solid"/>
                      <a:headEnd type="none" w="med" len="med"/>
                      <a:tailEnd type="none" w="med" len="med"/>
                    </a:lnT>
                    <a:lnB w="9525" cap="flat" cmpd="sng">
                      <a:solidFill>
                        <a:srgbClr val="000000"/>
                      </a:solidFill>
                      <a:prstDash val="solid"/>
                      <a:headEnd type="none" w="med" len="med"/>
                      <a:tailEnd type="none" w="med" len="med"/>
                    </a:lnB>
                    <a:noFill/>
                  </a:tcPr>
                </a:tc>
                <a:tc>
                  <a:txBody>
                    <a:bodyPr/>
                    <a:p>
                      <a:pPr marL="0" indent="0">
                        <a:spcBef>
                          <a:spcPct val="0"/>
                        </a:spcBef>
                        <a:spcAft>
                          <a:spcPct val="0"/>
                        </a:spcAft>
                      </a:pPr>
                      <a:r>
                        <a:rPr sz="1000" b="1">
                          <a:solidFill>
                            <a:srgbClr val="1F1F1F"/>
                          </a:solidFill>
                          <a:latin typeface="Calibri Light" panose="020F0302020204030204" charset="0"/>
                          <a:ea typeface="Google Sans Text"/>
                          <a:cs typeface="Calibri Light" panose="020F0302020204030204" charset="0"/>
                        </a:rPr>
                        <a:t>Route C: The Mixed Methods Path (The 'Best of Both' )</a:t>
                      </a:r>
                      <a:endParaRPr sz="1000" b="1">
                        <a:solidFill>
                          <a:srgbClr val="1F1F1F"/>
                        </a:solidFill>
                        <a:latin typeface="Calibri Light" panose="020F0302020204030204" charset="0"/>
                        <a:ea typeface="Google Sans Text"/>
                        <a:cs typeface="Calibri Light" panose="020F0302020204030204" charset="0"/>
                      </a:endParaRPr>
                    </a:p>
                  </a:txBody>
                  <a:tcPr marL="0" marR="0" marT="152717" marB="152717" anchor="ctr" anchorCtr="0">
                    <a:lnL w="9525" cap="flat" cmpd="sng">
                      <a:solidFill>
                        <a:srgbClr val="000000"/>
                      </a:solidFill>
                      <a:prstDash val="solid"/>
                      <a:headEnd type="none" w="med" len="med"/>
                      <a:tailEnd type="none" w="med" len="med"/>
                    </a:lnL>
                    <a:lnR w="9525" cap="flat" cmpd="sng">
                      <a:solidFill>
                        <a:srgbClr val="000000"/>
                      </a:solidFill>
                      <a:prstDash val="solid"/>
                      <a:headEnd type="none" w="med" len="med"/>
                      <a:tailEnd type="none" w="med" len="med"/>
                    </a:lnR>
                    <a:lnT w="9525" cap="flat" cmpd="sng">
                      <a:solidFill>
                        <a:srgbClr val="000000"/>
                      </a:solidFill>
                      <a:prstDash val="solid"/>
                      <a:headEnd type="none" w="med" len="med"/>
                      <a:tailEnd type="none" w="med" len="med"/>
                    </a:lnT>
                    <a:lnB w="9525" cap="flat" cmpd="sng">
                      <a:solidFill>
                        <a:srgbClr val="000000"/>
                      </a:solidFill>
                      <a:prstDash val="solid"/>
                      <a:headEnd type="none" w="med" len="med"/>
                      <a:tailEnd type="none" w="med" len="med"/>
                    </a:lnB>
                    <a:noFill/>
                  </a:tcPr>
                </a:tc>
              </a:tr>
              <a:tr h="762000">
                <a:tc>
                  <a:txBody>
                    <a:bodyPr/>
                    <a:p>
                      <a:pPr marL="0" indent="0">
                        <a:spcBef>
                          <a:spcPct val="0"/>
                        </a:spcBef>
                        <a:spcAft>
                          <a:spcPct val="0"/>
                        </a:spcAft>
                      </a:pPr>
                      <a:r>
                        <a:rPr sz="1000" b="1">
                          <a:solidFill>
                            <a:srgbClr val="1F1F1F"/>
                          </a:solidFill>
                          <a:latin typeface="Calibri Light" panose="020F0302020204030204" charset="0"/>
                          <a:ea typeface="Google Sans Text"/>
                          <a:cs typeface="Calibri Light" panose="020F0302020204030204" charset="0"/>
                        </a:rPr>
                        <a:t>1. Research Philosophy</a:t>
                      </a:r>
                      <a:r>
                        <a:rPr sz="1000">
                          <a:solidFill>
                            <a:srgbClr val="1F1F1F"/>
                          </a:solidFill>
                          <a:latin typeface="Calibri Light" panose="020F0302020204030204" charset="0"/>
                          <a:ea typeface="Google Sans Text"/>
                          <a:cs typeface="Calibri Light" panose="020F0302020204030204" charset="0"/>
                        </a:rPr>
                        <a:t> </a:t>
                      </a:r>
                      <a:r>
                        <a:rPr sz="1000" i="1">
                          <a:solidFill>
                            <a:srgbClr val="1F1F1F"/>
                          </a:solidFill>
                          <a:latin typeface="Calibri Light" panose="020F0302020204030204" charset="0"/>
                          <a:ea typeface="Google Sans Text"/>
                          <a:cs typeface="Calibri Light" panose="020F0302020204030204" charset="0"/>
                        </a:rPr>
                        <a:t>(Your underlying lens)</a:t>
                      </a:r>
                      <a:endParaRPr sz="1000" i="1">
                        <a:solidFill>
                          <a:srgbClr val="1F1F1F"/>
                        </a:solidFill>
                        <a:latin typeface="Calibri Light" panose="020F0302020204030204" charset="0"/>
                        <a:ea typeface="Google Sans Text"/>
                        <a:cs typeface="Calibri Light" panose="020F0302020204030204" charset="0"/>
                      </a:endParaRPr>
                    </a:p>
                  </a:txBody>
                  <a:tcPr marL="0" marR="114617" marT="152717" marB="152717" anchor="ctr" anchorCtr="0">
                    <a:lnL w="9525" cap="flat" cmpd="sng">
                      <a:solidFill>
                        <a:srgbClr val="000000"/>
                      </a:solidFill>
                      <a:prstDash val="solid"/>
                      <a:headEnd type="none" w="med" len="med"/>
                      <a:tailEnd type="none" w="med" len="med"/>
                    </a:lnL>
                    <a:lnR w="9525" cap="flat" cmpd="sng">
                      <a:solidFill>
                        <a:srgbClr val="000000"/>
                      </a:solidFill>
                      <a:prstDash val="solid"/>
                      <a:headEnd type="none" w="med" len="med"/>
                      <a:tailEnd type="none" w="med" len="med"/>
                    </a:lnR>
                    <a:lnT w="9525" cap="flat" cmpd="sng">
                      <a:solidFill>
                        <a:srgbClr val="000000"/>
                      </a:solidFill>
                      <a:prstDash val="solid"/>
                      <a:headEnd type="none" w="med" len="med"/>
                      <a:tailEnd type="none" w="med" len="med"/>
                    </a:lnT>
                    <a:lnB w="9525" cap="flat" cmpd="sng">
                      <a:solidFill>
                        <a:srgbClr val="000000"/>
                      </a:solidFill>
                      <a:prstDash val="solid"/>
                      <a:headEnd type="none" w="med" len="med"/>
                      <a:tailEnd type="none" w="med" len="med"/>
                    </a:lnB>
                    <a:noFill/>
                  </a:tcPr>
                </a:tc>
                <a:tc>
                  <a:txBody>
                    <a:bodyPr/>
                    <a:p>
                      <a:pPr marL="0" indent="0">
                        <a:spcBef>
                          <a:spcPct val="0"/>
                        </a:spcBef>
                        <a:spcAft>
                          <a:spcPct val="0"/>
                        </a:spcAft>
                      </a:pPr>
                      <a:r>
                        <a:rPr sz="1000" b="1">
                          <a:solidFill>
                            <a:srgbClr val="1F1F1F"/>
                          </a:solidFill>
                          <a:latin typeface="Calibri Light" panose="020F0302020204030204" charset="0"/>
                          <a:ea typeface="Google Sans Text"/>
                          <a:cs typeface="Calibri Light" panose="020F0302020204030204" charset="0"/>
                        </a:rPr>
                        <a:t>Positivism</a:t>
                      </a:r>
                      <a:r>
                        <a:rPr sz="1000">
                          <a:solidFill>
                            <a:srgbClr val="1F1F1F"/>
                          </a:solidFill>
                          <a:latin typeface="Calibri Light" panose="020F0302020204030204" charset="0"/>
                          <a:ea typeface="Google Sans Text"/>
                          <a:cs typeface="Calibri Light" panose="020F0302020204030204" charset="0"/>
                        </a:rPr>
                        <a:t> (Seeking objective facts, numbers, and universal laws)</a:t>
                      </a:r>
                      <a:endParaRPr sz="1000">
                        <a:solidFill>
                          <a:srgbClr val="1F1F1F"/>
                        </a:solidFill>
                        <a:latin typeface="Calibri Light" panose="020F0302020204030204" charset="0"/>
                        <a:ea typeface="Google Sans Text"/>
                        <a:cs typeface="Calibri Light" panose="020F0302020204030204" charset="0"/>
                      </a:endParaRPr>
                    </a:p>
                  </a:txBody>
                  <a:tcPr marL="0" marR="114617" marT="152717" marB="152717" anchor="ctr" anchorCtr="0">
                    <a:lnL w="9525" cap="flat" cmpd="sng">
                      <a:solidFill>
                        <a:srgbClr val="000000"/>
                      </a:solidFill>
                      <a:prstDash val="solid"/>
                      <a:headEnd type="none" w="med" len="med"/>
                      <a:tailEnd type="none" w="med" len="med"/>
                    </a:lnL>
                    <a:lnR w="9525" cap="flat" cmpd="sng">
                      <a:solidFill>
                        <a:srgbClr val="000000"/>
                      </a:solidFill>
                      <a:prstDash val="solid"/>
                      <a:headEnd type="none" w="med" len="med"/>
                      <a:tailEnd type="none" w="med" len="med"/>
                    </a:lnR>
                    <a:lnT w="9525" cap="flat" cmpd="sng">
                      <a:solidFill>
                        <a:srgbClr val="000000"/>
                      </a:solidFill>
                      <a:prstDash val="solid"/>
                      <a:headEnd type="none" w="med" len="med"/>
                      <a:tailEnd type="none" w="med" len="med"/>
                    </a:lnT>
                    <a:lnB w="9525" cap="flat" cmpd="sng">
                      <a:solidFill>
                        <a:srgbClr val="000000"/>
                      </a:solidFill>
                      <a:prstDash val="solid"/>
                      <a:headEnd type="none" w="med" len="med"/>
                      <a:tailEnd type="none" w="med" len="med"/>
                    </a:lnB>
                    <a:noFill/>
                  </a:tcPr>
                </a:tc>
                <a:tc>
                  <a:txBody>
                    <a:bodyPr/>
                    <a:p>
                      <a:pPr marL="0" indent="0">
                        <a:spcBef>
                          <a:spcPct val="0"/>
                        </a:spcBef>
                        <a:spcAft>
                          <a:spcPct val="0"/>
                        </a:spcAft>
                      </a:pPr>
                      <a:r>
                        <a:rPr sz="1000" b="1">
                          <a:solidFill>
                            <a:srgbClr val="C00000"/>
                          </a:solidFill>
                          <a:latin typeface="Calibri Light" panose="020F0302020204030204" charset="0"/>
                          <a:ea typeface="Google Sans Text"/>
                          <a:cs typeface="Calibri Light" panose="020F0302020204030204" charset="0"/>
                        </a:rPr>
                        <a:t>Interpretivism</a:t>
                      </a:r>
                      <a:r>
                        <a:rPr sz="1000">
                          <a:solidFill>
                            <a:srgbClr val="C00000"/>
                          </a:solidFill>
                          <a:latin typeface="Calibri Light" panose="020F0302020204030204" charset="0"/>
                          <a:ea typeface="Google Sans Text"/>
                          <a:cs typeface="Calibri Light" panose="020F0302020204030204" charset="0"/>
                        </a:rPr>
                        <a:t> (Seeking deep, subjective human meaning and experiences)</a:t>
                      </a:r>
                      <a:endParaRPr sz="1000">
                        <a:solidFill>
                          <a:srgbClr val="C00000"/>
                        </a:solidFill>
                        <a:latin typeface="Calibri Light" panose="020F0302020204030204" charset="0"/>
                        <a:ea typeface="Google Sans Text"/>
                        <a:cs typeface="Calibri Light" panose="020F0302020204030204" charset="0"/>
                      </a:endParaRPr>
                    </a:p>
                  </a:txBody>
                  <a:tcPr marL="0" marR="114617" marT="152717" marB="152717" anchor="ctr" anchorCtr="0">
                    <a:lnL w="9525" cap="flat" cmpd="sng">
                      <a:solidFill>
                        <a:srgbClr val="000000"/>
                      </a:solidFill>
                      <a:prstDash val="solid"/>
                      <a:headEnd type="none" w="med" len="med"/>
                      <a:tailEnd type="none" w="med" len="med"/>
                    </a:lnL>
                    <a:lnR w="9525" cap="flat" cmpd="sng">
                      <a:solidFill>
                        <a:srgbClr val="000000"/>
                      </a:solidFill>
                      <a:prstDash val="solid"/>
                      <a:headEnd type="none" w="med" len="med"/>
                      <a:tailEnd type="none" w="med" len="med"/>
                    </a:lnR>
                    <a:lnT w="9525" cap="flat" cmpd="sng">
                      <a:solidFill>
                        <a:srgbClr val="000000"/>
                      </a:solidFill>
                      <a:prstDash val="solid"/>
                      <a:headEnd type="none" w="med" len="med"/>
                      <a:tailEnd type="none" w="med" len="med"/>
                    </a:lnT>
                    <a:lnB w="9525" cap="flat" cmpd="sng">
                      <a:solidFill>
                        <a:srgbClr val="000000"/>
                      </a:solidFill>
                      <a:prstDash val="solid"/>
                      <a:headEnd type="none" w="med" len="med"/>
                      <a:tailEnd type="none" w="med" len="med"/>
                    </a:lnB>
                    <a:noFill/>
                  </a:tcPr>
                </a:tc>
                <a:tc>
                  <a:txBody>
                    <a:bodyPr/>
                    <a:p>
                      <a:pPr marL="0" indent="0">
                        <a:spcBef>
                          <a:spcPct val="0"/>
                        </a:spcBef>
                        <a:spcAft>
                          <a:spcPct val="0"/>
                        </a:spcAft>
                      </a:pPr>
                      <a:r>
                        <a:rPr sz="1000" b="1">
                          <a:solidFill>
                            <a:srgbClr val="1F1F1F"/>
                          </a:solidFill>
                          <a:latin typeface="Calibri Light" panose="020F0302020204030204" charset="0"/>
                          <a:ea typeface="Google Sans Text"/>
                          <a:cs typeface="Calibri Light" panose="020F0302020204030204" charset="0"/>
                        </a:rPr>
                        <a:t>Pragmatism</a:t>
                      </a:r>
                      <a:r>
                        <a:rPr sz="1000">
                          <a:solidFill>
                            <a:srgbClr val="1F1F1F"/>
                          </a:solidFill>
                          <a:latin typeface="Calibri Light" panose="020F0302020204030204" charset="0"/>
                          <a:ea typeface="Google Sans Text"/>
                          <a:cs typeface="Calibri Light" panose="020F0302020204030204" charset="0"/>
                        </a:rPr>
                        <a:t> (Seeking whatever practical combination solves the business problem)</a:t>
                      </a:r>
                      <a:endParaRPr sz="1000">
                        <a:solidFill>
                          <a:srgbClr val="1F1F1F"/>
                        </a:solidFill>
                        <a:latin typeface="Calibri Light" panose="020F0302020204030204" charset="0"/>
                        <a:ea typeface="Google Sans Text"/>
                        <a:cs typeface="Calibri Light" panose="020F0302020204030204" charset="0"/>
                      </a:endParaRPr>
                    </a:p>
                  </a:txBody>
                  <a:tcPr marL="0" marR="0" marT="152717" marB="152717" anchor="ctr" anchorCtr="0">
                    <a:lnL w="9525" cap="flat" cmpd="sng">
                      <a:solidFill>
                        <a:srgbClr val="000000"/>
                      </a:solidFill>
                      <a:prstDash val="solid"/>
                      <a:headEnd type="none" w="med" len="med"/>
                      <a:tailEnd type="none" w="med" len="med"/>
                    </a:lnL>
                    <a:lnR w="9525" cap="flat" cmpd="sng">
                      <a:solidFill>
                        <a:srgbClr val="000000"/>
                      </a:solidFill>
                      <a:prstDash val="solid"/>
                      <a:headEnd type="none" w="med" len="med"/>
                      <a:tailEnd type="none" w="med" len="med"/>
                    </a:lnR>
                    <a:lnT w="9525" cap="flat" cmpd="sng">
                      <a:solidFill>
                        <a:srgbClr val="000000"/>
                      </a:solidFill>
                      <a:prstDash val="solid"/>
                      <a:headEnd type="none" w="med" len="med"/>
                      <a:tailEnd type="none" w="med" len="med"/>
                    </a:lnT>
                    <a:lnB w="9525" cap="flat" cmpd="sng">
                      <a:solidFill>
                        <a:srgbClr val="000000"/>
                      </a:solidFill>
                      <a:prstDash val="solid"/>
                      <a:headEnd type="none" w="med" len="med"/>
                      <a:tailEnd type="none" w="med" len="med"/>
                    </a:lnB>
                    <a:noFill/>
                  </a:tcPr>
                </a:tc>
              </a:tr>
              <a:tr h="762000">
                <a:tc>
                  <a:txBody>
                    <a:bodyPr/>
                    <a:p>
                      <a:pPr marL="0" indent="0">
                        <a:spcBef>
                          <a:spcPct val="0"/>
                        </a:spcBef>
                        <a:spcAft>
                          <a:spcPct val="0"/>
                        </a:spcAft>
                      </a:pPr>
                      <a:r>
                        <a:rPr sz="1000" b="1">
                          <a:solidFill>
                            <a:srgbClr val="1F1F1F"/>
                          </a:solidFill>
                          <a:latin typeface="Calibri Light" panose="020F0302020204030204" charset="0"/>
                          <a:ea typeface="Google Sans Text"/>
                          <a:cs typeface="Calibri Light" panose="020F0302020204030204" charset="0"/>
                        </a:rPr>
                        <a:t>2. Research Approach</a:t>
                      </a:r>
                      <a:r>
                        <a:rPr sz="1000">
                          <a:solidFill>
                            <a:srgbClr val="1F1F1F"/>
                          </a:solidFill>
                          <a:latin typeface="Calibri Light" panose="020F0302020204030204" charset="0"/>
                          <a:ea typeface="Google Sans Text"/>
                          <a:cs typeface="Calibri Light" panose="020F0302020204030204" charset="0"/>
                        </a:rPr>
                        <a:t> </a:t>
                      </a:r>
                      <a:r>
                        <a:rPr sz="1000" i="1">
                          <a:solidFill>
                            <a:srgbClr val="1F1F1F"/>
                          </a:solidFill>
                          <a:latin typeface="Calibri Light" panose="020F0302020204030204" charset="0"/>
                          <a:ea typeface="Google Sans Text"/>
                          <a:cs typeface="Calibri Light" panose="020F0302020204030204" charset="0"/>
                        </a:rPr>
                        <a:t>(Your direction of logic)</a:t>
                      </a:r>
                      <a:endParaRPr sz="1000" i="1">
                        <a:solidFill>
                          <a:srgbClr val="1F1F1F"/>
                        </a:solidFill>
                        <a:latin typeface="Calibri Light" panose="020F0302020204030204" charset="0"/>
                        <a:ea typeface="Google Sans Text"/>
                        <a:cs typeface="Calibri Light" panose="020F0302020204030204" charset="0"/>
                      </a:endParaRPr>
                    </a:p>
                  </a:txBody>
                  <a:tcPr marL="0" marR="114617" marT="152717" marB="152717" anchor="ctr" anchorCtr="0">
                    <a:lnL w="9525" cap="flat" cmpd="sng">
                      <a:solidFill>
                        <a:srgbClr val="000000"/>
                      </a:solidFill>
                      <a:prstDash val="solid"/>
                      <a:headEnd type="none" w="med" len="med"/>
                      <a:tailEnd type="none" w="med" len="med"/>
                    </a:lnL>
                    <a:lnR w="9525" cap="flat" cmpd="sng">
                      <a:solidFill>
                        <a:srgbClr val="000000"/>
                      </a:solidFill>
                      <a:prstDash val="solid"/>
                      <a:headEnd type="none" w="med" len="med"/>
                      <a:tailEnd type="none" w="med" len="med"/>
                    </a:lnR>
                    <a:lnT w="9525" cap="flat" cmpd="sng">
                      <a:solidFill>
                        <a:srgbClr val="000000"/>
                      </a:solidFill>
                      <a:prstDash val="solid"/>
                      <a:headEnd type="none" w="med" len="med"/>
                      <a:tailEnd type="none" w="med" len="med"/>
                    </a:lnT>
                    <a:lnB w="9525" cap="flat" cmpd="sng">
                      <a:solidFill>
                        <a:srgbClr val="000000"/>
                      </a:solidFill>
                      <a:prstDash val="solid"/>
                      <a:headEnd type="none" w="med" len="med"/>
                      <a:tailEnd type="none" w="med" len="med"/>
                    </a:lnB>
                    <a:noFill/>
                  </a:tcPr>
                </a:tc>
                <a:tc>
                  <a:txBody>
                    <a:bodyPr/>
                    <a:p>
                      <a:pPr marL="0" indent="0">
                        <a:spcBef>
                          <a:spcPct val="0"/>
                        </a:spcBef>
                        <a:spcAft>
                          <a:spcPct val="0"/>
                        </a:spcAft>
                      </a:pPr>
                      <a:r>
                        <a:rPr sz="1000" b="1">
                          <a:solidFill>
                            <a:srgbClr val="1F1F1F"/>
                          </a:solidFill>
                          <a:latin typeface="Calibri Light" panose="020F0302020204030204" charset="0"/>
                          <a:ea typeface="Google Sans Text"/>
                          <a:cs typeface="Calibri Light" panose="020F0302020204030204" charset="0"/>
                        </a:rPr>
                        <a:t>Deductive</a:t>
                      </a:r>
                      <a:r>
                        <a:rPr sz="1000">
                          <a:solidFill>
                            <a:srgbClr val="1F1F1F"/>
                          </a:solidFill>
                          <a:latin typeface="Calibri Light" panose="020F0302020204030204" charset="0"/>
                          <a:ea typeface="Google Sans Text"/>
                          <a:cs typeface="Calibri Light" panose="020F0302020204030204" charset="0"/>
                        </a:rPr>
                        <a:t> (Testing an existing theory or hypothesis using data)</a:t>
                      </a:r>
                      <a:endParaRPr sz="1000">
                        <a:solidFill>
                          <a:srgbClr val="1F1F1F"/>
                        </a:solidFill>
                        <a:latin typeface="Calibri Light" panose="020F0302020204030204" charset="0"/>
                        <a:ea typeface="Google Sans Text"/>
                        <a:cs typeface="Calibri Light" panose="020F0302020204030204" charset="0"/>
                      </a:endParaRPr>
                    </a:p>
                  </a:txBody>
                  <a:tcPr marL="0" marR="114617" marT="152717" marB="152717" anchor="ctr" anchorCtr="0">
                    <a:lnL w="9525" cap="flat" cmpd="sng">
                      <a:solidFill>
                        <a:srgbClr val="000000"/>
                      </a:solidFill>
                      <a:prstDash val="solid"/>
                      <a:headEnd type="none" w="med" len="med"/>
                      <a:tailEnd type="none" w="med" len="med"/>
                    </a:lnL>
                    <a:lnR w="9525" cap="flat" cmpd="sng">
                      <a:solidFill>
                        <a:srgbClr val="000000"/>
                      </a:solidFill>
                      <a:prstDash val="solid"/>
                      <a:headEnd type="none" w="med" len="med"/>
                      <a:tailEnd type="none" w="med" len="med"/>
                    </a:lnR>
                    <a:lnT w="9525" cap="flat" cmpd="sng">
                      <a:solidFill>
                        <a:srgbClr val="000000"/>
                      </a:solidFill>
                      <a:prstDash val="solid"/>
                      <a:headEnd type="none" w="med" len="med"/>
                      <a:tailEnd type="none" w="med" len="med"/>
                    </a:lnT>
                    <a:lnB w="9525" cap="flat" cmpd="sng">
                      <a:solidFill>
                        <a:srgbClr val="000000"/>
                      </a:solidFill>
                      <a:prstDash val="solid"/>
                      <a:headEnd type="none" w="med" len="med"/>
                      <a:tailEnd type="none" w="med" len="med"/>
                    </a:lnB>
                    <a:noFill/>
                  </a:tcPr>
                </a:tc>
                <a:tc>
                  <a:txBody>
                    <a:bodyPr/>
                    <a:p>
                      <a:pPr marL="0" indent="0">
                        <a:spcBef>
                          <a:spcPct val="0"/>
                        </a:spcBef>
                        <a:spcAft>
                          <a:spcPct val="0"/>
                        </a:spcAft>
                      </a:pPr>
                      <a:r>
                        <a:rPr sz="1000" b="1">
                          <a:solidFill>
                            <a:srgbClr val="C00000"/>
                          </a:solidFill>
                          <a:latin typeface="Calibri Light" panose="020F0302020204030204" charset="0"/>
                          <a:ea typeface="Google Sans Text"/>
                          <a:cs typeface="Calibri Light" panose="020F0302020204030204" charset="0"/>
                        </a:rPr>
                        <a:t>Inductive</a:t>
                      </a:r>
                      <a:r>
                        <a:rPr sz="1000">
                          <a:solidFill>
                            <a:srgbClr val="C00000"/>
                          </a:solidFill>
                          <a:latin typeface="Calibri Light" panose="020F0302020204030204" charset="0"/>
                          <a:ea typeface="Google Sans Text"/>
                          <a:cs typeface="Calibri Light" panose="020F0302020204030204" charset="0"/>
                        </a:rPr>
                        <a:t> (Building a brand new theory from the ground up using your data)</a:t>
                      </a:r>
                      <a:endParaRPr sz="1000">
                        <a:solidFill>
                          <a:srgbClr val="C00000"/>
                        </a:solidFill>
                        <a:latin typeface="Calibri Light" panose="020F0302020204030204" charset="0"/>
                        <a:ea typeface="Google Sans Text"/>
                        <a:cs typeface="Calibri Light" panose="020F0302020204030204" charset="0"/>
                      </a:endParaRPr>
                    </a:p>
                  </a:txBody>
                  <a:tcPr marL="0" marR="114617" marT="152717" marB="152717" anchor="ctr" anchorCtr="0">
                    <a:lnL w="9525" cap="flat" cmpd="sng">
                      <a:solidFill>
                        <a:srgbClr val="000000"/>
                      </a:solidFill>
                      <a:prstDash val="solid"/>
                      <a:headEnd type="none" w="med" len="med"/>
                      <a:tailEnd type="none" w="med" len="med"/>
                    </a:lnL>
                    <a:lnR w="9525" cap="flat" cmpd="sng">
                      <a:solidFill>
                        <a:srgbClr val="000000"/>
                      </a:solidFill>
                      <a:prstDash val="solid"/>
                      <a:headEnd type="none" w="med" len="med"/>
                      <a:tailEnd type="none" w="med" len="med"/>
                    </a:lnR>
                    <a:lnT w="9525" cap="flat" cmpd="sng">
                      <a:solidFill>
                        <a:srgbClr val="000000"/>
                      </a:solidFill>
                      <a:prstDash val="solid"/>
                      <a:headEnd type="none" w="med" len="med"/>
                      <a:tailEnd type="none" w="med" len="med"/>
                    </a:lnT>
                    <a:lnB w="9525" cap="flat" cmpd="sng">
                      <a:solidFill>
                        <a:srgbClr val="000000"/>
                      </a:solidFill>
                      <a:prstDash val="solid"/>
                      <a:headEnd type="none" w="med" len="med"/>
                      <a:tailEnd type="none" w="med" len="med"/>
                    </a:lnB>
                    <a:noFill/>
                  </a:tcPr>
                </a:tc>
                <a:tc>
                  <a:txBody>
                    <a:bodyPr/>
                    <a:p>
                      <a:pPr marL="0" indent="0">
                        <a:spcBef>
                          <a:spcPct val="0"/>
                        </a:spcBef>
                        <a:spcAft>
                          <a:spcPct val="0"/>
                        </a:spcAft>
                      </a:pPr>
                      <a:r>
                        <a:rPr sz="1000" b="1">
                          <a:solidFill>
                            <a:srgbClr val="1F1F1F"/>
                          </a:solidFill>
                          <a:latin typeface="Calibri Light" panose="020F0302020204030204" charset="0"/>
                          <a:ea typeface="Google Sans Text"/>
                          <a:cs typeface="Calibri Light" panose="020F0302020204030204" charset="0"/>
                        </a:rPr>
                        <a:t>Abductive / Combined</a:t>
                      </a:r>
                      <a:r>
                        <a:rPr sz="1000">
                          <a:solidFill>
                            <a:srgbClr val="1F1F1F"/>
                          </a:solidFill>
                          <a:latin typeface="Calibri Light" panose="020F0302020204030204" charset="0"/>
                          <a:ea typeface="Google Sans Text"/>
                          <a:cs typeface="Calibri Light" panose="020F0302020204030204" charset="0"/>
                        </a:rPr>
                        <a:t> (Moving back and forth between existing theory and new data)</a:t>
                      </a:r>
                      <a:endParaRPr sz="1000">
                        <a:solidFill>
                          <a:srgbClr val="1F1F1F"/>
                        </a:solidFill>
                        <a:latin typeface="Calibri Light" panose="020F0302020204030204" charset="0"/>
                        <a:ea typeface="Google Sans Text"/>
                        <a:cs typeface="Calibri Light" panose="020F0302020204030204" charset="0"/>
                      </a:endParaRPr>
                    </a:p>
                  </a:txBody>
                  <a:tcPr marL="0" marR="0" marT="152717" marB="152717" anchor="ctr" anchorCtr="0">
                    <a:lnL w="9525" cap="flat" cmpd="sng">
                      <a:solidFill>
                        <a:srgbClr val="000000"/>
                      </a:solidFill>
                      <a:prstDash val="solid"/>
                      <a:headEnd type="none" w="med" len="med"/>
                      <a:tailEnd type="none" w="med" len="med"/>
                    </a:lnL>
                    <a:lnR w="9525" cap="flat" cmpd="sng">
                      <a:solidFill>
                        <a:srgbClr val="000000"/>
                      </a:solidFill>
                      <a:prstDash val="solid"/>
                      <a:headEnd type="none" w="med" len="med"/>
                      <a:tailEnd type="none" w="med" len="med"/>
                    </a:lnR>
                    <a:lnT w="9525" cap="flat" cmpd="sng">
                      <a:solidFill>
                        <a:srgbClr val="000000"/>
                      </a:solidFill>
                      <a:prstDash val="solid"/>
                      <a:headEnd type="none" w="med" len="med"/>
                      <a:tailEnd type="none" w="med" len="med"/>
                    </a:lnT>
                    <a:lnB w="9525" cap="flat" cmpd="sng">
                      <a:solidFill>
                        <a:srgbClr val="000000"/>
                      </a:solidFill>
                      <a:prstDash val="solid"/>
                      <a:headEnd type="none" w="med" len="med"/>
                      <a:tailEnd type="none" w="med" len="med"/>
                    </a:lnB>
                    <a:noFill/>
                  </a:tcPr>
                </a:tc>
              </a:tr>
              <a:tr h="503555">
                <a:tc>
                  <a:txBody>
                    <a:bodyPr/>
                    <a:p>
                      <a:pPr marL="0" indent="0">
                        <a:spcBef>
                          <a:spcPct val="0"/>
                        </a:spcBef>
                        <a:spcAft>
                          <a:spcPct val="0"/>
                        </a:spcAft>
                      </a:pPr>
                      <a:r>
                        <a:rPr sz="1000" b="1">
                          <a:solidFill>
                            <a:srgbClr val="1F1F1F"/>
                          </a:solidFill>
                          <a:latin typeface="Calibri Light" panose="020F0302020204030204" charset="0"/>
                          <a:ea typeface="Google Sans Text"/>
                          <a:cs typeface="Calibri Light" panose="020F0302020204030204" charset="0"/>
                        </a:rPr>
                        <a:t>3. Methodological Choice</a:t>
                      </a:r>
                      <a:r>
                        <a:rPr sz="1000">
                          <a:solidFill>
                            <a:srgbClr val="1F1F1F"/>
                          </a:solidFill>
                          <a:latin typeface="Calibri Light" panose="020F0302020204030204" charset="0"/>
                          <a:ea typeface="Google Sans Text"/>
                          <a:cs typeface="Calibri Light" panose="020F0302020204030204" charset="0"/>
                        </a:rPr>
                        <a:t> </a:t>
                      </a:r>
                      <a:r>
                        <a:rPr sz="1000" i="1">
                          <a:solidFill>
                            <a:srgbClr val="1F1F1F"/>
                          </a:solidFill>
                          <a:latin typeface="Calibri Light" panose="020F0302020204030204" charset="0"/>
                          <a:ea typeface="Google Sans Text"/>
                          <a:cs typeface="Calibri Light" panose="020F0302020204030204" charset="0"/>
                        </a:rPr>
                        <a:t>(Your core data type)</a:t>
                      </a:r>
                      <a:endParaRPr sz="1000" i="1">
                        <a:solidFill>
                          <a:srgbClr val="1F1F1F"/>
                        </a:solidFill>
                        <a:latin typeface="Calibri Light" panose="020F0302020204030204" charset="0"/>
                        <a:ea typeface="Google Sans Text"/>
                        <a:cs typeface="Calibri Light" panose="020F0302020204030204" charset="0"/>
                      </a:endParaRPr>
                    </a:p>
                  </a:txBody>
                  <a:tcPr marL="0" marR="114617" marT="152717" marB="152717" anchor="ctr" anchorCtr="0">
                    <a:lnL w="9525" cap="flat" cmpd="sng">
                      <a:solidFill>
                        <a:srgbClr val="000000"/>
                      </a:solidFill>
                      <a:prstDash val="solid"/>
                      <a:headEnd type="none" w="med" len="med"/>
                      <a:tailEnd type="none" w="med" len="med"/>
                    </a:lnL>
                    <a:lnR w="9525" cap="flat" cmpd="sng">
                      <a:solidFill>
                        <a:srgbClr val="000000"/>
                      </a:solidFill>
                      <a:prstDash val="solid"/>
                      <a:headEnd type="none" w="med" len="med"/>
                      <a:tailEnd type="none" w="med" len="med"/>
                    </a:lnR>
                    <a:lnT w="9525" cap="flat" cmpd="sng">
                      <a:solidFill>
                        <a:srgbClr val="000000"/>
                      </a:solidFill>
                      <a:prstDash val="solid"/>
                      <a:headEnd type="none" w="med" len="med"/>
                      <a:tailEnd type="none" w="med" len="med"/>
                    </a:lnT>
                    <a:lnB w="9525" cap="flat" cmpd="sng">
                      <a:solidFill>
                        <a:srgbClr val="000000"/>
                      </a:solidFill>
                      <a:prstDash val="solid"/>
                      <a:headEnd type="none" w="med" len="med"/>
                      <a:tailEnd type="none" w="med" len="med"/>
                    </a:lnB>
                    <a:noFill/>
                  </a:tcPr>
                </a:tc>
                <a:tc>
                  <a:txBody>
                    <a:bodyPr/>
                    <a:p>
                      <a:pPr marL="0" indent="0">
                        <a:spcBef>
                          <a:spcPct val="0"/>
                        </a:spcBef>
                        <a:spcAft>
                          <a:spcPct val="0"/>
                        </a:spcAft>
                      </a:pPr>
                      <a:r>
                        <a:rPr sz="1000">
                          <a:solidFill>
                            <a:srgbClr val="1F1F1F"/>
                          </a:solidFill>
                          <a:latin typeface="Calibri Light" panose="020F0302020204030204" charset="0"/>
                          <a:ea typeface="Google Sans Text"/>
                          <a:cs typeface="Calibri Light" panose="020F0302020204030204" charset="0"/>
                        </a:rPr>
                        <a:t>Quantitative</a:t>
                      </a:r>
                      <a:endParaRPr sz="1000">
                        <a:solidFill>
                          <a:srgbClr val="1F1F1F"/>
                        </a:solidFill>
                        <a:latin typeface="Calibri Light" panose="020F0302020204030204" charset="0"/>
                        <a:ea typeface="Google Sans Text"/>
                        <a:cs typeface="Calibri Light" panose="020F0302020204030204" charset="0"/>
                      </a:endParaRPr>
                    </a:p>
                  </a:txBody>
                  <a:tcPr marL="0" marR="114617" marT="152717" marB="152717" anchor="ctr" anchorCtr="0">
                    <a:lnL w="9525" cap="flat" cmpd="sng">
                      <a:solidFill>
                        <a:srgbClr val="000000"/>
                      </a:solidFill>
                      <a:prstDash val="solid"/>
                      <a:headEnd type="none" w="med" len="med"/>
                      <a:tailEnd type="none" w="med" len="med"/>
                    </a:lnL>
                    <a:lnR w="9525" cap="flat" cmpd="sng">
                      <a:solidFill>
                        <a:srgbClr val="000000"/>
                      </a:solidFill>
                      <a:prstDash val="solid"/>
                      <a:headEnd type="none" w="med" len="med"/>
                      <a:tailEnd type="none" w="med" len="med"/>
                    </a:lnR>
                    <a:lnT w="9525" cap="flat" cmpd="sng">
                      <a:solidFill>
                        <a:srgbClr val="000000"/>
                      </a:solidFill>
                      <a:prstDash val="solid"/>
                      <a:headEnd type="none" w="med" len="med"/>
                      <a:tailEnd type="none" w="med" len="med"/>
                    </a:lnT>
                    <a:lnB w="9525" cap="flat" cmpd="sng">
                      <a:solidFill>
                        <a:srgbClr val="000000"/>
                      </a:solidFill>
                      <a:prstDash val="solid"/>
                      <a:headEnd type="none" w="med" len="med"/>
                      <a:tailEnd type="none" w="med" len="med"/>
                    </a:lnB>
                    <a:noFill/>
                  </a:tcPr>
                </a:tc>
                <a:tc>
                  <a:txBody>
                    <a:bodyPr/>
                    <a:p>
                      <a:pPr marL="0" indent="0">
                        <a:spcBef>
                          <a:spcPct val="0"/>
                        </a:spcBef>
                        <a:spcAft>
                          <a:spcPct val="0"/>
                        </a:spcAft>
                      </a:pPr>
                      <a:r>
                        <a:rPr sz="1000">
                          <a:solidFill>
                            <a:srgbClr val="C00000"/>
                          </a:solidFill>
                          <a:latin typeface="Calibri Light" panose="020F0302020204030204" charset="0"/>
                          <a:ea typeface="Google Sans Text"/>
                          <a:cs typeface="Calibri Light" panose="020F0302020204030204" charset="0"/>
                        </a:rPr>
                        <a:t> Qualitative</a:t>
                      </a:r>
                      <a:endParaRPr sz="1000">
                        <a:solidFill>
                          <a:srgbClr val="C00000"/>
                        </a:solidFill>
                        <a:latin typeface="Calibri Light" panose="020F0302020204030204" charset="0"/>
                        <a:ea typeface="Google Sans Text"/>
                        <a:cs typeface="Calibri Light" panose="020F0302020204030204" charset="0"/>
                      </a:endParaRPr>
                    </a:p>
                  </a:txBody>
                  <a:tcPr marL="0" marR="114617" marT="152717" marB="152717" anchor="ctr" anchorCtr="0">
                    <a:lnL w="9525" cap="flat" cmpd="sng">
                      <a:solidFill>
                        <a:srgbClr val="000000"/>
                      </a:solidFill>
                      <a:prstDash val="solid"/>
                      <a:headEnd type="none" w="med" len="med"/>
                      <a:tailEnd type="none" w="med" len="med"/>
                    </a:lnL>
                    <a:lnR w="9525" cap="flat" cmpd="sng">
                      <a:solidFill>
                        <a:srgbClr val="000000"/>
                      </a:solidFill>
                      <a:prstDash val="solid"/>
                      <a:headEnd type="none" w="med" len="med"/>
                      <a:tailEnd type="none" w="med" len="med"/>
                    </a:lnR>
                    <a:lnT w="9525" cap="flat" cmpd="sng">
                      <a:solidFill>
                        <a:srgbClr val="000000"/>
                      </a:solidFill>
                      <a:prstDash val="solid"/>
                      <a:headEnd type="none" w="med" len="med"/>
                      <a:tailEnd type="none" w="med" len="med"/>
                    </a:lnT>
                    <a:lnB w="9525" cap="flat" cmpd="sng">
                      <a:solidFill>
                        <a:srgbClr val="000000"/>
                      </a:solidFill>
                      <a:prstDash val="solid"/>
                      <a:headEnd type="none" w="med" len="med"/>
                      <a:tailEnd type="none" w="med" len="med"/>
                    </a:lnB>
                    <a:noFill/>
                  </a:tcPr>
                </a:tc>
                <a:tc>
                  <a:txBody>
                    <a:bodyPr/>
                    <a:p>
                      <a:pPr marL="0" indent="0">
                        <a:spcBef>
                          <a:spcPct val="0"/>
                        </a:spcBef>
                        <a:spcAft>
                          <a:spcPct val="0"/>
                        </a:spcAft>
                      </a:pPr>
                      <a:r>
                        <a:rPr sz="1000">
                          <a:solidFill>
                            <a:srgbClr val="1F1F1F"/>
                          </a:solidFill>
                          <a:latin typeface="Calibri Light" panose="020F0302020204030204" charset="0"/>
                          <a:ea typeface="Google Sans Text"/>
                          <a:cs typeface="Calibri Light" panose="020F0302020204030204" charset="0"/>
                        </a:rPr>
                        <a:t>Mixed Methods</a:t>
                      </a:r>
                      <a:endParaRPr sz="1000">
                        <a:solidFill>
                          <a:srgbClr val="1F1F1F"/>
                        </a:solidFill>
                        <a:latin typeface="Calibri Light" panose="020F0302020204030204" charset="0"/>
                        <a:ea typeface="Google Sans Text"/>
                        <a:cs typeface="Calibri Light" panose="020F0302020204030204" charset="0"/>
                      </a:endParaRPr>
                    </a:p>
                  </a:txBody>
                  <a:tcPr marL="0" marR="0" marT="152717" marB="152717" anchor="ctr" anchorCtr="0">
                    <a:lnL w="9525" cap="flat" cmpd="sng">
                      <a:solidFill>
                        <a:srgbClr val="000000"/>
                      </a:solidFill>
                      <a:prstDash val="solid"/>
                      <a:headEnd type="none" w="med" len="med"/>
                      <a:tailEnd type="none" w="med" len="med"/>
                    </a:lnL>
                    <a:lnR w="9525" cap="flat" cmpd="sng">
                      <a:solidFill>
                        <a:srgbClr val="000000"/>
                      </a:solidFill>
                      <a:prstDash val="solid"/>
                      <a:headEnd type="none" w="med" len="med"/>
                      <a:tailEnd type="none" w="med" len="med"/>
                    </a:lnR>
                    <a:lnT w="9525" cap="flat" cmpd="sng">
                      <a:solidFill>
                        <a:srgbClr val="000000"/>
                      </a:solidFill>
                      <a:prstDash val="solid"/>
                      <a:headEnd type="none" w="med" len="med"/>
                      <a:tailEnd type="none" w="med" len="med"/>
                    </a:lnT>
                    <a:lnB w="9525" cap="flat" cmpd="sng">
                      <a:solidFill>
                        <a:srgbClr val="000000"/>
                      </a:solidFill>
                      <a:prstDash val="solid"/>
                      <a:headEnd type="none" w="med" len="med"/>
                      <a:tailEnd type="none" w="med" len="med"/>
                    </a:lnB>
                    <a:noFill/>
                  </a:tcPr>
                </a:tc>
              </a:tr>
              <a:tr h="762000">
                <a:tc>
                  <a:txBody>
                    <a:bodyPr/>
                    <a:p>
                      <a:pPr marL="0" indent="0">
                        <a:spcBef>
                          <a:spcPct val="0"/>
                        </a:spcBef>
                        <a:spcAft>
                          <a:spcPct val="0"/>
                        </a:spcAft>
                      </a:pPr>
                      <a:r>
                        <a:rPr sz="1000" b="1">
                          <a:solidFill>
                            <a:srgbClr val="1F1F1F"/>
                          </a:solidFill>
                          <a:latin typeface="Calibri Light" panose="020F0302020204030204" charset="0"/>
                          <a:ea typeface="Google Sans Text"/>
                          <a:cs typeface="Calibri Light" panose="020F0302020204030204" charset="0"/>
                        </a:rPr>
                        <a:t>4. Research Strategy</a:t>
                      </a:r>
                      <a:r>
                        <a:rPr sz="1000">
                          <a:solidFill>
                            <a:srgbClr val="1F1F1F"/>
                          </a:solidFill>
                          <a:latin typeface="Calibri Light" panose="020F0302020204030204" charset="0"/>
                          <a:ea typeface="Google Sans Text"/>
                          <a:cs typeface="Calibri Light" panose="020F0302020204030204" charset="0"/>
                        </a:rPr>
                        <a:t> </a:t>
                      </a:r>
                      <a:r>
                        <a:rPr sz="1000" i="1">
                          <a:solidFill>
                            <a:srgbClr val="1F1F1F"/>
                          </a:solidFill>
                          <a:latin typeface="Calibri Light" panose="020F0302020204030204" charset="0"/>
                          <a:ea typeface="Google Sans Text"/>
                          <a:cs typeface="Calibri Light" panose="020F0302020204030204" charset="0"/>
                        </a:rPr>
                        <a:t>(Your plan of action)</a:t>
                      </a:r>
                      <a:endParaRPr sz="1000" i="1">
                        <a:solidFill>
                          <a:srgbClr val="1F1F1F"/>
                        </a:solidFill>
                        <a:latin typeface="Calibri Light" panose="020F0302020204030204" charset="0"/>
                        <a:ea typeface="Google Sans Text"/>
                        <a:cs typeface="Calibri Light" panose="020F0302020204030204" charset="0"/>
                      </a:endParaRPr>
                    </a:p>
                  </a:txBody>
                  <a:tcPr marL="0" marR="114617" marT="152717" marB="152717" anchor="ctr" anchorCtr="0">
                    <a:lnL w="9525" cap="flat" cmpd="sng">
                      <a:solidFill>
                        <a:srgbClr val="000000"/>
                      </a:solidFill>
                      <a:prstDash val="solid"/>
                      <a:headEnd type="none" w="med" len="med"/>
                      <a:tailEnd type="none" w="med" len="med"/>
                    </a:lnL>
                    <a:lnR w="9525" cap="flat" cmpd="sng">
                      <a:solidFill>
                        <a:srgbClr val="000000"/>
                      </a:solidFill>
                      <a:prstDash val="solid"/>
                      <a:headEnd type="none" w="med" len="med"/>
                      <a:tailEnd type="none" w="med" len="med"/>
                    </a:lnR>
                    <a:lnT w="9525" cap="flat" cmpd="sng">
                      <a:solidFill>
                        <a:srgbClr val="000000"/>
                      </a:solidFill>
                      <a:prstDash val="solid"/>
                      <a:headEnd type="none" w="med" len="med"/>
                      <a:tailEnd type="none" w="med" len="med"/>
                    </a:lnT>
                    <a:lnB w="9525" cap="flat" cmpd="sng">
                      <a:solidFill>
                        <a:srgbClr val="000000"/>
                      </a:solidFill>
                      <a:prstDash val="solid"/>
                      <a:headEnd type="none" w="med" len="med"/>
                      <a:tailEnd type="none" w="med" len="med"/>
                    </a:lnB>
                    <a:noFill/>
                  </a:tcPr>
                </a:tc>
                <a:tc>
                  <a:txBody>
                    <a:bodyPr/>
                    <a:p>
                      <a:pPr marL="0" indent="0">
                        <a:spcBef>
                          <a:spcPct val="0"/>
                        </a:spcBef>
                        <a:spcAft>
                          <a:spcPct val="0"/>
                        </a:spcAft>
                      </a:pPr>
                      <a:r>
                        <a:rPr sz="1000" b="1">
                          <a:solidFill>
                            <a:srgbClr val="1F1F1F"/>
                          </a:solidFill>
                          <a:latin typeface="Calibri Light" panose="020F0302020204030204" charset="0"/>
                          <a:ea typeface="Google Sans Text"/>
                          <a:cs typeface="Calibri Light" panose="020F0302020204030204" charset="0"/>
                        </a:rPr>
                        <a:t>Survey</a:t>
                      </a:r>
                      <a:r>
                        <a:rPr sz="1000">
                          <a:solidFill>
                            <a:srgbClr val="1F1F1F"/>
                          </a:solidFill>
                          <a:latin typeface="Calibri Light" panose="020F0302020204030204" charset="0"/>
                          <a:ea typeface="Google Sans Text"/>
                          <a:cs typeface="Calibri Light" panose="020F0302020204030204" charset="0"/>
                        </a:rPr>
                        <a:t>, Experiment</a:t>
                      </a:r>
                      <a:endParaRPr sz="1000">
                        <a:solidFill>
                          <a:srgbClr val="1F1F1F"/>
                        </a:solidFill>
                        <a:latin typeface="Calibri Light" panose="020F0302020204030204" charset="0"/>
                        <a:ea typeface="Google Sans Text"/>
                        <a:cs typeface="Calibri Light" panose="020F0302020204030204" charset="0"/>
                      </a:endParaRPr>
                    </a:p>
                  </a:txBody>
                  <a:tcPr marL="0" marR="114617" marT="152717" marB="152717" anchor="ctr" anchorCtr="0">
                    <a:lnL w="9525" cap="flat" cmpd="sng">
                      <a:solidFill>
                        <a:srgbClr val="000000"/>
                      </a:solidFill>
                      <a:prstDash val="solid"/>
                      <a:headEnd type="none" w="med" len="med"/>
                      <a:tailEnd type="none" w="med" len="med"/>
                    </a:lnL>
                    <a:lnR w="9525" cap="flat" cmpd="sng">
                      <a:solidFill>
                        <a:srgbClr val="000000"/>
                      </a:solidFill>
                      <a:prstDash val="solid"/>
                      <a:headEnd type="none" w="med" len="med"/>
                      <a:tailEnd type="none" w="med" len="med"/>
                    </a:lnR>
                    <a:lnT w="9525" cap="flat" cmpd="sng">
                      <a:solidFill>
                        <a:srgbClr val="000000"/>
                      </a:solidFill>
                      <a:prstDash val="solid"/>
                      <a:headEnd type="none" w="med" len="med"/>
                      <a:tailEnd type="none" w="med" len="med"/>
                    </a:lnT>
                    <a:lnB w="9525" cap="flat" cmpd="sng">
                      <a:solidFill>
                        <a:srgbClr val="000000"/>
                      </a:solidFill>
                      <a:prstDash val="solid"/>
                      <a:headEnd type="none" w="med" len="med"/>
                      <a:tailEnd type="none" w="med" len="med"/>
                    </a:lnB>
                    <a:noFill/>
                  </a:tcPr>
                </a:tc>
                <a:tc>
                  <a:txBody>
                    <a:bodyPr/>
                    <a:p>
                      <a:pPr marL="0" indent="0">
                        <a:spcBef>
                          <a:spcPct val="0"/>
                        </a:spcBef>
                        <a:spcAft>
                          <a:spcPct val="0"/>
                        </a:spcAft>
                      </a:pPr>
                      <a:r>
                        <a:rPr sz="1000" b="1">
                          <a:solidFill>
                            <a:srgbClr val="C00000"/>
                          </a:solidFill>
                          <a:latin typeface="Calibri Light" panose="020F0302020204030204" charset="0"/>
                          <a:ea typeface="Google Sans Text"/>
                          <a:cs typeface="Calibri Light" panose="020F0302020204030204" charset="0"/>
                        </a:rPr>
                        <a:t>Case Study</a:t>
                      </a:r>
                      <a:r>
                        <a:rPr sz="1000">
                          <a:solidFill>
                            <a:srgbClr val="C00000"/>
                          </a:solidFill>
                          <a:latin typeface="Calibri Light" panose="020F0302020204030204" charset="0"/>
                          <a:ea typeface="Google Sans Text"/>
                          <a:cs typeface="Calibri Light" panose="020F0302020204030204" charset="0"/>
                        </a:rPr>
                        <a:t>, Grounded Theory, Action Research</a:t>
                      </a:r>
                      <a:endParaRPr sz="1000">
                        <a:solidFill>
                          <a:srgbClr val="C00000"/>
                        </a:solidFill>
                        <a:latin typeface="Calibri Light" panose="020F0302020204030204" charset="0"/>
                        <a:ea typeface="Google Sans Text"/>
                        <a:cs typeface="Calibri Light" panose="020F0302020204030204" charset="0"/>
                      </a:endParaRPr>
                    </a:p>
                  </a:txBody>
                  <a:tcPr marL="0" marR="114617" marT="152717" marB="152717" anchor="ctr" anchorCtr="0">
                    <a:lnL w="9525" cap="flat" cmpd="sng">
                      <a:solidFill>
                        <a:srgbClr val="000000"/>
                      </a:solidFill>
                      <a:prstDash val="solid"/>
                      <a:headEnd type="none" w="med" len="med"/>
                      <a:tailEnd type="none" w="med" len="med"/>
                    </a:lnL>
                    <a:lnR w="9525" cap="flat" cmpd="sng">
                      <a:solidFill>
                        <a:srgbClr val="000000"/>
                      </a:solidFill>
                      <a:prstDash val="solid"/>
                      <a:headEnd type="none" w="med" len="med"/>
                      <a:tailEnd type="none" w="med" len="med"/>
                    </a:lnR>
                    <a:lnT w="9525" cap="flat" cmpd="sng">
                      <a:solidFill>
                        <a:srgbClr val="000000"/>
                      </a:solidFill>
                      <a:prstDash val="solid"/>
                      <a:headEnd type="none" w="med" len="med"/>
                      <a:tailEnd type="none" w="med" len="med"/>
                    </a:lnT>
                    <a:lnB w="9525" cap="flat" cmpd="sng">
                      <a:solidFill>
                        <a:srgbClr val="000000"/>
                      </a:solidFill>
                      <a:prstDash val="solid"/>
                      <a:headEnd type="none" w="med" len="med"/>
                      <a:tailEnd type="none" w="med" len="med"/>
                    </a:lnB>
                    <a:noFill/>
                  </a:tcPr>
                </a:tc>
                <a:tc>
                  <a:txBody>
                    <a:bodyPr/>
                    <a:p>
                      <a:pPr marL="0" indent="0">
                        <a:spcBef>
                          <a:spcPct val="0"/>
                        </a:spcBef>
                        <a:spcAft>
                          <a:spcPct val="0"/>
                        </a:spcAft>
                      </a:pPr>
                      <a:r>
                        <a:rPr sz="1000">
                          <a:solidFill>
                            <a:srgbClr val="1F1F1F"/>
                          </a:solidFill>
                          <a:latin typeface="Calibri Light" panose="020F0302020204030204" charset="0"/>
                          <a:ea typeface="Google Sans Text"/>
                          <a:cs typeface="Calibri Light" panose="020F0302020204030204" charset="0"/>
                        </a:rPr>
                        <a:t>Case Study, Sequential Explanatory (Quant then Qual), Sequential Exploratory (Qual then Quant)</a:t>
                      </a:r>
                      <a:endParaRPr sz="1000">
                        <a:solidFill>
                          <a:srgbClr val="1F1F1F"/>
                        </a:solidFill>
                        <a:latin typeface="Calibri Light" panose="020F0302020204030204" charset="0"/>
                        <a:ea typeface="Google Sans Text"/>
                        <a:cs typeface="Calibri Light" panose="020F0302020204030204" charset="0"/>
                      </a:endParaRPr>
                    </a:p>
                  </a:txBody>
                  <a:tcPr marL="0" marR="0" marT="152717" marB="152717" anchor="ctr" anchorCtr="0">
                    <a:lnL w="9525" cap="flat" cmpd="sng">
                      <a:solidFill>
                        <a:srgbClr val="000000"/>
                      </a:solidFill>
                      <a:prstDash val="solid"/>
                      <a:headEnd type="none" w="med" len="med"/>
                      <a:tailEnd type="none" w="med" len="med"/>
                    </a:lnL>
                    <a:lnR w="9525" cap="flat" cmpd="sng">
                      <a:solidFill>
                        <a:srgbClr val="000000"/>
                      </a:solidFill>
                      <a:prstDash val="solid"/>
                      <a:headEnd type="none" w="med" len="med"/>
                      <a:tailEnd type="none" w="med" len="med"/>
                    </a:lnR>
                    <a:lnT w="9525" cap="flat" cmpd="sng">
                      <a:solidFill>
                        <a:srgbClr val="000000"/>
                      </a:solidFill>
                      <a:prstDash val="solid"/>
                      <a:headEnd type="none" w="med" len="med"/>
                      <a:tailEnd type="none" w="med" len="med"/>
                    </a:lnT>
                    <a:lnB w="9525" cap="flat" cmpd="sng">
                      <a:solidFill>
                        <a:srgbClr val="000000"/>
                      </a:solidFill>
                      <a:prstDash val="solid"/>
                      <a:headEnd type="none" w="med" len="med"/>
                      <a:tailEnd type="none" w="med" len="med"/>
                    </a:lnB>
                    <a:noFill/>
                  </a:tcPr>
                </a:tc>
              </a:tr>
              <a:tr h="762000">
                <a:tc>
                  <a:txBody>
                    <a:bodyPr/>
                    <a:p>
                      <a:pPr marL="0" indent="0">
                        <a:spcBef>
                          <a:spcPct val="0"/>
                        </a:spcBef>
                        <a:spcAft>
                          <a:spcPct val="0"/>
                        </a:spcAft>
                      </a:pPr>
                      <a:r>
                        <a:rPr sz="1000" b="1">
                          <a:solidFill>
                            <a:srgbClr val="1F1F1F"/>
                          </a:solidFill>
                          <a:latin typeface="Calibri Light" panose="020F0302020204030204" charset="0"/>
                          <a:ea typeface="Google Sans Text"/>
                          <a:cs typeface="Calibri Light" panose="020F0302020204030204" charset="0"/>
                        </a:rPr>
                        <a:t>5. Data Collection Tool</a:t>
                      </a:r>
                      <a:r>
                        <a:rPr sz="1000">
                          <a:solidFill>
                            <a:srgbClr val="1F1F1F"/>
                          </a:solidFill>
                          <a:latin typeface="Calibri Light" panose="020F0302020204030204" charset="0"/>
                          <a:ea typeface="Google Sans Text"/>
                          <a:cs typeface="Calibri Light" panose="020F0302020204030204" charset="0"/>
                        </a:rPr>
                        <a:t> </a:t>
                      </a:r>
                      <a:r>
                        <a:rPr sz="1000" i="1">
                          <a:solidFill>
                            <a:srgbClr val="1F1F1F"/>
                          </a:solidFill>
                          <a:latin typeface="Calibri Light" panose="020F0302020204030204" charset="0"/>
                          <a:ea typeface="Google Sans Text"/>
                          <a:cs typeface="Calibri Light" panose="020F0302020204030204" charset="0"/>
                        </a:rPr>
                        <a:t>(How you gather evidence)</a:t>
                      </a:r>
                      <a:endParaRPr sz="1000" i="1">
                        <a:solidFill>
                          <a:srgbClr val="1F1F1F"/>
                        </a:solidFill>
                        <a:latin typeface="Calibri Light" panose="020F0302020204030204" charset="0"/>
                        <a:ea typeface="Google Sans Text"/>
                        <a:cs typeface="Calibri Light" panose="020F0302020204030204" charset="0"/>
                      </a:endParaRPr>
                    </a:p>
                  </a:txBody>
                  <a:tcPr marL="0" marR="114617" marT="152717" marB="152717" anchor="ctr" anchorCtr="0">
                    <a:lnL w="9525" cap="flat" cmpd="sng">
                      <a:solidFill>
                        <a:srgbClr val="000000"/>
                      </a:solidFill>
                      <a:prstDash val="solid"/>
                      <a:headEnd type="none" w="med" len="med"/>
                      <a:tailEnd type="none" w="med" len="med"/>
                    </a:lnL>
                    <a:lnR w="9525" cap="flat" cmpd="sng">
                      <a:solidFill>
                        <a:srgbClr val="000000"/>
                      </a:solidFill>
                      <a:prstDash val="solid"/>
                      <a:headEnd type="none" w="med" len="med"/>
                      <a:tailEnd type="none" w="med" len="med"/>
                    </a:lnR>
                    <a:lnT w="9525" cap="flat" cmpd="sng">
                      <a:solidFill>
                        <a:srgbClr val="000000"/>
                      </a:solidFill>
                      <a:prstDash val="solid"/>
                      <a:headEnd type="none" w="med" len="med"/>
                      <a:tailEnd type="none" w="med" len="med"/>
                    </a:lnT>
                    <a:lnB w="9525" cap="flat" cmpd="sng">
                      <a:solidFill>
                        <a:srgbClr val="000000"/>
                      </a:solidFill>
                      <a:prstDash val="solid"/>
                      <a:headEnd type="none" w="med" len="med"/>
                      <a:tailEnd type="none" w="med" len="med"/>
                    </a:lnB>
                    <a:noFill/>
                  </a:tcPr>
                </a:tc>
                <a:tc>
                  <a:txBody>
                    <a:bodyPr/>
                    <a:p>
                      <a:pPr marL="0" indent="0">
                        <a:spcBef>
                          <a:spcPct val="0"/>
                        </a:spcBef>
                        <a:spcAft>
                          <a:spcPct val="0"/>
                        </a:spcAft>
                      </a:pPr>
                      <a:r>
                        <a:rPr sz="1000">
                          <a:solidFill>
                            <a:srgbClr val="1F1F1F"/>
                          </a:solidFill>
                          <a:latin typeface="Calibri Light" panose="020F0302020204030204" charset="0"/>
                          <a:ea typeface="Google Sans Text"/>
                          <a:cs typeface="Calibri Light" panose="020F0302020204030204" charset="0"/>
                        </a:rPr>
                        <a:t>Closed-ended Questionnaires, Structured Observation</a:t>
                      </a:r>
                      <a:endParaRPr sz="1000">
                        <a:solidFill>
                          <a:srgbClr val="1F1F1F"/>
                        </a:solidFill>
                        <a:latin typeface="Calibri Light" panose="020F0302020204030204" charset="0"/>
                        <a:ea typeface="Google Sans Text"/>
                        <a:cs typeface="Calibri Light" panose="020F0302020204030204" charset="0"/>
                      </a:endParaRPr>
                    </a:p>
                  </a:txBody>
                  <a:tcPr marL="0" marR="114617" marT="152717" marB="152717" anchor="ctr" anchorCtr="0">
                    <a:lnL w="9525" cap="flat" cmpd="sng">
                      <a:solidFill>
                        <a:srgbClr val="000000"/>
                      </a:solidFill>
                      <a:prstDash val="solid"/>
                      <a:headEnd type="none" w="med" len="med"/>
                      <a:tailEnd type="none" w="med" len="med"/>
                    </a:lnL>
                    <a:lnR w="9525" cap="flat" cmpd="sng">
                      <a:solidFill>
                        <a:srgbClr val="000000"/>
                      </a:solidFill>
                      <a:prstDash val="solid"/>
                      <a:headEnd type="none" w="med" len="med"/>
                      <a:tailEnd type="none" w="med" len="med"/>
                    </a:lnR>
                    <a:lnT w="9525" cap="flat" cmpd="sng">
                      <a:solidFill>
                        <a:srgbClr val="000000"/>
                      </a:solidFill>
                      <a:prstDash val="solid"/>
                      <a:headEnd type="none" w="med" len="med"/>
                      <a:tailEnd type="none" w="med" len="med"/>
                    </a:lnT>
                    <a:lnB w="9525" cap="flat" cmpd="sng">
                      <a:solidFill>
                        <a:srgbClr val="000000"/>
                      </a:solidFill>
                      <a:prstDash val="solid"/>
                      <a:headEnd type="none" w="med" len="med"/>
                      <a:tailEnd type="none" w="med" len="med"/>
                    </a:lnB>
                    <a:noFill/>
                  </a:tcPr>
                </a:tc>
                <a:tc>
                  <a:txBody>
                    <a:bodyPr/>
                    <a:p>
                      <a:pPr marL="0" indent="0">
                        <a:spcBef>
                          <a:spcPct val="0"/>
                        </a:spcBef>
                        <a:spcAft>
                          <a:spcPct val="0"/>
                        </a:spcAft>
                      </a:pPr>
                      <a:r>
                        <a:rPr sz="1000">
                          <a:solidFill>
                            <a:srgbClr val="C00000"/>
                          </a:solidFill>
                          <a:latin typeface="Calibri Light" panose="020F0302020204030204" charset="0"/>
                          <a:ea typeface="Google Sans Text"/>
                          <a:cs typeface="Calibri Light" panose="020F0302020204030204" charset="0"/>
                        </a:rPr>
                        <a:t>Semi-structured or Unstructured Interviews, Focus Groups</a:t>
                      </a:r>
                      <a:endParaRPr sz="1000">
                        <a:solidFill>
                          <a:srgbClr val="C00000"/>
                        </a:solidFill>
                        <a:latin typeface="Calibri Light" panose="020F0302020204030204" charset="0"/>
                        <a:ea typeface="Google Sans Text"/>
                        <a:cs typeface="Calibri Light" panose="020F0302020204030204" charset="0"/>
                      </a:endParaRPr>
                    </a:p>
                  </a:txBody>
                  <a:tcPr marL="0" marR="114617" marT="152717" marB="152717" anchor="ctr" anchorCtr="0">
                    <a:lnL w="9525" cap="flat" cmpd="sng">
                      <a:solidFill>
                        <a:srgbClr val="000000"/>
                      </a:solidFill>
                      <a:prstDash val="solid"/>
                      <a:headEnd type="none" w="med" len="med"/>
                      <a:tailEnd type="none" w="med" len="med"/>
                    </a:lnL>
                    <a:lnR w="9525" cap="flat" cmpd="sng">
                      <a:solidFill>
                        <a:srgbClr val="000000"/>
                      </a:solidFill>
                      <a:prstDash val="solid"/>
                      <a:headEnd type="none" w="med" len="med"/>
                      <a:tailEnd type="none" w="med" len="med"/>
                    </a:lnR>
                    <a:lnT w="9525" cap="flat" cmpd="sng">
                      <a:solidFill>
                        <a:srgbClr val="000000"/>
                      </a:solidFill>
                      <a:prstDash val="solid"/>
                      <a:headEnd type="none" w="med" len="med"/>
                      <a:tailEnd type="none" w="med" len="med"/>
                    </a:lnT>
                    <a:lnB w="9525" cap="flat" cmpd="sng">
                      <a:solidFill>
                        <a:srgbClr val="000000"/>
                      </a:solidFill>
                      <a:prstDash val="solid"/>
                      <a:headEnd type="none" w="med" len="med"/>
                      <a:tailEnd type="none" w="med" len="med"/>
                    </a:lnB>
                    <a:noFill/>
                  </a:tcPr>
                </a:tc>
                <a:tc>
                  <a:txBody>
                    <a:bodyPr/>
                    <a:p>
                      <a:pPr marL="0" indent="0">
                        <a:spcBef>
                          <a:spcPct val="0"/>
                        </a:spcBef>
                        <a:spcAft>
                          <a:spcPct val="0"/>
                        </a:spcAft>
                      </a:pPr>
                      <a:r>
                        <a:rPr sz="1000">
                          <a:solidFill>
                            <a:srgbClr val="1F1F1F"/>
                          </a:solidFill>
                          <a:latin typeface="Calibri Light" panose="020F0302020204030204" charset="0"/>
                          <a:ea typeface="Google Sans Text"/>
                          <a:cs typeface="Calibri Light" panose="020F0302020204030204" charset="0"/>
                        </a:rPr>
                        <a:t>Questionnaires </a:t>
                      </a:r>
                      <a:r>
                        <a:rPr sz="1000" b="1">
                          <a:solidFill>
                            <a:srgbClr val="1F1F1F"/>
                          </a:solidFill>
                          <a:latin typeface="Calibri Light" panose="020F0302020204030204" charset="0"/>
                          <a:ea typeface="Google Sans Text"/>
                          <a:cs typeface="Calibri Light" panose="020F0302020204030204" charset="0"/>
                        </a:rPr>
                        <a:t>alongside</a:t>
                      </a:r>
                      <a:r>
                        <a:rPr sz="1000">
                          <a:solidFill>
                            <a:srgbClr val="1F1F1F"/>
                          </a:solidFill>
                          <a:latin typeface="Calibri Light" panose="020F0302020204030204" charset="0"/>
                          <a:ea typeface="Google Sans Text"/>
                          <a:cs typeface="Calibri Light" panose="020F0302020204030204" charset="0"/>
                        </a:rPr>
                        <a:t> Semi-structured Interviews </a:t>
                      </a:r>
                      <a:endParaRPr sz="1000">
                        <a:solidFill>
                          <a:srgbClr val="1F1F1F"/>
                        </a:solidFill>
                        <a:latin typeface="Calibri Light" panose="020F0302020204030204" charset="0"/>
                        <a:ea typeface="Google Sans Text"/>
                        <a:cs typeface="Calibri Light" panose="020F0302020204030204" charset="0"/>
                      </a:endParaRPr>
                    </a:p>
                  </a:txBody>
                  <a:tcPr marL="0" marR="0" marT="152717" marB="152717" anchor="ctr" anchorCtr="0">
                    <a:lnL w="9525" cap="flat" cmpd="sng">
                      <a:solidFill>
                        <a:srgbClr val="000000"/>
                      </a:solidFill>
                      <a:prstDash val="solid"/>
                      <a:headEnd type="none" w="med" len="med"/>
                      <a:tailEnd type="none" w="med" len="med"/>
                    </a:lnL>
                    <a:lnR w="9525" cap="flat" cmpd="sng">
                      <a:solidFill>
                        <a:srgbClr val="000000"/>
                      </a:solidFill>
                      <a:prstDash val="solid"/>
                      <a:headEnd type="none" w="med" len="med"/>
                      <a:tailEnd type="none" w="med" len="med"/>
                    </a:lnR>
                    <a:lnT w="9525" cap="flat" cmpd="sng">
                      <a:solidFill>
                        <a:srgbClr val="000000"/>
                      </a:solidFill>
                      <a:prstDash val="solid"/>
                      <a:headEnd type="none" w="med" len="med"/>
                      <a:tailEnd type="none" w="med" len="med"/>
                    </a:lnT>
                    <a:lnB w="9525" cap="flat" cmpd="sng">
                      <a:solidFill>
                        <a:srgbClr val="000000"/>
                      </a:solidFill>
                      <a:prstDash val="solid"/>
                      <a:headEnd type="none" w="med" len="med"/>
                      <a:tailEnd type="none" w="med" len="med"/>
                    </a:lnB>
                    <a:noFill/>
                  </a:tcPr>
                </a:tc>
              </a:tr>
              <a:tr h="914400">
                <a:tc>
                  <a:txBody>
                    <a:bodyPr/>
                    <a:p>
                      <a:pPr marL="0" indent="0">
                        <a:spcBef>
                          <a:spcPct val="0"/>
                        </a:spcBef>
                        <a:spcAft>
                          <a:spcPct val="0"/>
                        </a:spcAft>
                      </a:pPr>
                      <a:r>
                        <a:rPr sz="1000" b="1">
                          <a:solidFill>
                            <a:srgbClr val="1F1F1F"/>
                          </a:solidFill>
                          <a:latin typeface="Calibri Light" panose="020F0302020204030204" charset="0"/>
                          <a:ea typeface="Google Sans Text"/>
                          <a:cs typeface="Calibri Light" panose="020F0302020204030204" charset="0"/>
                        </a:rPr>
                        <a:t>6. Sampling Strategy</a:t>
                      </a:r>
                      <a:r>
                        <a:rPr sz="1000">
                          <a:solidFill>
                            <a:srgbClr val="1F1F1F"/>
                          </a:solidFill>
                          <a:latin typeface="Calibri Light" panose="020F0302020204030204" charset="0"/>
                          <a:ea typeface="Google Sans Text"/>
                          <a:cs typeface="Calibri Light" panose="020F0302020204030204" charset="0"/>
                        </a:rPr>
                        <a:t> </a:t>
                      </a:r>
                      <a:r>
                        <a:rPr sz="1000" i="1">
                          <a:solidFill>
                            <a:srgbClr val="1F1F1F"/>
                          </a:solidFill>
                          <a:latin typeface="Calibri Light" panose="020F0302020204030204" charset="0"/>
                          <a:ea typeface="Google Sans Text"/>
                          <a:cs typeface="Calibri Light" panose="020F0302020204030204" charset="0"/>
                        </a:rPr>
                        <a:t>(Who is in the study?)</a:t>
                      </a:r>
                      <a:endParaRPr sz="1000" i="1">
                        <a:solidFill>
                          <a:srgbClr val="1F1F1F"/>
                        </a:solidFill>
                        <a:latin typeface="Calibri Light" panose="020F0302020204030204" charset="0"/>
                        <a:ea typeface="Google Sans Text"/>
                        <a:cs typeface="Calibri Light" panose="020F0302020204030204" charset="0"/>
                      </a:endParaRPr>
                    </a:p>
                  </a:txBody>
                  <a:tcPr marL="0" marR="114617" marT="152717" marB="152717" anchor="ctr" anchorCtr="0">
                    <a:lnL w="9525" cap="flat" cmpd="sng">
                      <a:solidFill>
                        <a:srgbClr val="000000"/>
                      </a:solidFill>
                      <a:prstDash val="solid"/>
                      <a:headEnd type="none" w="med" len="med"/>
                      <a:tailEnd type="none" w="med" len="med"/>
                    </a:lnL>
                    <a:lnR w="9525" cap="flat" cmpd="sng">
                      <a:solidFill>
                        <a:srgbClr val="000000"/>
                      </a:solidFill>
                      <a:prstDash val="solid"/>
                      <a:headEnd type="none" w="med" len="med"/>
                      <a:tailEnd type="none" w="med" len="med"/>
                    </a:lnR>
                    <a:lnT w="9525" cap="flat" cmpd="sng">
                      <a:solidFill>
                        <a:srgbClr val="000000"/>
                      </a:solidFill>
                      <a:prstDash val="solid"/>
                      <a:headEnd type="none" w="med" len="med"/>
                      <a:tailEnd type="none" w="med" len="med"/>
                    </a:lnT>
                    <a:lnB w="9525" cap="flat" cmpd="sng">
                      <a:solidFill>
                        <a:srgbClr val="000000"/>
                      </a:solidFill>
                      <a:prstDash val="solid"/>
                      <a:headEnd type="none" w="med" len="med"/>
                      <a:tailEnd type="none" w="med" len="med"/>
                    </a:lnB>
                    <a:noFill/>
                  </a:tcPr>
                </a:tc>
                <a:tc>
                  <a:txBody>
                    <a:bodyPr/>
                    <a:p>
                      <a:pPr marL="0" indent="0">
                        <a:spcBef>
                          <a:spcPct val="0"/>
                        </a:spcBef>
                        <a:spcAft>
                          <a:spcPct val="0"/>
                        </a:spcAft>
                      </a:pPr>
                      <a:r>
                        <a:rPr sz="1000" b="1">
                          <a:solidFill>
                            <a:srgbClr val="1F1F1F"/>
                          </a:solidFill>
                          <a:latin typeface="Calibri Light" panose="020F0302020204030204" charset="0"/>
                          <a:ea typeface="Google Sans Text"/>
                          <a:cs typeface="Calibri Light" panose="020F0302020204030204" charset="0"/>
                        </a:rPr>
                        <a:t>Probability Sampling</a:t>
                      </a:r>
                      <a:r>
                        <a:rPr sz="1000">
                          <a:solidFill>
                            <a:srgbClr val="1F1F1F"/>
                          </a:solidFill>
                          <a:latin typeface="Calibri Light" panose="020F0302020204030204" charset="0"/>
                          <a:ea typeface="Google Sans Text"/>
                          <a:cs typeface="Calibri Light" panose="020F0302020204030204" charset="0"/>
                        </a:rPr>
                        <a:t> (Ensuring mathematical representativeness - </a:t>
                      </a:r>
                      <a:r>
                        <a:rPr sz="1000" i="1">
                          <a:solidFill>
                            <a:srgbClr val="1F1F1F"/>
                          </a:solidFill>
                          <a:latin typeface="Calibri Light" panose="020F0302020204030204" charset="0"/>
                          <a:ea typeface="Google Sans Text"/>
                          <a:cs typeface="Calibri Light" panose="020F0302020204030204" charset="0"/>
                        </a:rPr>
                        <a:t>The Slice of Cake</a:t>
                      </a:r>
                      <a:r>
                        <a:rPr sz="1000">
                          <a:solidFill>
                            <a:srgbClr val="1F1F1F"/>
                          </a:solidFill>
                          <a:latin typeface="Calibri Light" panose="020F0302020204030204" charset="0"/>
                          <a:ea typeface="Google Sans Text"/>
                          <a:cs typeface="Calibri Light" panose="020F0302020204030204" charset="0"/>
                        </a:rPr>
                        <a:t>) e.g., Simple Random, Stratified Sampling</a:t>
                      </a:r>
                      <a:endParaRPr sz="1000">
                        <a:solidFill>
                          <a:srgbClr val="1F1F1F"/>
                        </a:solidFill>
                        <a:latin typeface="Calibri Light" panose="020F0302020204030204" charset="0"/>
                        <a:ea typeface="Google Sans Text"/>
                        <a:cs typeface="Calibri Light" panose="020F0302020204030204" charset="0"/>
                      </a:endParaRPr>
                    </a:p>
                  </a:txBody>
                  <a:tcPr marL="0" marR="114617" marT="152717" marB="152717" anchor="ctr" anchorCtr="0">
                    <a:lnL w="9525" cap="flat" cmpd="sng">
                      <a:solidFill>
                        <a:srgbClr val="000000"/>
                      </a:solidFill>
                      <a:prstDash val="solid"/>
                      <a:headEnd type="none" w="med" len="med"/>
                      <a:tailEnd type="none" w="med" len="med"/>
                    </a:lnL>
                    <a:lnR w="9525" cap="flat" cmpd="sng">
                      <a:solidFill>
                        <a:srgbClr val="000000"/>
                      </a:solidFill>
                      <a:prstDash val="solid"/>
                      <a:headEnd type="none" w="med" len="med"/>
                      <a:tailEnd type="none" w="med" len="med"/>
                    </a:lnR>
                    <a:lnT w="9525" cap="flat" cmpd="sng">
                      <a:solidFill>
                        <a:srgbClr val="000000"/>
                      </a:solidFill>
                      <a:prstDash val="solid"/>
                      <a:headEnd type="none" w="med" len="med"/>
                      <a:tailEnd type="none" w="med" len="med"/>
                    </a:lnT>
                    <a:lnB w="9525" cap="flat" cmpd="sng">
                      <a:solidFill>
                        <a:srgbClr val="000000"/>
                      </a:solidFill>
                      <a:prstDash val="solid"/>
                      <a:headEnd type="none" w="med" len="med"/>
                      <a:tailEnd type="none" w="med" len="med"/>
                    </a:lnB>
                    <a:noFill/>
                  </a:tcPr>
                </a:tc>
                <a:tc>
                  <a:txBody>
                    <a:bodyPr/>
                    <a:p>
                      <a:pPr marL="0" indent="0">
                        <a:spcBef>
                          <a:spcPct val="0"/>
                        </a:spcBef>
                        <a:spcAft>
                          <a:spcPct val="0"/>
                        </a:spcAft>
                      </a:pPr>
                      <a:r>
                        <a:rPr sz="1000" b="1">
                          <a:solidFill>
                            <a:srgbClr val="C00000"/>
                          </a:solidFill>
                          <a:latin typeface="Calibri Light" panose="020F0302020204030204" charset="0"/>
                          <a:ea typeface="Google Sans Text"/>
                          <a:cs typeface="Calibri Light" panose="020F0302020204030204" charset="0"/>
                        </a:rPr>
                        <a:t>Non-Probability Sampling</a:t>
                      </a:r>
                      <a:r>
                        <a:rPr sz="1000">
                          <a:solidFill>
                            <a:srgbClr val="C00000"/>
                          </a:solidFill>
                          <a:latin typeface="Calibri Light" panose="020F0302020204030204" charset="0"/>
                          <a:ea typeface="Google Sans Text"/>
                          <a:cs typeface="Calibri Light" panose="020F0302020204030204" charset="0"/>
                        </a:rPr>
                        <a:t> (Ensuring subjective expertise - </a:t>
                      </a:r>
                      <a:r>
                        <a:rPr sz="1000" i="1">
                          <a:solidFill>
                            <a:srgbClr val="C00000"/>
                          </a:solidFill>
                          <a:latin typeface="Calibri Light" panose="020F0302020204030204" charset="0"/>
                          <a:ea typeface="Google Sans Text"/>
                          <a:cs typeface="Calibri Light" panose="020F0302020204030204" charset="0"/>
                        </a:rPr>
                        <a:t>The VIP Bouncer</a:t>
                      </a:r>
                      <a:r>
                        <a:rPr sz="1000">
                          <a:solidFill>
                            <a:srgbClr val="C00000"/>
                          </a:solidFill>
                          <a:latin typeface="Calibri Light" panose="020F0302020204030204" charset="0"/>
                          <a:ea typeface="Google Sans Text"/>
                          <a:cs typeface="Calibri Light" panose="020F0302020204030204" charset="0"/>
                        </a:rPr>
                        <a:t>) e.g., Purposive, Snowball Sampling</a:t>
                      </a:r>
                      <a:endParaRPr sz="1000">
                        <a:solidFill>
                          <a:srgbClr val="C00000"/>
                        </a:solidFill>
                        <a:latin typeface="Calibri Light" panose="020F0302020204030204" charset="0"/>
                        <a:ea typeface="Google Sans Text"/>
                        <a:cs typeface="Calibri Light" panose="020F0302020204030204" charset="0"/>
                      </a:endParaRPr>
                    </a:p>
                  </a:txBody>
                  <a:tcPr marL="0" marR="114617" marT="152717" marB="152717" anchor="ctr" anchorCtr="0">
                    <a:lnL w="9525" cap="flat" cmpd="sng">
                      <a:solidFill>
                        <a:srgbClr val="000000"/>
                      </a:solidFill>
                      <a:prstDash val="solid"/>
                      <a:headEnd type="none" w="med" len="med"/>
                      <a:tailEnd type="none" w="med" len="med"/>
                    </a:lnL>
                    <a:lnR w="9525" cap="flat" cmpd="sng">
                      <a:solidFill>
                        <a:srgbClr val="000000"/>
                      </a:solidFill>
                      <a:prstDash val="solid"/>
                      <a:headEnd type="none" w="med" len="med"/>
                      <a:tailEnd type="none" w="med" len="med"/>
                    </a:lnR>
                    <a:lnT w="9525" cap="flat" cmpd="sng">
                      <a:solidFill>
                        <a:srgbClr val="000000"/>
                      </a:solidFill>
                      <a:prstDash val="solid"/>
                      <a:headEnd type="none" w="med" len="med"/>
                      <a:tailEnd type="none" w="med" len="med"/>
                    </a:lnT>
                    <a:lnB w="9525" cap="flat" cmpd="sng">
                      <a:solidFill>
                        <a:srgbClr val="000000"/>
                      </a:solidFill>
                      <a:prstDash val="solid"/>
                      <a:headEnd type="none" w="med" len="med"/>
                      <a:tailEnd type="none" w="med" len="med"/>
                    </a:lnB>
                    <a:noFill/>
                  </a:tcPr>
                </a:tc>
                <a:tc>
                  <a:txBody>
                    <a:bodyPr/>
                    <a:p>
                      <a:pPr marL="0" indent="0">
                        <a:spcBef>
                          <a:spcPct val="0"/>
                        </a:spcBef>
                        <a:spcAft>
                          <a:spcPct val="0"/>
                        </a:spcAft>
                      </a:pPr>
                      <a:r>
                        <a:rPr sz="1000" b="1">
                          <a:solidFill>
                            <a:srgbClr val="1F1F1F"/>
                          </a:solidFill>
                          <a:latin typeface="Calibri Light" panose="020F0302020204030204" charset="0"/>
                          <a:ea typeface="Google Sans Text"/>
                          <a:cs typeface="Calibri Light" panose="020F0302020204030204" charset="0"/>
                        </a:rPr>
                        <a:t>Mixed Sampling</a:t>
                      </a:r>
                      <a:r>
                        <a:rPr sz="1000">
                          <a:solidFill>
                            <a:srgbClr val="1F1F1F"/>
                          </a:solidFill>
                          <a:latin typeface="Calibri Light" panose="020F0302020204030204" charset="0"/>
                          <a:ea typeface="Google Sans Text"/>
                          <a:cs typeface="Calibri Light" panose="020F0302020204030204" charset="0"/>
                        </a:rPr>
                        <a:t> (e.g., Using Probability sampling for a broad survey, then Purposive sampling to select key experts for deep interviews)</a:t>
                      </a:r>
                      <a:endParaRPr sz="1000">
                        <a:solidFill>
                          <a:srgbClr val="1F1F1F"/>
                        </a:solidFill>
                        <a:latin typeface="Calibri Light" panose="020F0302020204030204" charset="0"/>
                        <a:ea typeface="Google Sans Text"/>
                        <a:cs typeface="Calibri Light" panose="020F0302020204030204" charset="0"/>
                      </a:endParaRPr>
                    </a:p>
                  </a:txBody>
                  <a:tcPr marL="0" marR="0" marT="152717" marB="152717" anchor="ctr" anchorCtr="0">
                    <a:lnL w="9525" cap="flat" cmpd="sng">
                      <a:solidFill>
                        <a:srgbClr val="000000"/>
                      </a:solidFill>
                      <a:prstDash val="solid"/>
                      <a:headEnd type="none" w="med" len="med"/>
                      <a:tailEnd type="none" w="med" len="med"/>
                    </a:lnL>
                    <a:lnR w="9525" cap="flat" cmpd="sng">
                      <a:solidFill>
                        <a:srgbClr val="000000"/>
                      </a:solidFill>
                      <a:prstDash val="solid"/>
                      <a:headEnd type="none" w="med" len="med"/>
                      <a:tailEnd type="none" w="med" len="med"/>
                    </a:lnR>
                    <a:lnT w="9525" cap="flat" cmpd="sng">
                      <a:solidFill>
                        <a:srgbClr val="000000"/>
                      </a:solidFill>
                      <a:prstDash val="solid"/>
                      <a:headEnd type="none" w="med" len="med"/>
                      <a:tailEnd type="none" w="med" len="med"/>
                    </a:lnT>
                    <a:lnB w="9525" cap="flat" cmpd="sng">
                      <a:solidFill>
                        <a:srgbClr val="000000"/>
                      </a:solidFill>
                      <a:prstDash val="solid"/>
                      <a:headEnd type="none" w="med" len="med"/>
                      <a:tailEnd type="none" w="med" len="med"/>
                    </a:lnB>
                    <a:noFill/>
                  </a:tcPr>
                </a:tc>
              </a:tr>
              <a:tr h="914400">
                <a:tc>
                  <a:txBody>
                    <a:bodyPr/>
                    <a:p>
                      <a:pPr marL="0" indent="0">
                        <a:spcBef>
                          <a:spcPct val="0"/>
                        </a:spcBef>
                        <a:spcAft>
                          <a:spcPct val="0"/>
                        </a:spcAft>
                      </a:pPr>
                      <a:r>
                        <a:rPr lang="en-US" sz="1000" b="1">
                          <a:solidFill>
                            <a:srgbClr val="1F1F1F"/>
                          </a:solidFill>
                          <a:latin typeface="Calibri Light" panose="020F0302020204030204" charset="0"/>
                          <a:ea typeface="Google Sans Text"/>
                          <a:cs typeface="Calibri Light" panose="020F0302020204030204" charset="0"/>
                        </a:rPr>
                        <a:t>7. </a:t>
                      </a:r>
                      <a:r>
                        <a:rPr sz="1000" b="1">
                          <a:solidFill>
                            <a:srgbClr val="1F1F1F"/>
                          </a:solidFill>
                          <a:latin typeface="Calibri Light" panose="020F0302020204030204" charset="0"/>
                          <a:ea typeface="Google Sans Text"/>
                          <a:cs typeface="Calibri Light" panose="020F0302020204030204" charset="0"/>
                        </a:rPr>
                        <a:t>Data Analysis Method</a:t>
                      </a:r>
                      <a:r>
                        <a:rPr sz="1000">
                          <a:solidFill>
                            <a:srgbClr val="1F1F1F"/>
                          </a:solidFill>
                          <a:latin typeface="Calibri Light" panose="020F0302020204030204" charset="0"/>
                          <a:ea typeface="Google Sans Text"/>
                          <a:cs typeface="Calibri Light" panose="020F0302020204030204" charset="0"/>
                        </a:rPr>
                        <a:t> </a:t>
                      </a:r>
                      <a:r>
                        <a:rPr sz="1000" i="1">
                          <a:solidFill>
                            <a:srgbClr val="1F1F1F"/>
                          </a:solidFill>
                          <a:latin typeface="Calibri Light" panose="020F0302020204030204" charset="0"/>
                          <a:ea typeface="Google Sans Text"/>
                          <a:cs typeface="Calibri Light" panose="020F0302020204030204" charset="0"/>
                        </a:rPr>
                        <a:t>(Cracking the code)</a:t>
                      </a:r>
                      <a:endParaRPr sz="1000" i="1">
                        <a:solidFill>
                          <a:srgbClr val="1F1F1F"/>
                        </a:solidFill>
                        <a:latin typeface="Calibri Light" panose="020F0302020204030204" charset="0"/>
                        <a:ea typeface="Google Sans Text"/>
                        <a:cs typeface="Calibri Light" panose="020F0302020204030204" charset="0"/>
                      </a:endParaRPr>
                    </a:p>
                  </a:txBody>
                  <a:tcPr marL="0" marR="114617" marT="152717" marB="152717" anchor="ctr" anchorCtr="0">
                    <a:lnL w="9525" cap="flat" cmpd="sng">
                      <a:solidFill>
                        <a:srgbClr val="000000"/>
                      </a:solidFill>
                      <a:prstDash val="solid"/>
                      <a:headEnd type="none" w="med" len="med"/>
                      <a:tailEnd type="none" w="med" len="med"/>
                    </a:lnL>
                    <a:lnR w="9525" cap="flat" cmpd="sng">
                      <a:solidFill>
                        <a:srgbClr val="000000"/>
                      </a:solidFill>
                      <a:prstDash val="solid"/>
                      <a:headEnd type="none" w="med" len="med"/>
                      <a:tailEnd type="none" w="med" len="med"/>
                    </a:lnR>
                    <a:lnT w="9525" cap="flat" cmpd="sng">
                      <a:solidFill>
                        <a:srgbClr val="000000"/>
                      </a:solidFill>
                      <a:prstDash val="solid"/>
                      <a:headEnd type="none" w="med" len="med"/>
                      <a:tailEnd type="none" w="med" len="med"/>
                    </a:lnT>
                    <a:lnB w="9525" cap="flat" cmpd="sng">
                      <a:solidFill>
                        <a:srgbClr val="000000"/>
                      </a:solidFill>
                      <a:prstDash val="solid"/>
                      <a:headEnd type="none" w="med" len="med"/>
                      <a:tailEnd type="none" w="med" len="med"/>
                    </a:lnB>
                    <a:noFill/>
                  </a:tcPr>
                </a:tc>
                <a:tc>
                  <a:txBody>
                    <a:bodyPr/>
                    <a:p>
                      <a:pPr marL="0" indent="0">
                        <a:spcBef>
                          <a:spcPct val="0"/>
                        </a:spcBef>
                        <a:spcAft>
                          <a:spcPct val="0"/>
                        </a:spcAft>
                      </a:pPr>
                      <a:r>
                        <a:rPr sz="1000" b="1">
                          <a:solidFill>
                            <a:srgbClr val="1F1F1F"/>
                          </a:solidFill>
                          <a:latin typeface="Calibri Light" panose="020F0302020204030204" charset="0"/>
                          <a:ea typeface="Google Sans Text"/>
                          <a:cs typeface="Calibri Light" panose="020F0302020204030204" charset="0"/>
                        </a:rPr>
                        <a:t>Statistical Analysis</a:t>
                      </a:r>
                      <a:r>
                        <a:rPr sz="1000">
                          <a:solidFill>
                            <a:srgbClr val="1F1F1F"/>
                          </a:solidFill>
                          <a:latin typeface="Calibri Light" panose="020F0302020204030204" charset="0"/>
                          <a:ea typeface="Google Sans Text"/>
                          <a:cs typeface="Calibri Light" panose="020F0302020204030204" charset="0"/>
                        </a:rPr>
                        <a:t> (Descriptive and Inferential statistics using SPSS or Excel)</a:t>
                      </a:r>
                      <a:endParaRPr sz="1000">
                        <a:solidFill>
                          <a:srgbClr val="1F1F1F"/>
                        </a:solidFill>
                        <a:latin typeface="Calibri Light" panose="020F0302020204030204" charset="0"/>
                        <a:ea typeface="Google Sans Text"/>
                        <a:cs typeface="Calibri Light" panose="020F0302020204030204" charset="0"/>
                      </a:endParaRPr>
                    </a:p>
                  </a:txBody>
                  <a:tcPr marL="0" marR="114617" marT="152717" marB="152717" anchor="ctr" anchorCtr="0">
                    <a:lnL w="9525" cap="flat" cmpd="sng">
                      <a:solidFill>
                        <a:srgbClr val="000000"/>
                      </a:solidFill>
                      <a:prstDash val="solid"/>
                      <a:headEnd type="none" w="med" len="med"/>
                      <a:tailEnd type="none" w="med" len="med"/>
                    </a:lnL>
                    <a:lnR w="9525" cap="flat" cmpd="sng">
                      <a:solidFill>
                        <a:srgbClr val="000000"/>
                      </a:solidFill>
                      <a:prstDash val="solid"/>
                      <a:headEnd type="none" w="med" len="med"/>
                      <a:tailEnd type="none" w="med" len="med"/>
                    </a:lnR>
                    <a:lnT w="9525" cap="flat" cmpd="sng">
                      <a:solidFill>
                        <a:srgbClr val="000000"/>
                      </a:solidFill>
                      <a:prstDash val="solid"/>
                      <a:headEnd type="none" w="med" len="med"/>
                      <a:tailEnd type="none" w="med" len="med"/>
                    </a:lnT>
                    <a:lnB w="9525" cap="flat" cmpd="sng">
                      <a:solidFill>
                        <a:srgbClr val="000000"/>
                      </a:solidFill>
                      <a:prstDash val="solid"/>
                      <a:headEnd type="none" w="med" len="med"/>
                      <a:tailEnd type="none" w="med" len="med"/>
                    </a:lnB>
                    <a:noFill/>
                  </a:tcPr>
                </a:tc>
                <a:tc>
                  <a:txBody>
                    <a:bodyPr/>
                    <a:p>
                      <a:pPr marL="0" indent="0">
                        <a:spcBef>
                          <a:spcPct val="0"/>
                        </a:spcBef>
                        <a:spcAft>
                          <a:spcPct val="0"/>
                        </a:spcAft>
                      </a:pPr>
                      <a:r>
                        <a:rPr sz="1000" b="1">
                          <a:solidFill>
                            <a:srgbClr val="C00000"/>
                          </a:solidFill>
                          <a:latin typeface="Calibri Light" panose="020F0302020204030204" charset="0"/>
                          <a:ea typeface="Google Sans Text"/>
                          <a:cs typeface="Calibri Light" panose="020F0302020204030204" charset="0"/>
                        </a:rPr>
                        <a:t>Thematic Analysis</a:t>
                      </a:r>
                      <a:r>
                        <a:rPr sz="1000">
                          <a:solidFill>
                            <a:srgbClr val="C00000"/>
                          </a:solidFill>
                          <a:latin typeface="Calibri Light" panose="020F0302020204030204" charset="0"/>
                          <a:ea typeface="Google Sans Text"/>
                          <a:cs typeface="Calibri Light" panose="020F0302020204030204" charset="0"/>
                        </a:rPr>
                        <a:t> (</a:t>
                      </a:r>
                      <a:r>
                        <a:rPr sz="1000" i="1">
                          <a:solidFill>
                            <a:srgbClr val="C00000"/>
                          </a:solidFill>
                          <a:latin typeface="Calibri Light" panose="020F0302020204030204" charset="0"/>
                          <a:ea typeface="Google Sans Text"/>
                          <a:cs typeface="Calibri Light" panose="020F0302020204030204" charset="0"/>
                        </a:rPr>
                        <a:t>The Highlighter Method</a:t>
                      </a:r>
                      <a:r>
                        <a:rPr sz="1000">
                          <a:solidFill>
                            <a:srgbClr val="C00000"/>
                          </a:solidFill>
                          <a:latin typeface="Calibri Light" panose="020F0302020204030204" charset="0"/>
                          <a:ea typeface="Google Sans Text"/>
                          <a:cs typeface="Calibri Light" panose="020F0302020204030204" charset="0"/>
                        </a:rPr>
                        <a:t>  to extract Codes and build Themes)</a:t>
                      </a:r>
                      <a:endParaRPr sz="1000">
                        <a:solidFill>
                          <a:srgbClr val="C00000"/>
                        </a:solidFill>
                        <a:latin typeface="Calibri Light" panose="020F0302020204030204" charset="0"/>
                        <a:ea typeface="Google Sans Text"/>
                        <a:cs typeface="Calibri Light" panose="020F0302020204030204" charset="0"/>
                      </a:endParaRPr>
                    </a:p>
                  </a:txBody>
                  <a:tcPr marL="0" marR="114617" marT="152717" marB="152717" anchor="ctr" anchorCtr="0">
                    <a:lnL w="9525" cap="flat" cmpd="sng">
                      <a:solidFill>
                        <a:srgbClr val="000000"/>
                      </a:solidFill>
                      <a:prstDash val="solid"/>
                      <a:headEnd type="none" w="med" len="med"/>
                      <a:tailEnd type="none" w="med" len="med"/>
                    </a:lnL>
                    <a:lnR w="9525" cap="flat" cmpd="sng">
                      <a:solidFill>
                        <a:srgbClr val="000000"/>
                      </a:solidFill>
                      <a:prstDash val="solid"/>
                      <a:headEnd type="none" w="med" len="med"/>
                      <a:tailEnd type="none" w="med" len="med"/>
                    </a:lnR>
                    <a:lnT w="9525" cap="flat" cmpd="sng">
                      <a:solidFill>
                        <a:srgbClr val="000000"/>
                      </a:solidFill>
                      <a:prstDash val="solid"/>
                      <a:headEnd type="none" w="med" len="med"/>
                      <a:tailEnd type="none" w="med" len="med"/>
                    </a:lnT>
                    <a:lnB w="9525" cap="flat" cmpd="sng">
                      <a:solidFill>
                        <a:srgbClr val="000000"/>
                      </a:solidFill>
                      <a:prstDash val="solid"/>
                      <a:headEnd type="none" w="med" len="med"/>
                      <a:tailEnd type="none" w="med" len="med"/>
                    </a:lnB>
                    <a:noFill/>
                  </a:tcPr>
                </a:tc>
                <a:tc>
                  <a:txBody>
                    <a:bodyPr/>
                    <a:p>
                      <a:pPr marL="0" indent="0">
                        <a:spcBef>
                          <a:spcPct val="0"/>
                        </a:spcBef>
                        <a:spcAft>
                          <a:spcPct val="0"/>
                        </a:spcAft>
                      </a:pPr>
                      <a:r>
                        <a:rPr sz="1000">
                          <a:solidFill>
                            <a:srgbClr val="1F1F1F"/>
                          </a:solidFill>
                          <a:latin typeface="Calibri Light" panose="020F0302020204030204" charset="0"/>
                          <a:ea typeface="Google Sans Text"/>
                          <a:cs typeface="Calibri Light" panose="020F0302020204030204" charset="0"/>
                        </a:rPr>
                        <a:t>A combination of Statistical and Thematic Analysis. You must analyse the numbers, analyse the quotes, and then </a:t>
                      </a:r>
                      <a:r>
                        <a:rPr sz="1000" b="1">
                          <a:solidFill>
                            <a:srgbClr val="1F1F1F"/>
                          </a:solidFill>
                          <a:latin typeface="Calibri Light" panose="020F0302020204030204" charset="0"/>
                          <a:ea typeface="Google Sans Text"/>
                          <a:cs typeface="Calibri Light" panose="020F0302020204030204" charset="0"/>
                        </a:rPr>
                        <a:t>integrate</a:t>
                      </a:r>
                      <a:r>
                        <a:rPr sz="1000">
                          <a:solidFill>
                            <a:srgbClr val="1F1F1F"/>
                          </a:solidFill>
                          <a:latin typeface="Calibri Light" panose="020F0302020204030204" charset="0"/>
                          <a:ea typeface="Google Sans Text"/>
                          <a:cs typeface="Calibri Light" panose="020F0302020204030204" charset="0"/>
                        </a:rPr>
                        <a:t> the findings.</a:t>
                      </a:r>
                      <a:endParaRPr sz="1000">
                        <a:solidFill>
                          <a:srgbClr val="1F1F1F"/>
                        </a:solidFill>
                        <a:latin typeface="Calibri Light" panose="020F0302020204030204" charset="0"/>
                        <a:ea typeface="Google Sans Text"/>
                        <a:cs typeface="Calibri Light" panose="020F0302020204030204" charset="0"/>
                      </a:endParaRPr>
                    </a:p>
                  </a:txBody>
                  <a:tcPr marL="0" marR="0" marT="152717" marB="152717" anchor="ctr" anchorCtr="0">
                    <a:lnL w="9525" cap="flat" cmpd="sng">
                      <a:solidFill>
                        <a:srgbClr val="000000"/>
                      </a:solidFill>
                      <a:prstDash val="solid"/>
                      <a:headEnd type="none" w="med" len="med"/>
                      <a:tailEnd type="none" w="med" len="med"/>
                    </a:lnL>
                    <a:lnR w="9525" cap="flat" cmpd="sng">
                      <a:solidFill>
                        <a:srgbClr val="000000"/>
                      </a:solidFill>
                      <a:prstDash val="solid"/>
                      <a:headEnd type="none" w="med" len="med"/>
                      <a:tailEnd type="none" w="med" len="med"/>
                    </a:lnR>
                    <a:lnT w="9525" cap="flat" cmpd="sng">
                      <a:solidFill>
                        <a:srgbClr val="000000"/>
                      </a:solidFill>
                      <a:prstDash val="solid"/>
                      <a:headEnd type="none" w="med" len="med"/>
                      <a:tailEnd type="none" w="med" len="med"/>
                    </a:lnT>
                    <a:lnB w="9525" cap="flat" cmpd="sng">
                      <a:solidFill>
                        <a:srgbClr val="000000"/>
                      </a:solidFill>
                      <a:prstDash val="solid"/>
                      <a:headEnd type="none" w="med" len="med"/>
                      <a:tailEnd type="none" w="med" len="med"/>
                    </a:lnB>
                    <a:noFill/>
                  </a:tcPr>
                </a:tc>
              </a:tr>
            </a:tbl>
          </a:graphicData>
        </a:graphic>
      </p:graphicFrame>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6" name="Title 5"/>
          <p:cNvSpPr>
            <a:spLocks noGrp="1"/>
          </p:cNvSpPr>
          <p:nvPr>
            <p:ph type="title"/>
          </p:nvPr>
        </p:nvSpPr>
        <p:spPr/>
        <p:txBody>
          <a:bodyPr>
            <a:normAutofit fontScale="90000"/>
          </a:bodyPr>
          <a:p>
            <a:r>
              <a:rPr lang="en-US" b="1">
                <a:highlight>
                  <a:srgbClr val="FFFF00"/>
                </a:highlight>
                <a:latin typeface="Calibri Light" panose="020F0302020204030204" charset="0"/>
                <a:cs typeface="Calibri Light" panose="020F0302020204030204" charset="0"/>
              </a:rPr>
              <a:t>The contents of Week 5</a:t>
            </a:r>
            <a:r>
              <a:rPr lang="en-US" b="1">
                <a:latin typeface="Calibri Light" panose="020F0302020204030204" charset="0"/>
                <a:cs typeface="Calibri Light" panose="020F0302020204030204" charset="0"/>
              </a:rPr>
              <a:t>: D</a:t>
            </a:r>
            <a:r>
              <a:rPr lang="en-US" altLang="en-US" b="1">
                <a:latin typeface="Calibri Light" panose="020F0302020204030204" charset="0"/>
                <a:cs typeface="Calibri Light" panose="020F0302020204030204" charset="0"/>
              </a:rPr>
              <a:t>ata Sampling &amp; Analysis</a:t>
            </a:r>
            <a:br>
              <a:rPr lang="en-US" altLang="en-US" b="1">
                <a:latin typeface="Calibri Light" panose="020F0302020204030204" charset="0"/>
                <a:cs typeface="Calibri Light" panose="020F0302020204030204" charset="0"/>
              </a:rPr>
            </a:br>
            <a:endParaRPr lang="en-US" altLang="en-US" b="1">
              <a:latin typeface="Calibri Light" panose="020F0302020204030204" charset="0"/>
              <a:cs typeface="Calibri Light" panose="020F0302020204030204" charset="0"/>
            </a:endParaRPr>
          </a:p>
        </p:txBody>
      </p:sp>
      <p:sp>
        <p:nvSpPr>
          <p:cNvPr id="2" name="Content Placeholder 1"/>
          <p:cNvSpPr/>
          <p:nvPr>
            <p:ph idx="1"/>
            <p:custDataLst>
              <p:tags r:id="rId1"/>
            </p:custDataLst>
          </p:nvPr>
        </p:nvSpPr>
        <p:spPr/>
        <p:txBody>
          <a:bodyPr/>
          <a:p>
            <a:r>
              <a:rPr lang="en-US">
                <a:latin typeface="Calibri Light" panose="020F0302020204030204" charset="0"/>
                <a:cs typeface="Calibri Light" panose="020F0302020204030204" charset="0"/>
              </a:rPr>
              <a:t>Topic 1: Data Collection</a:t>
            </a:r>
            <a:endParaRPr lang="en-US">
              <a:latin typeface="Calibri Light" panose="020F0302020204030204" charset="0"/>
              <a:cs typeface="Calibri Light" panose="020F0302020204030204" charset="0"/>
            </a:endParaRPr>
          </a:p>
          <a:p>
            <a:endParaRPr lang="en-US">
              <a:latin typeface="Calibri Light" panose="020F0302020204030204" charset="0"/>
              <a:cs typeface="Calibri Light" panose="020F0302020204030204" charset="0"/>
            </a:endParaRPr>
          </a:p>
          <a:p>
            <a:pPr marL="0" indent="0">
              <a:buNone/>
            </a:pPr>
            <a:endParaRPr lang="en-US">
              <a:latin typeface="Calibri Light" panose="020F0302020204030204" charset="0"/>
              <a:cs typeface="Calibri Light" panose="020F0302020204030204" charset="0"/>
            </a:endParaRPr>
          </a:p>
          <a:p>
            <a:r>
              <a:rPr lang="en-US">
                <a:latin typeface="Calibri Light" panose="020F0302020204030204" charset="0"/>
                <a:cs typeface="Calibri Light" panose="020F0302020204030204" charset="0"/>
              </a:rPr>
              <a:t>Topic 2: Data Analysis </a:t>
            </a:r>
            <a:endParaRPr lang="en-US">
              <a:latin typeface="Calibri Light" panose="020F0302020204030204" charset="0"/>
              <a:cs typeface="Calibri Light" panose="020F0302020204030204" charset="0"/>
            </a:endParaRPr>
          </a:p>
        </p:txBody>
      </p:sp>
      <p:pic>
        <p:nvPicPr>
          <p:cNvPr id="10" name="Content Placeholder 9"/>
          <p:cNvPicPr>
            <a:picLocks noChangeAspect="1"/>
          </p:cNvPicPr>
          <p:nvPr/>
        </p:nvPicPr>
        <p:blipFill>
          <a:blip r:embed="rId2"/>
          <a:stretch>
            <a:fillRect/>
          </a:stretch>
        </p:blipFill>
        <p:spPr>
          <a:xfrm>
            <a:off x="4051300" y="1061085"/>
            <a:ext cx="4852035" cy="4201160"/>
          </a:xfrm>
          <a:prstGeom prst="rect">
            <a:avLst/>
          </a:prstGeom>
        </p:spPr>
      </p:pic>
      <p:sp>
        <p:nvSpPr>
          <p:cNvPr id="3" name="Rounded Rectangle 2"/>
          <p:cNvSpPr/>
          <p:nvPr/>
        </p:nvSpPr>
        <p:spPr>
          <a:xfrm>
            <a:off x="4752340" y="2825750"/>
            <a:ext cx="742950" cy="771525"/>
          </a:xfrm>
          <a:prstGeom prst="roundRect">
            <a:avLst/>
          </a:prstGeom>
          <a:noFill/>
          <a:ln>
            <a:solidFill>
              <a:srgbClr val="C00000"/>
            </a:solidFill>
          </a:ln>
          <a:extLst>
            <a:ext uri="{909E8E84-426E-40DD-AFC4-6F175D3DCCD1}">
              <a14:hiddenFill xmlns:a14="http://schemas.microsoft.com/office/drawing/2010/main">
                <a:solidFill>
                  <a:schemeClr val="accent1"/>
                </a:solidFill>
              </a14:hiddenFill>
            </a:ext>
          </a:extLst>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en-US"/>
          </a:p>
        </p:txBody>
      </p:sp>
      <p:sp>
        <p:nvSpPr>
          <p:cNvPr id="4" name="Rounded Rectangle 3"/>
          <p:cNvSpPr/>
          <p:nvPr/>
        </p:nvSpPr>
        <p:spPr>
          <a:xfrm>
            <a:off x="8160385" y="4255770"/>
            <a:ext cx="742950" cy="771525"/>
          </a:xfrm>
          <a:prstGeom prst="roundRect">
            <a:avLst/>
          </a:prstGeom>
          <a:noFill/>
          <a:ln>
            <a:solidFill>
              <a:srgbClr val="C00000"/>
            </a:solidFill>
          </a:ln>
          <a:extLst>
            <a:ext uri="{909E8E84-426E-40DD-AFC4-6F175D3DCCD1}">
              <a14:hiddenFill xmlns:a14="http://schemas.microsoft.com/office/drawing/2010/main">
                <a:solidFill>
                  <a:schemeClr val="accent1"/>
                </a:solidFill>
              </a14:hiddenFill>
            </a:ext>
          </a:extLst>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en-US"/>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a:latin typeface="Calibri Light" panose="020F0302020204030204" charset="0"/>
                <a:cs typeface="Calibri Light" panose="020F0302020204030204" charset="0"/>
                <a:sym typeface="+mn-ea"/>
              </a:rPr>
              <a:t>Data Collection</a:t>
            </a:r>
            <a:endParaRPr lang="en-US"/>
          </a:p>
        </p:txBody>
      </p:sp>
      <p:pic>
        <p:nvPicPr>
          <p:cNvPr id="5" name="Content Placeholder 4"/>
          <p:cNvPicPr>
            <a:picLocks noChangeAspect="1"/>
          </p:cNvPicPr>
          <p:nvPr>
            <p:ph idx="1"/>
          </p:nvPr>
        </p:nvPicPr>
        <p:blipFill>
          <a:blip r:embed="rId1"/>
          <a:stretch>
            <a:fillRect/>
          </a:stretch>
        </p:blipFill>
        <p:spPr>
          <a:xfrm>
            <a:off x="734695" y="1379855"/>
            <a:ext cx="3867150" cy="4215130"/>
          </a:xfrm>
          <a:prstGeom prst="rect">
            <a:avLst/>
          </a:prstGeom>
        </p:spPr>
      </p:pic>
      <p:sp>
        <p:nvSpPr>
          <p:cNvPr id="4" name="Footer Placeholder 3"/>
          <p:cNvSpPr>
            <a:spLocks noGrp="1"/>
          </p:cNvSpPr>
          <p:nvPr>
            <p:ph type="ftr" sz="quarter" idx="11"/>
          </p:nvPr>
        </p:nvSpPr>
        <p:spPr/>
        <p:txBody>
          <a:bodyPr/>
          <a:p>
            <a:r>
              <a:rPr lang="en-US"/>
              <a:t>©Sian Roderick</a:t>
            </a:r>
            <a:endParaRPr lang="en-US"/>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normAutofit/>
          </a:bodyPr>
          <a:p>
            <a:r>
              <a:rPr lang="en-US">
                <a:latin typeface="Calibri Light" panose="020F0302020204030204" charset="0"/>
                <a:cs typeface="Calibri Light" panose="020F0302020204030204" charset="0"/>
              </a:rPr>
              <a:t>Topic 1: Data Collection: Data Sampling</a:t>
            </a:r>
            <a:endParaRPr lang="en-US">
              <a:latin typeface="Calibri Light" panose="020F0302020204030204" charset="0"/>
              <a:cs typeface="Calibri Light" panose="020F0302020204030204" charset="0"/>
            </a:endParaRPr>
          </a:p>
        </p:txBody>
      </p:sp>
      <p:sp>
        <p:nvSpPr>
          <p:cNvPr id="3" name="Content Placeholder 2"/>
          <p:cNvSpPr>
            <a:spLocks noGrp="1"/>
          </p:cNvSpPr>
          <p:nvPr>
            <p:ph idx="1"/>
          </p:nvPr>
        </p:nvSpPr>
        <p:spPr/>
        <p:txBody>
          <a:bodyPr/>
          <a:p>
            <a:r>
              <a:rPr lang="en-US" altLang="en-US" b="1" i="1">
                <a:latin typeface="Calibri Light" panose="020F0302020204030204" charset="0"/>
                <a:cs typeface="Calibri Light" panose="020F0302020204030204" charset="0"/>
              </a:rPr>
              <a:t>The Problem: </a:t>
            </a:r>
            <a:endParaRPr lang="en-US" altLang="en-US" b="1" i="1">
              <a:latin typeface="Calibri Light" panose="020F0302020204030204" charset="0"/>
              <a:cs typeface="Calibri Light" panose="020F0302020204030204" charset="0"/>
            </a:endParaRPr>
          </a:p>
          <a:p>
            <a:pPr marL="0" indent="0">
              <a:buNone/>
            </a:pPr>
            <a:endParaRPr lang="en-US" altLang="en-US" i="1">
              <a:latin typeface="Calibri Light" panose="020F0302020204030204" charset="0"/>
              <a:cs typeface="Calibri Light" panose="020F0302020204030204" charset="0"/>
            </a:endParaRPr>
          </a:p>
          <a:p>
            <a:pPr marL="0" indent="0">
              <a:buNone/>
            </a:pPr>
            <a:r>
              <a:rPr lang="en-US" altLang="en-US" i="1">
                <a:latin typeface="Calibri Light" panose="020F0302020204030204" charset="0"/>
                <a:cs typeface="Calibri Light" panose="020F0302020204030204" charset="0"/>
              </a:rPr>
              <a:t>You want to research the stress levels of nurses in the National Health Service (NHS). There are hundreds of thousands of them. You cannot possibly interview or survey all of them. It would take years and cost millions of pounds.</a:t>
            </a:r>
            <a:endParaRPr lang="en-US" altLang="en-US" i="1">
              <a:latin typeface="Calibri Light" panose="020F0302020204030204" charset="0"/>
              <a:cs typeface="Calibri Light" panose="020F0302020204030204" charset="0"/>
            </a:endParaRPr>
          </a:p>
          <a:p>
            <a:pPr marL="0" indent="0">
              <a:buNone/>
            </a:pPr>
            <a:endParaRPr lang="en-US" altLang="en-US" i="1">
              <a:latin typeface="Calibri Light" panose="020F0302020204030204" charset="0"/>
              <a:cs typeface="Calibri Light" panose="020F0302020204030204" charset="0"/>
            </a:endParaRPr>
          </a:p>
          <a:p>
            <a:pPr marL="0" indent="0">
              <a:buNone/>
            </a:pPr>
            <a:r>
              <a:rPr lang="en-US" altLang="en-US" i="1">
                <a:latin typeface="Calibri Light" panose="020F0302020204030204" charset="0"/>
                <a:cs typeface="Calibri Light" panose="020F0302020204030204" charset="0"/>
              </a:rPr>
              <a:t>What shall we do to solve this problem? - </a:t>
            </a:r>
            <a:r>
              <a:rPr lang="en-US" altLang="en-US" b="1" i="1">
                <a:latin typeface="Calibri Light" panose="020F0302020204030204" charset="0"/>
                <a:cs typeface="Calibri Light" panose="020F0302020204030204" charset="0"/>
              </a:rPr>
              <a:t>data sampling </a:t>
            </a:r>
            <a:endParaRPr lang="en-US" altLang="en-US" b="1" i="1">
              <a:latin typeface="Calibri Light" panose="020F0302020204030204" charset="0"/>
              <a:cs typeface="Calibri Light" panose="020F0302020204030204" charset="0"/>
            </a:endParaRPr>
          </a:p>
        </p:txBody>
      </p:sp>
      <p:sp>
        <p:nvSpPr>
          <p:cNvPr id="4" name="Footer Placeholder 3"/>
          <p:cNvSpPr>
            <a:spLocks noGrp="1"/>
          </p:cNvSpPr>
          <p:nvPr>
            <p:ph type="ftr" sz="quarter" idx="11"/>
          </p:nvPr>
        </p:nvSpPr>
        <p:spPr/>
        <p:txBody>
          <a:bodyPr/>
          <a:p>
            <a:r>
              <a:rPr lang="en-US"/>
              <a:t>©Sian Roderick</a:t>
            </a:r>
            <a:endParaRPr lang="en-US"/>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altLang="zh-CN" b="1">
                <a:latin typeface="Calibri Light" panose="020F0302020204030204" charset="0"/>
                <a:cs typeface="Calibri Light" panose="020F0302020204030204" charset="0"/>
              </a:rPr>
              <a:t>Core Concepts of Data Sampling</a:t>
            </a:r>
            <a:r>
              <a:rPr lang="en-US" altLang="zh-CN"/>
              <a:t> </a:t>
            </a:r>
            <a:endParaRPr lang="en-US" altLang="zh-CN"/>
          </a:p>
        </p:txBody>
      </p:sp>
      <p:sp>
        <p:nvSpPr>
          <p:cNvPr id="3" name="Content Placeholder 2"/>
          <p:cNvSpPr>
            <a:spLocks noGrp="1"/>
          </p:cNvSpPr>
          <p:nvPr>
            <p:ph idx="1"/>
          </p:nvPr>
        </p:nvSpPr>
        <p:spPr>
          <a:xfrm>
            <a:off x="457200" y="1146811"/>
            <a:ext cx="8229600" cy="3917032"/>
          </a:xfrm>
        </p:spPr>
        <p:txBody>
          <a:bodyPr>
            <a:noAutofit/>
          </a:bodyPr>
          <a:p>
            <a:r>
              <a:rPr lang="en-US" altLang="en-US" sz="2000" b="1">
                <a:highlight>
                  <a:srgbClr val="FFFF00"/>
                </a:highlight>
                <a:latin typeface="Calibri Light" panose="020F0302020204030204" charset="0"/>
                <a:cs typeface="Calibri Light" panose="020F0302020204030204" charset="0"/>
              </a:rPr>
              <a:t>Target Population (The Whole Cake)</a:t>
            </a:r>
            <a:r>
              <a:rPr lang="en-US" altLang="en-US" sz="2000">
                <a:highlight>
                  <a:srgbClr val="FFFF00"/>
                </a:highlight>
                <a:latin typeface="Calibri Light" panose="020F0302020204030204" charset="0"/>
                <a:cs typeface="Calibri Light" panose="020F0302020204030204" charset="0"/>
              </a:rPr>
              <a:t>:</a:t>
            </a:r>
            <a:r>
              <a:rPr lang="en-US" altLang="en-US" sz="2000">
                <a:latin typeface="Calibri Light" panose="020F0302020204030204" charset="0"/>
                <a:cs typeface="Calibri Light" panose="020F0302020204030204" charset="0"/>
              </a:rPr>
              <a:t> The complete group of people you want to draw conclusions about.</a:t>
            </a:r>
            <a:endParaRPr lang="en-US" altLang="en-US" sz="2000">
              <a:latin typeface="Calibri Light" panose="020F0302020204030204" charset="0"/>
              <a:cs typeface="Calibri Light" panose="020F0302020204030204" charset="0"/>
            </a:endParaRPr>
          </a:p>
          <a:p>
            <a:endParaRPr lang="en-US" altLang="en-US" sz="2000">
              <a:latin typeface="Calibri Light" panose="020F0302020204030204" charset="0"/>
              <a:cs typeface="Calibri Light" panose="020F0302020204030204" charset="0"/>
            </a:endParaRPr>
          </a:p>
          <a:p>
            <a:r>
              <a:rPr lang="en-US" altLang="en-US" sz="2000" i="1">
                <a:latin typeface="Calibri Light" panose="020F0302020204030204" charset="0"/>
                <a:cs typeface="Calibri Light" panose="020F0302020204030204" charset="0"/>
              </a:rPr>
              <a:t>Example: All 300,000 nurses working in the UK NHS.</a:t>
            </a:r>
            <a:endParaRPr lang="en-US" altLang="en-US" sz="2000" i="1">
              <a:latin typeface="Calibri Light" panose="020F0302020204030204" charset="0"/>
              <a:cs typeface="Calibri Light" panose="020F0302020204030204" charset="0"/>
            </a:endParaRPr>
          </a:p>
          <a:p>
            <a:endParaRPr lang="en-US" altLang="en-US" sz="2000">
              <a:latin typeface="Calibri Light" panose="020F0302020204030204" charset="0"/>
              <a:cs typeface="Calibri Light" panose="020F0302020204030204" charset="0"/>
            </a:endParaRPr>
          </a:p>
          <a:p>
            <a:r>
              <a:rPr lang="en-US" altLang="en-US" sz="2000" b="1">
                <a:highlight>
                  <a:srgbClr val="FFFF00"/>
                </a:highlight>
                <a:latin typeface="Calibri Light" panose="020F0302020204030204" charset="0"/>
                <a:cs typeface="Calibri Light" panose="020F0302020204030204" charset="0"/>
              </a:rPr>
              <a:t>The Sample (The Slice)</a:t>
            </a:r>
            <a:r>
              <a:rPr lang="en-US" altLang="en-US" sz="2000">
                <a:latin typeface="Calibri Light" panose="020F0302020204030204" charset="0"/>
                <a:cs typeface="Calibri Light" panose="020F0302020204030204" charset="0"/>
              </a:rPr>
              <a:t>: The actual, smaller subset of people from whom you will collect your data.</a:t>
            </a:r>
            <a:endParaRPr lang="en-US" altLang="en-US" sz="2000">
              <a:latin typeface="Calibri Light" panose="020F0302020204030204" charset="0"/>
              <a:cs typeface="Calibri Light" panose="020F0302020204030204" charset="0"/>
            </a:endParaRPr>
          </a:p>
          <a:p>
            <a:endParaRPr lang="en-US" altLang="en-US" sz="2000">
              <a:latin typeface="Calibri Light" panose="020F0302020204030204" charset="0"/>
              <a:cs typeface="Calibri Light" panose="020F0302020204030204" charset="0"/>
            </a:endParaRPr>
          </a:p>
          <a:p>
            <a:r>
              <a:rPr lang="en-US" altLang="en-US" sz="2000" i="1">
                <a:latin typeface="Calibri Light" panose="020F0302020204030204" charset="0"/>
                <a:cs typeface="Calibri Light" panose="020F0302020204030204" charset="0"/>
              </a:rPr>
              <a:t>Example: 150 nurses working in three specific hospitals in Wales.</a:t>
            </a:r>
            <a:endParaRPr lang="en-US" altLang="en-US" sz="2000" i="1">
              <a:latin typeface="Calibri Light" panose="020F0302020204030204" charset="0"/>
              <a:cs typeface="Calibri Light" panose="020F0302020204030204" charset="0"/>
            </a:endParaRPr>
          </a:p>
          <a:p>
            <a:endParaRPr lang="en-US" altLang="en-US" sz="2000">
              <a:latin typeface="Calibri Light" panose="020F0302020204030204" charset="0"/>
              <a:cs typeface="Calibri Light" panose="020F0302020204030204" charset="0"/>
            </a:endParaRPr>
          </a:p>
          <a:p>
            <a:r>
              <a:rPr lang="en-US" altLang="en-US" sz="2000" b="1">
                <a:highlight>
                  <a:srgbClr val="FFFF00"/>
                </a:highlight>
                <a:latin typeface="Calibri Light" panose="020F0302020204030204" charset="0"/>
                <a:cs typeface="Calibri Light" panose="020F0302020204030204" charset="0"/>
              </a:rPr>
              <a:t>Representative (The Flavour Match)</a:t>
            </a:r>
            <a:r>
              <a:rPr lang="en-US" altLang="en-US" sz="2000">
                <a:highlight>
                  <a:srgbClr val="FFFF00"/>
                </a:highlight>
                <a:latin typeface="Calibri Light" panose="020F0302020204030204" charset="0"/>
                <a:cs typeface="Calibri Light" panose="020F0302020204030204" charset="0"/>
              </a:rPr>
              <a:t>:</a:t>
            </a:r>
            <a:r>
              <a:rPr lang="en-US" altLang="en-US" sz="2000">
                <a:latin typeface="Calibri Light" panose="020F0302020204030204" charset="0"/>
                <a:cs typeface="Calibri Light" panose="020F0302020204030204" charset="0"/>
              </a:rPr>
              <a:t> </a:t>
            </a:r>
            <a:r>
              <a:rPr lang="en-US" altLang="en-US" sz="2000" i="1">
                <a:latin typeface="Calibri Light" panose="020F0302020204030204" charset="0"/>
                <a:cs typeface="Calibri Light" panose="020F0302020204030204" charset="0"/>
              </a:rPr>
              <a:t>The most important word in your methodology! Does your small slice accurately reflect the ingredients and flavour of the entire cake?</a:t>
            </a:r>
            <a:endParaRPr lang="en-US" altLang="en-US" sz="2000" i="1">
              <a:latin typeface="Calibri Light" panose="020F0302020204030204" charset="0"/>
              <a:cs typeface="Calibri Light" panose="020F0302020204030204" charset="0"/>
            </a:endParaRPr>
          </a:p>
        </p:txBody>
      </p:sp>
      <p:sp>
        <p:nvSpPr>
          <p:cNvPr id="4" name="Footer Placeholder 3"/>
          <p:cNvSpPr>
            <a:spLocks noGrp="1"/>
          </p:cNvSpPr>
          <p:nvPr>
            <p:ph type="ftr" sz="quarter" idx="11"/>
          </p:nvPr>
        </p:nvSpPr>
        <p:spPr/>
        <p:txBody>
          <a:bodyPr/>
          <a:p>
            <a:r>
              <a:rPr lang="en-US"/>
              <a:t>©Sian Roderick</a:t>
            </a:r>
            <a:endParaRPr lang="en-US"/>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endParaRPr lang="en-US"/>
          </a:p>
        </p:txBody>
      </p:sp>
      <p:sp>
        <p:nvSpPr>
          <p:cNvPr id="3" name="Content Placeholder 2"/>
          <p:cNvSpPr>
            <a:spLocks noGrp="1"/>
          </p:cNvSpPr>
          <p:nvPr>
            <p:ph idx="1"/>
          </p:nvPr>
        </p:nvSpPr>
        <p:spPr/>
        <p:txBody>
          <a:bodyPr/>
          <a:p>
            <a:r>
              <a:rPr lang="en-US" altLang="en-US" i="1">
                <a:latin typeface="Calibri Light" panose="020F0302020204030204" charset="0"/>
                <a:cs typeface="Calibri Light" panose="020F0302020204030204" charset="0"/>
              </a:rPr>
              <a:t>If I want to know if this double-chocolate cake is delicious, should I randomly scrape a bit of icing off the top </a:t>
            </a:r>
            <a:r>
              <a:rPr lang="en-US" altLang="en-US" i="1">
                <a:highlight>
                  <a:srgbClr val="FFFF00"/>
                </a:highlight>
                <a:latin typeface="Calibri Light" panose="020F0302020204030204" charset="0"/>
                <a:cs typeface="Calibri Light" panose="020F0302020204030204" charset="0"/>
              </a:rPr>
              <a:t>(Random)</a:t>
            </a:r>
            <a:r>
              <a:rPr lang="en-US" altLang="en-US" i="1">
                <a:latin typeface="Calibri Light" panose="020F0302020204030204" charset="0"/>
                <a:cs typeface="Calibri Light" panose="020F0302020204030204" charset="0"/>
              </a:rPr>
              <a:t>, or should I cut a slice right down the middle to ensure I taste every single layer (</a:t>
            </a:r>
            <a:r>
              <a:rPr lang="en-US" altLang="en-US" i="1">
                <a:highlight>
                  <a:srgbClr val="FFFF00"/>
                </a:highlight>
                <a:latin typeface="Calibri Light" panose="020F0302020204030204" charset="0"/>
                <a:cs typeface="Calibri Light" panose="020F0302020204030204" charset="0"/>
              </a:rPr>
              <a:t>Purposive</a:t>
            </a:r>
            <a:r>
              <a:rPr lang="en-US" altLang="en-US" i="1">
                <a:latin typeface="Calibri Light" panose="020F0302020204030204" charset="0"/>
                <a:cs typeface="Calibri Light" panose="020F0302020204030204" charset="0"/>
              </a:rPr>
              <a:t>)?</a:t>
            </a:r>
            <a:endParaRPr lang="en-US" altLang="en-US" i="1">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pPr marL="0" indent="0">
              <a:buNone/>
            </a:pPr>
            <a:endParaRPr lang="en-US" altLang="en-US">
              <a:latin typeface="Calibri Light" panose="020F0302020204030204" charset="0"/>
              <a:cs typeface="Calibri Light" panose="020F0302020204030204" charset="0"/>
            </a:endParaRPr>
          </a:p>
        </p:txBody>
      </p:sp>
      <p:sp>
        <p:nvSpPr>
          <p:cNvPr id="4" name="Footer Placeholder 3"/>
          <p:cNvSpPr>
            <a:spLocks noGrp="1"/>
          </p:cNvSpPr>
          <p:nvPr>
            <p:ph type="ftr" sz="quarter" idx="11"/>
          </p:nvPr>
        </p:nvSpPr>
        <p:spPr/>
        <p:txBody>
          <a:bodyPr/>
          <a:p>
            <a:r>
              <a:rPr lang="en-US"/>
              <a:t>©Sian Roderick</a:t>
            </a:r>
            <a:endParaRPr lang="en-US"/>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a:latin typeface="Calibri Light" panose="020F0302020204030204" charset="0"/>
                <a:cs typeface="Calibri Light" panose="020F0302020204030204" charset="0"/>
              </a:rPr>
              <a:t>2 strategies: </a:t>
            </a:r>
            <a:r>
              <a:rPr lang="en-US" altLang="en-US">
                <a:latin typeface="Calibri Light" panose="020F0302020204030204" charset="0"/>
                <a:cs typeface="Calibri Light" panose="020F0302020204030204" charset="0"/>
              </a:rPr>
              <a:t>Rolling the Dice vs. Picking the Expert</a:t>
            </a:r>
            <a:endParaRPr lang="en-US" altLang="en-US">
              <a:latin typeface="Calibri Light" panose="020F0302020204030204" charset="0"/>
              <a:cs typeface="Calibri Light" panose="020F0302020204030204" charset="0"/>
            </a:endParaRPr>
          </a:p>
        </p:txBody>
      </p:sp>
      <p:sp>
        <p:nvSpPr>
          <p:cNvPr id="4" name="Footer Placeholder 3"/>
          <p:cNvSpPr>
            <a:spLocks noGrp="1"/>
          </p:cNvSpPr>
          <p:nvPr>
            <p:ph type="ftr" sz="quarter" idx="11"/>
          </p:nvPr>
        </p:nvSpPr>
        <p:spPr/>
        <p:txBody>
          <a:bodyPr/>
          <a:p>
            <a:r>
              <a:rPr lang="en-US"/>
              <a:t>©Sian Roderick</a:t>
            </a:r>
            <a:endParaRPr lang="en-US"/>
          </a:p>
        </p:txBody>
      </p:sp>
      <p:pic>
        <p:nvPicPr>
          <p:cNvPr id="13" name="Content Placeholder 12"/>
          <p:cNvPicPr>
            <a:picLocks noChangeAspect="1"/>
          </p:cNvPicPr>
          <p:nvPr>
            <p:ph idx="1"/>
          </p:nvPr>
        </p:nvPicPr>
        <p:blipFill>
          <a:blip r:embed="rId1"/>
          <a:stretch>
            <a:fillRect/>
          </a:stretch>
        </p:blipFill>
        <p:spPr>
          <a:xfrm>
            <a:off x="1019175" y="1437005"/>
            <a:ext cx="7065645" cy="3908425"/>
          </a:xfrm>
          <a:prstGeom prst="rect">
            <a:avLst/>
          </a:prstGeom>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4" name="Title 3"/>
          <p:cNvSpPr>
            <a:spLocks noGrp="1"/>
          </p:cNvSpPr>
          <p:nvPr>
            <p:ph type="title"/>
          </p:nvPr>
        </p:nvSpPr>
        <p:spPr/>
        <p:txBody>
          <a:bodyPr/>
          <a:p>
            <a:endParaRPr lang="en-US"/>
          </a:p>
        </p:txBody>
      </p:sp>
      <p:sp>
        <p:nvSpPr>
          <p:cNvPr id="3" name="Content Placeholder 2"/>
          <p:cNvSpPr>
            <a:spLocks noGrp="1"/>
          </p:cNvSpPr>
          <p:nvPr>
            <p:ph sz="half" idx="1"/>
          </p:nvPr>
        </p:nvSpPr>
        <p:spPr/>
        <p:txBody>
          <a:bodyPr/>
          <a:p>
            <a:r>
              <a:rPr lang="en-US">
                <a:latin typeface="Calibri Light" panose="020F0302020204030204" charset="0"/>
                <a:cs typeface="Calibri Light" panose="020F0302020204030204" charset="0"/>
              </a:rPr>
              <a:t>1. </a:t>
            </a:r>
            <a:r>
              <a:rPr lang="en-US" altLang="en-US">
                <a:latin typeface="Calibri Light" panose="020F0302020204030204" charset="0"/>
                <a:cs typeface="Calibri Light" panose="020F0302020204030204" charset="0"/>
              </a:rPr>
              <a:t>Route A: </a:t>
            </a:r>
            <a:r>
              <a:rPr lang="en-US" altLang="en-US" b="1">
                <a:latin typeface="Calibri Light" panose="020F0302020204030204" charset="0"/>
                <a:cs typeface="Calibri Light" panose="020F0302020204030204" charset="0"/>
              </a:rPr>
              <a:t>Probability Sampling (Rolling the Dice)</a:t>
            </a:r>
            <a:r>
              <a:rPr lang="en-US" altLang="en-US">
                <a:latin typeface="Calibri Light" panose="020F0302020204030204" charset="0"/>
                <a:cs typeface="Calibri Light" panose="020F0302020204030204" charset="0"/>
              </a:rPr>
              <a:t>: </a:t>
            </a:r>
            <a:r>
              <a:rPr lang="en-US" altLang="en-US" i="1">
                <a:latin typeface="Calibri Light" panose="020F0302020204030204" charset="0"/>
                <a:cs typeface="Calibri Light" panose="020F0302020204030204" charset="0"/>
              </a:rPr>
              <a:t>every single person in the target population has an exactly equal, mathematical chance of being selected. Zero human bias.</a:t>
            </a:r>
            <a:endParaRPr lang="en-US" altLang="en-US" i="1">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b="1">
                <a:latin typeface="Calibri Light" panose="020F0302020204030204" charset="0"/>
                <a:cs typeface="Calibri Light" panose="020F0302020204030204" charset="0"/>
              </a:rPr>
              <a:t>Quantitative Research &amp; Surveys.</a:t>
            </a:r>
            <a:endParaRPr lang="en-US" altLang="en-US" b="1">
              <a:latin typeface="Calibri Light" panose="020F0302020204030204" charset="0"/>
              <a:cs typeface="Calibri Light" panose="020F0302020204030204" charset="0"/>
            </a:endParaRPr>
          </a:p>
          <a:p>
            <a:pPr marL="0" indent="0">
              <a:buNone/>
            </a:pPr>
            <a:endParaRPr lang="en-US" altLang="en-US">
              <a:latin typeface="Calibri Light" panose="020F0302020204030204" charset="0"/>
              <a:cs typeface="Calibri Light" panose="020F0302020204030204" charset="0"/>
            </a:endParaRPr>
          </a:p>
          <a:p>
            <a:r>
              <a:rPr lang="en-US" altLang="en-US">
                <a:latin typeface="Calibri Light" panose="020F0302020204030204" charset="0"/>
                <a:cs typeface="Calibri Light" panose="020F0302020204030204" charset="0"/>
              </a:rPr>
              <a:t>One Sentence Summary:</a:t>
            </a:r>
            <a:r>
              <a:rPr lang="en-US" altLang="en-US" i="1">
                <a:latin typeface="Calibri Light" panose="020F0302020204030204" charset="0"/>
                <a:cs typeface="Calibri Light" panose="020F0302020204030204" charset="0"/>
              </a:rPr>
              <a:t> </a:t>
            </a:r>
            <a:r>
              <a:rPr lang="en-US" altLang="en-US" i="1">
                <a:solidFill>
                  <a:srgbClr val="FF0000"/>
                </a:solidFill>
                <a:latin typeface="Calibri Light" panose="020F0302020204030204" charset="0"/>
                <a:cs typeface="Calibri Light" panose="020F0302020204030204" charset="0"/>
              </a:rPr>
              <a:t>"I don't care who you are individually; I only care that my data is statistically representative."</a:t>
            </a:r>
            <a:endParaRPr lang="en-US" altLang="en-US" i="1">
              <a:solidFill>
                <a:srgbClr val="FF0000"/>
              </a:solidFill>
              <a:latin typeface="Calibri Light" panose="020F0302020204030204" charset="0"/>
              <a:cs typeface="Calibri Light" panose="020F0302020204030204" charset="0"/>
            </a:endParaRPr>
          </a:p>
        </p:txBody>
      </p:sp>
      <p:sp>
        <p:nvSpPr>
          <p:cNvPr id="6" name="Content Placeholder 5"/>
          <p:cNvSpPr>
            <a:spLocks noGrp="1"/>
          </p:cNvSpPr>
          <p:nvPr>
            <p:ph sz="half" idx="2"/>
          </p:nvPr>
        </p:nvSpPr>
        <p:spPr>
          <a:xfrm>
            <a:off x="4648200" y="1574800"/>
            <a:ext cx="4495800" cy="4512945"/>
          </a:xfrm>
        </p:spPr>
        <p:txBody>
          <a:bodyPr>
            <a:noAutofit/>
          </a:bodyPr>
          <a:p>
            <a:r>
              <a:rPr lang="en-US" sz="1700">
                <a:latin typeface="Calibri Light" panose="020F0302020204030204" charset="0"/>
                <a:cs typeface="Calibri Light" panose="020F0302020204030204" charset="0"/>
                <a:sym typeface="+mn-ea"/>
              </a:rPr>
              <a:t>2. </a:t>
            </a:r>
            <a:r>
              <a:rPr lang="en-US" altLang="en-US" sz="1700">
                <a:latin typeface="Calibri Light" panose="020F0302020204030204" charset="0"/>
                <a:cs typeface="Calibri Light" panose="020F0302020204030204" charset="0"/>
                <a:sym typeface="+mn-ea"/>
              </a:rPr>
              <a:t>Route B:</a:t>
            </a:r>
            <a:r>
              <a:rPr lang="en-US" altLang="en-US" sz="1700" b="1">
                <a:latin typeface="Calibri Light" panose="020F0302020204030204" charset="0"/>
                <a:cs typeface="Calibri Light" panose="020F0302020204030204" charset="0"/>
                <a:sym typeface="+mn-ea"/>
              </a:rPr>
              <a:t> Non-Probability Sampling/ Purposive Sampling </a:t>
            </a:r>
            <a:r>
              <a:rPr lang="en-US" altLang="en-US" sz="1700">
                <a:latin typeface="Calibri Light" panose="020F0302020204030204" charset="0"/>
                <a:cs typeface="Calibri Light" panose="020F0302020204030204" charset="0"/>
                <a:sym typeface="+mn-ea"/>
              </a:rPr>
              <a:t>(Picking the Expert): </a:t>
            </a:r>
            <a:r>
              <a:rPr lang="en-US" altLang="en-US" sz="1700" i="1">
                <a:solidFill>
                  <a:srgbClr val="FF0000"/>
                </a:solidFill>
                <a:latin typeface="Calibri Light" panose="020F0302020204030204" charset="0"/>
                <a:cs typeface="Calibri Light" panose="020F0302020204030204" charset="0"/>
                <a:sym typeface="+mn-ea"/>
              </a:rPr>
              <a:t>the researcher uses their own subjective judgement to deliberately hand-pick specific participants.</a:t>
            </a:r>
            <a:endParaRPr lang="en-US" altLang="en-US" sz="1700" i="1">
              <a:solidFill>
                <a:srgbClr val="FF0000"/>
              </a:solidFill>
              <a:latin typeface="Calibri Light" panose="020F0302020204030204" charset="0"/>
              <a:cs typeface="Calibri Light" panose="020F0302020204030204" charset="0"/>
              <a:sym typeface="+mn-ea"/>
            </a:endParaRPr>
          </a:p>
          <a:p>
            <a:endParaRPr lang="en-US" altLang="en-US" sz="1700">
              <a:latin typeface="Calibri Light" panose="020F0302020204030204" charset="0"/>
              <a:cs typeface="Calibri Light" panose="020F0302020204030204" charset="0"/>
            </a:endParaRPr>
          </a:p>
          <a:p>
            <a:r>
              <a:rPr lang="en-US" altLang="en-US" sz="1700" b="1">
                <a:latin typeface="Calibri Light" panose="020F0302020204030204" charset="0"/>
                <a:cs typeface="Calibri Light" panose="020F0302020204030204" charset="0"/>
                <a:sym typeface="+mn-ea"/>
              </a:rPr>
              <a:t>Qualitative Research &amp; In-depth Interviews</a:t>
            </a:r>
            <a:endParaRPr lang="en-US" altLang="en-US" sz="1700" b="1">
              <a:latin typeface="Calibri Light" panose="020F0302020204030204" charset="0"/>
              <a:cs typeface="Calibri Light" panose="020F0302020204030204" charset="0"/>
            </a:endParaRPr>
          </a:p>
          <a:p>
            <a:endParaRPr lang="en-US" altLang="en-US" sz="1700">
              <a:latin typeface="Calibri Light" panose="020F0302020204030204" charset="0"/>
              <a:cs typeface="Calibri Light" panose="020F0302020204030204" charset="0"/>
            </a:endParaRPr>
          </a:p>
          <a:p>
            <a:r>
              <a:rPr lang="en-US" altLang="en-US" sz="1700">
                <a:latin typeface="Calibri Light" panose="020F0302020204030204" charset="0"/>
                <a:cs typeface="Calibri Light" panose="020F0302020204030204" charset="0"/>
                <a:sym typeface="+mn-ea"/>
              </a:rPr>
              <a:t>In One Sentence: </a:t>
            </a:r>
            <a:r>
              <a:rPr lang="en-US" altLang="en-US" sz="1700" i="1">
                <a:solidFill>
                  <a:srgbClr val="FF0000"/>
                </a:solidFill>
                <a:latin typeface="Calibri Light" panose="020F0302020204030204" charset="0"/>
                <a:cs typeface="Calibri Light" panose="020F0302020204030204" charset="0"/>
                <a:sym typeface="+mn-ea"/>
              </a:rPr>
              <a:t>"I don't need hundreds of people; I just need to find the 10 core experts who truly understand this problem so they can tell me their stories."</a:t>
            </a:r>
            <a:endParaRPr lang="en-US" altLang="en-US" sz="1700" i="1">
              <a:solidFill>
                <a:srgbClr val="FF0000"/>
              </a:solidFill>
              <a:latin typeface="Calibri Light" panose="020F0302020204030204" charset="0"/>
              <a:cs typeface="Calibri Light" panose="020F0302020204030204" charset="0"/>
            </a:endParaRPr>
          </a:p>
          <a:p>
            <a:r>
              <a:rPr lang="en-US" altLang="en-US" sz="1700" b="1">
                <a:latin typeface="Calibri Light" panose="020F0302020204030204" charset="0"/>
                <a:cs typeface="Calibri Light" panose="020F0302020204030204" charset="0"/>
                <a:sym typeface="+mn-ea"/>
              </a:rPr>
              <a:t>The specific technique</a:t>
            </a:r>
            <a:r>
              <a:rPr lang="en-US" altLang="en-US" sz="1700">
                <a:solidFill>
                  <a:srgbClr val="FF0000"/>
                </a:solidFill>
                <a:latin typeface="Calibri Light" panose="020F0302020204030204" charset="0"/>
                <a:cs typeface="Calibri Light" panose="020F0302020204030204" charset="0"/>
                <a:sym typeface="+mn-ea"/>
              </a:rPr>
              <a:t>:</a:t>
            </a:r>
            <a:r>
              <a:rPr lang="en-US" altLang="en-US" sz="1700" b="1">
                <a:latin typeface="Calibri Light" panose="020F0302020204030204" charset="0"/>
                <a:cs typeface="Calibri Light" panose="020F0302020204030204" charset="0"/>
                <a:sym typeface="+mn-ea"/>
              </a:rPr>
              <a:t> </a:t>
            </a:r>
            <a:r>
              <a:rPr lang="en-US" altLang="en-US" sz="1700">
                <a:latin typeface="Calibri Light" panose="020F0302020204030204" charset="0"/>
                <a:cs typeface="Calibri Light" panose="020F0302020204030204" charset="0"/>
                <a:sym typeface="+mn-ea"/>
              </a:rPr>
              <a:t>Snowball Sampling</a:t>
            </a:r>
            <a:endParaRPr lang="en-US" altLang="en-US" sz="1700">
              <a:solidFill>
                <a:schemeClr val="tx1"/>
              </a:solidFill>
              <a:latin typeface="Calibri Light" panose="020F0302020204030204" charset="0"/>
              <a:cs typeface="Calibri Light" panose="020F0302020204030204" charset="0"/>
            </a:endParaRPr>
          </a:p>
          <a:p>
            <a:pPr marL="0" indent="0">
              <a:buNone/>
            </a:pPr>
            <a:endParaRPr lang="en-US" altLang="en-US" sz="1100">
              <a:solidFill>
                <a:schemeClr val="tx1"/>
              </a:solidFill>
              <a:latin typeface="Calibri Light" panose="020F0302020204030204" charset="0"/>
              <a:cs typeface="Calibri Light" panose="020F0302020204030204" charset="0"/>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altLang="en-US">
                <a:latin typeface="Calibri Light" panose="020F0302020204030204" charset="0"/>
                <a:cs typeface="Calibri Light" panose="020F0302020204030204" charset="0"/>
                <a:sym typeface="+mn-ea"/>
              </a:rPr>
              <a:t>Purposive Sampling in Action </a:t>
            </a:r>
            <a:endParaRPr lang="en-US"/>
          </a:p>
        </p:txBody>
      </p:sp>
      <p:sp>
        <p:nvSpPr>
          <p:cNvPr id="3" name="Content Placeholder 2"/>
          <p:cNvSpPr>
            <a:spLocks noGrp="1"/>
          </p:cNvSpPr>
          <p:nvPr>
            <p:ph idx="1"/>
          </p:nvPr>
        </p:nvSpPr>
        <p:spPr>
          <a:xfrm>
            <a:off x="457200" y="1099185"/>
            <a:ext cx="8229600" cy="4632325"/>
          </a:xfrm>
        </p:spPr>
        <p:txBody>
          <a:bodyPr>
            <a:noAutofit/>
          </a:bodyPr>
          <a:p>
            <a:endParaRPr lang="en-US" altLang="en-US" sz="1300">
              <a:latin typeface="Calibri Light" panose="020F0302020204030204" charset="0"/>
              <a:cs typeface="Calibri Light" panose="020F0302020204030204" charset="0"/>
            </a:endParaRPr>
          </a:p>
          <a:p>
            <a:r>
              <a:rPr lang="en-US" altLang="en-US" sz="1800" b="1">
                <a:latin typeface="Calibri Light" panose="020F0302020204030204" charset="0"/>
                <a:cs typeface="Calibri Light" panose="020F0302020204030204" charset="0"/>
              </a:rPr>
              <a:t>The Concept:</a:t>
            </a:r>
            <a:r>
              <a:rPr lang="en-US" altLang="en-US" sz="1800">
                <a:latin typeface="Calibri Light" panose="020F0302020204030204" charset="0"/>
                <a:cs typeface="Calibri Light" panose="020F0302020204030204" charset="0"/>
              </a:rPr>
              <a:t> Purposive sampling means you act like a strict bouncer at a VIP club. You do not let just anyone into your research study. </a:t>
            </a:r>
            <a:r>
              <a:rPr lang="en-US" altLang="en-US" sz="1800">
                <a:solidFill>
                  <a:srgbClr val="C00000"/>
                </a:solidFill>
                <a:latin typeface="Calibri Light" panose="020F0302020204030204" charset="0"/>
                <a:cs typeface="Calibri Light" panose="020F0302020204030204" charset="0"/>
              </a:rPr>
              <a:t>You create a strict "VIP List" of criteria</a:t>
            </a:r>
            <a:r>
              <a:rPr lang="en-US" altLang="en-US" sz="1800">
                <a:latin typeface="Calibri Light" panose="020F0302020204030204" charset="0"/>
                <a:cs typeface="Calibri Light" panose="020F0302020204030204" charset="0"/>
              </a:rPr>
              <a:t>, and if a person does not tick every single box, they are not allowed in!</a:t>
            </a:r>
            <a:endParaRPr lang="en-US" altLang="en-US" sz="1800">
              <a:latin typeface="Calibri Light" panose="020F0302020204030204" charset="0"/>
              <a:cs typeface="Calibri Light" panose="020F0302020204030204" charset="0"/>
            </a:endParaRPr>
          </a:p>
          <a:p>
            <a:endParaRPr lang="en-US" altLang="en-US" sz="1800">
              <a:latin typeface="Calibri Light" panose="020F0302020204030204" charset="0"/>
              <a:cs typeface="Calibri Light" panose="020F0302020204030204" charset="0"/>
            </a:endParaRPr>
          </a:p>
          <a:p>
            <a:r>
              <a:rPr lang="en-US" altLang="en-US" sz="1800">
                <a:latin typeface="Calibri Light" panose="020F0302020204030204" charset="0"/>
                <a:cs typeface="Calibri Light" panose="020F0302020204030204" charset="0"/>
              </a:rPr>
              <a:t>The Example Scenario: Imagine your Master's research objective is:</a:t>
            </a:r>
            <a:endParaRPr lang="en-US" altLang="en-US" sz="1800">
              <a:latin typeface="Calibri Light" panose="020F0302020204030204" charset="0"/>
              <a:cs typeface="Calibri Light" panose="020F0302020204030204" charset="0"/>
            </a:endParaRPr>
          </a:p>
          <a:p>
            <a:endParaRPr lang="en-US" altLang="en-US" sz="1800">
              <a:latin typeface="Calibri Light" panose="020F0302020204030204" charset="0"/>
              <a:cs typeface="Calibri Light" panose="020F0302020204030204" charset="0"/>
            </a:endParaRPr>
          </a:p>
          <a:p>
            <a:r>
              <a:rPr lang="en-US" altLang="en-US" sz="1800" b="1" i="1">
                <a:latin typeface="Calibri Light" panose="020F0302020204030204" charset="0"/>
                <a:cs typeface="Calibri Light" panose="020F0302020204030204" charset="0"/>
              </a:rPr>
              <a:t>"To explore the leadership strategies of female CEOs who successfully saved failing tech start-ups in London."</a:t>
            </a:r>
            <a:endParaRPr lang="en-US" altLang="en-US" sz="1800" b="1" i="1">
              <a:latin typeface="Calibri Light" panose="020F0302020204030204" charset="0"/>
              <a:cs typeface="Calibri Light" panose="020F0302020204030204" charset="0"/>
            </a:endParaRPr>
          </a:p>
          <a:p>
            <a:pPr marL="0" indent="0">
              <a:buNone/>
            </a:pPr>
            <a:endParaRPr lang="en-US" altLang="en-US" sz="1800">
              <a:latin typeface="Calibri Light" panose="020F0302020204030204" charset="0"/>
              <a:cs typeface="Calibri Light" panose="020F0302020204030204" charset="0"/>
            </a:endParaRPr>
          </a:p>
          <a:p>
            <a:endParaRPr lang="en-US" altLang="en-US" sz="1300">
              <a:latin typeface="Calibri Light" panose="020F0302020204030204" charset="0"/>
              <a:cs typeface="Calibri Light" panose="020F0302020204030204" charset="0"/>
            </a:endParaRPr>
          </a:p>
        </p:txBody>
      </p:sp>
      <p:sp>
        <p:nvSpPr>
          <p:cNvPr id="5" name="Footer Placeholder 4"/>
          <p:cNvSpPr>
            <a:spLocks noGrp="1"/>
          </p:cNvSpPr>
          <p:nvPr>
            <p:ph type="ftr" sz="quarter" idx="11"/>
          </p:nvPr>
        </p:nvSpPr>
        <p:spPr/>
        <p:txBody>
          <a:bodyPr/>
          <a:p>
            <a:endParaRPr lang="en-US"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normAutofit fontScale="90000"/>
          </a:bodyPr>
          <a:p>
            <a:r>
              <a:rPr lang="en-US" altLang="en-US" b="1" i="1">
                <a:latin typeface="Calibri Light" panose="020F0302020204030204" charset="0"/>
                <a:cs typeface="Calibri Light" panose="020F0302020204030204" charset="0"/>
                <a:sym typeface="+mn-ea"/>
              </a:rPr>
              <a:t>"To explore the leadership strategies of female CEOs who successfully saved failing tech start-ups in London."</a:t>
            </a:r>
            <a:endParaRPr lang="en-US"/>
          </a:p>
        </p:txBody>
      </p:sp>
      <p:sp>
        <p:nvSpPr>
          <p:cNvPr id="3" name="Content Placeholder 2"/>
          <p:cNvSpPr>
            <a:spLocks noGrp="1"/>
          </p:cNvSpPr>
          <p:nvPr>
            <p:ph idx="1"/>
          </p:nvPr>
        </p:nvSpPr>
        <p:spPr>
          <a:xfrm>
            <a:off x="457200" y="1600200"/>
            <a:ext cx="8229600" cy="3851910"/>
          </a:xfrm>
        </p:spPr>
        <p:txBody>
          <a:bodyPr>
            <a:noAutofit/>
          </a:bodyPr>
          <a:p>
            <a:r>
              <a:rPr lang="en-US" altLang="en-US" sz="1500">
                <a:latin typeface="Calibri Light" panose="020F0302020204030204" charset="0"/>
                <a:cs typeface="Calibri Light" panose="020F0302020204030204" charset="0"/>
                <a:sym typeface="+mn-ea"/>
              </a:rPr>
              <a:t>Step 1: </a:t>
            </a:r>
            <a:r>
              <a:rPr lang="en-US" altLang="en-US" sz="1500" b="1">
                <a:latin typeface="Calibri Light" panose="020F0302020204030204" charset="0"/>
                <a:cs typeface="Calibri Light" panose="020F0302020204030204" charset="0"/>
                <a:sym typeface="+mn-ea"/>
              </a:rPr>
              <a:t>Write your VIP Criteria (The Filter)</a:t>
            </a:r>
            <a:endParaRPr lang="en-US" altLang="en-US" sz="1500" b="1">
              <a:latin typeface="Calibri Light" panose="020F0302020204030204" charset="0"/>
              <a:cs typeface="Calibri Light" panose="020F0302020204030204" charset="0"/>
            </a:endParaRPr>
          </a:p>
          <a:p>
            <a:pPr marL="0" indent="0">
              <a:buNone/>
            </a:pPr>
            <a:r>
              <a:rPr lang="en-US" altLang="en-US" sz="1500">
                <a:latin typeface="Calibri Light" panose="020F0302020204030204" charset="0"/>
                <a:cs typeface="Calibri Light" panose="020F0302020204030204" charset="0"/>
                <a:sym typeface="+mn-ea"/>
              </a:rPr>
              <a:t> Must be female.</a:t>
            </a:r>
            <a:endParaRPr lang="en-US" altLang="en-US" sz="1500">
              <a:latin typeface="Calibri Light" panose="020F0302020204030204" charset="0"/>
              <a:cs typeface="Calibri Light" panose="020F0302020204030204" charset="0"/>
            </a:endParaRPr>
          </a:p>
          <a:p>
            <a:pPr marL="0" indent="0">
              <a:buNone/>
            </a:pPr>
            <a:r>
              <a:rPr lang="en-US" altLang="en-US" sz="1500">
                <a:latin typeface="Calibri Light" panose="020F0302020204030204" charset="0"/>
                <a:cs typeface="Calibri Light" panose="020F0302020204030204" charset="0"/>
                <a:sym typeface="+mn-ea"/>
              </a:rPr>
              <a:t> Must be a CEO in the technology sector.</a:t>
            </a:r>
            <a:endParaRPr lang="en-US" altLang="en-US" sz="1500">
              <a:latin typeface="Calibri Light" panose="020F0302020204030204" charset="0"/>
              <a:cs typeface="Calibri Light" panose="020F0302020204030204" charset="0"/>
            </a:endParaRPr>
          </a:p>
          <a:p>
            <a:pPr marL="0" indent="0">
              <a:buNone/>
            </a:pPr>
            <a:r>
              <a:rPr lang="en-US" altLang="en-US" sz="1500">
                <a:latin typeface="Calibri Light" panose="020F0302020204030204" charset="0"/>
                <a:cs typeface="Calibri Light" panose="020F0302020204030204" charset="0"/>
                <a:sym typeface="+mn-ea"/>
              </a:rPr>
              <a:t> Must be based in London.</a:t>
            </a:r>
            <a:endParaRPr lang="en-US" altLang="en-US" sz="1500">
              <a:latin typeface="Calibri Light" panose="020F0302020204030204" charset="0"/>
              <a:cs typeface="Calibri Light" panose="020F0302020204030204" charset="0"/>
            </a:endParaRPr>
          </a:p>
          <a:p>
            <a:pPr marL="0" indent="0">
              <a:buNone/>
            </a:pPr>
            <a:r>
              <a:rPr lang="en-US" altLang="en-US" sz="1500">
                <a:latin typeface="Calibri Light" panose="020F0302020204030204" charset="0"/>
                <a:cs typeface="Calibri Light" panose="020F0302020204030204" charset="0"/>
                <a:sym typeface="+mn-ea"/>
              </a:rPr>
              <a:t> Must have taken over a company that was losing money and made it profitable again.</a:t>
            </a:r>
            <a:endParaRPr lang="en-US" altLang="en-US" sz="1500">
              <a:latin typeface="Calibri Light" panose="020F0302020204030204" charset="0"/>
              <a:cs typeface="Calibri Light" panose="020F0302020204030204" charset="0"/>
            </a:endParaRPr>
          </a:p>
          <a:p>
            <a:endParaRPr lang="en-US" altLang="en-US" sz="1500">
              <a:latin typeface="Calibri Light" panose="020F0302020204030204" charset="0"/>
              <a:cs typeface="Calibri Light" panose="020F0302020204030204" charset="0"/>
            </a:endParaRPr>
          </a:p>
          <a:p>
            <a:r>
              <a:rPr lang="en-US" altLang="en-US" sz="1500">
                <a:latin typeface="Calibri Light" panose="020F0302020204030204" charset="0"/>
                <a:cs typeface="Calibri Light" panose="020F0302020204030204" charset="0"/>
                <a:sym typeface="+mn-ea"/>
              </a:rPr>
              <a:t>Step 2: </a:t>
            </a:r>
            <a:r>
              <a:rPr lang="en-US" altLang="en-US" sz="1500" b="1">
                <a:latin typeface="Calibri Light" panose="020F0302020204030204" charset="0"/>
                <a:cs typeface="Calibri Light" panose="020F0302020204030204" charset="0"/>
                <a:sym typeface="+mn-ea"/>
              </a:rPr>
              <a:t>The Hunt (Where do you look?)</a:t>
            </a:r>
            <a:endParaRPr lang="en-US" altLang="en-US" sz="1500" b="1">
              <a:latin typeface="Calibri Light" panose="020F0302020204030204" charset="0"/>
              <a:cs typeface="Calibri Light" panose="020F0302020204030204" charset="0"/>
            </a:endParaRPr>
          </a:p>
          <a:p>
            <a:pPr marL="0" indent="0">
              <a:buNone/>
            </a:pPr>
            <a:r>
              <a:rPr lang="en-US" altLang="en-US" sz="1500">
                <a:latin typeface="Calibri Light" panose="020F0302020204030204" charset="0"/>
                <a:cs typeface="Calibri Light" panose="020F0302020204030204" charset="0"/>
                <a:sym typeface="+mn-ea"/>
              </a:rPr>
              <a:t> Search LinkedIn for "Female CEO Tech London".</a:t>
            </a:r>
            <a:endParaRPr lang="en-US" altLang="en-US" sz="1500">
              <a:latin typeface="Calibri Light" panose="020F0302020204030204" charset="0"/>
              <a:cs typeface="Calibri Light" panose="020F0302020204030204" charset="0"/>
            </a:endParaRPr>
          </a:p>
          <a:p>
            <a:pPr marL="0" indent="0">
              <a:buNone/>
            </a:pPr>
            <a:r>
              <a:rPr lang="en-US" altLang="en-US" sz="1500">
                <a:latin typeface="Calibri Light" panose="020F0302020204030204" charset="0"/>
                <a:cs typeface="Calibri Light" panose="020F0302020204030204" charset="0"/>
                <a:sym typeface="+mn-ea"/>
              </a:rPr>
              <a:t> Read business magazine articles about "Tech Turnarounds".</a:t>
            </a:r>
            <a:endParaRPr lang="en-US" altLang="en-US" sz="1500">
              <a:latin typeface="Calibri Light" panose="020F0302020204030204" charset="0"/>
              <a:cs typeface="Calibri Light" panose="020F0302020204030204" charset="0"/>
            </a:endParaRPr>
          </a:p>
          <a:p>
            <a:pPr marL="0" indent="0">
              <a:buNone/>
            </a:pPr>
            <a:r>
              <a:rPr lang="en-US" altLang="en-US" sz="1500">
                <a:latin typeface="Calibri Light" panose="020F0302020204030204" charset="0"/>
                <a:cs typeface="Calibri Light" panose="020F0302020204030204" charset="0"/>
                <a:sym typeface="+mn-ea"/>
              </a:rPr>
              <a:t> Look at the speaker lists for London Women in Technology conferences.</a:t>
            </a:r>
            <a:endParaRPr lang="en-US" altLang="en-US" sz="1500">
              <a:latin typeface="Calibri Light" panose="020F0302020204030204" charset="0"/>
              <a:cs typeface="Calibri Light" panose="020F0302020204030204" charset="0"/>
              <a:sym typeface="+mn-ea"/>
            </a:endParaRPr>
          </a:p>
          <a:p>
            <a:pPr marL="0" indent="0">
              <a:buNone/>
            </a:pPr>
            <a:endParaRPr lang="en-US" altLang="en-US" sz="1500">
              <a:latin typeface="Calibri Light" panose="020F0302020204030204" charset="0"/>
              <a:cs typeface="Calibri Light" panose="020F0302020204030204" charset="0"/>
            </a:endParaRPr>
          </a:p>
          <a:p>
            <a:r>
              <a:rPr lang="en-US" altLang="en-US" sz="1500">
                <a:latin typeface="Calibri Light" panose="020F0302020204030204" charset="0"/>
                <a:cs typeface="Calibri Light" panose="020F0302020204030204" charset="0"/>
                <a:sym typeface="+mn-ea"/>
              </a:rPr>
              <a:t>Step 3: </a:t>
            </a:r>
            <a:r>
              <a:rPr lang="en-US" altLang="en-US" sz="1500" b="1">
                <a:latin typeface="Calibri Light" panose="020F0302020204030204" charset="0"/>
                <a:cs typeface="Calibri Light" panose="020F0302020204030204" charset="0"/>
                <a:sym typeface="+mn-ea"/>
              </a:rPr>
              <a:t>The Selection (The Bouncer's Decision)</a:t>
            </a:r>
            <a:endParaRPr lang="en-US" altLang="en-US" sz="1500" b="1">
              <a:latin typeface="Calibri Light" panose="020F0302020204030204" charset="0"/>
              <a:cs typeface="Calibri Light" panose="020F0302020204030204" charset="0"/>
            </a:endParaRPr>
          </a:p>
          <a:p>
            <a:pPr marL="0" indent="0">
              <a:buNone/>
            </a:pPr>
            <a:r>
              <a:rPr lang="en-US" altLang="en-US" sz="1500">
                <a:latin typeface="Calibri Light" panose="020F0302020204030204" charset="0"/>
                <a:cs typeface="Calibri Light" panose="020F0302020204030204" charset="0"/>
                <a:sym typeface="+mn-ea"/>
              </a:rPr>
              <a:t> Person A: A highly successful male CEO in London. (Bouncer says: "No. You fail the gender criterion.")</a:t>
            </a:r>
            <a:endParaRPr lang="en-US" altLang="en-US" sz="1500">
              <a:latin typeface="Calibri Light" panose="020F0302020204030204" charset="0"/>
              <a:cs typeface="Calibri Light" panose="020F0302020204030204" charset="0"/>
            </a:endParaRPr>
          </a:p>
          <a:p>
            <a:pPr marL="0" indent="0">
              <a:buNone/>
            </a:pPr>
            <a:r>
              <a:rPr lang="en-US" altLang="en-US" sz="1500">
                <a:latin typeface="Calibri Light" panose="020F0302020204030204" charset="0"/>
                <a:cs typeface="Calibri Light" panose="020F0302020204030204" charset="0"/>
                <a:sym typeface="+mn-ea"/>
              </a:rPr>
              <a:t> Person B: A female CEO of a highly successful tech start-up in Manchester. (Bouncer says: "No. You fail the location criterion.")</a:t>
            </a:r>
            <a:endParaRPr lang="en-US" altLang="en-US" sz="1500">
              <a:latin typeface="Calibri Light" panose="020F0302020204030204" charset="0"/>
              <a:cs typeface="Calibri Light" panose="020F0302020204030204" charset="0"/>
            </a:endParaRPr>
          </a:p>
          <a:p>
            <a:endParaRPr lang="en-US" altLang="en-US" sz="1500">
              <a:latin typeface="Calibri Light" panose="020F0302020204030204" charset="0"/>
              <a:cs typeface="Calibri Light" panose="020F0302020204030204" charset="0"/>
            </a:endParaRPr>
          </a:p>
          <a:p>
            <a:pPr marL="0" indent="0">
              <a:buNone/>
            </a:pPr>
            <a:endParaRPr lang="en-US" altLang="en-US" sz="500">
              <a:latin typeface="Calibri Light" panose="020F0302020204030204" charset="0"/>
              <a:cs typeface="Calibri Light" panose="020F0302020204030204" charset="0"/>
            </a:endParaRPr>
          </a:p>
        </p:txBody>
      </p:sp>
      <p:sp>
        <p:nvSpPr>
          <p:cNvPr id="5" name="Footer Placeholder 4"/>
          <p:cNvSpPr>
            <a:spLocks noGrp="1"/>
          </p:cNvSpPr>
          <p:nvPr>
            <p:ph type="ftr" sz="quarter" idx="11"/>
          </p:nvPr>
        </p:nvSpPr>
        <p:spPr/>
        <p:txBody>
          <a:bodyPr/>
          <a:p>
            <a:endParaRPr 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blinds(horizontal)">
                                      <p:cBhvr>
                                        <p:cTn id="7" dur="500"/>
                                        <p:tgtEl>
                                          <p:spTgt spid="3">
                                            <p:txEl>
                                              <p:pRg st="1" end="1"/>
                                            </p:txEl>
                                          </p:spTgt>
                                        </p:tgtEl>
                                      </p:cBhvr>
                                    </p:animEffect>
                                  </p:childTnLst>
                                </p:cTn>
                              </p:par>
                              <p:par>
                                <p:cTn id="8" presetID="3" presetClass="entr" presetSubtype="10" fill="hold" nodeType="withEffect">
                                  <p:stCondLst>
                                    <p:cond delay="0"/>
                                  </p:stCondLst>
                                  <p:childTnLst>
                                    <p:set>
                                      <p:cBhvr>
                                        <p:cTn id="9" dur="1" fill="hold">
                                          <p:stCondLst>
                                            <p:cond delay="0"/>
                                          </p:stCondLst>
                                        </p:cTn>
                                        <p:tgtEl>
                                          <p:spTgt spid="3">
                                            <p:txEl>
                                              <p:pRg st="2" end="2"/>
                                            </p:txEl>
                                          </p:spTgt>
                                        </p:tgtEl>
                                        <p:attrNameLst>
                                          <p:attrName>style.visibility</p:attrName>
                                        </p:attrNameLst>
                                      </p:cBhvr>
                                      <p:to>
                                        <p:strVal val="visible"/>
                                      </p:to>
                                    </p:set>
                                    <p:animEffect transition="in" filter="blinds(horizontal)">
                                      <p:cBhvr>
                                        <p:cTn id="10" dur="500"/>
                                        <p:tgtEl>
                                          <p:spTgt spid="3">
                                            <p:txEl>
                                              <p:pRg st="2" end="2"/>
                                            </p:txEl>
                                          </p:spTgt>
                                        </p:tgtEl>
                                      </p:cBhvr>
                                    </p:animEffect>
                                  </p:childTnLst>
                                </p:cTn>
                              </p:par>
                              <p:par>
                                <p:cTn id="11" presetID="3" presetClass="entr" presetSubtype="1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Effect transition="in" filter="blinds(horizontal)">
                                      <p:cBhvr>
                                        <p:cTn id="13" dur="500"/>
                                        <p:tgtEl>
                                          <p:spTgt spid="3">
                                            <p:txEl>
                                              <p:pRg st="3" end="3"/>
                                            </p:txEl>
                                          </p:spTgt>
                                        </p:tgtEl>
                                      </p:cBhvr>
                                    </p:animEffect>
                                  </p:childTnLst>
                                </p:cTn>
                              </p:par>
                              <p:par>
                                <p:cTn id="14" presetID="3" presetClass="entr" presetSubtype="10" fill="hold" nodeType="withEffect">
                                  <p:stCondLst>
                                    <p:cond delay="0"/>
                                  </p:stCondLst>
                                  <p:childTnLst>
                                    <p:set>
                                      <p:cBhvr>
                                        <p:cTn id="15" dur="1" fill="hold">
                                          <p:stCondLst>
                                            <p:cond delay="0"/>
                                          </p:stCondLst>
                                        </p:cTn>
                                        <p:tgtEl>
                                          <p:spTgt spid="3">
                                            <p:txEl>
                                              <p:pRg st="4" end="4"/>
                                            </p:txEl>
                                          </p:spTgt>
                                        </p:tgtEl>
                                        <p:attrNameLst>
                                          <p:attrName>style.visibility</p:attrName>
                                        </p:attrNameLst>
                                      </p:cBhvr>
                                      <p:to>
                                        <p:strVal val="visible"/>
                                      </p:to>
                                    </p:set>
                                    <p:animEffect transition="in" filter="blinds(horizontal)">
                                      <p:cBhvr>
                                        <p:cTn id="16" dur="500"/>
                                        <p:tgtEl>
                                          <p:spTgt spid="3">
                                            <p:txEl>
                                              <p:pRg st="4" end="4"/>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3" presetClass="entr" presetSubtype="10" fill="hold" nodeType="clickEffect">
                                  <p:stCondLst>
                                    <p:cond delay="0"/>
                                  </p:stCondLst>
                                  <p:childTnLst>
                                    <p:set>
                                      <p:cBhvr>
                                        <p:cTn id="20" dur="1" fill="hold">
                                          <p:stCondLst>
                                            <p:cond delay="0"/>
                                          </p:stCondLst>
                                        </p:cTn>
                                        <p:tgtEl>
                                          <p:spTgt spid="3">
                                            <p:txEl>
                                              <p:pRg st="7" end="7"/>
                                            </p:txEl>
                                          </p:spTgt>
                                        </p:tgtEl>
                                        <p:attrNameLst>
                                          <p:attrName>style.visibility</p:attrName>
                                        </p:attrNameLst>
                                      </p:cBhvr>
                                      <p:to>
                                        <p:strVal val="visible"/>
                                      </p:to>
                                    </p:set>
                                    <p:animEffect transition="in" filter="blinds(horizontal)">
                                      <p:cBhvr>
                                        <p:cTn id="21" dur="500"/>
                                        <p:tgtEl>
                                          <p:spTgt spid="3">
                                            <p:txEl>
                                              <p:pRg st="7" end="7"/>
                                            </p:txEl>
                                          </p:spTgt>
                                        </p:tgtEl>
                                      </p:cBhvr>
                                    </p:animEffect>
                                  </p:childTnLst>
                                </p:cTn>
                              </p:par>
                              <p:par>
                                <p:cTn id="22" presetID="3" presetClass="entr" presetSubtype="10" fill="hold" nodeType="withEffect">
                                  <p:stCondLst>
                                    <p:cond delay="0"/>
                                  </p:stCondLst>
                                  <p:childTnLst>
                                    <p:set>
                                      <p:cBhvr>
                                        <p:cTn id="23" dur="1" fill="hold">
                                          <p:stCondLst>
                                            <p:cond delay="0"/>
                                          </p:stCondLst>
                                        </p:cTn>
                                        <p:tgtEl>
                                          <p:spTgt spid="3">
                                            <p:txEl>
                                              <p:pRg st="8" end="8"/>
                                            </p:txEl>
                                          </p:spTgt>
                                        </p:tgtEl>
                                        <p:attrNameLst>
                                          <p:attrName>style.visibility</p:attrName>
                                        </p:attrNameLst>
                                      </p:cBhvr>
                                      <p:to>
                                        <p:strVal val="visible"/>
                                      </p:to>
                                    </p:set>
                                    <p:animEffect transition="in" filter="blinds(horizontal)">
                                      <p:cBhvr>
                                        <p:cTn id="24" dur="500"/>
                                        <p:tgtEl>
                                          <p:spTgt spid="3">
                                            <p:txEl>
                                              <p:pRg st="8" end="8"/>
                                            </p:txEl>
                                          </p:spTgt>
                                        </p:tgtEl>
                                      </p:cBhvr>
                                    </p:animEffect>
                                  </p:childTnLst>
                                </p:cTn>
                              </p:par>
                              <p:par>
                                <p:cTn id="25" presetID="3" presetClass="entr" presetSubtype="10" fill="hold" nodeType="withEffect">
                                  <p:stCondLst>
                                    <p:cond delay="0"/>
                                  </p:stCondLst>
                                  <p:childTnLst>
                                    <p:set>
                                      <p:cBhvr>
                                        <p:cTn id="26" dur="1" fill="hold">
                                          <p:stCondLst>
                                            <p:cond delay="0"/>
                                          </p:stCondLst>
                                        </p:cTn>
                                        <p:tgtEl>
                                          <p:spTgt spid="3">
                                            <p:txEl>
                                              <p:pRg st="9" end="9"/>
                                            </p:txEl>
                                          </p:spTgt>
                                        </p:tgtEl>
                                        <p:attrNameLst>
                                          <p:attrName>style.visibility</p:attrName>
                                        </p:attrNameLst>
                                      </p:cBhvr>
                                      <p:to>
                                        <p:strVal val="visible"/>
                                      </p:to>
                                    </p:set>
                                    <p:animEffect transition="in" filter="blinds(horizontal)">
                                      <p:cBhvr>
                                        <p:cTn id="27" dur="500"/>
                                        <p:tgtEl>
                                          <p:spTgt spid="3">
                                            <p:txEl>
                                              <p:pRg st="9" end="9"/>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3" presetClass="entr" presetSubtype="10" fill="hold" nodeType="clickEffect">
                                  <p:stCondLst>
                                    <p:cond delay="0"/>
                                  </p:stCondLst>
                                  <p:childTnLst>
                                    <p:set>
                                      <p:cBhvr>
                                        <p:cTn id="31" dur="1" fill="hold">
                                          <p:stCondLst>
                                            <p:cond delay="0"/>
                                          </p:stCondLst>
                                        </p:cTn>
                                        <p:tgtEl>
                                          <p:spTgt spid="3">
                                            <p:txEl>
                                              <p:pRg st="12" end="12"/>
                                            </p:txEl>
                                          </p:spTgt>
                                        </p:tgtEl>
                                        <p:attrNameLst>
                                          <p:attrName>style.visibility</p:attrName>
                                        </p:attrNameLst>
                                      </p:cBhvr>
                                      <p:to>
                                        <p:strVal val="visible"/>
                                      </p:to>
                                    </p:set>
                                    <p:animEffect transition="in" filter="blinds(horizontal)">
                                      <p:cBhvr>
                                        <p:cTn id="32" dur="500"/>
                                        <p:tgtEl>
                                          <p:spTgt spid="3">
                                            <p:txEl>
                                              <p:pRg st="12" end="12"/>
                                            </p:txEl>
                                          </p:spTgt>
                                        </p:tgtEl>
                                      </p:cBhvr>
                                    </p:animEffect>
                                  </p:childTnLst>
                                </p:cTn>
                              </p:par>
                              <p:par>
                                <p:cTn id="33" presetID="3" presetClass="entr" presetSubtype="10" fill="hold" nodeType="withEffect">
                                  <p:stCondLst>
                                    <p:cond delay="0"/>
                                  </p:stCondLst>
                                  <p:childTnLst>
                                    <p:set>
                                      <p:cBhvr>
                                        <p:cTn id="34" dur="1" fill="hold">
                                          <p:stCondLst>
                                            <p:cond delay="0"/>
                                          </p:stCondLst>
                                        </p:cTn>
                                        <p:tgtEl>
                                          <p:spTgt spid="3">
                                            <p:txEl>
                                              <p:pRg st="13" end="13"/>
                                            </p:txEl>
                                          </p:spTgt>
                                        </p:tgtEl>
                                        <p:attrNameLst>
                                          <p:attrName>style.visibility</p:attrName>
                                        </p:attrNameLst>
                                      </p:cBhvr>
                                      <p:to>
                                        <p:strVal val="visible"/>
                                      </p:to>
                                    </p:set>
                                    <p:animEffect transition="in" filter="blinds(horizontal)">
                                      <p:cBhvr>
                                        <p:cTn id="35" dur="500"/>
                                        <p:tgtEl>
                                          <p:spTgt spid="3">
                                            <p:txEl>
                                              <p:pRg st="13" end="1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7" name="Title 6"/>
          <p:cNvSpPr>
            <a:spLocks noGrp="1"/>
          </p:cNvSpPr>
          <p:nvPr>
            <p:ph type="title"/>
          </p:nvPr>
        </p:nvSpPr>
        <p:spPr/>
        <p:txBody>
          <a:bodyPr/>
          <a:p>
            <a:endParaRPr lang="en-US"/>
          </a:p>
        </p:txBody>
      </p:sp>
      <p:sp>
        <p:nvSpPr>
          <p:cNvPr id="5" name="Footer Placeholder 4"/>
          <p:cNvSpPr>
            <a:spLocks noGrp="1"/>
          </p:cNvSpPr>
          <p:nvPr>
            <p:ph type="ftr" sz="quarter" idx="11"/>
          </p:nvPr>
        </p:nvSpPr>
        <p:spPr/>
        <p:txBody>
          <a:bodyPr/>
          <a:p>
            <a:endParaRPr lang="en-US" dirty="0"/>
          </a:p>
        </p:txBody>
      </p:sp>
      <p:graphicFrame>
        <p:nvGraphicFramePr>
          <p:cNvPr id="6" name="Content Placeholder 5"/>
          <p:cNvGraphicFramePr/>
          <p:nvPr>
            <p:ph idx="1"/>
            <p:custDataLst>
              <p:tags r:id="rId1"/>
            </p:custDataLst>
          </p:nvPr>
        </p:nvGraphicFramePr>
        <p:xfrm>
          <a:off x="457200" y="259715"/>
          <a:ext cx="8229600" cy="5519420"/>
        </p:xfrm>
        <a:graphic>
          <a:graphicData uri="http://schemas.openxmlformats.org/drawingml/2006/table">
            <a:tbl>
              <a:tblPr/>
              <a:tblGrid>
                <a:gridCol w="2743200"/>
                <a:gridCol w="2743200"/>
                <a:gridCol w="2743200"/>
              </a:tblGrid>
              <a:tr h="793750">
                <a:tc>
                  <a:txBody>
                    <a:bodyPr/>
                    <a:p>
                      <a:pPr marL="0" indent="0">
                        <a:spcBef>
                          <a:spcPct val="0"/>
                        </a:spcBef>
                        <a:spcAft>
                          <a:spcPct val="0"/>
                        </a:spcAft>
                      </a:pPr>
                      <a:r>
                        <a:rPr sz="1600" b="1">
                          <a:solidFill>
                            <a:srgbClr val="1F1F1F"/>
                          </a:solidFill>
                          <a:latin typeface="Calibri Light" panose="020F0302020204030204" charset="0"/>
                          <a:ea typeface="Google Sans Text"/>
                          <a:cs typeface="Calibri Light" panose="020F0302020204030204" charset="0"/>
                        </a:rPr>
                        <a:t>Feature</a:t>
                      </a:r>
                      <a:endParaRPr sz="1600" b="1">
                        <a:solidFill>
                          <a:srgbClr val="1F1F1F"/>
                        </a:solidFill>
                        <a:latin typeface="Calibri Light" panose="020F0302020204030204" charset="0"/>
                        <a:ea typeface="Google Sans Text"/>
                        <a:cs typeface="Calibri Light" panose="020F0302020204030204" charset="0"/>
                      </a:endParaRPr>
                    </a:p>
                  </a:txBody>
                  <a:tcPr marL="0" marR="91757" marT="122237" marB="12223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600" b="1">
                          <a:solidFill>
                            <a:srgbClr val="1F1F1F"/>
                          </a:solidFill>
                          <a:latin typeface="Calibri Light" panose="020F0302020204030204" charset="0"/>
                          <a:ea typeface="Google Sans Text"/>
                          <a:cs typeface="Calibri Light" panose="020F0302020204030204" charset="0"/>
                        </a:rPr>
                        <a:t>Probability Sampling </a:t>
                      </a:r>
                      <a:r>
                        <a:rPr lang="en-US" sz="1600" b="1">
                          <a:solidFill>
                            <a:srgbClr val="1F1F1F"/>
                          </a:solidFill>
                          <a:latin typeface="Calibri Light" panose="020F0302020204030204" charset="0"/>
                          <a:ea typeface="Google Sans Text"/>
                          <a:cs typeface="Calibri Light" panose="020F0302020204030204" charset="0"/>
                        </a:rPr>
                        <a:t>(</a:t>
                      </a:r>
                      <a:r>
                        <a:rPr sz="1600" b="1">
                          <a:solidFill>
                            <a:srgbClr val="1F1F1F"/>
                          </a:solidFill>
                          <a:latin typeface="Calibri Light" panose="020F0302020204030204" charset="0"/>
                          <a:ea typeface="Google Sans Text"/>
                          <a:cs typeface="Calibri Light" panose="020F0302020204030204" charset="0"/>
                        </a:rPr>
                        <a:t>Rolling the Dice)</a:t>
                      </a:r>
                      <a:endParaRPr sz="1600" b="1">
                        <a:solidFill>
                          <a:srgbClr val="1F1F1F"/>
                        </a:solidFill>
                        <a:latin typeface="Calibri Light" panose="020F0302020204030204" charset="0"/>
                        <a:ea typeface="Google Sans Text"/>
                        <a:cs typeface="Calibri Light" panose="020F0302020204030204" charset="0"/>
                      </a:endParaRPr>
                    </a:p>
                  </a:txBody>
                  <a:tcPr marL="0" marR="91757" marT="122237" marB="12223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600" b="1">
                          <a:solidFill>
                            <a:srgbClr val="1F1F1F"/>
                          </a:solidFill>
                          <a:latin typeface="Calibri Light" panose="020F0302020204030204" charset="0"/>
                          <a:ea typeface="Google Sans Text"/>
                          <a:cs typeface="Calibri Light" panose="020F0302020204030204" charset="0"/>
                        </a:rPr>
                        <a:t>Non-Probability Sampling (Picking the Expert)</a:t>
                      </a:r>
                      <a:endParaRPr sz="1600" b="1">
                        <a:solidFill>
                          <a:srgbClr val="1F1F1F"/>
                        </a:solidFill>
                        <a:latin typeface="Calibri Light" panose="020F0302020204030204" charset="0"/>
                        <a:ea typeface="Google Sans Text"/>
                        <a:cs typeface="Calibri Light" panose="020F0302020204030204" charset="0"/>
                      </a:endParaRPr>
                    </a:p>
                  </a:txBody>
                  <a:tcPr marL="0" marR="0" marT="122237" marB="12223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r>
              <a:tr h="1323340">
                <a:tc>
                  <a:txBody>
                    <a:bodyPr/>
                    <a:p>
                      <a:pPr marL="0" indent="0">
                        <a:spcBef>
                          <a:spcPct val="0"/>
                        </a:spcBef>
                        <a:spcAft>
                          <a:spcPct val="0"/>
                        </a:spcAft>
                      </a:pPr>
                      <a:r>
                        <a:rPr sz="1600" b="1" i="1">
                          <a:solidFill>
                            <a:srgbClr val="1F1F1F"/>
                          </a:solidFill>
                          <a:latin typeface="Calibri Light" panose="020F0302020204030204" charset="0"/>
                          <a:ea typeface="Google Sans Text"/>
                          <a:cs typeface="Calibri Light" panose="020F0302020204030204" charset="0"/>
                        </a:rPr>
                        <a:t>The Core Rule</a:t>
                      </a:r>
                      <a:endParaRPr sz="1600" b="1" i="1">
                        <a:solidFill>
                          <a:srgbClr val="1F1F1F"/>
                        </a:solidFill>
                        <a:latin typeface="Calibri Light" panose="020F0302020204030204" charset="0"/>
                        <a:ea typeface="Google Sans Text"/>
                        <a:cs typeface="Calibri Light" panose="020F0302020204030204" charset="0"/>
                      </a:endParaRPr>
                    </a:p>
                  </a:txBody>
                  <a:tcPr marL="0" marR="91757" marT="122237" marB="12223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600" b="1" i="1">
                          <a:solidFill>
                            <a:srgbClr val="1F1F1F"/>
                          </a:solidFill>
                          <a:latin typeface="Calibri Light" panose="020F0302020204030204" charset="0"/>
                          <a:ea typeface="Google Sans Text"/>
                          <a:cs typeface="Calibri Light" panose="020F0302020204030204" charset="0"/>
                        </a:rPr>
                        <a:t>Random selection.</a:t>
                      </a:r>
                      <a:r>
                        <a:rPr sz="1600" i="1">
                          <a:solidFill>
                            <a:srgbClr val="1F1F1F"/>
                          </a:solidFill>
                          <a:latin typeface="Calibri Light" panose="020F0302020204030204" charset="0"/>
                          <a:ea typeface="Google Sans Text"/>
                          <a:cs typeface="Calibri Light" panose="020F0302020204030204" charset="0"/>
                        </a:rPr>
                        <a:t> Everyone in the population has an equal, mathematical chance of being picked.</a:t>
                      </a:r>
                      <a:endParaRPr sz="1600" i="1">
                        <a:solidFill>
                          <a:srgbClr val="1F1F1F"/>
                        </a:solidFill>
                        <a:latin typeface="Calibri Light" panose="020F0302020204030204" charset="0"/>
                        <a:ea typeface="Google Sans Text"/>
                        <a:cs typeface="Calibri Light" panose="020F0302020204030204" charset="0"/>
                      </a:endParaRPr>
                    </a:p>
                  </a:txBody>
                  <a:tcPr marL="0" marR="91757" marT="122237" marB="12223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600" b="1" i="1">
                          <a:solidFill>
                            <a:srgbClr val="1F1F1F"/>
                          </a:solidFill>
                          <a:latin typeface="Calibri Light" panose="020F0302020204030204" charset="0"/>
                          <a:ea typeface="Google Sans Text"/>
                          <a:cs typeface="Calibri Light" panose="020F0302020204030204" charset="0"/>
                        </a:rPr>
                        <a:t>Hand-picked.</a:t>
                      </a:r>
                      <a:r>
                        <a:rPr sz="1600" i="1">
                          <a:solidFill>
                            <a:srgbClr val="1F1F1F"/>
                          </a:solidFill>
                          <a:latin typeface="Calibri Light" panose="020F0302020204030204" charset="0"/>
                          <a:ea typeface="Google Sans Text"/>
                          <a:cs typeface="Calibri Light" panose="020F0302020204030204" charset="0"/>
                        </a:rPr>
                        <a:t> The researcher deliberately selects specific people based on their unique knowledge.</a:t>
                      </a:r>
                      <a:endParaRPr sz="1600" i="1">
                        <a:solidFill>
                          <a:srgbClr val="1F1F1F"/>
                        </a:solidFill>
                        <a:latin typeface="Calibri Light" panose="020F0302020204030204" charset="0"/>
                        <a:ea typeface="Google Sans Text"/>
                        <a:cs typeface="Calibri Light" panose="020F0302020204030204" charset="0"/>
                      </a:endParaRPr>
                    </a:p>
                  </a:txBody>
                  <a:tcPr marL="0" marR="0" marT="122237" marB="12223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r>
              <a:tr h="1323975">
                <a:tc>
                  <a:txBody>
                    <a:bodyPr/>
                    <a:p>
                      <a:pPr marL="0" indent="0">
                        <a:spcBef>
                          <a:spcPct val="0"/>
                        </a:spcBef>
                        <a:spcAft>
                          <a:spcPct val="0"/>
                        </a:spcAft>
                      </a:pPr>
                      <a:r>
                        <a:rPr sz="1600" b="1" i="1">
                          <a:solidFill>
                            <a:srgbClr val="1F1F1F"/>
                          </a:solidFill>
                          <a:latin typeface="Calibri Light" panose="020F0302020204030204" charset="0"/>
                          <a:ea typeface="Google Sans Text"/>
                          <a:cs typeface="Calibri Light" panose="020F0302020204030204" charset="0"/>
                        </a:rPr>
                        <a:t>The Main Goal</a:t>
                      </a:r>
                      <a:endParaRPr sz="1600" b="1" i="1">
                        <a:solidFill>
                          <a:srgbClr val="1F1F1F"/>
                        </a:solidFill>
                        <a:latin typeface="Calibri Light" panose="020F0302020204030204" charset="0"/>
                        <a:ea typeface="Google Sans Text"/>
                        <a:cs typeface="Calibri Light" panose="020F0302020204030204" charset="0"/>
                      </a:endParaRPr>
                    </a:p>
                  </a:txBody>
                  <a:tcPr marL="0" marR="91757" marT="122237" marB="12223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600" i="1">
                          <a:solidFill>
                            <a:srgbClr val="1F1F1F"/>
                          </a:solidFill>
                          <a:latin typeface="Calibri Light" panose="020F0302020204030204" charset="0"/>
                          <a:ea typeface="Google Sans Text"/>
                          <a:cs typeface="Calibri Light" panose="020F0302020204030204" charset="0"/>
                        </a:rPr>
                        <a:t>To get a statistically representative sample so you can generalise to the whole population.</a:t>
                      </a:r>
                      <a:endParaRPr sz="1600" i="1">
                        <a:solidFill>
                          <a:srgbClr val="1F1F1F"/>
                        </a:solidFill>
                        <a:latin typeface="Calibri Light" panose="020F0302020204030204" charset="0"/>
                        <a:ea typeface="Google Sans Text"/>
                        <a:cs typeface="Calibri Light" panose="020F0302020204030204" charset="0"/>
                      </a:endParaRPr>
                    </a:p>
                  </a:txBody>
                  <a:tcPr marL="0" marR="91757" marT="122237" marB="12223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600" i="1">
                          <a:solidFill>
                            <a:srgbClr val="1F1F1F"/>
                          </a:solidFill>
                          <a:latin typeface="Calibri Light" panose="020F0302020204030204" charset="0"/>
                          <a:ea typeface="Google Sans Text"/>
                          <a:cs typeface="Calibri Light" panose="020F0302020204030204" charset="0"/>
                        </a:rPr>
                        <a:t>To get deep, rich, detailed insights from people who have actually experienced the phenomenon.</a:t>
                      </a:r>
                      <a:endParaRPr sz="1600" i="1">
                        <a:solidFill>
                          <a:srgbClr val="1F1F1F"/>
                        </a:solidFill>
                        <a:latin typeface="Calibri Light" panose="020F0302020204030204" charset="0"/>
                        <a:ea typeface="Google Sans Text"/>
                        <a:cs typeface="Calibri Light" panose="020F0302020204030204" charset="0"/>
                      </a:endParaRPr>
                    </a:p>
                  </a:txBody>
                  <a:tcPr marL="0" marR="0" marT="122237" marB="12223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r>
              <a:tr h="1284605">
                <a:tc>
                  <a:txBody>
                    <a:bodyPr/>
                    <a:p>
                      <a:pPr marL="0" indent="0">
                        <a:spcBef>
                          <a:spcPct val="0"/>
                        </a:spcBef>
                        <a:spcAft>
                          <a:spcPct val="0"/>
                        </a:spcAft>
                      </a:pPr>
                      <a:r>
                        <a:rPr sz="1600" b="1" i="1">
                          <a:solidFill>
                            <a:srgbClr val="1F1F1F"/>
                          </a:solidFill>
                          <a:latin typeface="Calibri Light" panose="020F0302020204030204" charset="0"/>
                          <a:ea typeface="Google Sans Text"/>
                          <a:cs typeface="Calibri Light" panose="020F0302020204030204" charset="0"/>
                        </a:rPr>
                        <a:t>Human Bias</a:t>
                      </a:r>
                      <a:endParaRPr sz="1600" b="1" i="1">
                        <a:solidFill>
                          <a:srgbClr val="1F1F1F"/>
                        </a:solidFill>
                        <a:latin typeface="Calibri Light" panose="020F0302020204030204" charset="0"/>
                        <a:ea typeface="Google Sans Text"/>
                        <a:cs typeface="Calibri Light" panose="020F0302020204030204" charset="0"/>
                      </a:endParaRPr>
                    </a:p>
                  </a:txBody>
                  <a:tcPr marL="0" marR="91757" marT="122237" marB="12223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600" b="1" i="1">
                          <a:solidFill>
                            <a:srgbClr val="1F1F1F"/>
                          </a:solidFill>
                          <a:latin typeface="Calibri Light" panose="020F0302020204030204" charset="0"/>
                          <a:ea typeface="Google Sans Text"/>
                          <a:cs typeface="Calibri Light" panose="020F0302020204030204" charset="0"/>
                        </a:rPr>
                        <a:t>Zero.</a:t>
                      </a:r>
                      <a:r>
                        <a:rPr sz="1600" i="1">
                          <a:solidFill>
                            <a:srgbClr val="1F1F1F"/>
                          </a:solidFill>
                          <a:latin typeface="Calibri Light" panose="020F0302020204030204" charset="0"/>
                          <a:ea typeface="Google Sans Text"/>
                          <a:cs typeface="Calibri Light" panose="020F0302020204030204" charset="0"/>
                        </a:rPr>
                        <a:t> The researcher has no say in who gets picked.</a:t>
                      </a:r>
                      <a:endParaRPr sz="1600" i="1">
                        <a:solidFill>
                          <a:srgbClr val="1F1F1F"/>
                        </a:solidFill>
                        <a:latin typeface="Calibri Light" panose="020F0302020204030204" charset="0"/>
                        <a:ea typeface="Google Sans Text"/>
                        <a:cs typeface="Calibri Light" panose="020F0302020204030204" charset="0"/>
                      </a:endParaRPr>
                    </a:p>
                  </a:txBody>
                  <a:tcPr marL="0" marR="91757" marT="122237" marB="12223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600" b="1" i="1">
                          <a:solidFill>
                            <a:srgbClr val="1F1F1F"/>
                          </a:solidFill>
                          <a:latin typeface="Calibri Light" panose="020F0302020204030204" charset="0"/>
                          <a:ea typeface="Google Sans Text"/>
                          <a:cs typeface="Calibri Light" panose="020F0302020204030204" charset="0"/>
                        </a:rPr>
                        <a:t>High.</a:t>
                      </a:r>
                      <a:r>
                        <a:rPr sz="1600" i="1">
                          <a:solidFill>
                            <a:srgbClr val="1F1F1F"/>
                          </a:solidFill>
                          <a:latin typeface="Calibri Light" panose="020F0302020204030204" charset="0"/>
                          <a:ea typeface="Google Sans Text"/>
                          <a:cs typeface="Calibri Light" panose="020F0302020204030204" charset="0"/>
                        </a:rPr>
                        <a:t> The researcher relies entirely on their own subjective judgement to find the right people.</a:t>
                      </a:r>
                      <a:endParaRPr sz="1600" i="1">
                        <a:solidFill>
                          <a:srgbClr val="1F1F1F"/>
                        </a:solidFill>
                        <a:latin typeface="Calibri Light" panose="020F0302020204030204" charset="0"/>
                        <a:ea typeface="Google Sans Text"/>
                        <a:cs typeface="Calibri Light" panose="020F0302020204030204" charset="0"/>
                      </a:endParaRPr>
                    </a:p>
                  </a:txBody>
                  <a:tcPr marL="0" marR="0" marT="122237" marB="12223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r>
              <a:tr h="793750">
                <a:tc>
                  <a:txBody>
                    <a:bodyPr/>
                    <a:p>
                      <a:pPr marL="0" indent="0">
                        <a:spcBef>
                          <a:spcPct val="0"/>
                        </a:spcBef>
                        <a:spcAft>
                          <a:spcPct val="0"/>
                        </a:spcAft>
                      </a:pPr>
                      <a:r>
                        <a:rPr sz="1600" b="1" i="1">
                          <a:solidFill>
                            <a:srgbClr val="C00000"/>
                          </a:solidFill>
                          <a:latin typeface="Calibri Light" panose="020F0302020204030204" charset="0"/>
                          <a:ea typeface="Google Sans Text"/>
                          <a:cs typeface="Calibri Light" panose="020F0302020204030204" charset="0"/>
                        </a:rPr>
                        <a:t>The Golden Thread</a:t>
                      </a:r>
                      <a:endParaRPr sz="1600" b="1" i="1">
                        <a:solidFill>
                          <a:srgbClr val="C00000"/>
                        </a:solidFill>
                        <a:latin typeface="Calibri Light" panose="020F0302020204030204" charset="0"/>
                        <a:ea typeface="Google Sans Text"/>
                        <a:cs typeface="Calibri Light" panose="020F0302020204030204" charset="0"/>
                      </a:endParaRPr>
                    </a:p>
                  </a:txBody>
                  <a:tcPr marL="0" marR="91757" marT="122237" marB="12223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600" i="1">
                          <a:solidFill>
                            <a:srgbClr val="C00000"/>
                          </a:solidFill>
                          <a:latin typeface="Calibri Light" panose="020F0302020204030204" charset="0"/>
                          <a:ea typeface="Google Sans Text"/>
                          <a:cs typeface="Calibri Light" panose="020F0302020204030204" charset="0"/>
                        </a:rPr>
                        <a:t>Positivism ➔ Quantitative ➔ </a:t>
                      </a:r>
                      <a:r>
                        <a:rPr sz="1600" b="1" i="1">
                          <a:solidFill>
                            <a:srgbClr val="C00000"/>
                          </a:solidFill>
                          <a:latin typeface="Calibri Light" panose="020F0302020204030204" charset="0"/>
                          <a:ea typeface="Google Sans Text"/>
                          <a:cs typeface="Calibri Light" panose="020F0302020204030204" charset="0"/>
                        </a:rPr>
                        <a:t>Surveys</a:t>
                      </a:r>
                      <a:endParaRPr sz="1600" b="1" i="1">
                        <a:solidFill>
                          <a:srgbClr val="C00000"/>
                        </a:solidFill>
                        <a:latin typeface="Calibri Light" panose="020F0302020204030204" charset="0"/>
                        <a:ea typeface="Google Sans Text"/>
                        <a:cs typeface="Calibri Light" panose="020F0302020204030204" charset="0"/>
                      </a:endParaRPr>
                    </a:p>
                  </a:txBody>
                  <a:tcPr marL="0" marR="91757" marT="122237" marB="12223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600" i="1">
                          <a:solidFill>
                            <a:srgbClr val="C00000"/>
                          </a:solidFill>
                          <a:latin typeface="Calibri Light" panose="020F0302020204030204" charset="0"/>
                          <a:ea typeface="Google Sans Text"/>
                          <a:cs typeface="Calibri Light" panose="020F0302020204030204" charset="0"/>
                        </a:rPr>
                        <a:t>Interpretivism ➔ Qualitative ➔ </a:t>
                      </a:r>
                      <a:r>
                        <a:rPr sz="1600" b="1" i="1">
                          <a:solidFill>
                            <a:srgbClr val="C00000"/>
                          </a:solidFill>
                          <a:latin typeface="Calibri Light" panose="020F0302020204030204" charset="0"/>
                          <a:ea typeface="Google Sans Text"/>
                          <a:cs typeface="Calibri Light" panose="020F0302020204030204" charset="0"/>
                        </a:rPr>
                        <a:t>Interviews</a:t>
                      </a:r>
                      <a:endParaRPr sz="1600" b="1" i="1">
                        <a:solidFill>
                          <a:srgbClr val="C00000"/>
                        </a:solidFill>
                        <a:latin typeface="Calibri Light" panose="020F0302020204030204" charset="0"/>
                        <a:ea typeface="Google Sans Text"/>
                        <a:cs typeface="Calibri Light" panose="020F0302020204030204" charset="0"/>
                      </a:endParaRPr>
                    </a:p>
                  </a:txBody>
                  <a:tcPr marL="0" marR="0" marT="122237" marB="12223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r>
            </a:tbl>
          </a:graphicData>
        </a:graphic>
      </p:graphicFrame>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altLang="en-US">
                <a:latin typeface="Calibri Light" panose="020F0302020204030204" charset="0"/>
                <a:cs typeface="Calibri Light" panose="020F0302020204030204" charset="0"/>
                <a:sym typeface="+mn-ea"/>
              </a:rPr>
              <a:t>Activity 2 – Data Collection (7 mins)</a:t>
            </a:r>
            <a:endParaRPr lang="en-US"/>
          </a:p>
        </p:txBody>
      </p:sp>
      <p:sp>
        <p:nvSpPr>
          <p:cNvPr id="3" name="Content Placeholder 2"/>
          <p:cNvSpPr>
            <a:spLocks noGrp="1"/>
          </p:cNvSpPr>
          <p:nvPr>
            <p:ph idx="1"/>
          </p:nvPr>
        </p:nvSpPr>
        <p:spPr/>
        <p:txBody>
          <a:bodyPr>
            <a:normAutofit lnSpcReduction="20000"/>
          </a:bodyPr>
          <a:p>
            <a:pPr marL="0" indent="0">
              <a:buNone/>
            </a:pPr>
            <a:r>
              <a:rPr lang="en-US" altLang="en-US">
                <a:latin typeface="Calibri Light" panose="020F0302020204030204" charset="0"/>
                <a:cs typeface="Calibri Light" panose="020F0302020204030204" charset="0"/>
              </a:rPr>
              <a:t>️</a:t>
            </a:r>
            <a:endParaRPr lang="en-US" altLang="en-US">
              <a:latin typeface="Calibri Light" panose="020F0302020204030204" charset="0"/>
              <a:cs typeface="Calibri Light" panose="020F0302020204030204" charset="0"/>
            </a:endParaRPr>
          </a:p>
          <a:p>
            <a:r>
              <a:rPr lang="en-US" altLang="en-US">
                <a:latin typeface="Calibri Light" panose="020F0302020204030204" charset="0"/>
                <a:cs typeface="Calibri Light" panose="020F0302020204030204" charset="0"/>
              </a:rPr>
              <a:t>The Setup: You are now going into the field.</a:t>
            </a:r>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i="1">
                <a:latin typeface="Calibri Light" panose="020F0302020204030204" charset="0"/>
                <a:cs typeface="Calibri Light" panose="020F0302020204030204" charset="0"/>
              </a:rPr>
              <a:t>Person A: The Researcher. Your job is to listen, ask your open questions, use your probes, and take rough notes of the key phrases.</a:t>
            </a:r>
            <a:endParaRPr lang="en-US" altLang="en-US" i="1">
              <a:latin typeface="Calibri Light" panose="020F0302020204030204" charset="0"/>
              <a:cs typeface="Calibri Light" panose="020F0302020204030204" charset="0"/>
            </a:endParaRPr>
          </a:p>
          <a:p>
            <a:endParaRPr lang="en-US" altLang="en-US" i="1">
              <a:latin typeface="Calibri Light" panose="020F0302020204030204" charset="0"/>
              <a:cs typeface="Calibri Light" panose="020F0302020204030204" charset="0"/>
            </a:endParaRPr>
          </a:p>
          <a:p>
            <a:r>
              <a:rPr lang="en-US" altLang="en-US" i="1">
                <a:latin typeface="Calibri Light" panose="020F0302020204030204" charset="0"/>
                <a:cs typeface="Calibri Light" panose="020F0302020204030204" charset="0"/>
              </a:rPr>
              <a:t>Person B: The Participant. Think back to a real, terrible group project experience and answer honestly.</a:t>
            </a:r>
            <a:endParaRPr lang="en-US" altLang="en-US" i="1">
              <a:latin typeface="Calibri Light" panose="020F0302020204030204" charset="0"/>
              <a:cs typeface="Calibri Light" panose="020F0302020204030204" charset="0"/>
            </a:endParaRPr>
          </a:p>
        </p:txBody>
      </p:sp>
      <p:sp>
        <p:nvSpPr>
          <p:cNvPr id="4" name="Footer Placeholder 3"/>
          <p:cNvSpPr>
            <a:spLocks noGrp="1"/>
          </p:cNvSpPr>
          <p:nvPr>
            <p:ph type="ftr" sz="quarter" idx="11"/>
          </p:nvPr>
        </p:nvSpPr>
        <p:spPr/>
        <p:txBody>
          <a:bodyPr/>
          <a:p>
            <a:r>
              <a:rPr lang="en-US"/>
              <a:t>©Sian Roderick</a:t>
            </a:r>
            <a:endParaRPr lang="en-US"/>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altLang="en-US" b="1">
                <a:latin typeface="Calibri Light" panose="020F0302020204030204" charset="0"/>
                <a:cs typeface="Calibri Light" panose="020F0302020204030204" charset="0"/>
                <a:sym typeface="+mn-ea"/>
              </a:rPr>
              <a:t>We Have the Evidence, Now What? </a:t>
            </a:r>
            <a:endParaRPr lang="en-US" b="1"/>
          </a:p>
        </p:txBody>
      </p:sp>
      <p:sp>
        <p:nvSpPr>
          <p:cNvPr id="3" name="Content Placeholder 2"/>
          <p:cNvSpPr>
            <a:spLocks noGrp="1"/>
          </p:cNvSpPr>
          <p:nvPr>
            <p:ph idx="1"/>
          </p:nvPr>
        </p:nvSpPr>
        <p:spPr/>
        <p:txBody>
          <a:bodyPr>
            <a:normAutofit lnSpcReduction="20000"/>
          </a:bodyPr>
          <a:p>
            <a:r>
              <a:rPr lang="en-US" altLang="en-US" b="1">
                <a:latin typeface="Calibri Light" panose="020F0302020204030204" charset="0"/>
                <a:cs typeface="Calibri Light" panose="020F0302020204030204" charset="0"/>
              </a:rPr>
              <a:t>The Reality: </a:t>
            </a:r>
            <a:r>
              <a:rPr lang="en-US" altLang="en-US" i="1">
                <a:latin typeface="Calibri Light" panose="020F0302020204030204" charset="0"/>
                <a:cs typeface="Calibri Light" panose="020F0302020204030204" charset="0"/>
              </a:rPr>
              <a:t>You have just finished your interview. You have a notebook full of </a:t>
            </a:r>
            <a:r>
              <a:rPr lang="en-US" altLang="en-US" i="1">
                <a:solidFill>
                  <a:srgbClr val="C00000"/>
                </a:solidFill>
                <a:latin typeface="Calibri Light" panose="020F0302020204030204" charset="0"/>
                <a:cs typeface="Calibri Light" panose="020F0302020204030204" charset="0"/>
              </a:rPr>
              <a:t>messy, disorganised stories, complaints, and emotions.</a:t>
            </a:r>
            <a:endParaRPr lang="en-US" altLang="en-US" i="1">
              <a:solidFill>
                <a:srgbClr val="C00000"/>
              </a:solidFill>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b="1">
                <a:latin typeface="Calibri Light" panose="020F0302020204030204" charset="0"/>
                <a:cs typeface="Calibri Light" panose="020F0302020204030204" charset="0"/>
              </a:rPr>
              <a:t>The Problem: </a:t>
            </a:r>
            <a:r>
              <a:rPr lang="en-US" altLang="en-US" i="1">
                <a:latin typeface="Calibri Light" panose="020F0302020204030204" charset="0"/>
                <a:cs typeface="Calibri Light" panose="020F0302020204030204" charset="0"/>
              </a:rPr>
              <a:t>"How on earth do I put this into an academic methodology chapter?!"</a:t>
            </a:r>
            <a:endParaRPr lang="en-US" altLang="en-US" i="1">
              <a:latin typeface="Calibri Light" panose="020F0302020204030204" charset="0"/>
              <a:cs typeface="Calibri Light" panose="020F0302020204030204" charset="0"/>
            </a:endParaRPr>
          </a:p>
          <a:p>
            <a:endParaRPr lang="en-US" altLang="en-US" i="1">
              <a:latin typeface="Calibri Light" panose="020F0302020204030204" charset="0"/>
              <a:cs typeface="Calibri Light" panose="020F0302020204030204" charset="0"/>
            </a:endParaRPr>
          </a:p>
          <a:p>
            <a:r>
              <a:rPr lang="en-US" altLang="en-US">
                <a:latin typeface="Calibri Light" panose="020F0302020204030204" charset="0"/>
                <a:cs typeface="Calibri Light" panose="020F0302020204030204" charset="0"/>
              </a:rPr>
              <a:t>The Solution: </a:t>
            </a:r>
            <a:r>
              <a:rPr lang="en-US" altLang="en-US" i="1">
                <a:latin typeface="Calibri Light" panose="020F0302020204030204" charset="0"/>
                <a:cs typeface="Calibri Light" panose="020F0302020204030204" charset="0"/>
              </a:rPr>
              <a:t>We do not just quote the whole conversation. We must find the</a:t>
            </a:r>
            <a:r>
              <a:rPr lang="en-US" altLang="en-US" b="1" i="1">
                <a:solidFill>
                  <a:srgbClr val="C00000"/>
                </a:solidFill>
                <a:latin typeface="Calibri Light" panose="020F0302020204030204" charset="0"/>
                <a:cs typeface="Calibri Light" panose="020F0302020204030204" charset="0"/>
              </a:rPr>
              <a:t> hidden patterns.</a:t>
            </a:r>
            <a:r>
              <a:rPr lang="en-US" altLang="en-US" i="1">
                <a:latin typeface="Calibri Light" panose="020F0302020204030204" charset="0"/>
                <a:cs typeface="Calibri Light" panose="020F0302020204030204" charset="0"/>
              </a:rPr>
              <a:t> We are going to use </a:t>
            </a:r>
            <a:r>
              <a:rPr lang="en-US" altLang="en-US" i="1">
                <a:solidFill>
                  <a:srgbClr val="C00000"/>
                </a:solidFill>
                <a:latin typeface="Calibri Light" panose="020F0302020204030204" charset="0"/>
                <a:cs typeface="Calibri Light" panose="020F0302020204030204" charset="0"/>
              </a:rPr>
              <a:t>Thematic Analysis.</a:t>
            </a:r>
            <a:endParaRPr lang="en-US" altLang="en-US" i="1">
              <a:solidFill>
                <a:srgbClr val="C00000"/>
              </a:solidFill>
              <a:latin typeface="Calibri Light" panose="020F0302020204030204" charset="0"/>
              <a:cs typeface="Calibri Light" panose="020F0302020204030204" charset="0"/>
            </a:endParaRPr>
          </a:p>
        </p:txBody>
      </p:sp>
      <p:sp>
        <p:nvSpPr>
          <p:cNvPr id="4" name="Footer Placeholder 3"/>
          <p:cNvSpPr>
            <a:spLocks noGrp="1"/>
          </p:cNvSpPr>
          <p:nvPr>
            <p:ph type="ftr" sz="quarter" idx="11"/>
          </p:nvPr>
        </p:nvSpPr>
        <p:spPr/>
        <p:txBody>
          <a:bodyPr/>
          <a:p>
            <a:r>
              <a:rPr lang="en-US"/>
              <a:t>©Sian Roderick</a:t>
            </a:r>
            <a:endParaRPr lang="en-US"/>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a:latin typeface="Calibri Light" panose="020F0302020204030204" charset="0"/>
                <a:cs typeface="Calibri Light" panose="020F0302020204030204" charset="0"/>
              </a:rPr>
              <a:t>TOPIC 2: Data Analysis of Interviews - </a:t>
            </a:r>
            <a:r>
              <a:rPr lang="en-US" altLang="en-US">
                <a:highlight>
                  <a:srgbClr val="FFFF00"/>
                </a:highlight>
                <a:latin typeface="Calibri Light" panose="020F0302020204030204" charset="0"/>
                <a:cs typeface="Calibri Light" panose="020F0302020204030204" charset="0"/>
              </a:rPr>
              <a:t>Thematic Analysis</a:t>
            </a:r>
            <a:endParaRPr lang="en-US" altLang="en-US">
              <a:highlight>
                <a:srgbClr val="FFFF00"/>
              </a:highlight>
              <a:latin typeface="Calibri Light" panose="020F0302020204030204" charset="0"/>
              <a:cs typeface="Calibri Light" panose="020F0302020204030204" charset="0"/>
            </a:endParaRPr>
          </a:p>
        </p:txBody>
      </p:sp>
      <p:sp>
        <p:nvSpPr>
          <p:cNvPr id="3" name="Content Placeholder 2"/>
          <p:cNvSpPr>
            <a:spLocks noGrp="1"/>
          </p:cNvSpPr>
          <p:nvPr>
            <p:ph idx="1"/>
          </p:nvPr>
        </p:nvSpPr>
        <p:spPr/>
        <p:txBody>
          <a:bodyPr>
            <a:normAutofit fontScale="90000"/>
          </a:bodyPr>
          <a:p>
            <a:r>
              <a:rPr lang="en-US" altLang="en-US">
                <a:latin typeface="Calibri Light" panose="020F0302020204030204" charset="0"/>
                <a:cs typeface="Calibri Light" panose="020F0302020204030204" charset="0"/>
              </a:rPr>
              <a:t>Thematic Analysis is simply the academic way of sorting a messy wardrobe into clear categories.</a:t>
            </a:r>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b="1">
                <a:latin typeface="Calibri Light" panose="020F0302020204030204" charset="0"/>
                <a:cs typeface="Calibri Light" panose="020F0302020204030204" charset="0"/>
              </a:rPr>
              <a:t>1.</a:t>
            </a:r>
            <a:r>
              <a:rPr lang="en-US" altLang="en-US" b="1">
                <a:latin typeface="Calibri Light" panose="020F0302020204030204" charset="0"/>
                <a:cs typeface="Calibri Light" panose="020F0302020204030204" charset="0"/>
              </a:rPr>
              <a:t> Familiarisation:</a:t>
            </a:r>
            <a:r>
              <a:rPr lang="en-US" altLang="en-US">
                <a:latin typeface="Calibri Light" panose="020F0302020204030204" charset="0"/>
                <a:cs typeface="Calibri Light" panose="020F0302020204030204" charset="0"/>
              </a:rPr>
              <a:t> </a:t>
            </a:r>
            <a:r>
              <a:rPr lang="en-US" altLang="en-US" i="1">
                <a:latin typeface="Calibri Light" panose="020F0302020204030204" charset="0"/>
                <a:cs typeface="Calibri Light" panose="020F0302020204030204" charset="0"/>
              </a:rPr>
              <a:t>Read your notes. (What is the general vibe?)</a:t>
            </a:r>
            <a:endParaRPr lang="en-US" altLang="en-US" i="1">
              <a:latin typeface="Calibri Light" panose="020F0302020204030204" charset="0"/>
              <a:cs typeface="Calibri Light" panose="020F0302020204030204" charset="0"/>
            </a:endParaRPr>
          </a:p>
          <a:p>
            <a:endParaRPr lang="en-US" altLang="en-US" i="1">
              <a:latin typeface="Calibri Light" panose="020F0302020204030204" charset="0"/>
              <a:cs typeface="Calibri Light" panose="020F0302020204030204" charset="0"/>
            </a:endParaRPr>
          </a:p>
          <a:p>
            <a:r>
              <a:rPr lang="en-US" altLang="en-US" b="1">
                <a:latin typeface="Calibri Light" panose="020F0302020204030204" charset="0"/>
                <a:cs typeface="Calibri Light" panose="020F0302020204030204" charset="0"/>
              </a:rPr>
              <a:t>2. Coding (The Post-it Notes):</a:t>
            </a:r>
            <a:r>
              <a:rPr lang="en-US" altLang="en-US">
                <a:latin typeface="Calibri Light" panose="020F0302020204030204" charset="0"/>
                <a:cs typeface="Calibri Light" panose="020F0302020204030204" charset="0"/>
              </a:rPr>
              <a:t> Attach a one-word label to specific sentences.</a:t>
            </a:r>
            <a:endParaRPr lang="en-US" altLang="en-US">
              <a:latin typeface="Calibri Light" panose="020F0302020204030204" charset="0"/>
              <a:cs typeface="Calibri Light" panose="020F0302020204030204" charset="0"/>
            </a:endParaRPr>
          </a:p>
          <a:p>
            <a:pPr marL="0" indent="0">
              <a:buNone/>
            </a:pPr>
            <a:endParaRPr lang="en-US" altLang="en-US">
              <a:latin typeface="Calibri Light" panose="020F0302020204030204" charset="0"/>
              <a:cs typeface="Calibri Light" panose="020F0302020204030204" charset="0"/>
            </a:endParaRPr>
          </a:p>
          <a:p>
            <a:r>
              <a:rPr lang="en-US" altLang="en-US" b="1">
                <a:latin typeface="Calibri Light" panose="020F0302020204030204" charset="0"/>
                <a:cs typeface="Calibri Light" panose="020F0302020204030204" charset="0"/>
              </a:rPr>
              <a:t>3. Generating Themes (The Wardrobe Boxes):</a:t>
            </a:r>
            <a:r>
              <a:rPr lang="en-US" altLang="en-US">
                <a:latin typeface="Calibri Light" panose="020F0302020204030204" charset="0"/>
                <a:cs typeface="Calibri Light" panose="020F0302020204030204" charset="0"/>
              </a:rPr>
              <a:t> Group your small codes into big, academic themes.</a:t>
            </a:r>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endParaRPr lang="en-US" altLang="en-US" b="1">
              <a:solidFill>
                <a:srgbClr val="C00000"/>
              </a:solidFill>
              <a:latin typeface="Calibri Light" panose="020F0302020204030204" charset="0"/>
              <a:cs typeface="Calibri Light" panose="020F0302020204030204" charset="0"/>
            </a:endParaRPr>
          </a:p>
        </p:txBody>
      </p:sp>
      <p:sp>
        <p:nvSpPr>
          <p:cNvPr id="4" name="Footer Placeholder 3"/>
          <p:cNvSpPr>
            <a:spLocks noGrp="1"/>
          </p:cNvSpPr>
          <p:nvPr>
            <p:ph type="ftr" sz="quarter" idx="11"/>
          </p:nvPr>
        </p:nvSpPr>
        <p:spPr/>
        <p:txBody>
          <a:bodyPr/>
          <a:p>
            <a:r>
              <a:rPr lang="en-US"/>
              <a:t>©Sian Roderick</a:t>
            </a:r>
            <a:endParaRPr lang="en-US"/>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endParaRPr lang="en-US"/>
          </a:p>
        </p:txBody>
      </p:sp>
      <p:sp>
        <p:nvSpPr>
          <p:cNvPr id="3" name="Content Placeholder 2"/>
          <p:cNvSpPr>
            <a:spLocks noGrp="1"/>
          </p:cNvSpPr>
          <p:nvPr>
            <p:ph idx="1"/>
          </p:nvPr>
        </p:nvSpPr>
        <p:spPr/>
        <p:txBody>
          <a:bodyPr/>
          <a:p>
            <a:r>
              <a:rPr lang="en-US" altLang="en-US">
                <a:latin typeface="Calibri" panose="020F0502020204030204" charset="0"/>
                <a:cs typeface="Calibri" panose="020F0502020204030204" charset="0"/>
              </a:rPr>
              <a:t>Research Question</a:t>
            </a:r>
            <a:r>
              <a:rPr lang="en-US" altLang="en-US">
                <a:latin typeface="Calibri" panose="020F0502020204030204" charset="0"/>
                <a:cs typeface="Calibri" panose="020F0502020204030204" charset="0"/>
              </a:rPr>
              <a:t>s</a:t>
            </a:r>
            <a:endParaRPr lang="en-US" altLang="en-US">
              <a:latin typeface="Calibri" panose="020F0502020204030204" charset="0"/>
              <a:cs typeface="Calibri" panose="020F0502020204030204" charset="0"/>
            </a:endParaRPr>
          </a:p>
          <a:p>
            <a:pPr marL="0" indent="0">
              <a:buNone/>
            </a:pPr>
            <a:r>
              <a:rPr lang="en-US" altLang="en-US">
                <a:latin typeface="Calibri" panose="020F0502020204030204" charset="0"/>
                <a:cs typeface="Calibri" panose="020F0502020204030204" charset="0"/>
              </a:rPr>
              <a:t>        </a:t>
            </a:r>
            <a:endParaRPr lang="en-US" altLang="en-US">
              <a:latin typeface="Calibri" panose="020F0502020204030204" charset="0"/>
              <a:cs typeface="Calibri" panose="020F0502020204030204" charset="0"/>
            </a:endParaRPr>
          </a:p>
          <a:p>
            <a:r>
              <a:rPr lang="en-US" altLang="en-US">
                <a:latin typeface="Calibri" panose="020F0502020204030204" charset="0"/>
                <a:cs typeface="Calibri" panose="020F0502020204030204" charset="0"/>
              </a:rPr>
              <a:t> Themes</a:t>
            </a:r>
            <a:endParaRPr lang="en-US" altLang="en-US">
              <a:latin typeface="Calibri" panose="020F0502020204030204" charset="0"/>
              <a:cs typeface="Calibri" panose="020F0502020204030204" charset="0"/>
            </a:endParaRPr>
          </a:p>
          <a:p>
            <a:pPr marL="0" indent="0">
              <a:buNone/>
            </a:pPr>
            <a:r>
              <a:rPr lang="en-US" altLang="en-US">
                <a:latin typeface="Calibri" panose="020F0502020204030204" charset="0"/>
                <a:cs typeface="Calibri" panose="020F0502020204030204" charset="0"/>
              </a:rPr>
              <a:t>       </a:t>
            </a:r>
            <a:endParaRPr lang="en-US" altLang="en-US">
              <a:latin typeface="Calibri" panose="020F0502020204030204" charset="0"/>
              <a:cs typeface="Calibri" panose="020F0502020204030204" charset="0"/>
            </a:endParaRPr>
          </a:p>
          <a:p>
            <a:r>
              <a:rPr lang="en-US" altLang="en-US">
                <a:latin typeface="Calibri" panose="020F0502020204030204" charset="0"/>
                <a:cs typeface="Calibri" panose="020F0502020204030204" charset="0"/>
              </a:rPr>
              <a:t> Codes</a:t>
            </a:r>
            <a:endParaRPr lang="en-US" altLang="en-US">
              <a:latin typeface="Calibri" panose="020F0502020204030204" charset="0"/>
              <a:cs typeface="Calibri" panose="020F0502020204030204" charset="0"/>
            </a:endParaRPr>
          </a:p>
          <a:p>
            <a:pPr marL="0" indent="0">
              <a:buNone/>
            </a:pPr>
            <a:r>
              <a:rPr lang="en-US" altLang="en-US">
                <a:latin typeface="Calibri" panose="020F0502020204030204" charset="0"/>
                <a:cs typeface="Calibri" panose="020F0502020204030204" charset="0"/>
              </a:rPr>
              <a:t>        </a:t>
            </a:r>
            <a:endParaRPr lang="en-US" altLang="en-US">
              <a:latin typeface="Calibri" panose="020F0502020204030204" charset="0"/>
              <a:cs typeface="Calibri" panose="020F0502020204030204" charset="0"/>
            </a:endParaRPr>
          </a:p>
          <a:p>
            <a:r>
              <a:rPr lang="en-US" altLang="en-US">
                <a:latin typeface="Calibri" panose="020F0502020204030204" charset="0"/>
                <a:cs typeface="Calibri" panose="020F0502020204030204" charset="0"/>
              </a:rPr>
              <a:t> Quotes</a:t>
            </a:r>
            <a:endParaRPr lang="en-US" altLang="en-US">
              <a:latin typeface="Calibri" panose="020F0502020204030204" charset="0"/>
              <a:cs typeface="Calibri" panose="020F0502020204030204" charset="0"/>
            </a:endParaRPr>
          </a:p>
        </p:txBody>
      </p:sp>
      <p:sp>
        <p:nvSpPr>
          <p:cNvPr id="4" name="Footer Placeholder 3"/>
          <p:cNvSpPr>
            <a:spLocks noGrp="1"/>
          </p:cNvSpPr>
          <p:nvPr>
            <p:ph type="ftr" sz="quarter" idx="11"/>
          </p:nvPr>
        </p:nvSpPr>
        <p:spPr/>
        <p:txBody>
          <a:bodyPr/>
          <a:p>
            <a:r>
              <a:rPr lang="en-US"/>
              <a:t>©Sian Roderick</a:t>
            </a:r>
            <a:endParaRPr lang="en-US"/>
          </a:p>
        </p:txBody>
      </p:sp>
      <p:sp>
        <p:nvSpPr>
          <p:cNvPr id="5" name="Up Arrow 4"/>
          <p:cNvSpPr/>
          <p:nvPr/>
        </p:nvSpPr>
        <p:spPr>
          <a:xfrm>
            <a:off x="1213485" y="4022090"/>
            <a:ext cx="75565" cy="201930"/>
          </a:xfrm>
          <a:prstGeom prst="upArrow">
            <a:avLst/>
          </a:prstGeom>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en-US"/>
          </a:p>
        </p:txBody>
      </p:sp>
      <p:sp>
        <p:nvSpPr>
          <p:cNvPr id="6" name="Up Arrow 5"/>
          <p:cNvSpPr/>
          <p:nvPr/>
        </p:nvSpPr>
        <p:spPr>
          <a:xfrm>
            <a:off x="1213485" y="3133725"/>
            <a:ext cx="75565" cy="201930"/>
          </a:xfrm>
          <a:prstGeom prst="upArrow">
            <a:avLst/>
          </a:prstGeom>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en-US"/>
          </a:p>
        </p:txBody>
      </p:sp>
      <p:sp>
        <p:nvSpPr>
          <p:cNvPr id="7" name="Up Arrow 6"/>
          <p:cNvSpPr/>
          <p:nvPr/>
        </p:nvSpPr>
        <p:spPr>
          <a:xfrm>
            <a:off x="1237615" y="2245360"/>
            <a:ext cx="75565" cy="201930"/>
          </a:xfrm>
          <a:prstGeom prst="upArrow">
            <a:avLst/>
          </a:prstGeom>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en-US"/>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endParaRPr lang="en-US"/>
          </a:p>
        </p:txBody>
      </p:sp>
      <p:sp>
        <p:nvSpPr>
          <p:cNvPr id="3" name="Content Placeholder 2"/>
          <p:cNvSpPr>
            <a:spLocks noGrp="1"/>
          </p:cNvSpPr>
          <p:nvPr>
            <p:ph idx="1"/>
          </p:nvPr>
        </p:nvSpPr>
        <p:spPr/>
        <p:txBody>
          <a:bodyPr/>
          <a:p>
            <a:r>
              <a:rPr lang="en-US" altLang="en-US">
                <a:latin typeface="Calibri" panose="020F0502020204030204" charset="0"/>
                <a:cs typeface="Calibri" panose="020F0502020204030204" charset="0"/>
              </a:rPr>
              <a:t>RQ 1: Why do some students disengage from group work?</a:t>
            </a:r>
            <a:endParaRPr lang="en-US" altLang="en-US">
              <a:latin typeface="Calibri" panose="020F0502020204030204" charset="0"/>
              <a:cs typeface="Calibri" panose="020F0502020204030204" charset="0"/>
            </a:endParaRPr>
          </a:p>
        </p:txBody>
      </p:sp>
      <p:sp>
        <p:nvSpPr>
          <p:cNvPr id="4" name="Footer Placeholder 3"/>
          <p:cNvSpPr>
            <a:spLocks noGrp="1"/>
          </p:cNvSpPr>
          <p:nvPr>
            <p:ph type="ftr" sz="quarter" idx="11"/>
          </p:nvPr>
        </p:nvSpPr>
        <p:spPr/>
        <p:txBody>
          <a:bodyPr/>
          <a:p>
            <a:r>
              <a:rPr lang="en-US"/>
              <a:t>©Sian Roderick</a:t>
            </a:r>
            <a:endParaRPr lang="en-US"/>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altLang="en-US" b="1">
                <a:latin typeface="Calibri Light" panose="020F0302020204030204" charset="0"/>
                <a:cs typeface="Calibri Light" panose="020F0302020204030204" charset="0"/>
                <a:sym typeface="+mn-ea"/>
              </a:rPr>
              <a:t>Alex’s Verbatim Answer:</a:t>
            </a:r>
            <a:endParaRPr lang="en-US" b="1"/>
          </a:p>
        </p:txBody>
      </p:sp>
      <p:sp>
        <p:nvSpPr>
          <p:cNvPr id="3" name="Content Placeholder 2"/>
          <p:cNvSpPr>
            <a:spLocks noGrp="1"/>
          </p:cNvSpPr>
          <p:nvPr>
            <p:ph idx="1"/>
          </p:nvPr>
        </p:nvSpPr>
        <p:spPr/>
        <p:txBody>
          <a:bodyPr>
            <a:normAutofit/>
          </a:bodyPr>
          <a:p>
            <a:r>
              <a:rPr lang="en-US" altLang="en-US" i="1">
                <a:latin typeface="Calibri Light" panose="020F0302020204030204" charset="0"/>
                <a:cs typeface="Calibri Light" panose="020F0302020204030204" charset="0"/>
              </a:rPr>
              <a:t>"I actually tried at the start, </a:t>
            </a:r>
            <a:r>
              <a:rPr lang="en-US" altLang="en-US" i="1">
                <a:solidFill>
                  <a:srgbClr val="C00000"/>
                </a:solidFill>
                <a:latin typeface="Calibri Light" panose="020F0302020204030204" charset="0"/>
                <a:cs typeface="Calibri Light" panose="020F0302020204030204" charset="0"/>
              </a:rPr>
              <a:t>but Sarah, the group leader, just took over everything.</a:t>
            </a:r>
            <a:r>
              <a:rPr lang="en-US" altLang="en-US" i="1">
                <a:latin typeface="Calibri Light" panose="020F0302020204030204" charset="0"/>
                <a:cs typeface="Calibri Light" panose="020F0302020204030204" charset="0"/>
              </a:rPr>
              <a:t> Whenever I suggested an idea for the marketing section, she just ignored it or completely rewrote my slides without asking. It made me feel totally useless. Also, after the first week, </a:t>
            </a:r>
            <a:r>
              <a:rPr lang="en-US" altLang="en-US" i="1">
                <a:solidFill>
                  <a:srgbClr val="FFC000"/>
                </a:solidFill>
                <a:latin typeface="Calibri Light" panose="020F0302020204030204" charset="0"/>
                <a:cs typeface="Calibri Light" panose="020F0302020204030204" charset="0"/>
              </a:rPr>
              <a:t>I had three other major essays due for different modules, </a:t>
            </a:r>
            <a:r>
              <a:rPr lang="en-US" altLang="en-US" i="1">
                <a:latin typeface="Calibri Light" panose="020F0302020204030204" charset="0"/>
                <a:cs typeface="Calibri Light" panose="020F0302020204030204" charset="0"/>
              </a:rPr>
              <a:t>and </a:t>
            </a:r>
            <a:r>
              <a:rPr lang="en-US" altLang="en-US" i="1">
                <a:solidFill>
                  <a:srgbClr val="00B050"/>
                </a:solidFill>
                <a:latin typeface="Calibri Light" panose="020F0302020204030204" charset="0"/>
                <a:cs typeface="Calibri Light" panose="020F0302020204030204" charset="0"/>
              </a:rPr>
              <a:t>I was working night shifts at the pub to pay my rent.</a:t>
            </a:r>
            <a:r>
              <a:rPr lang="en-US" altLang="en-US" i="1">
                <a:latin typeface="Calibri Light" panose="020F0302020204030204" charset="0"/>
                <a:cs typeface="Calibri Light" panose="020F0302020204030204" charset="0"/>
              </a:rPr>
              <a:t> I just thought, 'If she wants to do it all herself, let her.' So, I just muted the WhatsApp group and stopped turning up."</a:t>
            </a:r>
            <a:endParaRPr lang="en-US" altLang="en-US" i="1">
              <a:latin typeface="Calibri Light" panose="020F0302020204030204" charset="0"/>
              <a:cs typeface="Calibri Light" panose="020F0302020204030204" charset="0"/>
            </a:endParaRPr>
          </a:p>
        </p:txBody>
      </p:sp>
      <p:sp>
        <p:nvSpPr>
          <p:cNvPr id="4" name="Footer Placeholder 3"/>
          <p:cNvSpPr>
            <a:spLocks noGrp="1"/>
          </p:cNvSpPr>
          <p:nvPr>
            <p:ph type="ftr" sz="quarter" idx="11"/>
          </p:nvPr>
        </p:nvSpPr>
        <p:spPr/>
        <p:txBody>
          <a:bodyPr/>
          <a:p>
            <a:r>
              <a:rPr lang="en-US"/>
              <a:t>©Sian Roderick</a:t>
            </a:r>
            <a:endParaRPr lang="en-US"/>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a:latin typeface="Calibri Light" panose="020F0302020204030204" charset="0"/>
                <a:cs typeface="Calibri Light" panose="020F0302020204030204" charset="0"/>
              </a:rPr>
              <a:t>Step 1: Coding</a:t>
            </a:r>
            <a:endParaRPr lang="en-US">
              <a:latin typeface="Calibri Light" panose="020F0302020204030204" charset="0"/>
              <a:cs typeface="Calibri Light" panose="020F0302020204030204" charset="0"/>
            </a:endParaRPr>
          </a:p>
        </p:txBody>
      </p:sp>
      <p:sp>
        <p:nvSpPr>
          <p:cNvPr id="3" name="Content Placeholder 2"/>
          <p:cNvSpPr>
            <a:spLocks noGrp="1"/>
          </p:cNvSpPr>
          <p:nvPr>
            <p:ph idx="1"/>
          </p:nvPr>
        </p:nvSpPr>
        <p:spPr>
          <a:xfrm>
            <a:off x="457200" y="1166495"/>
            <a:ext cx="8229600" cy="4351020"/>
          </a:xfrm>
        </p:spPr>
        <p:txBody>
          <a:bodyPr>
            <a:normAutofit fontScale="90000" lnSpcReduction="20000"/>
          </a:bodyPr>
          <a:p>
            <a:r>
              <a:rPr lang="en-US" altLang="en-US" b="1">
                <a:latin typeface="Calibri Light" panose="020F0302020204030204" charset="0"/>
                <a:cs typeface="Calibri Light" panose="020F0302020204030204" charset="0"/>
                <a:sym typeface="+mn-ea"/>
              </a:rPr>
              <a:t>Coding </a:t>
            </a:r>
            <a:r>
              <a:rPr lang="en-US" altLang="en-US">
                <a:latin typeface="Calibri Light" panose="020F0302020204030204" charset="0"/>
                <a:cs typeface="Calibri Light" panose="020F0302020204030204" charset="0"/>
                <a:sym typeface="+mn-ea"/>
              </a:rPr>
              <a:t>is going through the text line-by-line and attaching a short, descriptive label (a code) to any sentence that contains a distinct idea.</a:t>
            </a:r>
            <a:endParaRPr lang="en-US" altLang="en-US">
              <a:latin typeface="Calibri Light" panose="020F0302020204030204" charset="0"/>
              <a:cs typeface="Calibri Light" panose="020F0302020204030204" charset="0"/>
              <a:sym typeface="+mn-ea"/>
            </a:endParaRPr>
          </a:p>
          <a:p>
            <a:pPr marL="0" indent="0">
              <a:buNone/>
            </a:pPr>
            <a:endParaRPr lang="en-US" altLang="en-US" i="1">
              <a:latin typeface="Calibri Light" panose="020F0302020204030204" charset="0"/>
              <a:cs typeface="Calibri Light" panose="020F0302020204030204" charset="0"/>
              <a:sym typeface="+mn-ea"/>
            </a:endParaRPr>
          </a:p>
          <a:p>
            <a:r>
              <a:rPr lang="en-US" altLang="en-US" i="1">
                <a:latin typeface="Calibri Light" panose="020F0302020204030204" charset="0"/>
                <a:cs typeface="Calibri Light" panose="020F0302020204030204" charset="0"/>
                <a:sym typeface="+mn-ea"/>
              </a:rPr>
              <a:t>"I actually tried at the start, </a:t>
            </a:r>
            <a:r>
              <a:rPr lang="en-US" altLang="en-US" i="1">
                <a:solidFill>
                  <a:srgbClr val="C00000"/>
                </a:solidFill>
                <a:latin typeface="Calibri Light" panose="020F0302020204030204" charset="0"/>
                <a:cs typeface="Calibri Light" panose="020F0302020204030204" charset="0"/>
                <a:sym typeface="+mn-ea"/>
              </a:rPr>
              <a:t>but Sarah, the group leader, just took over everything. </a:t>
            </a:r>
            <a:r>
              <a:rPr lang="en-US" altLang="en-US" b="1" i="1">
                <a:solidFill>
                  <a:srgbClr val="C00000"/>
                </a:solidFill>
                <a:latin typeface="Calibri Light" panose="020F0302020204030204" charset="0"/>
                <a:cs typeface="Calibri Light" panose="020F0302020204030204" charset="0"/>
                <a:sym typeface="+mn-ea"/>
              </a:rPr>
              <a:t>(Code 1:Micro-management by leader) </a:t>
            </a:r>
            <a:r>
              <a:rPr lang="en-US" altLang="en-US" i="1">
                <a:solidFill>
                  <a:srgbClr val="C00000"/>
                </a:solidFill>
                <a:latin typeface="Calibri Light" panose="020F0302020204030204" charset="0"/>
                <a:cs typeface="Calibri Light" panose="020F0302020204030204" charset="0"/>
                <a:sym typeface="+mn-ea"/>
              </a:rPr>
              <a:t> </a:t>
            </a:r>
            <a:r>
              <a:rPr lang="en-US" altLang="en-US" i="1">
                <a:latin typeface="Calibri Light" panose="020F0302020204030204" charset="0"/>
                <a:cs typeface="Calibri Light" panose="020F0302020204030204" charset="0"/>
                <a:sym typeface="+mn-ea"/>
              </a:rPr>
              <a:t>Whenever I suggested an idea for the marketing section, </a:t>
            </a:r>
            <a:r>
              <a:rPr lang="en-US" altLang="en-US" i="1">
                <a:solidFill>
                  <a:srgbClr val="C00000"/>
                </a:solidFill>
                <a:latin typeface="Calibri Light" panose="020F0302020204030204" charset="0"/>
                <a:cs typeface="Calibri Light" panose="020F0302020204030204" charset="0"/>
                <a:sym typeface="+mn-ea"/>
              </a:rPr>
              <a:t>she just ignored it or completely rewrote my slides without asking </a:t>
            </a:r>
            <a:r>
              <a:rPr lang="en-US" altLang="en-US" b="1" i="1">
                <a:solidFill>
                  <a:srgbClr val="C00000"/>
                </a:solidFill>
                <a:latin typeface="Calibri Light" panose="020F0302020204030204" charset="0"/>
                <a:cs typeface="Calibri Light" panose="020F0302020204030204" charset="0"/>
                <a:sym typeface="+mn-ea"/>
              </a:rPr>
              <a:t>(Code 1:Micro-management by leader)</a:t>
            </a:r>
            <a:r>
              <a:rPr lang="en-US" altLang="en-US" b="1" i="1">
                <a:latin typeface="Calibri Light" panose="020F0302020204030204" charset="0"/>
                <a:cs typeface="Calibri Light" panose="020F0302020204030204" charset="0"/>
                <a:sym typeface="+mn-ea"/>
              </a:rPr>
              <a:t>.</a:t>
            </a:r>
            <a:r>
              <a:rPr lang="en-US" altLang="en-US" i="1">
                <a:latin typeface="Calibri Light" panose="020F0302020204030204" charset="0"/>
                <a:cs typeface="Calibri Light" panose="020F0302020204030204" charset="0"/>
                <a:sym typeface="+mn-ea"/>
              </a:rPr>
              <a:t> </a:t>
            </a:r>
            <a:r>
              <a:rPr lang="en-US" altLang="en-US" i="1">
                <a:solidFill>
                  <a:srgbClr val="0070C0"/>
                </a:solidFill>
                <a:latin typeface="Calibri Light" panose="020F0302020204030204" charset="0"/>
                <a:cs typeface="Calibri Light" panose="020F0302020204030204" charset="0"/>
                <a:sym typeface="+mn-ea"/>
              </a:rPr>
              <a:t>It made me feel totally useless</a:t>
            </a:r>
            <a:r>
              <a:rPr lang="en-US" altLang="en-US" b="1" i="1">
                <a:solidFill>
                  <a:srgbClr val="0070C0"/>
                </a:solidFill>
                <a:latin typeface="Calibri Light" panose="020F0302020204030204" charset="0"/>
                <a:cs typeface="Calibri Light" panose="020F0302020204030204" charset="0"/>
                <a:sym typeface="+mn-ea"/>
              </a:rPr>
              <a:t>(Code 2: Feeling undervalued / Loss of motivation)</a:t>
            </a:r>
            <a:r>
              <a:rPr lang="en-US" altLang="en-US" i="1">
                <a:latin typeface="Calibri Light" panose="020F0302020204030204" charset="0"/>
                <a:cs typeface="Calibri Light" panose="020F0302020204030204" charset="0"/>
                <a:sym typeface="+mn-ea"/>
              </a:rPr>
              <a:t>. Also, after the first week, </a:t>
            </a:r>
            <a:r>
              <a:rPr lang="en-US" altLang="en-US" i="1">
                <a:solidFill>
                  <a:srgbClr val="FFC000"/>
                </a:solidFill>
                <a:latin typeface="Calibri Light" panose="020F0302020204030204" charset="0"/>
                <a:cs typeface="Calibri Light" panose="020F0302020204030204" charset="0"/>
                <a:sym typeface="+mn-ea"/>
              </a:rPr>
              <a:t>I had three other major essays due for different modules </a:t>
            </a:r>
            <a:r>
              <a:rPr lang="en-US" altLang="en-US" b="1" i="1">
                <a:solidFill>
                  <a:srgbClr val="FFC000"/>
                </a:solidFill>
                <a:latin typeface="Calibri Light" panose="020F0302020204030204" charset="0"/>
                <a:cs typeface="Calibri Light" panose="020F0302020204030204" charset="0"/>
                <a:sym typeface="+mn-ea"/>
              </a:rPr>
              <a:t>(Code 3 :Academic overload)</a:t>
            </a:r>
            <a:r>
              <a:rPr lang="en-US" altLang="en-US" i="1">
                <a:solidFill>
                  <a:srgbClr val="FFC000"/>
                </a:solidFill>
                <a:latin typeface="Calibri Light" panose="020F0302020204030204" charset="0"/>
                <a:cs typeface="Calibri Light" panose="020F0302020204030204" charset="0"/>
                <a:sym typeface="+mn-ea"/>
              </a:rPr>
              <a:t> , </a:t>
            </a:r>
            <a:r>
              <a:rPr lang="en-US" altLang="en-US" i="1">
                <a:latin typeface="Calibri Light" panose="020F0302020204030204" charset="0"/>
                <a:cs typeface="Calibri Light" panose="020F0302020204030204" charset="0"/>
                <a:sym typeface="+mn-ea"/>
              </a:rPr>
              <a:t>and </a:t>
            </a:r>
            <a:r>
              <a:rPr lang="en-US" altLang="en-US" i="1">
                <a:solidFill>
                  <a:srgbClr val="00B050"/>
                </a:solidFill>
                <a:latin typeface="Calibri Light" panose="020F0302020204030204" charset="0"/>
                <a:cs typeface="Calibri Light" panose="020F0302020204030204" charset="0"/>
                <a:sym typeface="+mn-ea"/>
              </a:rPr>
              <a:t>I was working night shifts at the pub to pay my rent </a:t>
            </a:r>
            <a:r>
              <a:rPr lang="en-US" altLang="en-US" b="1" i="1">
                <a:solidFill>
                  <a:srgbClr val="00B050"/>
                </a:solidFill>
                <a:latin typeface="Calibri Light" panose="020F0302020204030204" charset="0"/>
                <a:cs typeface="Calibri Light" panose="020F0302020204030204" charset="0"/>
                <a:sym typeface="+mn-ea"/>
              </a:rPr>
              <a:t>(Code 4:  Financial pressure) </a:t>
            </a:r>
            <a:r>
              <a:rPr lang="en-US" altLang="en-US" i="1">
                <a:latin typeface="Calibri Light" panose="020F0302020204030204" charset="0"/>
                <a:cs typeface="Calibri Light" panose="020F0302020204030204" charset="0"/>
                <a:sym typeface="+mn-ea"/>
              </a:rPr>
              <a:t>I just thought, 'If she wants to do it all herself, let her.' So, I just muted the WhatsApp group and stopped turning up."</a:t>
            </a:r>
            <a:endParaRPr lang="en-US" altLang="en-US" i="1">
              <a:latin typeface="Calibri Light" panose="020F0302020204030204" charset="0"/>
              <a:cs typeface="Calibri Light" panose="020F0302020204030204" charset="0"/>
            </a:endParaRPr>
          </a:p>
          <a:p>
            <a:endParaRPr lang="en-US"/>
          </a:p>
        </p:txBody>
      </p:sp>
      <p:sp>
        <p:nvSpPr>
          <p:cNvPr id="4" name="Footer Placeholder 3"/>
          <p:cNvSpPr>
            <a:spLocks noGrp="1"/>
          </p:cNvSpPr>
          <p:nvPr>
            <p:ph type="ftr" sz="quarter" idx="11"/>
          </p:nvPr>
        </p:nvSpPr>
        <p:spPr/>
        <p:txBody>
          <a:bodyPr/>
          <a:p>
            <a:r>
              <a:rPr lang="en-US"/>
              <a:t>©Sian Roderick</a:t>
            </a:r>
            <a:endParaRPr lang="en-US"/>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12" name="Title 11"/>
          <p:cNvSpPr>
            <a:spLocks noGrp="1"/>
          </p:cNvSpPr>
          <p:nvPr>
            <p:ph type="title"/>
          </p:nvPr>
        </p:nvSpPr>
        <p:spPr/>
        <p:txBody>
          <a:bodyPr/>
          <a:p>
            <a:endParaRPr lang="en-US"/>
          </a:p>
        </p:txBody>
      </p:sp>
      <p:sp>
        <p:nvSpPr>
          <p:cNvPr id="4" name="Footer Placeholder 3"/>
          <p:cNvSpPr>
            <a:spLocks noGrp="1"/>
          </p:cNvSpPr>
          <p:nvPr>
            <p:ph type="ftr" sz="quarter" idx="11"/>
          </p:nvPr>
        </p:nvSpPr>
        <p:spPr/>
        <p:txBody>
          <a:bodyPr/>
          <a:p>
            <a:r>
              <a:rPr lang="en-US"/>
              <a:t>©Sian Roderick</a:t>
            </a:r>
            <a:endParaRPr lang="en-US"/>
          </a:p>
        </p:txBody>
      </p:sp>
      <p:pic>
        <p:nvPicPr>
          <p:cNvPr id="14" name="Content Placeholder 13"/>
          <p:cNvPicPr>
            <a:picLocks noChangeAspect="1"/>
          </p:cNvPicPr>
          <p:nvPr>
            <p:ph idx="1"/>
          </p:nvPr>
        </p:nvPicPr>
        <p:blipFill>
          <a:blip r:embed="rId1"/>
          <a:stretch>
            <a:fillRect/>
          </a:stretch>
        </p:blipFill>
        <p:spPr>
          <a:xfrm>
            <a:off x="368935" y="275590"/>
            <a:ext cx="8602980" cy="5241925"/>
          </a:xfrm>
          <a:prstGeom prst="rect">
            <a:avLst/>
          </a:prstGeom>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a:xfrm>
            <a:off x="266065" y="178753"/>
            <a:ext cx="8229600" cy="1143000"/>
          </a:xfrm>
        </p:spPr>
        <p:txBody>
          <a:bodyPr/>
          <a:p>
            <a:r>
              <a:rPr lang="en-US">
                <a:latin typeface="Calibri Light" panose="020F0302020204030204" charset="0"/>
                <a:cs typeface="Calibri Light" panose="020F0302020204030204" charset="0"/>
              </a:rPr>
              <a:t>Step 2: Generating Themes</a:t>
            </a:r>
            <a:endParaRPr lang="en-US">
              <a:latin typeface="Calibri Light" panose="020F0302020204030204" charset="0"/>
              <a:cs typeface="Calibri Light" panose="020F0302020204030204" charset="0"/>
            </a:endParaRPr>
          </a:p>
        </p:txBody>
      </p:sp>
      <p:sp>
        <p:nvSpPr>
          <p:cNvPr id="4" name="Footer Placeholder 3"/>
          <p:cNvSpPr>
            <a:spLocks noGrp="1"/>
          </p:cNvSpPr>
          <p:nvPr>
            <p:ph type="ftr" sz="quarter" idx="11"/>
          </p:nvPr>
        </p:nvSpPr>
        <p:spPr/>
        <p:txBody>
          <a:bodyPr/>
          <a:p>
            <a:r>
              <a:rPr lang="en-US"/>
              <a:t>©Sian Roderick</a:t>
            </a:r>
            <a:endParaRPr lang="en-US"/>
          </a:p>
        </p:txBody>
      </p:sp>
      <p:sp>
        <p:nvSpPr>
          <p:cNvPr id="5" name="Text Box 4"/>
          <p:cNvSpPr txBox="1"/>
          <p:nvPr/>
        </p:nvSpPr>
        <p:spPr>
          <a:xfrm>
            <a:off x="290195" y="1071245"/>
            <a:ext cx="8611870" cy="4796790"/>
          </a:xfrm>
          <a:prstGeom prst="rect">
            <a:avLst/>
          </a:prstGeom>
          <a:noFill/>
        </p:spPr>
        <p:txBody>
          <a:bodyPr wrap="square" rtlCol="0">
            <a:noAutofit/>
          </a:bodyPr>
          <a:p>
            <a:r>
              <a:rPr lang="en-US" altLang="en-US">
                <a:latin typeface="Calibri Light" panose="020F0302020204030204" charset="0"/>
                <a:cs typeface="Calibri Light" panose="020F0302020204030204" charset="0"/>
              </a:rPr>
              <a:t>A </a:t>
            </a:r>
            <a:r>
              <a:rPr lang="en-US" altLang="en-US" b="1">
                <a:latin typeface="Calibri Light" panose="020F0302020204030204" charset="0"/>
                <a:cs typeface="Calibri Light" panose="020F0302020204030204" charset="0"/>
              </a:rPr>
              <a:t>theme</a:t>
            </a:r>
            <a:r>
              <a:rPr lang="en-US" altLang="en-US">
                <a:latin typeface="Calibri Light" panose="020F0302020204030204" charset="0"/>
                <a:cs typeface="Calibri Light" panose="020F0302020204030204" charset="0"/>
              </a:rPr>
              <a:t> is a </a:t>
            </a:r>
            <a:r>
              <a:rPr lang="en-US" altLang="en-US">
                <a:solidFill>
                  <a:srgbClr val="C00000"/>
                </a:solidFill>
                <a:latin typeface="Calibri Light" panose="020F0302020204030204" charset="0"/>
                <a:cs typeface="Calibri Light" panose="020F0302020204030204" charset="0"/>
              </a:rPr>
              <a:t>broader category.</a:t>
            </a:r>
            <a:r>
              <a:rPr lang="en-US" altLang="en-US">
                <a:latin typeface="Calibri Light" panose="020F0302020204030204" charset="0"/>
                <a:cs typeface="Calibri Light" panose="020F0302020204030204" charset="0"/>
              </a:rPr>
              <a:t> You look at </a:t>
            </a:r>
            <a:r>
              <a:rPr lang="en-US" altLang="en-US">
                <a:solidFill>
                  <a:srgbClr val="C00000"/>
                </a:solidFill>
                <a:latin typeface="Calibri Light" panose="020F0302020204030204" charset="0"/>
                <a:cs typeface="Calibri Light" panose="020F0302020204030204" charset="0"/>
              </a:rPr>
              <a:t>all your little codes and group them together into overarching academic concepts.</a:t>
            </a:r>
            <a:endParaRPr lang="en-US" altLang="en-US">
              <a:solidFill>
                <a:srgbClr val="C00000"/>
              </a:solidFill>
              <a:latin typeface="Calibri Light" panose="020F0302020204030204" charset="0"/>
              <a:cs typeface="Calibri Light" panose="020F0302020204030204" charset="0"/>
            </a:endParaRPr>
          </a:p>
          <a:p>
            <a:endParaRPr lang="en-US" altLang="en-US">
              <a:solidFill>
                <a:srgbClr val="C00000"/>
              </a:solidFill>
              <a:latin typeface="Calibri Light" panose="020F0302020204030204" charset="0"/>
              <a:cs typeface="Calibri Light" panose="020F0302020204030204" charset="0"/>
            </a:endParaRPr>
          </a:p>
          <a:p>
            <a:endParaRPr lang="en-US" altLang="en-US" b="1">
              <a:latin typeface="Calibri Light" panose="020F0302020204030204" charset="0"/>
              <a:cs typeface="Calibri Light" panose="020F0302020204030204" charset="0"/>
            </a:endParaRP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endParaRPr lang="en-US"/>
          </a:p>
        </p:txBody>
      </p:sp>
      <p:pic>
        <p:nvPicPr>
          <p:cNvPr id="5" name="Content Placeholder 4"/>
          <p:cNvPicPr>
            <a:picLocks noChangeAspect="1"/>
          </p:cNvPicPr>
          <p:nvPr>
            <p:ph idx="1"/>
          </p:nvPr>
        </p:nvPicPr>
        <p:blipFill>
          <a:blip r:embed="rId1"/>
          <a:stretch>
            <a:fillRect/>
          </a:stretch>
        </p:blipFill>
        <p:spPr>
          <a:xfrm>
            <a:off x="-76200" y="635"/>
            <a:ext cx="9220200" cy="5699760"/>
          </a:xfrm>
          <a:prstGeom prst="rect">
            <a:avLst/>
          </a:prstGeom>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altLang="en-US" b="1">
                <a:latin typeface="Calibri Light" panose="020F0302020204030204" charset="0"/>
                <a:cs typeface="Calibri Light" panose="020F0302020204030204" charset="0"/>
              </a:rPr>
              <a:t>Step 3: The Final Output (A</a:t>
            </a:r>
            <a:r>
              <a:rPr lang="en-US" altLang="en-US" b="1">
                <a:latin typeface="Calibri Light" panose="020F0302020204030204" charset="0"/>
                <a:cs typeface="Calibri Light" panose="020F0302020204030204" charset="0"/>
              </a:rPr>
              <a:t>nswer RQ)</a:t>
            </a:r>
            <a:endParaRPr lang="en-US" altLang="en-US" b="1">
              <a:latin typeface="Calibri Light" panose="020F0302020204030204" charset="0"/>
              <a:cs typeface="Calibri Light" panose="020F0302020204030204" charset="0"/>
            </a:endParaRPr>
          </a:p>
        </p:txBody>
      </p:sp>
      <p:sp>
        <p:nvSpPr>
          <p:cNvPr id="3" name="Content Placeholder 2"/>
          <p:cNvSpPr>
            <a:spLocks noGrp="1"/>
          </p:cNvSpPr>
          <p:nvPr>
            <p:ph idx="1"/>
          </p:nvPr>
        </p:nvSpPr>
        <p:spPr/>
        <p:txBody>
          <a:bodyPr>
            <a:normAutofit fontScale="70000"/>
          </a:bodyPr>
          <a:p>
            <a:r>
              <a:rPr lang="en-US" b="1">
                <a:latin typeface="Calibri Light" panose="020F0302020204030204" charset="0"/>
                <a:cs typeface="Calibri Light" panose="020F0302020204030204" charset="0"/>
                <a:sym typeface="+mn-ea"/>
              </a:rPr>
              <a:t>Theme 1:</a:t>
            </a:r>
            <a:r>
              <a:rPr lang="en-US" b="1" i="1">
                <a:latin typeface="Calibri Light" panose="020F0302020204030204" charset="0"/>
                <a:cs typeface="Calibri Light" panose="020F0302020204030204" charset="0"/>
                <a:sym typeface="+mn-ea"/>
              </a:rPr>
              <a:t> </a:t>
            </a:r>
            <a:r>
              <a:rPr lang="en-US" altLang="en-US" i="1">
                <a:latin typeface="Calibri Light" panose="020F0302020204030204" charset="0"/>
                <a:cs typeface="Calibri Light" panose="020F0302020204030204" charset="0"/>
                <a:sym typeface="+mn-ea"/>
              </a:rPr>
              <a:t>Micro-management by leader + Loss of motivation </a:t>
            </a:r>
            <a:r>
              <a:rPr lang="en-US" i="1">
                <a:latin typeface="Calibri Light" panose="020F0302020204030204" charset="0"/>
                <a:cs typeface="Calibri Light" panose="020F0302020204030204" charset="0"/>
                <a:sym typeface="+mn-ea"/>
              </a:rPr>
              <a:t>= </a:t>
            </a:r>
            <a:r>
              <a:rPr lang="en-US" b="1" i="1">
                <a:solidFill>
                  <a:srgbClr val="C00000"/>
                </a:solidFill>
                <a:latin typeface="Calibri Light" panose="020F0302020204030204" charset="0"/>
                <a:cs typeface="Calibri Light" panose="020F0302020204030204" charset="0"/>
                <a:sym typeface="+mn-ea"/>
              </a:rPr>
              <a:t>Toxic Management Dynamics</a:t>
            </a:r>
            <a:endParaRPr lang="en-US" b="1" i="1">
              <a:latin typeface="Calibri Light" panose="020F0302020204030204" charset="0"/>
              <a:cs typeface="Calibri Light" panose="020F0302020204030204" charset="0"/>
            </a:endParaRPr>
          </a:p>
          <a:p>
            <a:r>
              <a:rPr lang="en-US" b="1">
                <a:latin typeface="Calibri Light" panose="020F0302020204030204" charset="0"/>
                <a:cs typeface="Calibri Light" panose="020F0302020204030204" charset="0"/>
                <a:sym typeface="+mn-ea"/>
              </a:rPr>
              <a:t>Theme 2: </a:t>
            </a:r>
            <a:r>
              <a:rPr lang="en-US" i="1">
                <a:latin typeface="Calibri Light" panose="020F0302020204030204" charset="0"/>
                <a:cs typeface="Calibri Light" panose="020F0302020204030204" charset="0"/>
                <a:sym typeface="+mn-ea"/>
              </a:rPr>
              <a:t>Academic overload + Financial pressure = </a:t>
            </a:r>
            <a:r>
              <a:rPr lang="en-US" altLang="en-US" b="1" i="1">
                <a:solidFill>
                  <a:srgbClr val="C00000"/>
                </a:solidFill>
                <a:latin typeface="Calibri Light" panose="020F0302020204030204" charset="0"/>
                <a:cs typeface="Calibri Light" panose="020F0302020204030204" charset="0"/>
                <a:sym typeface="+mn-ea"/>
              </a:rPr>
              <a:t>External Pressures</a:t>
            </a:r>
            <a:endParaRPr lang="en-US" altLang="en-US" b="1" i="1">
              <a:solidFill>
                <a:srgbClr val="C00000"/>
              </a:solidFill>
              <a:latin typeface="Calibri Light" panose="020F0302020204030204" charset="0"/>
              <a:cs typeface="Calibri Light" panose="020F0302020204030204" charset="0"/>
            </a:endParaRPr>
          </a:p>
          <a:p>
            <a:pPr marL="0" indent="0">
              <a:buNone/>
            </a:pPr>
            <a:r>
              <a:rPr lang="en-US" altLang="en-US" b="1" i="1">
                <a:solidFill>
                  <a:srgbClr val="C00000"/>
                </a:solidFill>
                <a:latin typeface="Calibri Light" panose="020F0302020204030204" charset="0"/>
                <a:cs typeface="Calibri Light" panose="020F0302020204030204" charset="0"/>
              </a:rPr>
              <a:t>The findings: </a:t>
            </a:r>
            <a:r>
              <a:rPr lang="en-US" altLang="en-US" b="1" i="1">
                <a:solidFill>
                  <a:schemeClr val="tx1"/>
                </a:solidFill>
                <a:latin typeface="Calibri Light" panose="020F0302020204030204" charset="0"/>
                <a:cs typeface="Calibri Light" panose="020F0302020204030204" charset="0"/>
              </a:rPr>
              <a:t>The thematic analysis revealed </a:t>
            </a:r>
            <a:r>
              <a:rPr lang="en-US" altLang="en-US" b="1" i="1">
                <a:solidFill>
                  <a:srgbClr val="C00000"/>
                </a:solidFill>
                <a:latin typeface="Calibri Light" panose="020F0302020204030204" charset="0"/>
                <a:cs typeface="Calibri Light" panose="020F0302020204030204" charset="0"/>
              </a:rPr>
              <a:t>two primary drivers for student disengagement</a:t>
            </a:r>
            <a:r>
              <a:rPr lang="en-US" altLang="en-US" b="1" i="1">
                <a:solidFill>
                  <a:schemeClr val="tx1"/>
                </a:solidFill>
                <a:latin typeface="Calibri Light" panose="020F0302020204030204" charset="0"/>
                <a:cs typeface="Calibri Light" panose="020F0302020204030204" charset="0"/>
              </a:rPr>
              <a:t> in group work. T</a:t>
            </a:r>
            <a:r>
              <a:rPr lang="en-US" altLang="en-US" b="1" i="1">
                <a:solidFill>
                  <a:srgbClr val="C00000"/>
                </a:solidFill>
                <a:latin typeface="Calibri Light" panose="020F0302020204030204" charset="0"/>
                <a:cs typeface="Calibri Light" panose="020F0302020204030204" charset="0"/>
              </a:rPr>
              <a:t>he first major theme was Toxic Management Dynamics</a:t>
            </a:r>
            <a:r>
              <a:rPr lang="en-US" altLang="en-US" b="1" i="1">
                <a:solidFill>
                  <a:schemeClr val="tx1"/>
                </a:solidFill>
                <a:latin typeface="Calibri Light" panose="020F0302020204030204" charset="0"/>
                <a:cs typeface="Calibri Light" panose="020F0302020204030204" charset="0"/>
              </a:rPr>
              <a:t>. Participants frequently reported that </a:t>
            </a:r>
            <a:r>
              <a:rPr lang="en-US" altLang="en-US" b="1" i="1">
                <a:solidFill>
                  <a:srgbClr val="C00000"/>
                </a:solidFill>
                <a:latin typeface="Calibri Light" panose="020F0302020204030204" charset="0"/>
                <a:cs typeface="Calibri Light" panose="020F0302020204030204" charset="0"/>
              </a:rPr>
              <a:t>micro-management eroded their motivation.</a:t>
            </a:r>
            <a:r>
              <a:rPr lang="en-US" altLang="en-US" b="1" i="1">
                <a:solidFill>
                  <a:schemeClr val="tx1"/>
                </a:solidFill>
                <a:latin typeface="Calibri Light" panose="020F0302020204030204" charset="0"/>
                <a:cs typeface="Calibri Light" panose="020F0302020204030204" charset="0"/>
              </a:rPr>
              <a:t> </a:t>
            </a:r>
            <a:r>
              <a:rPr lang="en-US" altLang="en-US" b="1" i="1">
                <a:solidFill>
                  <a:srgbClr val="C00000"/>
                </a:solidFill>
                <a:latin typeface="Calibri Light" panose="020F0302020204030204" charset="0"/>
                <a:cs typeface="Calibri Light" panose="020F0302020204030204" charset="0"/>
              </a:rPr>
              <a:t>For example</a:t>
            </a:r>
            <a:r>
              <a:rPr lang="en-US" altLang="en-US" b="1" i="1">
                <a:solidFill>
                  <a:schemeClr val="tx1"/>
                </a:solidFill>
                <a:latin typeface="Calibri Light" panose="020F0302020204030204" charset="0"/>
                <a:cs typeface="Calibri Light" panose="020F0302020204030204" charset="0"/>
              </a:rPr>
              <a:t>, one participant, Alex, stated that having his work rewritten without consultation made him feel 'totally useless,' directly leading to his withdrawal.</a:t>
            </a:r>
            <a:endParaRPr lang="en-US" altLang="en-US" b="1" i="1">
              <a:solidFill>
                <a:schemeClr val="tx1"/>
              </a:solidFill>
              <a:latin typeface="Calibri Light" panose="020F0302020204030204" charset="0"/>
              <a:cs typeface="Calibri Light" panose="020F0302020204030204" charset="0"/>
            </a:endParaRPr>
          </a:p>
          <a:p>
            <a:pPr marL="0" indent="0">
              <a:buNone/>
            </a:pPr>
            <a:endParaRPr lang="en-US" altLang="en-US" b="1" i="1">
              <a:solidFill>
                <a:schemeClr val="tx1"/>
              </a:solidFill>
              <a:latin typeface="Calibri Light" panose="020F0302020204030204" charset="0"/>
              <a:cs typeface="Calibri Light" panose="020F0302020204030204" charset="0"/>
            </a:endParaRPr>
          </a:p>
          <a:p>
            <a:pPr marL="0" indent="0">
              <a:buNone/>
            </a:pPr>
            <a:r>
              <a:rPr lang="en-US" altLang="en-US" b="1" i="1">
                <a:solidFill>
                  <a:srgbClr val="C00000"/>
                </a:solidFill>
                <a:latin typeface="Calibri Light" panose="020F0302020204030204" charset="0"/>
                <a:cs typeface="Calibri Light" panose="020F0302020204030204" charset="0"/>
              </a:rPr>
              <a:t>The second prominent theme was External Pressures.</a:t>
            </a:r>
            <a:r>
              <a:rPr lang="en-US" altLang="en-US" b="1" i="1">
                <a:solidFill>
                  <a:schemeClr val="tx1"/>
                </a:solidFill>
                <a:latin typeface="Calibri Light" panose="020F0302020204030204" charset="0"/>
                <a:cs typeface="Calibri Light" panose="020F0302020204030204" charset="0"/>
              </a:rPr>
              <a:t> Disengagement was often a forced survival tactic rather than a lack of interest. Students cited severe</a:t>
            </a:r>
            <a:r>
              <a:rPr lang="en-US" altLang="en-US" b="1" i="1">
                <a:solidFill>
                  <a:srgbClr val="C00000"/>
                </a:solidFill>
                <a:latin typeface="Calibri Light" panose="020F0302020204030204" charset="0"/>
                <a:cs typeface="Calibri Light" panose="020F0302020204030204" charset="0"/>
              </a:rPr>
              <a:t> 'academic overload' </a:t>
            </a:r>
            <a:r>
              <a:rPr lang="en-US" altLang="en-US" b="1" i="1">
                <a:solidFill>
                  <a:schemeClr val="tx1"/>
                </a:solidFill>
                <a:latin typeface="Calibri Light" panose="020F0302020204030204" charset="0"/>
                <a:cs typeface="Calibri Light" panose="020F0302020204030204" charset="0"/>
              </a:rPr>
              <a:t>alongside </a:t>
            </a:r>
            <a:r>
              <a:rPr lang="en-US" altLang="en-US" b="1" i="1">
                <a:solidFill>
                  <a:srgbClr val="C00000"/>
                </a:solidFill>
                <a:latin typeface="Calibri Light" panose="020F0302020204030204" charset="0"/>
                <a:cs typeface="Calibri Light" panose="020F0302020204030204" charset="0"/>
              </a:rPr>
              <a:t>'financial pressures',</a:t>
            </a:r>
            <a:r>
              <a:rPr lang="en-US" altLang="en-US" b="1" i="1">
                <a:solidFill>
                  <a:schemeClr val="tx1"/>
                </a:solidFill>
                <a:latin typeface="Calibri Light" panose="020F0302020204030204" charset="0"/>
                <a:cs typeface="Calibri Light" panose="020F0302020204030204" charset="0"/>
              </a:rPr>
              <a:t> with participants noting that part-time employment to pay rent took priority over unpaid group collaboration.</a:t>
            </a:r>
            <a:endParaRPr lang="en-US" altLang="en-US" b="1" i="1">
              <a:solidFill>
                <a:schemeClr val="tx1"/>
              </a:solidFill>
              <a:latin typeface="Calibri Light" panose="020F0302020204030204" charset="0"/>
              <a:cs typeface="Calibri Light" panose="020F0302020204030204" charset="0"/>
            </a:endParaRPr>
          </a:p>
        </p:txBody>
      </p:sp>
      <p:sp>
        <p:nvSpPr>
          <p:cNvPr id="4" name="Footer Placeholder 3"/>
          <p:cNvSpPr>
            <a:spLocks noGrp="1"/>
          </p:cNvSpPr>
          <p:nvPr>
            <p:ph type="ftr" sz="quarter" idx="11"/>
          </p:nvPr>
        </p:nvSpPr>
        <p:spPr/>
        <p:txBody>
          <a:bodyPr/>
          <a:p>
            <a:r>
              <a:rPr lang="en-US"/>
              <a:t>©Sian Roderick</a:t>
            </a:r>
            <a:endParaRPr lang="en-US"/>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a:latin typeface="Calibri Light" panose="020F0302020204030204" charset="0"/>
                <a:cs typeface="Calibri Light" panose="020F0302020204030204" charset="0"/>
              </a:rPr>
              <a:t>Recap of Week 5: </a:t>
            </a:r>
            <a:endParaRPr lang="en-US">
              <a:latin typeface="Calibri Light" panose="020F0302020204030204" charset="0"/>
              <a:cs typeface="Calibri Light" panose="020F0302020204030204" charset="0"/>
            </a:endParaRPr>
          </a:p>
        </p:txBody>
      </p:sp>
      <p:sp>
        <p:nvSpPr>
          <p:cNvPr id="3" name="Content Placeholder 2"/>
          <p:cNvSpPr>
            <a:spLocks noGrp="1"/>
          </p:cNvSpPr>
          <p:nvPr>
            <p:ph idx="1"/>
          </p:nvPr>
        </p:nvSpPr>
        <p:spPr/>
        <p:txBody>
          <a:bodyPr/>
          <a:p>
            <a:r>
              <a:rPr lang="en-US" b="1">
                <a:latin typeface="Calibri Light" panose="020F0302020204030204" charset="0"/>
                <a:cs typeface="Calibri Light" panose="020F0302020204030204" charset="0"/>
              </a:rPr>
              <a:t>Topic 1: Data Collection </a:t>
            </a:r>
            <a:endParaRPr lang="en-US" b="1">
              <a:latin typeface="Calibri Light" panose="020F0302020204030204" charset="0"/>
              <a:cs typeface="Calibri Light" panose="020F0302020204030204" charset="0"/>
            </a:endParaRPr>
          </a:p>
          <a:p>
            <a:endParaRPr lang="en-US" b="1">
              <a:latin typeface="Calibri Light" panose="020F0302020204030204" charset="0"/>
              <a:cs typeface="Calibri Light" panose="020F0302020204030204" charset="0"/>
            </a:endParaRPr>
          </a:p>
          <a:p>
            <a:r>
              <a:rPr lang="en-US" i="1">
                <a:latin typeface="Calibri Light" panose="020F0302020204030204" charset="0"/>
                <a:cs typeface="Calibri Light" panose="020F0302020204030204" charset="0"/>
              </a:rPr>
              <a:t>Sampling &amp; Methods (Interviews)</a:t>
            </a:r>
            <a:endParaRPr lang="en-US" i="1">
              <a:latin typeface="Calibri Light" panose="020F0302020204030204" charset="0"/>
              <a:cs typeface="Calibri Light" panose="020F0302020204030204" charset="0"/>
            </a:endParaRPr>
          </a:p>
          <a:p>
            <a:endParaRPr lang="en-US" i="1">
              <a:latin typeface="Calibri Light" panose="020F0302020204030204" charset="0"/>
              <a:cs typeface="Calibri Light" panose="020F0302020204030204" charset="0"/>
            </a:endParaRPr>
          </a:p>
          <a:p>
            <a:r>
              <a:rPr lang="en-US" b="1">
                <a:latin typeface="Calibri Light" panose="020F0302020204030204" charset="0"/>
                <a:cs typeface="Calibri Light" panose="020F0302020204030204" charset="0"/>
              </a:rPr>
              <a:t>Topic 2: Data Analysis</a:t>
            </a:r>
            <a:endParaRPr lang="en-US" b="1">
              <a:latin typeface="Calibri Light" panose="020F0302020204030204" charset="0"/>
              <a:cs typeface="Calibri Light" panose="020F0302020204030204" charset="0"/>
            </a:endParaRPr>
          </a:p>
          <a:p>
            <a:endParaRPr lang="en-US" i="1">
              <a:latin typeface="Calibri Light" panose="020F0302020204030204" charset="0"/>
              <a:cs typeface="Calibri Light" panose="020F0302020204030204" charset="0"/>
            </a:endParaRPr>
          </a:p>
          <a:p>
            <a:r>
              <a:rPr lang="en-US" i="1">
                <a:latin typeface="Calibri Light" panose="020F0302020204030204" charset="0"/>
                <a:cs typeface="Calibri Light" panose="020F0302020204030204" charset="0"/>
              </a:rPr>
              <a:t>Themetic analysis </a:t>
            </a:r>
            <a:endParaRPr lang="en-US" i="1">
              <a:latin typeface="Calibri Light" panose="020F0302020204030204" charset="0"/>
              <a:cs typeface="Calibri Light" panose="020F0302020204030204" charset="0"/>
            </a:endParaRPr>
          </a:p>
        </p:txBody>
      </p:sp>
      <p:sp>
        <p:nvSpPr>
          <p:cNvPr id="4" name="Footer Placeholder 3"/>
          <p:cNvSpPr>
            <a:spLocks noGrp="1"/>
          </p:cNvSpPr>
          <p:nvPr>
            <p:ph type="ftr" sz="quarter" idx="11"/>
          </p:nvPr>
        </p:nvSpPr>
        <p:spPr/>
        <p:txBody>
          <a:bodyPr/>
          <a:p>
            <a:r>
              <a:rPr lang="en-US"/>
              <a:t>©Sian Roderick</a:t>
            </a:r>
            <a:endParaRPr lang="en-US"/>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7" name="Title 6"/>
          <p:cNvSpPr>
            <a:spLocks noGrp="1"/>
          </p:cNvSpPr>
          <p:nvPr>
            <p:ph type="title"/>
          </p:nvPr>
        </p:nvSpPr>
        <p:spPr/>
        <p:txBody>
          <a:bodyPr/>
          <a:p>
            <a:endParaRPr lang="en-US"/>
          </a:p>
        </p:txBody>
      </p:sp>
      <p:graphicFrame>
        <p:nvGraphicFramePr>
          <p:cNvPr id="6" name="Content Placeholder 5"/>
          <p:cNvGraphicFramePr/>
          <p:nvPr>
            <p:ph idx="1"/>
            <p:custDataLst>
              <p:tags r:id="rId1"/>
            </p:custDataLst>
          </p:nvPr>
        </p:nvGraphicFramePr>
        <p:xfrm>
          <a:off x="144780" y="-44450"/>
          <a:ext cx="8580755" cy="5989955"/>
        </p:xfrm>
        <a:graphic>
          <a:graphicData uri="http://schemas.openxmlformats.org/drawingml/2006/table">
            <a:tbl>
              <a:tblPr/>
              <a:tblGrid>
                <a:gridCol w="2539365"/>
                <a:gridCol w="2007235"/>
                <a:gridCol w="2007235"/>
                <a:gridCol w="2026920"/>
              </a:tblGrid>
              <a:tr h="609600">
                <a:tc>
                  <a:txBody>
                    <a:bodyPr/>
                    <a:p>
                      <a:pPr marL="0" indent="0">
                        <a:spcBef>
                          <a:spcPct val="0"/>
                        </a:spcBef>
                        <a:spcAft>
                          <a:spcPct val="0"/>
                        </a:spcAft>
                      </a:pPr>
                      <a:r>
                        <a:rPr sz="1000" b="1">
                          <a:solidFill>
                            <a:srgbClr val="1F1F1F"/>
                          </a:solidFill>
                          <a:latin typeface="Calibri Light" panose="020F0302020204030204" charset="0"/>
                          <a:ea typeface="Google Sans Text"/>
                          <a:cs typeface="Calibri Light" panose="020F0302020204030204" charset="0"/>
                        </a:rPr>
                        <a:t>The Research Stage (The Onion Layers)</a:t>
                      </a:r>
                      <a:endParaRPr sz="1000" b="1">
                        <a:solidFill>
                          <a:srgbClr val="1F1F1F"/>
                        </a:solidFill>
                        <a:latin typeface="Calibri Light" panose="020F0302020204030204" charset="0"/>
                        <a:ea typeface="Google Sans Text"/>
                        <a:cs typeface="Calibri Light" panose="020F0302020204030204" charset="0"/>
                      </a:endParaRPr>
                    </a:p>
                  </a:txBody>
                  <a:tcPr marL="0" marR="114617" marT="152717" marB="152717" anchor="ctr" anchorCtr="0">
                    <a:lnL w="9525" cap="flat" cmpd="sng">
                      <a:solidFill>
                        <a:srgbClr val="000000"/>
                      </a:solidFill>
                      <a:prstDash val="solid"/>
                      <a:headEnd type="none" w="med" len="med"/>
                      <a:tailEnd type="none" w="med" len="med"/>
                    </a:lnL>
                    <a:lnR w="9525" cap="flat" cmpd="sng">
                      <a:solidFill>
                        <a:srgbClr val="000000"/>
                      </a:solidFill>
                      <a:prstDash val="solid"/>
                      <a:headEnd type="none" w="med" len="med"/>
                      <a:tailEnd type="none" w="med" len="med"/>
                    </a:lnR>
                    <a:lnT w="9525" cap="flat" cmpd="sng">
                      <a:solidFill>
                        <a:srgbClr val="000000"/>
                      </a:solidFill>
                      <a:prstDash val="solid"/>
                      <a:headEnd type="none" w="med" len="med"/>
                      <a:tailEnd type="none" w="med" len="med"/>
                    </a:lnT>
                    <a:lnB w="9525" cap="flat" cmpd="sng">
                      <a:solidFill>
                        <a:srgbClr val="000000"/>
                      </a:solidFill>
                      <a:prstDash val="solid"/>
                      <a:headEnd type="none" w="med" len="med"/>
                      <a:tailEnd type="none" w="med" len="med"/>
                    </a:lnB>
                    <a:noFill/>
                  </a:tcPr>
                </a:tc>
                <a:tc>
                  <a:txBody>
                    <a:bodyPr/>
                    <a:p>
                      <a:pPr marL="0" indent="0">
                        <a:spcBef>
                          <a:spcPct val="0"/>
                        </a:spcBef>
                        <a:spcAft>
                          <a:spcPct val="0"/>
                        </a:spcAft>
                      </a:pPr>
                      <a:r>
                        <a:rPr sz="1000" b="1">
                          <a:solidFill>
                            <a:srgbClr val="1F1F1F"/>
                          </a:solidFill>
                          <a:latin typeface="Calibri Light" panose="020F0302020204030204" charset="0"/>
                          <a:ea typeface="Google Sans Text"/>
                          <a:cs typeface="Calibri Light" panose="020F0302020204030204" charset="0"/>
                        </a:rPr>
                        <a:t>Route A: The Quantitative Path (The 'Numbers' Route</a:t>
                      </a:r>
                      <a:endParaRPr sz="1000" b="1">
                        <a:solidFill>
                          <a:srgbClr val="1F1F1F"/>
                        </a:solidFill>
                        <a:latin typeface="Calibri Light" panose="020F0302020204030204" charset="0"/>
                        <a:ea typeface="Google Sans Text"/>
                        <a:cs typeface="Calibri Light" panose="020F0302020204030204" charset="0"/>
                      </a:endParaRPr>
                    </a:p>
                  </a:txBody>
                  <a:tcPr marL="0" marR="114617" marT="152717" marB="152717" anchor="ctr" anchorCtr="0">
                    <a:lnL w="9525" cap="flat" cmpd="sng">
                      <a:solidFill>
                        <a:srgbClr val="000000"/>
                      </a:solidFill>
                      <a:prstDash val="solid"/>
                      <a:headEnd type="none" w="med" len="med"/>
                      <a:tailEnd type="none" w="med" len="med"/>
                    </a:lnL>
                    <a:lnR w="9525" cap="flat" cmpd="sng">
                      <a:solidFill>
                        <a:srgbClr val="000000"/>
                      </a:solidFill>
                      <a:prstDash val="solid"/>
                      <a:headEnd type="none" w="med" len="med"/>
                      <a:tailEnd type="none" w="med" len="med"/>
                    </a:lnR>
                    <a:lnT w="9525" cap="flat" cmpd="sng">
                      <a:solidFill>
                        <a:srgbClr val="000000"/>
                      </a:solidFill>
                      <a:prstDash val="solid"/>
                      <a:headEnd type="none" w="med" len="med"/>
                      <a:tailEnd type="none" w="med" len="med"/>
                    </a:lnT>
                    <a:lnB w="9525" cap="flat" cmpd="sng">
                      <a:solidFill>
                        <a:srgbClr val="000000"/>
                      </a:solidFill>
                      <a:prstDash val="solid"/>
                      <a:headEnd type="none" w="med" len="med"/>
                      <a:tailEnd type="none" w="med" len="med"/>
                    </a:lnB>
                    <a:noFill/>
                  </a:tcPr>
                </a:tc>
                <a:tc>
                  <a:txBody>
                    <a:bodyPr/>
                    <a:p>
                      <a:pPr marL="0" indent="0">
                        <a:spcBef>
                          <a:spcPct val="0"/>
                        </a:spcBef>
                        <a:spcAft>
                          <a:spcPct val="0"/>
                        </a:spcAft>
                      </a:pPr>
                      <a:r>
                        <a:rPr sz="1000" b="1">
                          <a:solidFill>
                            <a:srgbClr val="C00000"/>
                          </a:solidFill>
                          <a:latin typeface="Calibri Light" panose="020F0302020204030204" charset="0"/>
                          <a:ea typeface="Google Sans Text"/>
                          <a:cs typeface="Calibri Light" panose="020F0302020204030204" charset="0"/>
                        </a:rPr>
                        <a:t>Route B: The Qualitative Path (The 'Stories' Route )</a:t>
                      </a:r>
                      <a:endParaRPr sz="1000" b="1">
                        <a:solidFill>
                          <a:srgbClr val="C00000"/>
                        </a:solidFill>
                        <a:latin typeface="Calibri Light" panose="020F0302020204030204" charset="0"/>
                        <a:ea typeface="Google Sans Text"/>
                        <a:cs typeface="Calibri Light" panose="020F0302020204030204" charset="0"/>
                      </a:endParaRPr>
                    </a:p>
                  </a:txBody>
                  <a:tcPr marL="0" marR="114617" marT="152717" marB="152717" anchor="ctr" anchorCtr="0">
                    <a:lnL w="9525" cap="flat" cmpd="sng">
                      <a:solidFill>
                        <a:srgbClr val="000000"/>
                      </a:solidFill>
                      <a:prstDash val="solid"/>
                      <a:headEnd type="none" w="med" len="med"/>
                      <a:tailEnd type="none" w="med" len="med"/>
                    </a:lnL>
                    <a:lnR w="9525" cap="flat" cmpd="sng">
                      <a:solidFill>
                        <a:srgbClr val="000000"/>
                      </a:solidFill>
                      <a:prstDash val="solid"/>
                      <a:headEnd type="none" w="med" len="med"/>
                      <a:tailEnd type="none" w="med" len="med"/>
                    </a:lnR>
                    <a:lnT w="9525" cap="flat" cmpd="sng">
                      <a:solidFill>
                        <a:srgbClr val="000000"/>
                      </a:solidFill>
                      <a:prstDash val="solid"/>
                      <a:headEnd type="none" w="med" len="med"/>
                      <a:tailEnd type="none" w="med" len="med"/>
                    </a:lnT>
                    <a:lnB w="9525" cap="flat" cmpd="sng">
                      <a:solidFill>
                        <a:srgbClr val="000000"/>
                      </a:solidFill>
                      <a:prstDash val="solid"/>
                      <a:headEnd type="none" w="med" len="med"/>
                      <a:tailEnd type="none" w="med" len="med"/>
                    </a:lnB>
                    <a:noFill/>
                  </a:tcPr>
                </a:tc>
                <a:tc>
                  <a:txBody>
                    <a:bodyPr/>
                    <a:p>
                      <a:pPr marL="0" indent="0">
                        <a:spcBef>
                          <a:spcPct val="0"/>
                        </a:spcBef>
                        <a:spcAft>
                          <a:spcPct val="0"/>
                        </a:spcAft>
                      </a:pPr>
                      <a:r>
                        <a:rPr sz="1000" b="1">
                          <a:solidFill>
                            <a:srgbClr val="1F1F1F"/>
                          </a:solidFill>
                          <a:latin typeface="Calibri Light" panose="020F0302020204030204" charset="0"/>
                          <a:ea typeface="Google Sans Text"/>
                          <a:cs typeface="Calibri Light" panose="020F0302020204030204" charset="0"/>
                        </a:rPr>
                        <a:t>Route C: The Mixed Methods Path (The 'Best of Both' )</a:t>
                      </a:r>
                      <a:endParaRPr sz="1000" b="1">
                        <a:solidFill>
                          <a:srgbClr val="1F1F1F"/>
                        </a:solidFill>
                        <a:latin typeface="Calibri Light" panose="020F0302020204030204" charset="0"/>
                        <a:ea typeface="Google Sans Text"/>
                        <a:cs typeface="Calibri Light" panose="020F0302020204030204" charset="0"/>
                      </a:endParaRPr>
                    </a:p>
                  </a:txBody>
                  <a:tcPr marL="0" marR="0" marT="152717" marB="152717" anchor="ctr" anchorCtr="0">
                    <a:lnL w="9525" cap="flat" cmpd="sng">
                      <a:solidFill>
                        <a:srgbClr val="000000"/>
                      </a:solidFill>
                      <a:prstDash val="solid"/>
                      <a:headEnd type="none" w="med" len="med"/>
                      <a:tailEnd type="none" w="med" len="med"/>
                    </a:lnL>
                    <a:lnR w="9525" cap="flat" cmpd="sng">
                      <a:solidFill>
                        <a:srgbClr val="000000"/>
                      </a:solidFill>
                      <a:prstDash val="solid"/>
                      <a:headEnd type="none" w="med" len="med"/>
                      <a:tailEnd type="none" w="med" len="med"/>
                    </a:lnR>
                    <a:lnT w="9525" cap="flat" cmpd="sng">
                      <a:solidFill>
                        <a:srgbClr val="000000"/>
                      </a:solidFill>
                      <a:prstDash val="solid"/>
                      <a:headEnd type="none" w="med" len="med"/>
                      <a:tailEnd type="none" w="med" len="med"/>
                    </a:lnT>
                    <a:lnB w="9525" cap="flat" cmpd="sng">
                      <a:solidFill>
                        <a:srgbClr val="000000"/>
                      </a:solidFill>
                      <a:prstDash val="solid"/>
                      <a:headEnd type="none" w="med" len="med"/>
                      <a:tailEnd type="none" w="med" len="med"/>
                    </a:lnB>
                    <a:noFill/>
                  </a:tcPr>
                </a:tc>
              </a:tr>
              <a:tr h="762000">
                <a:tc>
                  <a:txBody>
                    <a:bodyPr/>
                    <a:p>
                      <a:pPr marL="0" indent="0">
                        <a:spcBef>
                          <a:spcPct val="0"/>
                        </a:spcBef>
                        <a:spcAft>
                          <a:spcPct val="0"/>
                        </a:spcAft>
                      </a:pPr>
                      <a:r>
                        <a:rPr sz="1000" b="1">
                          <a:solidFill>
                            <a:srgbClr val="1F1F1F"/>
                          </a:solidFill>
                          <a:latin typeface="Calibri Light" panose="020F0302020204030204" charset="0"/>
                          <a:ea typeface="Google Sans Text"/>
                          <a:cs typeface="Calibri Light" panose="020F0302020204030204" charset="0"/>
                        </a:rPr>
                        <a:t>1. Research Philosophy</a:t>
                      </a:r>
                      <a:r>
                        <a:rPr sz="1000">
                          <a:solidFill>
                            <a:srgbClr val="1F1F1F"/>
                          </a:solidFill>
                          <a:latin typeface="Calibri Light" panose="020F0302020204030204" charset="0"/>
                          <a:ea typeface="Google Sans Text"/>
                          <a:cs typeface="Calibri Light" panose="020F0302020204030204" charset="0"/>
                        </a:rPr>
                        <a:t> </a:t>
                      </a:r>
                      <a:r>
                        <a:rPr sz="1000" i="1">
                          <a:solidFill>
                            <a:srgbClr val="1F1F1F"/>
                          </a:solidFill>
                          <a:latin typeface="Calibri Light" panose="020F0302020204030204" charset="0"/>
                          <a:ea typeface="Google Sans Text"/>
                          <a:cs typeface="Calibri Light" panose="020F0302020204030204" charset="0"/>
                        </a:rPr>
                        <a:t>(Your underlying lens)</a:t>
                      </a:r>
                      <a:endParaRPr sz="1000" i="1">
                        <a:solidFill>
                          <a:srgbClr val="1F1F1F"/>
                        </a:solidFill>
                        <a:latin typeface="Calibri Light" panose="020F0302020204030204" charset="0"/>
                        <a:ea typeface="Google Sans Text"/>
                        <a:cs typeface="Calibri Light" panose="020F0302020204030204" charset="0"/>
                      </a:endParaRPr>
                    </a:p>
                  </a:txBody>
                  <a:tcPr marL="0" marR="114617" marT="152717" marB="152717" anchor="ctr" anchorCtr="0">
                    <a:lnL w="9525" cap="flat" cmpd="sng">
                      <a:solidFill>
                        <a:srgbClr val="000000"/>
                      </a:solidFill>
                      <a:prstDash val="solid"/>
                      <a:headEnd type="none" w="med" len="med"/>
                      <a:tailEnd type="none" w="med" len="med"/>
                    </a:lnL>
                    <a:lnR w="9525" cap="flat" cmpd="sng">
                      <a:solidFill>
                        <a:srgbClr val="000000"/>
                      </a:solidFill>
                      <a:prstDash val="solid"/>
                      <a:headEnd type="none" w="med" len="med"/>
                      <a:tailEnd type="none" w="med" len="med"/>
                    </a:lnR>
                    <a:lnT w="9525" cap="flat" cmpd="sng">
                      <a:solidFill>
                        <a:srgbClr val="000000"/>
                      </a:solidFill>
                      <a:prstDash val="solid"/>
                      <a:headEnd type="none" w="med" len="med"/>
                      <a:tailEnd type="none" w="med" len="med"/>
                    </a:lnT>
                    <a:lnB w="9525" cap="flat" cmpd="sng">
                      <a:solidFill>
                        <a:srgbClr val="000000"/>
                      </a:solidFill>
                      <a:prstDash val="solid"/>
                      <a:headEnd type="none" w="med" len="med"/>
                      <a:tailEnd type="none" w="med" len="med"/>
                    </a:lnB>
                    <a:noFill/>
                  </a:tcPr>
                </a:tc>
                <a:tc>
                  <a:txBody>
                    <a:bodyPr/>
                    <a:p>
                      <a:pPr marL="0" indent="0">
                        <a:spcBef>
                          <a:spcPct val="0"/>
                        </a:spcBef>
                        <a:spcAft>
                          <a:spcPct val="0"/>
                        </a:spcAft>
                      </a:pPr>
                      <a:r>
                        <a:rPr sz="1000" b="1">
                          <a:solidFill>
                            <a:srgbClr val="1F1F1F"/>
                          </a:solidFill>
                          <a:latin typeface="Calibri Light" panose="020F0302020204030204" charset="0"/>
                          <a:ea typeface="Google Sans Text"/>
                          <a:cs typeface="Calibri Light" panose="020F0302020204030204" charset="0"/>
                        </a:rPr>
                        <a:t>Positivism</a:t>
                      </a:r>
                      <a:r>
                        <a:rPr sz="1000">
                          <a:solidFill>
                            <a:srgbClr val="1F1F1F"/>
                          </a:solidFill>
                          <a:latin typeface="Calibri Light" panose="020F0302020204030204" charset="0"/>
                          <a:ea typeface="Google Sans Text"/>
                          <a:cs typeface="Calibri Light" panose="020F0302020204030204" charset="0"/>
                        </a:rPr>
                        <a:t> (Seeking objective facts, numbers, and universal laws)</a:t>
                      </a:r>
                      <a:endParaRPr sz="1000">
                        <a:solidFill>
                          <a:srgbClr val="1F1F1F"/>
                        </a:solidFill>
                        <a:latin typeface="Calibri Light" panose="020F0302020204030204" charset="0"/>
                        <a:ea typeface="Google Sans Text"/>
                        <a:cs typeface="Calibri Light" panose="020F0302020204030204" charset="0"/>
                      </a:endParaRPr>
                    </a:p>
                  </a:txBody>
                  <a:tcPr marL="0" marR="114617" marT="152717" marB="152717" anchor="ctr" anchorCtr="0">
                    <a:lnL w="9525" cap="flat" cmpd="sng">
                      <a:solidFill>
                        <a:srgbClr val="000000"/>
                      </a:solidFill>
                      <a:prstDash val="solid"/>
                      <a:headEnd type="none" w="med" len="med"/>
                      <a:tailEnd type="none" w="med" len="med"/>
                    </a:lnL>
                    <a:lnR w="9525" cap="flat" cmpd="sng">
                      <a:solidFill>
                        <a:srgbClr val="000000"/>
                      </a:solidFill>
                      <a:prstDash val="solid"/>
                      <a:headEnd type="none" w="med" len="med"/>
                      <a:tailEnd type="none" w="med" len="med"/>
                    </a:lnR>
                    <a:lnT w="9525" cap="flat" cmpd="sng">
                      <a:solidFill>
                        <a:srgbClr val="000000"/>
                      </a:solidFill>
                      <a:prstDash val="solid"/>
                      <a:headEnd type="none" w="med" len="med"/>
                      <a:tailEnd type="none" w="med" len="med"/>
                    </a:lnT>
                    <a:lnB w="9525" cap="flat" cmpd="sng">
                      <a:solidFill>
                        <a:srgbClr val="000000"/>
                      </a:solidFill>
                      <a:prstDash val="solid"/>
                      <a:headEnd type="none" w="med" len="med"/>
                      <a:tailEnd type="none" w="med" len="med"/>
                    </a:lnB>
                    <a:noFill/>
                  </a:tcPr>
                </a:tc>
                <a:tc>
                  <a:txBody>
                    <a:bodyPr/>
                    <a:p>
                      <a:pPr marL="0" indent="0">
                        <a:spcBef>
                          <a:spcPct val="0"/>
                        </a:spcBef>
                        <a:spcAft>
                          <a:spcPct val="0"/>
                        </a:spcAft>
                      </a:pPr>
                      <a:r>
                        <a:rPr sz="1000" b="1">
                          <a:solidFill>
                            <a:srgbClr val="C00000"/>
                          </a:solidFill>
                          <a:latin typeface="Calibri Light" panose="020F0302020204030204" charset="0"/>
                          <a:ea typeface="Google Sans Text"/>
                          <a:cs typeface="Calibri Light" panose="020F0302020204030204" charset="0"/>
                        </a:rPr>
                        <a:t>Interpretivism</a:t>
                      </a:r>
                      <a:r>
                        <a:rPr sz="1000">
                          <a:solidFill>
                            <a:srgbClr val="C00000"/>
                          </a:solidFill>
                          <a:latin typeface="Calibri Light" panose="020F0302020204030204" charset="0"/>
                          <a:ea typeface="Google Sans Text"/>
                          <a:cs typeface="Calibri Light" panose="020F0302020204030204" charset="0"/>
                        </a:rPr>
                        <a:t> (Seeking deep, subjective human meaning and experiences)</a:t>
                      </a:r>
                      <a:endParaRPr sz="1000">
                        <a:solidFill>
                          <a:srgbClr val="C00000"/>
                        </a:solidFill>
                        <a:latin typeface="Calibri Light" panose="020F0302020204030204" charset="0"/>
                        <a:ea typeface="Google Sans Text"/>
                        <a:cs typeface="Calibri Light" panose="020F0302020204030204" charset="0"/>
                      </a:endParaRPr>
                    </a:p>
                  </a:txBody>
                  <a:tcPr marL="0" marR="114617" marT="152717" marB="152717" anchor="ctr" anchorCtr="0">
                    <a:lnL w="9525" cap="flat" cmpd="sng">
                      <a:solidFill>
                        <a:srgbClr val="000000"/>
                      </a:solidFill>
                      <a:prstDash val="solid"/>
                      <a:headEnd type="none" w="med" len="med"/>
                      <a:tailEnd type="none" w="med" len="med"/>
                    </a:lnL>
                    <a:lnR w="9525" cap="flat" cmpd="sng">
                      <a:solidFill>
                        <a:srgbClr val="000000"/>
                      </a:solidFill>
                      <a:prstDash val="solid"/>
                      <a:headEnd type="none" w="med" len="med"/>
                      <a:tailEnd type="none" w="med" len="med"/>
                    </a:lnR>
                    <a:lnT w="9525" cap="flat" cmpd="sng">
                      <a:solidFill>
                        <a:srgbClr val="000000"/>
                      </a:solidFill>
                      <a:prstDash val="solid"/>
                      <a:headEnd type="none" w="med" len="med"/>
                      <a:tailEnd type="none" w="med" len="med"/>
                    </a:lnT>
                    <a:lnB w="9525" cap="flat" cmpd="sng">
                      <a:solidFill>
                        <a:srgbClr val="000000"/>
                      </a:solidFill>
                      <a:prstDash val="solid"/>
                      <a:headEnd type="none" w="med" len="med"/>
                      <a:tailEnd type="none" w="med" len="med"/>
                    </a:lnB>
                    <a:noFill/>
                  </a:tcPr>
                </a:tc>
                <a:tc>
                  <a:txBody>
                    <a:bodyPr/>
                    <a:p>
                      <a:pPr marL="0" indent="0">
                        <a:spcBef>
                          <a:spcPct val="0"/>
                        </a:spcBef>
                        <a:spcAft>
                          <a:spcPct val="0"/>
                        </a:spcAft>
                      </a:pPr>
                      <a:r>
                        <a:rPr sz="1000" b="1">
                          <a:solidFill>
                            <a:srgbClr val="1F1F1F"/>
                          </a:solidFill>
                          <a:latin typeface="Calibri Light" panose="020F0302020204030204" charset="0"/>
                          <a:ea typeface="Google Sans Text"/>
                          <a:cs typeface="Calibri Light" panose="020F0302020204030204" charset="0"/>
                        </a:rPr>
                        <a:t>Pragmatism</a:t>
                      </a:r>
                      <a:r>
                        <a:rPr sz="1000">
                          <a:solidFill>
                            <a:srgbClr val="1F1F1F"/>
                          </a:solidFill>
                          <a:latin typeface="Calibri Light" panose="020F0302020204030204" charset="0"/>
                          <a:ea typeface="Google Sans Text"/>
                          <a:cs typeface="Calibri Light" panose="020F0302020204030204" charset="0"/>
                        </a:rPr>
                        <a:t> (Seeking whatever practical combination solves the business problem)</a:t>
                      </a:r>
                      <a:endParaRPr sz="1000">
                        <a:solidFill>
                          <a:srgbClr val="1F1F1F"/>
                        </a:solidFill>
                        <a:latin typeface="Calibri Light" panose="020F0302020204030204" charset="0"/>
                        <a:ea typeface="Google Sans Text"/>
                        <a:cs typeface="Calibri Light" panose="020F0302020204030204" charset="0"/>
                      </a:endParaRPr>
                    </a:p>
                  </a:txBody>
                  <a:tcPr marL="0" marR="0" marT="152717" marB="152717" anchor="ctr" anchorCtr="0">
                    <a:lnL w="9525" cap="flat" cmpd="sng">
                      <a:solidFill>
                        <a:srgbClr val="000000"/>
                      </a:solidFill>
                      <a:prstDash val="solid"/>
                      <a:headEnd type="none" w="med" len="med"/>
                      <a:tailEnd type="none" w="med" len="med"/>
                    </a:lnL>
                    <a:lnR w="9525" cap="flat" cmpd="sng">
                      <a:solidFill>
                        <a:srgbClr val="000000"/>
                      </a:solidFill>
                      <a:prstDash val="solid"/>
                      <a:headEnd type="none" w="med" len="med"/>
                      <a:tailEnd type="none" w="med" len="med"/>
                    </a:lnR>
                    <a:lnT w="9525" cap="flat" cmpd="sng">
                      <a:solidFill>
                        <a:srgbClr val="000000"/>
                      </a:solidFill>
                      <a:prstDash val="solid"/>
                      <a:headEnd type="none" w="med" len="med"/>
                      <a:tailEnd type="none" w="med" len="med"/>
                    </a:lnT>
                    <a:lnB w="9525" cap="flat" cmpd="sng">
                      <a:solidFill>
                        <a:srgbClr val="000000"/>
                      </a:solidFill>
                      <a:prstDash val="solid"/>
                      <a:headEnd type="none" w="med" len="med"/>
                      <a:tailEnd type="none" w="med" len="med"/>
                    </a:lnB>
                    <a:noFill/>
                  </a:tcPr>
                </a:tc>
              </a:tr>
              <a:tr h="762000">
                <a:tc>
                  <a:txBody>
                    <a:bodyPr/>
                    <a:p>
                      <a:pPr marL="0" indent="0">
                        <a:spcBef>
                          <a:spcPct val="0"/>
                        </a:spcBef>
                        <a:spcAft>
                          <a:spcPct val="0"/>
                        </a:spcAft>
                      </a:pPr>
                      <a:r>
                        <a:rPr sz="1000" b="1">
                          <a:solidFill>
                            <a:srgbClr val="1F1F1F"/>
                          </a:solidFill>
                          <a:latin typeface="Calibri Light" panose="020F0302020204030204" charset="0"/>
                          <a:ea typeface="Google Sans Text"/>
                          <a:cs typeface="Calibri Light" panose="020F0302020204030204" charset="0"/>
                        </a:rPr>
                        <a:t>2. Research Approach</a:t>
                      </a:r>
                      <a:r>
                        <a:rPr sz="1000">
                          <a:solidFill>
                            <a:srgbClr val="1F1F1F"/>
                          </a:solidFill>
                          <a:latin typeface="Calibri Light" panose="020F0302020204030204" charset="0"/>
                          <a:ea typeface="Google Sans Text"/>
                          <a:cs typeface="Calibri Light" panose="020F0302020204030204" charset="0"/>
                        </a:rPr>
                        <a:t> </a:t>
                      </a:r>
                      <a:r>
                        <a:rPr sz="1000" i="1">
                          <a:solidFill>
                            <a:srgbClr val="1F1F1F"/>
                          </a:solidFill>
                          <a:latin typeface="Calibri Light" panose="020F0302020204030204" charset="0"/>
                          <a:ea typeface="Google Sans Text"/>
                          <a:cs typeface="Calibri Light" panose="020F0302020204030204" charset="0"/>
                        </a:rPr>
                        <a:t>(Your direction of logic)</a:t>
                      </a:r>
                      <a:endParaRPr sz="1000" i="1">
                        <a:solidFill>
                          <a:srgbClr val="1F1F1F"/>
                        </a:solidFill>
                        <a:latin typeface="Calibri Light" panose="020F0302020204030204" charset="0"/>
                        <a:ea typeface="Google Sans Text"/>
                        <a:cs typeface="Calibri Light" panose="020F0302020204030204" charset="0"/>
                      </a:endParaRPr>
                    </a:p>
                  </a:txBody>
                  <a:tcPr marL="0" marR="114617" marT="152717" marB="152717" anchor="ctr" anchorCtr="0">
                    <a:lnL w="9525" cap="flat" cmpd="sng">
                      <a:solidFill>
                        <a:srgbClr val="000000"/>
                      </a:solidFill>
                      <a:prstDash val="solid"/>
                      <a:headEnd type="none" w="med" len="med"/>
                      <a:tailEnd type="none" w="med" len="med"/>
                    </a:lnL>
                    <a:lnR w="9525" cap="flat" cmpd="sng">
                      <a:solidFill>
                        <a:srgbClr val="000000"/>
                      </a:solidFill>
                      <a:prstDash val="solid"/>
                      <a:headEnd type="none" w="med" len="med"/>
                      <a:tailEnd type="none" w="med" len="med"/>
                    </a:lnR>
                    <a:lnT w="9525" cap="flat" cmpd="sng">
                      <a:solidFill>
                        <a:srgbClr val="000000"/>
                      </a:solidFill>
                      <a:prstDash val="solid"/>
                      <a:headEnd type="none" w="med" len="med"/>
                      <a:tailEnd type="none" w="med" len="med"/>
                    </a:lnT>
                    <a:lnB w="9525" cap="flat" cmpd="sng">
                      <a:solidFill>
                        <a:srgbClr val="000000"/>
                      </a:solidFill>
                      <a:prstDash val="solid"/>
                      <a:headEnd type="none" w="med" len="med"/>
                      <a:tailEnd type="none" w="med" len="med"/>
                    </a:lnB>
                    <a:noFill/>
                  </a:tcPr>
                </a:tc>
                <a:tc>
                  <a:txBody>
                    <a:bodyPr/>
                    <a:p>
                      <a:pPr marL="0" indent="0">
                        <a:spcBef>
                          <a:spcPct val="0"/>
                        </a:spcBef>
                        <a:spcAft>
                          <a:spcPct val="0"/>
                        </a:spcAft>
                      </a:pPr>
                      <a:r>
                        <a:rPr sz="1000" b="1">
                          <a:solidFill>
                            <a:srgbClr val="1F1F1F"/>
                          </a:solidFill>
                          <a:latin typeface="Calibri Light" panose="020F0302020204030204" charset="0"/>
                          <a:ea typeface="Google Sans Text"/>
                          <a:cs typeface="Calibri Light" panose="020F0302020204030204" charset="0"/>
                        </a:rPr>
                        <a:t>Deductive</a:t>
                      </a:r>
                      <a:r>
                        <a:rPr sz="1000">
                          <a:solidFill>
                            <a:srgbClr val="1F1F1F"/>
                          </a:solidFill>
                          <a:latin typeface="Calibri Light" panose="020F0302020204030204" charset="0"/>
                          <a:ea typeface="Google Sans Text"/>
                          <a:cs typeface="Calibri Light" panose="020F0302020204030204" charset="0"/>
                        </a:rPr>
                        <a:t> (Testing an existing theory or hypothesis using data)</a:t>
                      </a:r>
                      <a:endParaRPr sz="1000">
                        <a:solidFill>
                          <a:srgbClr val="1F1F1F"/>
                        </a:solidFill>
                        <a:latin typeface="Calibri Light" panose="020F0302020204030204" charset="0"/>
                        <a:ea typeface="Google Sans Text"/>
                        <a:cs typeface="Calibri Light" panose="020F0302020204030204" charset="0"/>
                      </a:endParaRPr>
                    </a:p>
                  </a:txBody>
                  <a:tcPr marL="0" marR="114617" marT="152717" marB="152717" anchor="ctr" anchorCtr="0">
                    <a:lnL w="9525" cap="flat" cmpd="sng">
                      <a:solidFill>
                        <a:srgbClr val="000000"/>
                      </a:solidFill>
                      <a:prstDash val="solid"/>
                      <a:headEnd type="none" w="med" len="med"/>
                      <a:tailEnd type="none" w="med" len="med"/>
                    </a:lnL>
                    <a:lnR w="9525" cap="flat" cmpd="sng">
                      <a:solidFill>
                        <a:srgbClr val="000000"/>
                      </a:solidFill>
                      <a:prstDash val="solid"/>
                      <a:headEnd type="none" w="med" len="med"/>
                      <a:tailEnd type="none" w="med" len="med"/>
                    </a:lnR>
                    <a:lnT w="9525" cap="flat" cmpd="sng">
                      <a:solidFill>
                        <a:srgbClr val="000000"/>
                      </a:solidFill>
                      <a:prstDash val="solid"/>
                      <a:headEnd type="none" w="med" len="med"/>
                      <a:tailEnd type="none" w="med" len="med"/>
                    </a:lnT>
                    <a:lnB w="9525" cap="flat" cmpd="sng">
                      <a:solidFill>
                        <a:srgbClr val="000000"/>
                      </a:solidFill>
                      <a:prstDash val="solid"/>
                      <a:headEnd type="none" w="med" len="med"/>
                      <a:tailEnd type="none" w="med" len="med"/>
                    </a:lnB>
                    <a:noFill/>
                  </a:tcPr>
                </a:tc>
                <a:tc>
                  <a:txBody>
                    <a:bodyPr/>
                    <a:p>
                      <a:pPr marL="0" indent="0">
                        <a:spcBef>
                          <a:spcPct val="0"/>
                        </a:spcBef>
                        <a:spcAft>
                          <a:spcPct val="0"/>
                        </a:spcAft>
                      </a:pPr>
                      <a:r>
                        <a:rPr sz="1000" b="1">
                          <a:solidFill>
                            <a:srgbClr val="C00000"/>
                          </a:solidFill>
                          <a:latin typeface="Calibri Light" panose="020F0302020204030204" charset="0"/>
                          <a:ea typeface="Google Sans Text"/>
                          <a:cs typeface="Calibri Light" panose="020F0302020204030204" charset="0"/>
                        </a:rPr>
                        <a:t>Inductive</a:t>
                      </a:r>
                      <a:r>
                        <a:rPr sz="1000">
                          <a:solidFill>
                            <a:srgbClr val="C00000"/>
                          </a:solidFill>
                          <a:latin typeface="Calibri Light" panose="020F0302020204030204" charset="0"/>
                          <a:ea typeface="Google Sans Text"/>
                          <a:cs typeface="Calibri Light" panose="020F0302020204030204" charset="0"/>
                        </a:rPr>
                        <a:t> (Building a brand new theory from the ground up using your data)</a:t>
                      </a:r>
                      <a:endParaRPr sz="1000">
                        <a:solidFill>
                          <a:srgbClr val="C00000"/>
                        </a:solidFill>
                        <a:latin typeface="Calibri Light" panose="020F0302020204030204" charset="0"/>
                        <a:ea typeface="Google Sans Text"/>
                        <a:cs typeface="Calibri Light" panose="020F0302020204030204" charset="0"/>
                      </a:endParaRPr>
                    </a:p>
                  </a:txBody>
                  <a:tcPr marL="0" marR="114617" marT="152717" marB="152717" anchor="ctr" anchorCtr="0">
                    <a:lnL w="9525" cap="flat" cmpd="sng">
                      <a:solidFill>
                        <a:srgbClr val="000000"/>
                      </a:solidFill>
                      <a:prstDash val="solid"/>
                      <a:headEnd type="none" w="med" len="med"/>
                      <a:tailEnd type="none" w="med" len="med"/>
                    </a:lnL>
                    <a:lnR w="9525" cap="flat" cmpd="sng">
                      <a:solidFill>
                        <a:srgbClr val="000000"/>
                      </a:solidFill>
                      <a:prstDash val="solid"/>
                      <a:headEnd type="none" w="med" len="med"/>
                      <a:tailEnd type="none" w="med" len="med"/>
                    </a:lnR>
                    <a:lnT w="9525" cap="flat" cmpd="sng">
                      <a:solidFill>
                        <a:srgbClr val="000000"/>
                      </a:solidFill>
                      <a:prstDash val="solid"/>
                      <a:headEnd type="none" w="med" len="med"/>
                      <a:tailEnd type="none" w="med" len="med"/>
                    </a:lnT>
                    <a:lnB w="9525" cap="flat" cmpd="sng">
                      <a:solidFill>
                        <a:srgbClr val="000000"/>
                      </a:solidFill>
                      <a:prstDash val="solid"/>
                      <a:headEnd type="none" w="med" len="med"/>
                      <a:tailEnd type="none" w="med" len="med"/>
                    </a:lnB>
                    <a:noFill/>
                  </a:tcPr>
                </a:tc>
                <a:tc>
                  <a:txBody>
                    <a:bodyPr/>
                    <a:p>
                      <a:pPr marL="0" indent="0">
                        <a:spcBef>
                          <a:spcPct val="0"/>
                        </a:spcBef>
                        <a:spcAft>
                          <a:spcPct val="0"/>
                        </a:spcAft>
                      </a:pPr>
                      <a:r>
                        <a:rPr sz="1000" b="1">
                          <a:solidFill>
                            <a:srgbClr val="1F1F1F"/>
                          </a:solidFill>
                          <a:latin typeface="Calibri Light" panose="020F0302020204030204" charset="0"/>
                          <a:ea typeface="Google Sans Text"/>
                          <a:cs typeface="Calibri Light" panose="020F0302020204030204" charset="0"/>
                        </a:rPr>
                        <a:t>Abductive / Combined</a:t>
                      </a:r>
                      <a:r>
                        <a:rPr sz="1000">
                          <a:solidFill>
                            <a:srgbClr val="1F1F1F"/>
                          </a:solidFill>
                          <a:latin typeface="Calibri Light" panose="020F0302020204030204" charset="0"/>
                          <a:ea typeface="Google Sans Text"/>
                          <a:cs typeface="Calibri Light" panose="020F0302020204030204" charset="0"/>
                        </a:rPr>
                        <a:t> (Moving back and forth between existing theory and new data)</a:t>
                      </a:r>
                      <a:endParaRPr sz="1000">
                        <a:solidFill>
                          <a:srgbClr val="1F1F1F"/>
                        </a:solidFill>
                        <a:latin typeface="Calibri Light" panose="020F0302020204030204" charset="0"/>
                        <a:ea typeface="Google Sans Text"/>
                        <a:cs typeface="Calibri Light" panose="020F0302020204030204" charset="0"/>
                      </a:endParaRPr>
                    </a:p>
                  </a:txBody>
                  <a:tcPr marL="0" marR="0" marT="152717" marB="152717" anchor="ctr" anchorCtr="0">
                    <a:lnL w="9525" cap="flat" cmpd="sng">
                      <a:solidFill>
                        <a:srgbClr val="000000"/>
                      </a:solidFill>
                      <a:prstDash val="solid"/>
                      <a:headEnd type="none" w="med" len="med"/>
                      <a:tailEnd type="none" w="med" len="med"/>
                    </a:lnL>
                    <a:lnR w="9525" cap="flat" cmpd="sng">
                      <a:solidFill>
                        <a:srgbClr val="000000"/>
                      </a:solidFill>
                      <a:prstDash val="solid"/>
                      <a:headEnd type="none" w="med" len="med"/>
                      <a:tailEnd type="none" w="med" len="med"/>
                    </a:lnR>
                    <a:lnT w="9525" cap="flat" cmpd="sng">
                      <a:solidFill>
                        <a:srgbClr val="000000"/>
                      </a:solidFill>
                      <a:prstDash val="solid"/>
                      <a:headEnd type="none" w="med" len="med"/>
                      <a:tailEnd type="none" w="med" len="med"/>
                    </a:lnT>
                    <a:lnB w="9525" cap="flat" cmpd="sng">
                      <a:solidFill>
                        <a:srgbClr val="000000"/>
                      </a:solidFill>
                      <a:prstDash val="solid"/>
                      <a:headEnd type="none" w="med" len="med"/>
                      <a:tailEnd type="none" w="med" len="med"/>
                    </a:lnB>
                    <a:noFill/>
                  </a:tcPr>
                </a:tc>
              </a:tr>
              <a:tr h="503555">
                <a:tc>
                  <a:txBody>
                    <a:bodyPr/>
                    <a:p>
                      <a:pPr marL="0" indent="0">
                        <a:spcBef>
                          <a:spcPct val="0"/>
                        </a:spcBef>
                        <a:spcAft>
                          <a:spcPct val="0"/>
                        </a:spcAft>
                      </a:pPr>
                      <a:r>
                        <a:rPr sz="1000" b="1">
                          <a:solidFill>
                            <a:srgbClr val="1F1F1F"/>
                          </a:solidFill>
                          <a:latin typeface="Calibri Light" panose="020F0302020204030204" charset="0"/>
                          <a:ea typeface="Google Sans Text"/>
                          <a:cs typeface="Calibri Light" panose="020F0302020204030204" charset="0"/>
                        </a:rPr>
                        <a:t>3. Methodological Choice</a:t>
                      </a:r>
                      <a:r>
                        <a:rPr sz="1000">
                          <a:solidFill>
                            <a:srgbClr val="1F1F1F"/>
                          </a:solidFill>
                          <a:latin typeface="Calibri Light" panose="020F0302020204030204" charset="0"/>
                          <a:ea typeface="Google Sans Text"/>
                          <a:cs typeface="Calibri Light" panose="020F0302020204030204" charset="0"/>
                        </a:rPr>
                        <a:t> </a:t>
                      </a:r>
                      <a:r>
                        <a:rPr sz="1000" i="1">
                          <a:solidFill>
                            <a:srgbClr val="1F1F1F"/>
                          </a:solidFill>
                          <a:latin typeface="Calibri Light" panose="020F0302020204030204" charset="0"/>
                          <a:ea typeface="Google Sans Text"/>
                          <a:cs typeface="Calibri Light" panose="020F0302020204030204" charset="0"/>
                        </a:rPr>
                        <a:t>(Your core data type)</a:t>
                      </a:r>
                      <a:endParaRPr sz="1000" i="1">
                        <a:solidFill>
                          <a:srgbClr val="1F1F1F"/>
                        </a:solidFill>
                        <a:latin typeface="Calibri Light" panose="020F0302020204030204" charset="0"/>
                        <a:ea typeface="Google Sans Text"/>
                        <a:cs typeface="Calibri Light" panose="020F0302020204030204" charset="0"/>
                      </a:endParaRPr>
                    </a:p>
                  </a:txBody>
                  <a:tcPr marL="0" marR="114617" marT="152717" marB="152717" anchor="ctr" anchorCtr="0">
                    <a:lnL w="9525" cap="flat" cmpd="sng">
                      <a:solidFill>
                        <a:srgbClr val="000000"/>
                      </a:solidFill>
                      <a:prstDash val="solid"/>
                      <a:headEnd type="none" w="med" len="med"/>
                      <a:tailEnd type="none" w="med" len="med"/>
                    </a:lnL>
                    <a:lnR w="9525" cap="flat" cmpd="sng">
                      <a:solidFill>
                        <a:srgbClr val="000000"/>
                      </a:solidFill>
                      <a:prstDash val="solid"/>
                      <a:headEnd type="none" w="med" len="med"/>
                      <a:tailEnd type="none" w="med" len="med"/>
                    </a:lnR>
                    <a:lnT w="9525" cap="flat" cmpd="sng">
                      <a:solidFill>
                        <a:srgbClr val="000000"/>
                      </a:solidFill>
                      <a:prstDash val="solid"/>
                      <a:headEnd type="none" w="med" len="med"/>
                      <a:tailEnd type="none" w="med" len="med"/>
                    </a:lnT>
                    <a:lnB w="9525" cap="flat" cmpd="sng">
                      <a:solidFill>
                        <a:srgbClr val="000000"/>
                      </a:solidFill>
                      <a:prstDash val="solid"/>
                      <a:headEnd type="none" w="med" len="med"/>
                      <a:tailEnd type="none" w="med" len="med"/>
                    </a:lnB>
                    <a:noFill/>
                  </a:tcPr>
                </a:tc>
                <a:tc>
                  <a:txBody>
                    <a:bodyPr/>
                    <a:p>
                      <a:pPr marL="0" indent="0">
                        <a:spcBef>
                          <a:spcPct val="0"/>
                        </a:spcBef>
                        <a:spcAft>
                          <a:spcPct val="0"/>
                        </a:spcAft>
                      </a:pPr>
                      <a:r>
                        <a:rPr sz="1000">
                          <a:solidFill>
                            <a:srgbClr val="1F1F1F"/>
                          </a:solidFill>
                          <a:latin typeface="Calibri Light" panose="020F0302020204030204" charset="0"/>
                          <a:ea typeface="Google Sans Text"/>
                          <a:cs typeface="Calibri Light" panose="020F0302020204030204" charset="0"/>
                        </a:rPr>
                        <a:t>Quantitative</a:t>
                      </a:r>
                      <a:endParaRPr sz="1000">
                        <a:solidFill>
                          <a:srgbClr val="1F1F1F"/>
                        </a:solidFill>
                        <a:latin typeface="Calibri Light" panose="020F0302020204030204" charset="0"/>
                        <a:ea typeface="Google Sans Text"/>
                        <a:cs typeface="Calibri Light" panose="020F0302020204030204" charset="0"/>
                      </a:endParaRPr>
                    </a:p>
                  </a:txBody>
                  <a:tcPr marL="0" marR="114617" marT="152717" marB="152717" anchor="ctr" anchorCtr="0">
                    <a:lnL w="9525" cap="flat" cmpd="sng">
                      <a:solidFill>
                        <a:srgbClr val="000000"/>
                      </a:solidFill>
                      <a:prstDash val="solid"/>
                      <a:headEnd type="none" w="med" len="med"/>
                      <a:tailEnd type="none" w="med" len="med"/>
                    </a:lnL>
                    <a:lnR w="9525" cap="flat" cmpd="sng">
                      <a:solidFill>
                        <a:srgbClr val="000000"/>
                      </a:solidFill>
                      <a:prstDash val="solid"/>
                      <a:headEnd type="none" w="med" len="med"/>
                      <a:tailEnd type="none" w="med" len="med"/>
                    </a:lnR>
                    <a:lnT w="9525" cap="flat" cmpd="sng">
                      <a:solidFill>
                        <a:srgbClr val="000000"/>
                      </a:solidFill>
                      <a:prstDash val="solid"/>
                      <a:headEnd type="none" w="med" len="med"/>
                      <a:tailEnd type="none" w="med" len="med"/>
                    </a:lnT>
                    <a:lnB w="9525" cap="flat" cmpd="sng">
                      <a:solidFill>
                        <a:srgbClr val="000000"/>
                      </a:solidFill>
                      <a:prstDash val="solid"/>
                      <a:headEnd type="none" w="med" len="med"/>
                      <a:tailEnd type="none" w="med" len="med"/>
                    </a:lnB>
                    <a:noFill/>
                  </a:tcPr>
                </a:tc>
                <a:tc>
                  <a:txBody>
                    <a:bodyPr/>
                    <a:p>
                      <a:pPr marL="0" indent="0">
                        <a:spcBef>
                          <a:spcPct val="0"/>
                        </a:spcBef>
                        <a:spcAft>
                          <a:spcPct val="0"/>
                        </a:spcAft>
                      </a:pPr>
                      <a:r>
                        <a:rPr sz="1000">
                          <a:solidFill>
                            <a:srgbClr val="C00000"/>
                          </a:solidFill>
                          <a:latin typeface="Calibri Light" panose="020F0302020204030204" charset="0"/>
                          <a:ea typeface="Google Sans Text"/>
                          <a:cs typeface="Calibri Light" panose="020F0302020204030204" charset="0"/>
                        </a:rPr>
                        <a:t> Qualitative</a:t>
                      </a:r>
                      <a:endParaRPr sz="1000">
                        <a:solidFill>
                          <a:srgbClr val="C00000"/>
                        </a:solidFill>
                        <a:latin typeface="Calibri Light" panose="020F0302020204030204" charset="0"/>
                        <a:ea typeface="Google Sans Text"/>
                        <a:cs typeface="Calibri Light" panose="020F0302020204030204" charset="0"/>
                      </a:endParaRPr>
                    </a:p>
                  </a:txBody>
                  <a:tcPr marL="0" marR="114617" marT="152717" marB="152717" anchor="ctr" anchorCtr="0">
                    <a:lnL w="9525" cap="flat" cmpd="sng">
                      <a:solidFill>
                        <a:srgbClr val="000000"/>
                      </a:solidFill>
                      <a:prstDash val="solid"/>
                      <a:headEnd type="none" w="med" len="med"/>
                      <a:tailEnd type="none" w="med" len="med"/>
                    </a:lnL>
                    <a:lnR w="9525" cap="flat" cmpd="sng">
                      <a:solidFill>
                        <a:srgbClr val="000000"/>
                      </a:solidFill>
                      <a:prstDash val="solid"/>
                      <a:headEnd type="none" w="med" len="med"/>
                      <a:tailEnd type="none" w="med" len="med"/>
                    </a:lnR>
                    <a:lnT w="9525" cap="flat" cmpd="sng">
                      <a:solidFill>
                        <a:srgbClr val="000000"/>
                      </a:solidFill>
                      <a:prstDash val="solid"/>
                      <a:headEnd type="none" w="med" len="med"/>
                      <a:tailEnd type="none" w="med" len="med"/>
                    </a:lnT>
                    <a:lnB w="9525" cap="flat" cmpd="sng">
                      <a:solidFill>
                        <a:srgbClr val="000000"/>
                      </a:solidFill>
                      <a:prstDash val="solid"/>
                      <a:headEnd type="none" w="med" len="med"/>
                      <a:tailEnd type="none" w="med" len="med"/>
                    </a:lnB>
                    <a:noFill/>
                  </a:tcPr>
                </a:tc>
                <a:tc>
                  <a:txBody>
                    <a:bodyPr/>
                    <a:p>
                      <a:pPr marL="0" indent="0">
                        <a:spcBef>
                          <a:spcPct val="0"/>
                        </a:spcBef>
                        <a:spcAft>
                          <a:spcPct val="0"/>
                        </a:spcAft>
                      </a:pPr>
                      <a:r>
                        <a:rPr sz="1000">
                          <a:solidFill>
                            <a:srgbClr val="1F1F1F"/>
                          </a:solidFill>
                          <a:latin typeface="Calibri Light" panose="020F0302020204030204" charset="0"/>
                          <a:ea typeface="Google Sans Text"/>
                          <a:cs typeface="Calibri Light" panose="020F0302020204030204" charset="0"/>
                        </a:rPr>
                        <a:t>Mixed Methods</a:t>
                      </a:r>
                      <a:endParaRPr sz="1000">
                        <a:solidFill>
                          <a:srgbClr val="1F1F1F"/>
                        </a:solidFill>
                        <a:latin typeface="Calibri Light" panose="020F0302020204030204" charset="0"/>
                        <a:ea typeface="Google Sans Text"/>
                        <a:cs typeface="Calibri Light" panose="020F0302020204030204" charset="0"/>
                      </a:endParaRPr>
                    </a:p>
                  </a:txBody>
                  <a:tcPr marL="0" marR="0" marT="152717" marB="152717" anchor="ctr" anchorCtr="0">
                    <a:lnL w="9525" cap="flat" cmpd="sng">
                      <a:solidFill>
                        <a:srgbClr val="000000"/>
                      </a:solidFill>
                      <a:prstDash val="solid"/>
                      <a:headEnd type="none" w="med" len="med"/>
                      <a:tailEnd type="none" w="med" len="med"/>
                    </a:lnL>
                    <a:lnR w="9525" cap="flat" cmpd="sng">
                      <a:solidFill>
                        <a:srgbClr val="000000"/>
                      </a:solidFill>
                      <a:prstDash val="solid"/>
                      <a:headEnd type="none" w="med" len="med"/>
                      <a:tailEnd type="none" w="med" len="med"/>
                    </a:lnR>
                    <a:lnT w="9525" cap="flat" cmpd="sng">
                      <a:solidFill>
                        <a:srgbClr val="000000"/>
                      </a:solidFill>
                      <a:prstDash val="solid"/>
                      <a:headEnd type="none" w="med" len="med"/>
                      <a:tailEnd type="none" w="med" len="med"/>
                    </a:lnT>
                    <a:lnB w="9525" cap="flat" cmpd="sng">
                      <a:solidFill>
                        <a:srgbClr val="000000"/>
                      </a:solidFill>
                      <a:prstDash val="solid"/>
                      <a:headEnd type="none" w="med" len="med"/>
                      <a:tailEnd type="none" w="med" len="med"/>
                    </a:lnB>
                    <a:noFill/>
                  </a:tcPr>
                </a:tc>
              </a:tr>
              <a:tr h="762000">
                <a:tc>
                  <a:txBody>
                    <a:bodyPr/>
                    <a:p>
                      <a:pPr marL="0" indent="0">
                        <a:spcBef>
                          <a:spcPct val="0"/>
                        </a:spcBef>
                        <a:spcAft>
                          <a:spcPct val="0"/>
                        </a:spcAft>
                      </a:pPr>
                      <a:r>
                        <a:rPr sz="1000" b="1">
                          <a:solidFill>
                            <a:srgbClr val="1F1F1F"/>
                          </a:solidFill>
                          <a:latin typeface="Calibri Light" panose="020F0302020204030204" charset="0"/>
                          <a:ea typeface="Google Sans Text"/>
                          <a:cs typeface="Calibri Light" panose="020F0302020204030204" charset="0"/>
                        </a:rPr>
                        <a:t>4. Research Strategy</a:t>
                      </a:r>
                      <a:r>
                        <a:rPr sz="1000">
                          <a:solidFill>
                            <a:srgbClr val="1F1F1F"/>
                          </a:solidFill>
                          <a:latin typeface="Calibri Light" panose="020F0302020204030204" charset="0"/>
                          <a:ea typeface="Google Sans Text"/>
                          <a:cs typeface="Calibri Light" panose="020F0302020204030204" charset="0"/>
                        </a:rPr>
                        <a:t> </a:t>
                      </a:r>
                      <a:r>
                        <a:rPr sz="1000" i="1">
                          <a:solidFill>
                            <a:srgbClr val="1F1F1F"/>
                          </a:solidFill>
                          <a:latin typeface="Calibri Light" panose="020F0302020204030204" charset="0"/>
                          <a:ea typeface="Google Sans Text"/>
                          <a:cs typeface="Calibri Light" panose="020F0302020204030204" charset="0"/>
                        </a:rPr>
                        <a:t>(Your plan of action)</a:t>
                      </a:r>
                      <a:endParaRPr sz="1000" i="1">
                        <a:solidFill>
                          <a:srgbClr val="1F1F1F"/>
                        </a:solidFill>
                        <a:latin typeface="Calibri Light" panose="020F0302020204030204" charset="0"/>
                        <a:ea typeface="Google Sans Text"/>
                        <a:cs typeface="Calibri Light" panose="020F0302020204030204" charset="0"/>
                      </a:endParaRPr>
                    </a:p>
                  </a:txBody>
                  <a:tcPr marL="0" marR="114617" marT="152717" marB="152717" anchor="ctr" anchorCtr="0">
                    <a:lnL w="9525" cap="flat" cmpd="sng">
                      <a:solidFill>
                        <a:srgbClr val="000000"/>
                      </a:solidFill>
                      <a:prstDash val="solid"/>
                      <a:headEnd type="none" w="med" len="med"/>
                      <a:tailEnd type="none" w="med" len="med"/>
                    </a:lnL>
                    <a:lnR w="9525" cap="flat" cmpd="sng">
                      <a:solidFill>
                        <a:srgbClr val="000000"/>
                      </a:solidFill>
                      <a:prstDash val="solid"/>
                      <a:headEnd type="none" w="med" len="med"/>
                      <a:tailEnd type="none" w="med" len="med"/>
                    </a:lnR>
                    <a:lnT w="9525" cap="flat" cmpd="sng">
                      <a:solidFill>
                        <a:srgbClr val="000000"/>
                      </a:solidFill>
                      <a:prstDash val="solid"/>
                      <a:headEnd type="none" w="med" len="med"/>
                      <a:tailEnd type="none" w="med" len="med"/>
                    </a:lnT>
                    <a:lnB w="9525" cap="flat" cmpd="sng">
                      <a:solidFill>
                        <a:srgbClr val="000000"/>
                      </a:solidFill>
                      <a:prstDash val="solid"/>
                      <a:headEnd type="none" w="med" len="med"/>
                      <a:tailEnd type="none" w="med" len="med"/>
                    </a:lnB>
                    <a:noFill/>
                  </a:tcPr>
                </a:tc>
                <a:tc>
                  <a:txBody>
                    <a:bodyPr/>
                    <a:p>
                      <a:pPr marL="0" indent="0">
                        <a:spcBef>
                          <a:spcPct val="0"/>
                        </a:spcBef>
                        <a:spcAft>
                          <a:spcPct val="0"/>
                        </a:spcAft>
                      </a:pPr>
                      <a:r>
                        <a:rPr sz="1000" b="1">
                          <a:solidFill>
                            <a:srgbClr val="1F1F1F"/>
                          </a:solidFill>
                          <a:latin typeface="Calibri Light" panose="020F0302020204030204" charset="0"/>
                          <a:ea typeface="Google Sans Text"/>
                          <a:cs typeface="Calibri Light" panose="020F0302020204030204" charset="0"/>
                        </a:rPr>
                        <a:t>Survey</a:t>
                      </a:r>
                      <a:r>
                        <a:rPr sz="1000">
                          <a:solidFill>
                            <a:srgbClr val="1F1F1F"/>
                          </a:solidFill>
                          <a:latin typeface="Calibri Light" panose="020F0302020204030204" charset="0"/>
                          <a:ea typeface="Google Sans Text"/>
                          <a:cs typeface="Calibri Light" panose="020F0302020204030204" charset="0"/>
                        </a:rPr>
                        <a:t>, Experiment</a:t>
                      </a:r>
                      <a:endParaRPr sz="1000">
                        <a:solidFill>
                          <a:srgbClr val="1F1F1F"/>
                        </a:solidFill>
                        <a:latin typeface="Calibri Light" panose="020F0302020204030204" charset="0"/>
                        <a:ea typeface="Google Sans Text"/>
                        <a:cs typeface="Calibri Light" panose="020F0302020204030204" charset="0"/>
                      </a:endParaRPr>
                    </a:p>
                  </a:txBody>
                  <a:tcPr marL="0" marR="114617" marT="152717" marB="152717" anchor="ctr" anchorCtr="0">
                    <a:lnL w="9525" cap="flat" cmpd="sng">
                      <a:solidFill>
                        <a:srgbClr val="000000"/>
                      </a:solidFill>
                      <a:prstDash val="solid"/>
                      <a:headEnd type="none" w="med" len="med"/>
                      <a:tailEnd type="none" w="med" len="med"/>
                    </a:lnL>
                    <a:lnR w="9525" cap="flat" cmpd="sng">
                      <a:solidFill>
                        <a:srgbClr val="000000"/>
                      </a:solidFill>
                      <a:prstDash val="solid"/>
                      <a:headEnd type="none" w="med" len="med"/>
                      <a:tailEnd type="none" w="med" len="med"/>
                    </a:lnR>
                    <a:lnT w="9525" cap="flat" cmpd="sng">
                      <a:solidFill>
                        <a:srgbClr val="000000"/>
                      </a:solidFill>
                      <a:prstDash val="solid"/>
                      <a:headEnd type="none" w="med" len="med"/>
                      <a:tailEnd type="none" w="med" len="med"/>
                    </a:lnT>
                    <a:lnB w="9525" cap="flat" cmpd="sng">
                      <a:solidFill>
                        <a:srgbClr val="000000"/>
                      </a:solidFill>
                      <a:prstDash val="solid"/>
                      <a:headEnd type="none" w="med" len="med"/>
                      <a:tailEnd type="none" w="med" len="med"/>
                    </a:lnB>
                    <a:noFill/>
                  </a:tcPr>
                </a:tc>
                <a:tc>
                  <a:txBody>
                    <a:bodyPr/>
                    <a:p>
                      <a:pPr marL="0" indent="0">
                        <a:spcBef>
                          <a:spcPct val="0"/>
                        </a:spcBef>
                        <a:spcAft>
                          <a:spcPct val="0"/>
                        </a:spcAft>
                      </a:pPr>
                      <a:r>
                        <a:rPr sz="1000" b="1">
                          <a:solidFill>
                            <a:srgbClr val="C00000"/>
                          </a:solidFill>
                          <a:latin typeface="Calibri Light" panose="020F0302020204030204" charset="0"/>
                          <a:ea typeface="Google Sans Text"/>
                          <a:cs typeface="Calibri Light" panose="020F0302020204030204" charset="0"/>
                        </a:rPr>
                        <a:t>Case Study</a:t>
                      </a:r>
                      <a:r>
                        <a:rPr sz="1000">
                          <a:solidFill>
                            <a:srgbClr val="C00000"/>
                          </a:solidFill>
                          <a:latin typeface="Calibri Light" panose="020F0302020204030204" charset="0"/>
                          <a:ea typeface="Google Sans Text"/>
                          <a:cs typeface="Calibri Light" panose="020F0302020204030204" charset="0"/>
                        </a:rPr>
                        <a:t>, Grounded Theory, Action Research</a:t>
                      </a:r>
                      <a:endParaRPr sz="1000">
                        <a:solidFill>
                          <a:srgbClr val="C00000"/>
                        </a:solidFill>
                        <a:latin typeface="Calibri Light" panose="020F0302020204030204" charset="0"/>
                        <a:ea typeface="Google Sans Text"/>
                        <a:cs typeface="Calibri Light" panose="020F0302020204030204" charset="0"/>
                      </a:endParaRPr>
                    </a:p>
                  </a:txBody>
                  <a:tcPr marL="0" marR="114617" marT="152717" marB="152717" anchor="ctr" anchorCtr="0">
                    <a:lnL w="9525" cap="flat" cmpd="sng">
                      <a:solidFill>
                        <a:srgbClr val="000000"/>
                      </a:solidFill>
                      <a:prstDash val="solid"/>
                      <a:headEnd type="none" w="med" len="med"/>
                      <a:tailEnd type="none" w="med" len="med"/>
                    </a:lnL>
                    <a:lnR w="9525" cap="flat" cmpd="sng">
                      <a:solidFill>
                        <a:srgbClr val="000000"/>
                      </a:solidFill>
                      <a:prstDash val="solid"/>
                      <a:headEnd type="none" w="med" len="med"/>
                      <a:tailEnd type="none" w="med" len="med"/>
                    </a:lnR>
                    <a:lnT w="9525" cap="flat" cmpd="sng">
                      <a:solidFill>
                        <a:srgbClr val="000000"/>
                      </a:solidFill>
                      <a:prstDash val="solid"/>
                      <a:headEnd type="none" w="med" len="med"/>
                      <a:tailEnd type="none" w="med" len="med"/>
                    </a:lnT>
                    <a:lnB w="9525" cap="flat" cmpd="sng">
                      <a:solidFill>
                        <a:srgbClr val="000000"/>
                      </a:solidFill>
                      <a:prstDash val="solid"/>
                      <a:headEnd type="none" w="med" len="med"/>
                      <a:tailEnd type="none" w="med" len="med"/>
                    </a:lnB>
                    <a:noFill/>
                  </a:tcPr>
                </a:tc>
                <a:tc>
                  <a:txBody>
                    <a:bodyPr/>
                    <a:p>
                      <a:pPr marL="0" indent="0">
                        <a:spcBef>
                          <a:spcPct val="0"/>
                        </a:spcBef>
                        <a:spcAft>
                          <a:spcPct val="0"/>
                        </a:spcAft>
                      </a:pPr>
                      <a:r>
                        <a:rPr sz="1000">
                          <a:solidFill>
                            <a:srgbClr val="1F1F1F"/>
                          </a:solidFill>
                          <a:latin typeface="Calibri Light" panose="020F0302020204030204" charset="0"/>
                          <a:ea typeface="Google Sans Text"/>
                          <a:cs typeface="Calibri Light" panose="020F0302020204030204" charset="0"/>
                        </a:rPr>
                        <a:t>Case Study, Sequential Explanatory (Quant then Qual), Sequential Exploratory (Qual then Quant)</a:t>
                      </a:r>
                      <a:endParaRPr sz="1000">
                        <a:solidFill>
                          <a:srgbClr val="1F1F1F"/>
                        </a:solidFill>
                        <a:latin typeface="Calibri Light" panose="020F0302020204030204" charset="0"/>
                        <a:ea typeface="Google Sans Text"/>
                        <a:cs typeface="Calibri Light" panose="020F0302020204030204" charset="0"/>
                      </a:endParaRPr>
                    </a:p>
                  </a:txBody>
                  <a:tcPr marL="0" marR="0" marT="152717" marB="152717" anchor="ctr" anchorCtr="0">
                    <a:lnL w="9525" cap="flat" cmpd="sng">
                      <a:solidFill>
                        <a:srgbClr val="000000"/>
                      </a:solidFill>
                      <a:prstDash val="solid"/>
                      <a:headEnd type="none" w="med" len="med"/>
                      <a:tailEnd type="none" w="med" len="med"/>
                    </a:lnL>
                    <a:lnR w="9525" cap="flat" cmpd="sng">
                      <a:solidFill>
                        <a:srgbClr val="000000"/>
                      </a:solidFill>
                      <a:prstDash val="solid"/>
                      <a:headEnd type="none" w="med" len="med"/>
                      <a:tailEnd type="none" w="med" len="med"/>
                    </a:lnR>
                    <a:lnT w="9525" cap="flat" cmpd="sng">
                      <a:solidFill>
                        <a:srgbClr val="000000"/>
                      </a:solidFill>
                      <a:prstDash val="solid"/>
                      <a:headEnd type="none" w="med" len="med"/>
                      <a:tailEnd type="none" w="med" len="med"/>
                    </a:lnT>
                    <a:lnB w="9525" cap="flat" cmpd="sng">
                      <a:solidFill>
                        <a:srgbClr val="000000"/>
                      </a:solidFill>
                      <a:prstDash val="solid"/>
                      <a:headEnd type="none" w="med" len="med"/>
                      <a:tailEnd type="none" w="med" len="med"/>
                    </a:lnB>
                    <a:noFill/>
                  </a:tcPr>
                </a:tc>
              </a:tr>
              <a:tr h="762000">
                <a:tc>
                  <a:txBody>
                    <a:bodyPr/>
                    <a:p>
                      <a:pPr marL="0" indent="0">
                        <a:spcBef>
                          <a:spcPct val="0"/>
                        </a:spcBef>
                        <a:spcAft>
                          <a:spcPct val="0"/>
                        </a:spcAft>
                      </a:pPr>
                      <a:r>
                        <a:rPr sz="1000" b="1">
                          <a:solidFill>
                            <a:srgbClr val="1F1F1F"/>
                          </a:solidFill>
                          <a:latin typeface="Calibri Light" panose="020F0302020204030204" charset="0"/>
                          <a:ea typeface="Google Sans Text"/>
                          <a:cs typeface="Calibri Light" panose="020F0302020204030204" charset="0"/>
                        </a:rPr>
                        <a:t>5. Data Collection Tool</a:t>
                      </a:r>
                      <a:r>
                        <a:rPr sz="1000">
                          <a:solidFill>
                            <a:srgbClr val="1F1F1F"/>
                          </a:solidFill>
                          <a:latin typeface="Calibri Light" panose="020F0302020204030204" charset="0"/>
                          <a:ea typeface="Google Sans Text"/>
                          <a:cs typeface="Calibri Light" panose="020F0302020204030204" charset="0"/>
                        </a:rPr>
                        <a:t> </a:t>
                      </a:r>
                      <a:r>
                        <a:rPr sz="1000" i="1">
                          <a:solidFill>
                            <a:srgbClr val="1F1F1F"/>
                          </a:solidFill>
                          <a:latin typeface="Calibri Light" panose="020F0302020204030204" charset="0"/>
                          <a:ea typeface="Google Sans Text"/>
                          <a:cs typeface="Calibri Light" panose="020F0302020204030204" charset="0"/>
                        </a:rPr>
                        <a:t>(How you gather evidence)</a:t>
                      </a:r>
                      <a:endParaRPr sz="1000" i="1">
                        <a:solidFill>
                          <a:srgbClr val="1F1F1F"/>
                        </a:solidFill>
                        <a:latin typeface="Calibri Light" panose="020F0302020204030204" charset="0"/>
                        <a:ea typeface="Google Sans Text"/>
                        <a:cs typeface="Calibri Light" panose="020F0302020204030204" charset="0"/>
                      </a:endParaRPr>
                    </a:p>
                  </a:txBody>
                  <a:tcPr marL="0" marR="114617" marT="152717" marB="152717" anchor="ctr" anchorCtr="0">
                    <a:lnL w="9525" cap="flat" cmpd="sng">
                      <a:solidFill>
                        <a:srgbClr val="000000"/>
                      </a:solidFill>
                      <a:prstDash val="solid"/>
                      <a:headEnd type="none" w="med" len="med"/>
                      <a:tailEnd type="none" w="med" len="med"/>
                    </a:lnL>
                    <a:lnR w="9525" cap="flat" cmpd="sng">
                      <a:solidFill>
                        <a:srgbClr val="000000"/>
                      </a:solidFill>
                      <a:prstDash val="solid"/>
                      <a:headEnd type="none" w="med" len="med"/>
                      <a:tailEnd type="none" w="med" len="med"/>
                    </a:lnR>
                    <a:lnT w="9525" cap="flat" cmpd="sng">
                      <a:solidFill>
                        <a:srgbClr val="000000"/>
                      </a:solidFill>
                      <a:prstDash val="solid"/>
                      <a:headEnd type="none" w="med" len="med"/>
                      <a:tailEnd type="none" w="med" len="med"/>
                    </a:lnT>
                    <a:lnB w="9525" cap="flat" cmpd="sng">
                      <a:solidFill>
                        <a:srgbClr val="000000"/>
                      </a:solidFill>
                      <a:prstDash val="solid"/>
                      <a:headEnd type="none" w="med" len="med"/>
                      <a:tailEnd type="none" w="med" len="med"/>
                    </a:lnB>
                    <a:noFill/>
                  </a:tcPr>
                </a:tc>
                <a:tc>
                  <a:txBody>
                    <a:bodyPr/>
                    <a:p>
                      <a:pPr marL="0" indent="0">
                        <a:spcBef>
                          <a:spcPct val="0"/>
                        </a:spcBef>
                        <a:spcAft>
                          <a:spcPct val="0"/>
                        </a:spcAft>
                      </a:pPr>
                      <a:r>
                        <a:rPr sz="1000">
                          <a:solidFill>
                            <a:srgbClr val="1F1F1F"/>
                          </a:solidFill>
                          <a:latin typeface="Calibri Light" panose="020F0302020204030204" charset="0"/>
                          <a:ea typeface="Google Sans Text"/>
                          <a:cs typeface="Calibri Light" panose="020F0302020204030204" charset="0"/>
                        </a:rPr>
                        <a:t>Closed-ended Questionnaires, Structured Observation</a:t>
                      </a:r>
                      <a:endParaRPr sz="1000">
                        <a:solidFill>
                          <a:srgbClr val="1F1F1F"/>
                        </a:solidFill>
                        <a:latin typeface="Calibri Light" panose="020F0302020204030204" charset="0"/>
                        <a:ea typeface="Google Sans Text"/>
                        <a:cs typeface="Calibri Light" panose="020F0302020204030204" charset="0"/>
                      </a:endParaRPr>
                    </a:p>
                  </a:txBody>
                  <a:tcPr marL="0" marR="114617" marT="152717" marB="152717" anchor="ctr" anchorCtr="0">
                    <a:lnL w="9525" cap="flat" cmpd="sng">
                      <a:solidFill>
                        <a:srgbClr val="000000"/>
                      </a:solidFill>
                      <a:prstDash val="solid"/>
                      <a:headEnd type="none" w="med" len="med"/>
                      <a:tailEnd type="none" w="med" len="med"/>
                    </a:lnL>
                    <a:lnR w="9525" cap="flat" cmpd="sng">
                      <a:solidFill>
                        <a:srgbClr val="000000"/>
                      </a:solidFill>
                      <a:prstDash val="solid"/>
                      <a:headEnd type="none" w="med" len="med"/>
                      <a:tailEnd type="none" w="med" len="med"/>
                    </a:lnR>
                    <a:lnT w="9525" cap="flat" cmpd="sng">
                      <a:solidFill>
                        <a:srgbClr val="000000"/>
                      </a:solidFill>
                      <a:prstDash val="solid"/>
                      <a:headEnd type="none" w="med" len="med"/>
                      <a:tailEnd type="none" w="med" len="med"/>
                    </a:lnT>
                    <a:lnB w="9525" cap="flat" cmpd="sng">
                      <a:solidFill>
                        <a:srgbClr val="000000"/>
                      </a:solidFill>
                      <a:prstDash val="solid"/>
                      <a:headEnd type="none" w="med" len="med"/>
                      <a:tailEnd type="none" w="med" len="med"/>
                    </a:lnB>
                    <a:noFill/>
                  </a:tcPr>
                </a:tc>
                <a:tc>
                  <a:txBody>
                    <a:bodyPr/>
                    <a:p>
                      <a:pPr marL="0" indent="0">
                        <a:spcBef>
                          <a:spcPct val="0"/>
                        </a:spcBef>
                        <a:spcAft>
                          <a:spcPct val="0"/>
                        </a:spcAft>
                      </a:pPr>
                      <a:r>
                        <a:rPr sz="1000">
                          <a:solidFill>
                            <a:srgbClr val="C00000"/>
                          </a:solidFill>
                          <a:latin typeface="Calibri Light" panose="020F0302020204030204" charset="0"/>
                          <a:ea typeface="Google Sans Text"/>
                          <a:cs typeface="Calibri Light" panose="020F0302020204030204" charset="0"/>
                        </a:rPr>
                        <a:t>Semi-structured or Unstructured Interviews, Focus Groups</a:t>
                      </a:r>
                      <a:endParaRPr sz="1000">
                        <a:solidFill>
                          <a:srgbClr val="C00000"/>
                        </a:solidFill>
                        <a:latin typeface="Calibri Light" panose="020F0302020204030204" charset="0"/>
                        <a:ea typeface="Google Sans Text"/>
                        <a:cs typeface="Calibri Light" panose="020F0302020204030204" charset="0"/>
                      </a:endParaRPr>
                    </a:p>
                  </a:txBody>
                  <a:tcPr marL="0" marR="114617" marT="152717" marB="152717" anchor="ctr" anchorCtr="0">
                    <a:lnL w="9525" cap="flat" cmpd="sng">
                      <a:solidFill>
                        <a:srgbClr val="000000"/>
                      </a:solidFill>
                      <a:prstDash val="solid"/>
                      <a:headEnd type="none" w="med" len="med"/>
                      <a:tailEnd type="none" w="med" len="med"/>
                    </a:lnL>
                    <a:lnR w="9525" cap="flat" cmpd="sng">
                      <a:solidFill>
                        <a:srgbClr val="000000"/>
                      </a:solidFill>
                      <a:prstDash val="solid"/>
                      <a:headEnd type="none" w="med" len="med"/>
                      <a:tailEnd type="none" w="med" len="med"/>
                    </a:lnR>
                    <a:lnT w="9525" cap="flat" cmpd="sng">
                      <a:solidFill>
                        <a:srgbClr val="000000"/>
                      </a:solidFill>
                      <a:prstDash val="solid"/>
                      <a:headEnd type="none" w="med" len="med"/>
                      <a:tailEnd type="none" w="med" len="med"/>
                    </a:lnT>
                    <a:lnB w="9525" cap="flat" cmpd="sng">
                      <a:solidFill>
                        <a:srgbClr val="000000"/>
                      </a:solidFill>
                      <a:prstDash val="solid"/>
                      <a:headEnd type="none" w="med" len="med"/>
                      <a:tailEnd type="none" w="med" len="med"/>
                    </a:lnB>
                    <a:noFill/>
                  </a:tcPr>
                </a:tc>
                <a:tc>
                  <a:txBody>
                    <a:bodyPr/>
                    <a:p>
                      <a:pPr marL="0" indent="0">
                        <a:spcBef>
                          <a:spcPct val="0"/>
                        </a:spcBef>
                        <a:spcAft>
                          <a:spcPct val="0"/>
                        </a:spcAft>
                      </a:pPr>
                      <a:r>
                        <a:rPr sz="1000">
                          <a:solidFill>
                            <a:srgbClr val="1F1F1F"/>
                          </a:solidFill>
                          <a:latin typeface="Calibri Light" panose="020F0302020204030204" charset="0"/>
                          <a:ea typeface="Google Sans Text"/>
                          <a:cs typeface="Calibri Light" panose="020F0302020204030204" charset="0"/>
                        </a:rPr>
                        <a:t>Questionnaires </a:t>
                      </a:r>
                      <a:r>
                        <a:rPr sz="1000" b="1">
                          <a:solidFill>
                            <a:srgbClr val="1F1F1F"/>
                          </a:solidFill>
                          <a:latin typeface="Calibri Light" panose="020F0302020204030204" charset="0"/>
                          <a:ea typeface="Google Sans Text"/>
                          <a:cs typeface="Calibri Light" panose="020F0302020204030204" charset="0"/>
                        </a:rPr>
                        <a:t>alongside</a:t>
                      </a:r>
                      <a:r>
                        <a:rPr sz="1000">
                          <a:solidFill>
                            <a:srgbClr val="1F1F1F"/>
                          </a:solidFill>
                          <a:latin typeface="Calibri Light" panose="020F0302020204030204" charset="0"/>
                          <a:ea typeface="Google Sans Text"/>
                          <a:cs typeface="Calibri Light" panose="020F0302020204030204" charset="0"/>
                        </a:rPr>
                        <a:t> Semi-structured Interviews </a:t>
                      </a:r>
                      <a:endParaRPr sz="1000">
                        <a:solidFill>
                          <a:srgbClr val="1F1F1F"/>
                        </a:solidFill>
                        <a:latin typeface="Calibri Light" panose="020F0302020204030204" charset="0"/>
                        <a:ea typeface="Google Sans Text"/>
                        <a:cs typeface="Calibri Light" panose="020F0302020204030204" charset="0"/>
                      </a:endParaRPr>
                    </a:p>
                  </a:txBody>
                  <a:tcPr marL="0" marR="0" marT="152717" marB="152717" anchor="ctr" anchorCtr="0">
                    <a:lnL w="9525" cap="flat" cmpd="sng">
                      <a:solidFill>
                        <a:srgbClr val="000000"/>
                      </a:solidFill>
                      <a:prstDash val="solid"/>
                      <a:headEnd type="none" w="med" len="med"/>
                      <a:tailEnd type="none" w="med" len="med"/>
                    </a:lnL>
                    <a:lnR w="9525" cap="flat" cmpd="sng">
                      <a:solidFill>
                        <a:srgbClr val="000000"/>
                      </a:solidFill>
                      <a:prstDash val="solid"/>
                      <a:headEnd type="none" w="med" len="med"/>
                      <a:tailEnd type="none" w="med" len="med"/>
                    </a:lnR>
                    <a:lnT w="9525" cap="flat" cmpd="sng">
                      <a:solidFill>
                        <a:srgbClr val="000000"/>
                      </a:solidFill>
                      <a:prstDash val="solid"/>
                      <a:headEnd type="none" w="med" len="med"/>
                      <a:tailEnd type="none" w="med" len="med"/>
                    </a:lnT>
                    <a:lnB w="9525" cap="flat" cmpd="sng">
                      <a:solidFill>
                        <a:srgbClr val="000000"/>
                      </a:solidFill>
                      <a:prstDash val="solid"/>
                      <a:headEnd type="none" w="med" len="med"/>
                      <a:tailEnd type="none" w="med" len="med"/>
                    </a:lnB>
                    <a:noFill/>
                  </a:tcPr>
                </a:tc>
              </a:tr>
              <a:tr h="914400">
                <a:tc>
                  <a:txBody>
                    <a:bodyPr/>
                    <a:p>
                      <a:pPr marL="0" indent="0">
                        <a:spcBef>
                          <a:spcPct val="0"/>
                        </a:spcBef>
                        <a:spcAft>
                          <a:spcPct val="0"/>
                        </a:spcAft>
                      </a:pPr>
                      <a:r>
                        <a:rPr sz="1000" b="1">
                          <a:solidFill>
                            <a:srgbClr val="1F1F1F"/>
                          </a:solidFill>
                          <a:latin typeface="Calibri Light" panose="020F0302020204030204" charset="0"/>
                          <a:ea typeface="Google Sans Text"/>
                          <a:cs typeface="Calibri Light" panose="020F0302020204030204" charset="0"/>
                        </a:rPr>
                        <a:t>6. Sampling Strategy</a:t>
                      </a:r>
                      <a:r>
                        <a:rPr sz="1000">
                          <a:solidFill>
                            <a:srgbClr val="1F1F1F"/>
                          </a:solidFill>
                          <a:latin typeface="Calibri Light" panose="020F0302020204030204" charset="0"/>
                          <a:ea typeface="Google Sans Text"/>
                          <a:cs typeface="Calibri Light" panose="020F0302020204030204" charset="0"/>
                        </a:rPr>
                        <a:t> </a:t>
                      </a:r>
                      <a:r>
                        <a:rPr sz="1000" i="1">
                          <a:solidFill>
                            <a:srgbClr val="1F1F1F"/>
                          </a:solidFill>
                          <a:latin typeface="Calibri Light" panose="020F0302020204030204" charset="0"/>
                          <a:ea typeface="Google Sans Text"/>
                          <a:cs typeface="Calibri Light" panose="020F0302020204030204" charset="0"/>
                        </a:rPr>
                        <a:t>(Who is in the study?)</a:t>
                      </a:r>
                      <a:endParaRPr sz="1000" i="1">
                        <a:solidFill>
                          <a:srgbClr val="1F1F1F"/>
                        </a:solidFill>
                        <a:latin typeface="Calibri Light" panose="020F0302020204030204" charset="0"/>
                        <a:ea typeface="Google Sans Text"/>
                        <a:cs typeface="Calibri Light" panose="020F0302020204030204" charset="0"/>
                      </a:endParaRPr>
                    </a:p>
                  </a:txBody>
                  <a:tcPr marL="0" marR="114617" marT="152717" marB="152717" anchor="ctr" anchorCtr="0">
                    <a:lnL w="9525" cap="flat" cmpd="sng">
                      <a:solidFill>
                        <a:srgbClr val="000000"/>
                      </a:solidFill>
                      <a:prstDash val="solid"/>
                      <a:headEnd type="none" w="med" len="med"/>
                      <a:tailEnd type="none" w="med" len="med"/>
                    </a:lnL>
                    <a:lnR w="9525" cap="flat" cmpd="sng">
                      <a:solidFill>
                        <a:srgbClr val="000000"/>
                      </a:solidFill>
                      <a:prstDash val="solid"/>
                      <a:headEnd type="none" w="med" len="med"/>
                      <a:tailEnd type="none" w="med" len="med"/>
                    </a:lnR>
                    <a:lnT w="9525" cap="flat" cmpd="sng">
                      <a:solidFill>
                        <a:srgbClr val="000000"/>
                      </a:solidFill>
                      <a:prstDash val="solid"/>
                      <a:headEnd type="none" w="med" len="med"/>
                      <a:tailEnd type="none" w="med" len="med"/>
                    </a:lnT>
                    <a:lnB w="9525" cap="flat" cmpd="sng">
                      <a:solidFill>
                        <a:srgbClr val="000000"/>
                      </a:solidFill>
                      <a:prstDash val="solid"/>
                      <a:headEnd type="none" w="med" len="med"/>
                      <a:tailEnd type="none" w="med" len="med"/>
                    </a:lnB>
                    <a:noFill/>
                  </a:tcPr>
                </a:tc>
                <a:tc>
                  <a:txBody>
                    <a:bodyPr/>
                    <a:p>
                      <a:pPr marL="0" indent="0">
                        <a:spcBef>
                          <a:spcPct val="0"/>
                        </a:spcBef>
                        <a:spcAft>
                          <a:spcPct val="0"/>
                        </a:spcAft>
                      </a:pPr>
                      <a:r>
                        <a:rPr sz="1000" b="1">
                          <a:solidFill>
                            <a:srgbClr val="1F1F1F"/>
                          </a:solidFill>
                          <a:latin typeface="Calibri Light" panose="020F0302020204030204" charset="0"/>
                          <a:ea typeface="Google Sans Text"/>
                          <a:cs typeface="Calibri Light" panose="020F0302020204030204" charset="0"/>
                        </a:rPr>
                        <a:t>Probability Sampling</a:t>
                      </a:r>
                      <a:r>
                        <a:rPr sz="1000">
                          <a:solidFill>
                            <a:srgbClr val="1F1F1F"/>
                          </a:solidFill>
                          <a:latin typeface="Calibri Light" panose="020F0302020204030204" charset="0"/>
                          <a:ea typeface="Google Sans Text"/>
                          <a:cs typeface="Calibri Light" panose="020F0302020204030204" charset="0"/>
                        </a:rPr>
                        <a:t> (Ensuring mathematical representativeness - </a:t>
                      </a:r>
                      <a:r>
                        <a:rPr sz="1000" i="1">
                          <a:solidFill>
                            <a:srgbClr val="1F1F1F"/>
                          </a:solidFill>
                          <a:latin typeface="Calibri Light" panose="020F0302020204030204" charset="0"/>
                          <a:ea typeface="Google Sans Text"/>
                          <a:cs typeface="Calibri Light" panose="020F0302020204030204" charset="0"/>
                        </a:rPr>
                        <a:t>The Slice of Cake</a:t>
                      </a:r>
                      <a:r>
                        <a:rPr sz="1000">
                          <a:solidFill>
                            <a:srgbClr val="1F1F1F"/>
                          </a:solidFill>
                          <a:latin typeface="Calibri Light" panose="020F0302020204030204" charset="0"/>
                          <a:ea typeface="Google Sans Text"/>
                          <a:cs typeface="Calibri Light" panose="020F0302020204030204" charset="0"/>
                        </a:rPr>
                        <a:t>) e.g., Simple Random, Stratified Sampling</a:t>
                      </a:r>
                      <a:endParaRPr sz="1000">
                        <a:solidFill>
                          <a:srgbClr val="1F1F1F"/>
                        </a:solidFill>
                        <a:latin typeface="Calibri Light" panose="020F0302020204030204" charset="0"/>
                        <a:ea typeface="Google Sans Text"/>
                        <a:cs typeface="Calibri Light" panose="020F0302020204030204" charset="0"/>
                      </a:endParaRPr>
                    </a:p>
                  </a:txBody>
                  <a:tcPr marL="0" marR="114617" marT="152717" marB="152717" anchor="ctr" anchorCtr="0">
                    <a:lnL w="9525" cap="flat" cmpd="sng">
                      <a:solidFill>
                        <a:srgbClr val="000000"/>
                      </a:solidFill>
                      <a:prstDash val="solid"/>
                      <a:headEnd type="none" w="med" len="med"/>
                      <a:tailEnd type="none" w="med" len="med"/>
                    </a:lnL>
                    <a:lnR w="9525" cap="flat" cmpd="sng">
                      <a:solidFill>
                        <a:srgbClr val="000000"/>
                      </a:solidFill>
                      <a:prstDash val="solid"/>
                      <a:headEnd type="none" w="med" len="med"/>
                      <a:tailEnd type="none" w="med" len="med"/>
                    </a:lnR>
                    <a:lnT w="9525" cap="flat" cmpd="sng">
                      <a:solidFill>
                        <a:srgbClr val="000000"/>
                      </a:solidFill>
                      <a:prstDash val="solid"/>
                      <a:headEnd type="none" w="med" len="med"/>
                      <a:tailEnd type="none" w="med" len="med"/>
                    </a:lnT>
                    <a:lnB w="9525" cap="flat" cmpd="sng">
                      <a:solidFill>
                        <a:srgbClr val="000000"/>
                      </a:solidFill>
                      <a:prstDash val="solid"/>
                      <a:headEnd type="none" w="med" len="med"/>
                      <a:tailEnd type="none" w="med" len="med"/>
                    </a:lnB>
                    <a:noFill/>
                  </a:tcPr>
                </a:tc>
                <a:tc>
                  <a:txBody>
                    <a:bodyPr/>
                    <a:p>
                      <a:pPr marL="0" indent="0">
                        <a:spcBef>
                          <a:spcPct val="0"/>
                        </a:spcBef>
                        <a:spcAft>
                          <a:spcPct val="0"/>
                        </a:spcAft>
                      </a:pPr>
                      <a:r>
                        <a:rPr sz="1000" b="1">
                          <a:solidFill>
                            <a:srgbClr val="C00000"/>
                          </a:solidFill>
                          <a:latin typeface="Calibri Light" panose="020F0302020204030204" charset="0"/>
                          <a:ea typeface="Google Sans Text"/>
                          <a:cs typeface="Calibri Light" panose="020F0302020204030204" charset="0"/>
                        </a:rPr>
                        <a:t>Non-Probability Sampling</a:t>
                      </a:r>
                      <a:r>
                        <a:rPr sz="1000">
                          <a:solidFill>
                            <a:srgbClr val="C00000"/>
                          </a:solidFill>
                          <a:latin typeface="Calibri Light" panose="020F0302020204030204" charset="0"/>
                          <a:ea typeface="Google Sans Text"/>
                          <a:cs typeface="Calibri Light" panose="020F0302020204030204" charset="0"/>
                        </a:rPr>
                        <a:t> (Ensuring subjective expertise - </a:t>
                      </a:r>
                      <a:r>
                        <a:rPr sz="1000" i="1">
                          <a:solidFill>
                            <a:srgbClr val="C00000"/>
                          </a:solidFill>
                          <a:latin typeface="Calibri Light" panose="020F0302020204030204" charset="0"/>
                          <a:ea typeface="Google Sans Text"/>
                          <a:cs typeface="Calibri Light" panose="020F0302020204030204" charset="0"/>
                        </a:rPr>
                        <a:t>The VIP Bouncer</a:t>
                      </a:r>
                      <a:r>
                        <a:rPr sz="1000">
                          <a:solidFill>
                            <a:srgbClr val="C00000"/>
                          </a:solidFill>
                          <a:latin typeface="Calibri Light" panose="020F0302020204030204" charset="0"/>
                          <a:ea typeface="Google Sans Text"/>
                          <a:cs typeface="Calibri Light" panose="020F0302020204030204" charset="0"/>
                        </a:rPr>
                        <a:t>) e.g., Purposive, Snowball Sampling</a:t>
                      </a:r>
                      <a:endParaRPr sz="1000">
                        <a:solidFill>
                          <a:srgbClr val="C00000"/>
                        </a:solidFill>
                        <a:latin typeface="Calibri Light" panose="020F0302020204030204" charset="0"/>
                        <a:ea typeface="Google Sans Text"/>
                        <a:cs typeface="Calibri Light" panose="020F0302020204030204" charset="0"/>
                      </a:endParaRPr>
                    </a:p>
                  </a:txBody>
                  <a:tcPr marL="0" marR="114617" marT="152717" marB="152717" anchor="ctr" anchorCtr="0">
                    <a:lnL w="9525" cap="flat" cmpd="sng">
                      <a:solidFill>
                        <a:srgbClr val="000000"/>
                      </a:solidFill>
                      <a:prstDash val="solid"/>
                      <a:headEnd type="none" w="med" len="med"/>
                      <a:tailEnd type="none" w="med" len="med"/>
                    </a:lnL>
                    <a:lnR w="9525" cap="flat" cmpd="sng">
                      <a:solidFill>
                        <a:srgbClr val="000000"/>
                      </a:solidFill>
                      <a:prstDash val="solid"/>
                      <a:headEnd type="none" w="med" len="med"/>
                      <a:tailEnd type="none" w="med" len="med"/>
                    </a:lnR>
                    <a:lnT w="9525" cap="flat" cmpd="sng">
                      <a:solidFill>
                        <a:srgbClr val="000000"/>
                      </a:solidFill>
                      <a:prstDash val="solid"/>
                      <a:headEnd type="none" w="med" len="med"/>
                      <a:tailEnd type="none" w="med" len="med"/>
                    </a:lnT>
                    <a:lnB w="9525" cap="flat" cmpd="sng">
                      <a:solidFill>
                        <a:srgbClr val="000000"/>
                      </a:solidFill>
                      <a:prstDash val="solid"/>
                      <a:headEnd type="none" w="med" len="med"/>
                      <a:tailEnd type="none" w="med" len="med"/>
                    </a:lnB>
                    <a:noFill/>
                  </a:tcPr>
                </a:tc>
                <a:tc>
                  <a:txBody>
                    <a:bodyPr/>
                    <a:p>
                      <a:pPr marL="0" indent="0">
                        <a:spcBef>
                          <a:spcPct val="0"/>
                        </a:spcBef>
                        <a:spcAft>
                          <a:spcPct val="0"/>
                        </a:spcAft>
                      </a:pPr>
                      <a:r>
                        <a:rPr sz="1000" b="1">
                          <a:solidFill>
                            <a:srgbClr val="1F1F1F"/>
                          </a:solidFill>
                          <a:latin typeface="Calibri Light" panose="020F0302020204030204" charset="0"/>
                          <a:ea typeface="Google Sans Text"/>
                          <a:cs typeface="Calibri Light" panose="020F0302020204030204" charset="0"/>
                        </a:rPr>
                        <a:t>Mixed Sampling</a:t>
                      </a:r>
                      <a:r>
                        <a:rPr sz="1000">
                          <a:solidFill>
                            <a:srgbClr val="1F1F1F"/>
                          </a:solidFill>
                          <a:latin typeface="Calibri Light" panose="020F0302020204030204" charset="0"/>
                          <a:ea typeface="Google Sans Text"/>
                          <a:cs typeface="Calibri Light" panose="020F0302020204030204" charset="0"/>
                        </a:rPr>
                        <a:t> (e.g., Using Probability sampling for a broad survey, then Purposive sampling to select key experts for deep interviews)</a:t>
                      </a:r>
                      <a:endParaRPr sz="1000">
                        <a:solidFill>
                          <a:srgbClr val="1F1F1F"/>
                        </a:solidFill>
                        <a:latin typeface="Calibri Light" panose="020F0302020204030204" charset="0"/>
                        <a:ea typeface="Google Sans Text"/>
                        <a:cs typeface="Calibri Light" panose="020F0302020204030204" charset="0"/>
                      </a:endParaRPr>
                    </a:p>
                  </a:txBody>
                  <a:tcPr marL="0" marR="0" marT="152717" marB="152717" anchor="ctr" anchorCtr="0">
                    <a:lnL w="9525" cap="flat" cmpd="sng">
                      <a:solidFill>
                        <a:srgbClr val="000000"/>
                      </a:solidFill>
                      <a:prstDash val="solid"/>
                      <a:headEnd type="none" w="med" len="med"/>
                      <a:tailEnd type="none" w="med" len="med"/>
                    </a:lnL>
                    <a:lnR w="9525" cap="flat" cmpd="sng">
                      <a:solidFill>
                        <a:srgbClr val="000000"/>
                      </a:solidFill>
                      <a:prstDash val="solid"/>
                      <a:headEnd type="none" w="med" len="med"/>
                      <a:tailEnd type="none" w="med" len="med"/>
                    </a:lnR>
                    <a:lnT w="9525" cap="flat" cmpd="sng">
                      <a:solidFill>
                        <a:srgbClr val="000000"/>
                      </a:solidFill>
                      <a:prstDash val="solid"/>
                      <a:headEnd type="none" w="med" len="med"/>
                      <a:tailEnd type="none" w="med" len="med"/>
                    </a:lnT>
                    <a:lnB w="9525" cap="flat" cmpd="sng">
                      <a:solidFill>
                        <a:srgbClr val="000000"/>
                      </a:solidFill>
                      <a:prstDash val="solid"/>
                      <a:headEnd type="none" w="med" len="med"/>
                      <a:tailEnd type="none" w="med" len="med"/>
                    </a:lnB>
                    <a:noFill/>
                  </a:tcPr>
                </a:tc>
              </a:tr>
              <a:tr h="914400">
                <a:tc>
                  <a:txBody>
                    <a:bodyPr/>
                    <a:p>
                      <a:pPr marL="0" indent="0">
                        <a:spcBef>
                          <a:spcPct val="0"/>
                        </a:spcBef>
                        <a:spcAft>
                          <a:spcPct val="0"/>
                        </a:spcAft>
                      </a:pPr>
                      <a:r>
                        <a:rPr lang="en-US" sz="1000" b="1">
                          <a:solidFill>
                            <a:srgbClr val="1F1F1F"/>
                          </a:solidFill>
                          <a:latin typeface="Calibri Light" panose="020F0302020204030204" charset="0"/>
                          <a:ea typeface="Google Sans Text"/>
                          <a:cs typeface="Calibri Light" panose="020F0302020204030204" charset="0"/>
                        </a:rPr>
                        <a:t>7. </a:t>
                      </a:r>
                      <a:r>
                        <a:rPr sz="1000" b="1">
                          <a:solidFill>
                            <a:srgbClr val="1F1F1F"/>
                          </a:solidFill>
                          <a:latin typeface="Calibri Light" panose="020F0302020204030204" charset="0"/>
                          <a:ea typeface="Google Sans Text"/>
                          <a:cs typeface="Calibri Light" panose="020F0302020204030204" charset="0"/>
                        </a:rPr>
                        <a:t>Data Analysis Method</a:t>
                      </a:r>
                      <a:r>
                        <a:rPr sz="1000">
                          <a:solidFill>
                            <a:srgbClr val="1F1F1F"/>
                          </a:solidFill>
                          <a:latin typeface="Calibri Light" panose="020F0302020204030204" charset="0"/>
                          <a:ea typeface="Google Sans Text"/>
                          <a:cs typeface="Calibri Light" panose="020F0302020204030204" charset="0"/>
                        </a:rPr>
                        <a:t> </a:t>
                      </a:r>
                      <a:r>
                        <a:rPr sz="1000" i="1">
                          <a:solidFill>
                            <a:srgbClr val="1F1F1F"/>
                          </a:solidFill>
                          <a:latin typeface="Calibri Light" panose="020F0302020204030204" charset="0"/>
                          <a:ea typeface="Google Sans Text"/>
                          <a:cs typeface="Calibri Light" panose="020F0302020204030204" charset="0"/>
                        </a:rPr>
                        <a:t>(Cracking the code)</a:t>
                      </a:r>
                      <a:endParaRPr sz="1000" i="1">
                        <a:solidFill>
                          <a:srgbClr val="1F1F1F"/>
                        </a:solidFill>
                        <a:latin typeface="Calibri Light" panose="020F0302020204030204" charset="0"/>
                        <a:ea typeface="Google Sans Text"/>
                        <a:cs typeface="Calibri Light" panose="020F0302020204030204" charset="0"/>
                      </a:endParaRPr>
                    </a:p>
                  </a:txBody>
                  <a:tcPr marL="0" marR="114617" marT="152717" marB="152717" anchor="ctr" anchorCtr="0">
                    <a:lnL w="9525" cap="flat" cmpd="sng">
                      <a:solidFill>
                        <a:srgbClr val="000000"/>
                      </a:solidFill>
                      <a:prstDash val="solid"/>
                      <a:headEnd type="none" w="med" len="med"/>
                      <a:tailEnd type="none" w="med" len="med"/>
                    </a:lnL>
                    <a:lnR w="9525" cap="flat" cmpd="sng">
                      <a:solidFill>
                        <a:srgbClr val="000000"/>
                      </a:solidFill>
                      <a:prstDash val="solid"/>
                      <a:headEnd type="none" w="med" len="med"/>
                      <a:tailEnd type="none" w="med" len="med"/>
                    </a:lnR>
                    <a:lnT w="9525" cap="flat" cmpd="sng">
                      <a:solidFill>
                        <a:srgbClr val="000000"/>
                      </a:solidFill>
                      <a:prstDash val="solid"/>
                      <a:headEnd type="none" w="med" len="med"/>
                      <a:tailEnd type="none" w="med" len="med"/>
                    </a:lnT>
                    <a:lnB w="9525" cap="flat" cmpd="sng">
                      <a:solidFill>
                        <a:srgbClr val="000000"/>
                      </a:solidFill>
                      <a:prstDash val="solid"/>
                      <a:headEnd type="none" w="med" len="med"/>
                      <a:tailEnd type="none" w="med" len="med"/>
                    </a:lnB>
                    <a:noFill/>
                  </a:tcPr>
                </a:tc>
                <a:tc>
                  <a:txBody>
                    <a:bodyPr/>
                    <a:p>
                      <a:pPr marL="0" indent="0">
                        <a:spcBef>
                          <a:spcPct val="0"/>
                        </a:spcBef>
                        <a:spcAft>
                          <a:spcPct val="0"/>
                        </a:spcAft>
                      </a:pPr>
                      <a:r>
                        <a:rPr sz="1000" b="1">
                          <a:solidFill>
                            <a:srgbClr val="1F1F1F"/>
                          </a:solidFill>
                          <a:latin typeface="Calibri Light" panose="020F0302020204030204" charset="0"/>
                          <a:ea typeface="Google Sans Text"/>
                          <a:cs typeface="Calibri Light" panose="020F0302020204030204" charset="0"/>
                        </a:rPr>
                        <a:t>Statistical Analysis</a:t>
                      </a:r>
                      <a:r>
                        <a:rPr sz="1000">
                          <a:solidFill>
                            <a:srgbClr val="1F1F1F"/>
                          </a:solidFill>
                          <a:latin typeface="Calibri Light" panose="020F0302020204030204" charset="0"/>
                          <a:ea typeface="Google Sans Text"/>
                          <a:cs typeface="Calibri Light" panose="020F0302020204030204" charset="0"/>
                        </a:rPr>
                        <a:t> (Descriptive and Inferential statistics using SPSS or Excel)</a:t>
                      </a:r>
                      <a:endParaRPr sz="1000">
                        <a:solidFill>
                          <a:srgbClr val="1F1F1F"/>
                        </a:solidFill>
                        <a:latin typeface="Calibri Light" panose="020F0302020204030204" charset="0"/>
                        <a:ea typeface="Google Sans Text"/>
                        <a:cs typeface="Calibri Light" panose="020F0302020204030204" charset="0"/>
                      </a:endParaRPr>
                    </a:p>
                  </a:txBody>
                  <a:tcPr marL="0" marR="114617" marT="152717" marB="152717" anchor="ctr" anchorCtr="0">
                    <a:lnL w="9525" cap="flat" cmpd="sng">
                      <a:solidFill>
                        <a:srgbClr val="000000"/>
                      </a:solidFill>
                      <a:prstDash val="solid"/>
                      <a:headEnd type="none" w="med" len="med"/>
                      <a:tailEnd type="none" w="med" len="med"/>
                    </a:lnL>
                    <a:lnR w="9525" cap="flat" cmpd="sng">
                      <a:solidFill>
                        <a:srgbClr val="000000"/>
                      </a:solidFill>
                      <a:prstDash val="solid"/>
                      <a:headEnd type="none" w="med" len="med"/>
                      <a:tailEnd type="none" w="med" len="med"/>
                    </a:lnR>
                    <a:lnT w="9525" cap="flat" cmpd="sng">
                      <a:solidFill>
                        <a:srgbClr val="000000"/>
                      </a:solidFill>
                      <a:prstDash val="solid"/>
                      <a:headEnd type="none" w="med" len="med"/>
                      <a:tailEnd type="none" w="med" len="med"/>
                    </a:lnT>
                    <a:lnB w="9525" cap="flat" cmpd="sng">
                      <a:solidFill>
                        <a:srgbClr val="000000"/>
                      </a:solidFill>
                      <a:prstDash val="solid"/>
                      <a:headEnd type="none" w="med" len="med"/>
                      <a:tailEnd type="none" w="med" len="med"/>
                    </a:lnB>
                    <a:noFill/>
                  </a:tcPr>
                </a:tc>
                <a:tc>
                  <a:txBody>
                    <a:bodyPr/>
                    <a:p>
                      <a:pPr marL="0" indent="0">
                        <a:spcBef>
                          <a:spcPct val="0"/>
                        </a:spcBef>
                        <a:spcAft>
                          <a:spcPct val="0"/>
                        </a:spcAft>
                      </a:pPr>
                      <a:r>
                        <a:rPr sz="1000" b="1">
                          <a:solidFill>
                            <a:srgbClr val="C00000"/>
                          </a:solidFill>
                          <a:latin typeface="Calibri Light" panose="020F0302020204030204" charset="0"/>
                          <a:ea typeface="Google Sans Text"/>
                          <a:cs typeface="Calibri Light" panose="020F0302020204030204" charset="0"/>
                        </a:rPr>
                        <a:t>Thematic Analysis</a:t>
                      </a:r>
                      <a:r>
                        <a:rPr sz="1000">
                          <a:solidFill>
                            <a:srgbClr val="C00000"/>
                          </a:solidFill>
                          <a:latin typeface="Calibri Light" panose="020F0302020204030204" charset="0"/>
                          <a:ea typeface="Google Sans Text"/>
                          <a:cs typeface="Calibri Light" panose="020F0302020204030204" charset="0"/>
                        </a:rPr>
                        <a:t> (</a:t>
                      </a:r>
                      <a:r>
                        <a:rPr sz="1000" i="1">
                          <a:solidFill>
                            <a:srgbClr val="C00000"/>
                          </a:solidFill>
                          <a:latin typeface="Calibri Light" panose="020F0302020204030204" charset="0"/>
                          <a:ea typeface="Google Sans Text"/>
                          <a:cs typeface="Calibri Light" panose="020F0302020204030204" charset="0"/>
                        </a:rPr>
                        <a:t>The Highlighter Method</a:t>
                      </a:r>
                      <a:r>
                        <a:rPr sz="1000">
                          <a:solidFill>
                            <a:srgbClr val="C00000"/>
                          </a:solidFill>
                          <a:latin typeface="Calibri Light" panose="020F0302020204030204" charset="0"/>
                          <a:ea typeface="Google Sans Text"/>
                          <a:cs typeface="Calibri Light" panose="020F0302020204030204" charset="0"/>
                        </a:rPr>
                        <a:t>  to extract Codes and build Themes)</a:t>
                      </a:r>
                      <a:endParaRPr sz="1000">
                        <a:solidFill>
                          <a:srgbClr val="C00000"/>
                        </a:solidFill>
                        <a:latin typeface="Calibri Light" panose="020F0302020204030204" charset="0"/>
                        <a:ea typeface="Google Sans Text"/>
                        <a:cs typeface="Calibri Light" panose="020F0302020204030204" charset="0"/>
                      </a:endParaRPr>
                    </a:p>
                  </a:txBody>
                  <a:tcPr marL="0" marR="114617" marT="152717" marB="152717" anchor="ctr" anchorCtr="0">
                    <a:lnL w="9525" cap="flat" cmpd="sng">
                      <a:solidFill>
                        <a:srgbClr val="000000"/>
                      </a:solidFill>
                      <a:prstDash val="solid"/>
                      <a:headEnd type="none" w="med" len="med"/>
                      <a:tailEnd type="none" w="med" len="med"/>
                    </a:lnL>
                    <a:lnR w="9525" cap="flat" cmpd="sng">
                      <a:solidFill>
                        <a:srgbClr val="000000"/>
                      </a:solidFill>
                      <a:prstDash val="solid"/>
                      <a:headEnd type="none" w="med" len="med"/>
                      <a:tailEnd type="none" w="med" len="med"/>
                    </a:lnR>
                    <a:lnT w="9525" cap="flat" cmpd="sng">
                      <a:solidFill>
                        <a:srgbClr val="000000"/>
                      </a:solidFill>
                      <a:prstDash val="solid"/>
                      <a:headEnd type="none" w="med" len="med"/>
                      <a:tailEnd type="none" w="med" len="med"/>
                    </a:lnT>
                    <a:lnB w="9525" cap="flat" cmpd="sng">
                      <a:solidFill>
                        <a:srgbClr val="000000"/>
                      </a:solidFill>
                      <a:prstDash val="solid"/>
                      <a:headEnd type="none" w="med" len="med"/>
                      <a:tailEnd type="none" w="med" len="med"/>
                    </a:lnB>
                    <a:noFill/>
                  </a:tcPr>
                </a:tc>
                <a:tc>
                  <a:txBody>
                    <a:bodyPr/>
                    <a:p>
                      <a:pPr marL="0" indent="0">
                        <a:spcBef>
                          <a:spcPct val="0"/>
                        </a:spcBef>
                        <a:spcAft>
                          <a:spcPct val="0"/>
                        </a:spcAft>
                      </a:pPr>
                      <a:r>
                        <a:rPr sz="1000">
                          <a:solidFill>
                            <a:srgbClr val="1F1F1F"/>
                          </a:solidFill>
                          <a:latin typeface="Calibri Light" panose="020F0302020204030204" charset="0"/>
                          <a:ea typeface="Google Sans Text"/>
                          <a:cs typeface="Calibri Light" panose="020F0302020204030204" charset="0"/>
                        </a:rPr>
                        <a:t>A combination of Statistical and Thematic Analysis. You must analyse the numbers, analyse the quotes, and then </a:t>
                      </a:r>
                      <a:r>
                        <a:rPr sz="1000" b="1">
                          <a:solidFill>
                            <a:srgbClr val="1F1F1F"/>
                          </a:solidFill>
                          <a:latin typeface="Calibri Light" panose="020F0302020204030204" charset="0"/>
                          <a:ea typeface="Google Sans Text"/>
                          <a:cs typeface="Calibri Light" panose="020F0302020204030204" charset="0"/>
                        </a:rPr>
                        <a:t>integrate</a:t>
                      </a:r>
                      <a:r>
                        <a:rPr sz="1000">
                          <a:solidFill>
                            <a:srgbClr val="1F1F1F"/>
                          </a:solidFill>
                          <a:latin typeface="Calibri Light" panose="020F0302020204030204" charset="0"/>
                          <a:ea typeface="Google Sans Text"/>
                          <a:cs typeface="Calibri Light" panose="020F0302020204030204" charset="0"/>
                        </a:rPr>
                        <a:t> the findings.</a:t>
                      </a:r>
                      <a:endParaRPr sz="1000">
                        <a:solidFill>
                          <a:srgbClr val="1F1F1F"/>
                        </a:solidFill>
                        <a:latin typeface="Calibri Light" panose="020F0302020204030204" charset="0"/>
                        <a:ea typeface="Google Sans Text"/>
                        <a:cs typeface="Calibri Light" panose="020F0302020204030204" charset="0"/>
                      </a:endParaRPr>
                    </a:p>
                  </a:txBody>
                  <a:tcPr marL="0" marR="0" marT="152717" marB="152717" anchor="ctr" anchorCtr="0">
                    <a:lnL w="9525" cap="flat" cmpd="sng">
                      <a:solidFill>
                        <a:srgbClr val="000000"/>
                      </a:solidFill>
                      <a:prstDash val="solid"/>
                      <a:headEnd type="none" w="med" len="med"/>
                      <a:tailEnd type="none" w="med" len="med"/>
                    </a:lnL>
                    <a:lnR w="9525" cap="flat" cmpd="sng">
                      <a:solidFill>
                        <a:srgbClr val="000000"/>
                      </a:solidFill>
                      <a:prstDash val="solid"/>
                      <a:headEnd type="none" w="med" len="med"/>
                      <a:tailEnd type="none" w="med" len="med"/>
                    </a:lnR>
                    <a:lnT w="9525" cap="flat" cmpd="sng">
                      <a:solidFill>
                        <a:srgbClr val="000000"/>
                      </a:solidFill>
                      <a:prstDash val="solid"/>
                      <a:headEnd type="none" w="med" len="med"/>
                      <a:tailEnd type="none" w="med" len="med"/>
                    </a:lnT>
                    <a:lnB w="9525" cap="flat" cmpd="sng">
                      <a:solidFill>
                        <a:srgbClr val="000000"/>
                      </a:solidFill>
                      <a:prstDash val="solid"/>
                      <a:headEnd type="none" w="med" len="med"/>
                      <a:tailEnd type="none" w="med" len="med"/>
                    </a:lnB>
                    <a:noFill/>
                  </a:tcPr>
                </a:tc>
              </a:tr>
            </a:tbl>
          </a:graphicData>
        </a:graphic>
      </p:graphicFrame>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b="1">
                <a:latin typeface="Calibri Light" panose="020F0302020204030204" charset="0"/>
                <a:cs typeface="Calibri Light" panose="020F0302020204030204" charset="0"/>
              </a:rPr>
              <a:t>Recommeded Books (on Moodles)</a:t>
            </a:r>
            <a:endParaRPr lang="en-US" b="1">
              <a:latin typeface="Calibri Light" panose="020F0302020204030204" charset="0"/>
              <a:cs typeface="Calibri Light" panose="020F0302020204030204" charset="0"/>
            </a:endParaRPr>
          </a:p>
        </p:txBody>
      </p:sp>
      <p:pic>
        <p:nvPicPr>
          <p:cNvPr id="6" name="Content Placeholder 5"/>
          <p:cNvPicPr>
            <a:picLocks noChangeAspect="1"/>
          </p:cNvPicPr>
          <p:nvPr>
            <p:ph idx="1"/>
          </p:nvPr>
        </p:nvPicPr>
        <p:blipFill>
          <a:blip r:embed="rId1"/>
          <a:stretch>
            <a:fillRect/>
          </a:stretch>
        </p:blipFill>
        <p:spPr>
          <a:xfrm>
            <a:off x="1321435" y="1697990"/>
            <a:ext cx="2397760" cy="2849245"/>
          </a:xfrm>
          <a:prstGeom prst="rect">
            <a:avLst/>
          </a:prstGeom>
        </p:spPr>
      </p:pic>
      <p:sp>
        <p:nvSpPr>
          <p:cNvPr id="5" name="Footer Placeholder 4"/>
          <p:cNvSpPr>
            <a:spLocks noGrp="1"/>
          </p:cNvSpPr>
          <p:nvPr>
            <p:ph type="ftr" sz="quarter" idx="11"/>
          </p:nvPr>
        </p:nvSpPr>
        <p:spPr/>
        <p:txBody>
          <a:bodyPr/>
          <a:p>
            <a:endParaRPr lang="en-US" dirty="0"/>
          </a:p>
        </p:txBody>
      </p:sp>
      <p:pic>
        <p:nvPicPr>
          <p:cNvPr id="7" name="Picture 6"/>
          <p:cNvPicPr>
            <a:picLocks noChangeAspect="1"/>
          </p:cNvPicPr>
          <p:nvPr/>
        </p:nvPicPr>
        <p:blipFill>
          <a:blip r:embed="rId2"/>
          <a:stretch>
            <a:fillRect/>
          </a:stretch>
        </p:blipFill>
        <p:spPr>
          <a:xfrm>
            <a:off x="4499610" y="1697990"/>
            <a:ext cx="2384425" cy="2878455"/>
          </a:xfrm>
          <a:prstGeom prst="rect">
            <a:avLst/>
          </a:prstGeom>
        </p:spPr>
      </p:pic>
      <p:sp>
        <p:nvSpPr>
          <p:cNvPr id="9" name="Text Box 8"/>
          <p:cNvSpPr txBox="1"/>
          <p:nvPr/>
        </p:nvSpPr>
        <p:spPr>
          <a:xfrm>
            <a:off x="2032000" y="3069908"/>
            <a:ext cx="5080000" cy="337185"/>
          </a:xfrm>
          <a:prstGeom prst="rect">
            <a:avLst/>
          </a:prstGeom>
        </p:spPr>
        <p:txBody>
          <a:bodyPr>
            <a:spAutoFit/>
          </a:bodyPr>
          <a:p>
            <a:pPr marL="0" indent="0"/>
            <a:r>
              <a:rPr sz="1600" b="0" i="0">
                <a:solidFill>
                  <a:srgbClr val="000000"/>
                </a:solidFill>
                <a:latin typeface="Times New Roman" panose="02020603050405020304"/>
                <a:ea typeface="Times New Roman" panose="02020603050405020304"/>
              </a:rPr>
              <a:t> </a:t>
            </a:r>
            <a:endParaRPr sz="1600" b="0" i="0">
              <a:solidFill>
                <a:srgbClr val="000000"/>
              </a:solidFill>
              <a:latin typeface="Times New Roman" panose="02020603050405020304"/>
              <a:ea typeface="Times New Roman" panose="02020603050405020304"/>
            </a:endParaRP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normAutofit/>
          </a:bodyPr>
          <a:p>
            <a:r>
              <a:rPr lang="en-US" altLang="en-US">
                <a:latin typeface="Calibri Light" panose="020F0302020204030204" charset="0"/>
                <a:cs typeface="Calibri Light" panose="020F0302020204030204" charset="0"/>
              </a:rPr>
              <a:t>Your Methodology Checklist </a:t>
            </a:r>
            <a:br>
              <a:rPr lang="en-US" altLang="en-US"/>
            </a:br>
            <a:endParaRPr lang="en-US" altLang="en-US"/>
          </a:p>
        </p:txBody>
      </p:sp>
      <p:sp>
        <p:nvSpPr>
          <p:cNvPr id="3" name="Content Placeholder 2"/>
          <p:cNvSpPr>
            <a:spLocks noGrp="1"/>
          </p:cNvSpPr>
          <p:nvPr>
            <p:ph idx="1"/>
          </p:nvPr>
        </p:nvSpPr>
        <p:spPr/>
        <p:txBody>
          <a:bodyPr>
            <a:noAutofit/>
          </a:bodyPr>
          <a:p>
            <a:r>
              <a:rPr lang="en-US" altLang="en-US" sz="1425">
                <a:latin typeface="Calibri Light" panose="020F0302020204030204" charset="0"/>
                <a:cs typeface="Calibri Light" panose="020F0302020204030204" charset="0"/>
              </a:rPr>
              <a:t>Before you submit, ensure your Methodology chapter answers these questions:</a:t>
            </a:r>
            <a:endParaRPr lang="en-US" altLang="en-US" sz="1425">
              <a:latin typeface="Calibri Light" panose="020F0302020204030204" charset="0"/>
              <a:cs typeface="Calibri Light" panose="020F0302020204030204" charset="0"/>
            </a:endParaRPr>
          </a:p>
          <a:p>
            <a:endParaRPr lang="en-US" altLang="en-US" sz="1425">
              <a:latin typeface="Calibri Light" panose="020F0302020204030204" charset="0"/>
              <a:cs typeface="Calibri Light" panose="020F0302020204030204" charset="0"/>
            </a:endParaRPr>
          </a:p>
          <a:p>
            <a:r>
              <a:rPr lang="en-US" altLang="en-US" sz="1425">
                <a:solidFill>
                  <a:schemeClr val="tx1"/>
                </a:solidFill>
                <a:latin typeface="Calibri Light" panose="020F0302020204030204" charset="0"/>
                <a:cs typeface="Calibri Light" panose="020F0302020204030204" charset="0"/>
              </a:rPr>
              <a:t>[ ] Did I peel the Research Onion and name my Philosophy (e.g., Interpretivism)?</a:t>
            </a:r>
            <a:endParaRPr lang="en-US" altLang="en-US" sz="1425">
              <a:solidFill>
                <a:schemeClr val="tx1"/>
              </a:solidFill>
              <a:latin typeface="Calibri Light" panose="020F0302020204030204" charset="0"/>
              <a:cs typeface="Calibri Light" panose="020F0302020204030204" charset="0"/>
            </a:endParaRPr>
          </a:p>
          <a:p>
            <a:r>
              <a:rPr lang="en-US" altLang="en-US" sz="1425">
                <a:solidFill>
                  <a:schemeClr val="tx1"/>
                </a:solidFill>
                <a:latin typeface="Calibri Light" panose="020F0302020204030204" charset="0"/>
                <a:cs typeface="Calibri Light" panose="020F0302020204030204" charset="0"/>
              </a:rPr>
              <a:t>[ ] Is my Golden Thread intact? (Do my tools match my philosophy?)</a:t>
            </a:r>
            <a:endParaRPr lang="en-US" altLang="en-US" sz="1425">
              <a:solidFill>
                <a:schemeClr val="tx1"/>
              </a:solidFill>
              <a:latin typeface="Calibri Light" panose="020F0302020204030204" charset="0"/>
              <a:cs typeface="Calibri Light" panose="020F0302020204030204" charset="0"/>
            </a:endParaRPr>
          </a:p>
          <a:p>
            <a:r>
              <a:rPr lang="en-US" altLang="en-US" sz="1425">
                <a:solidFill>
                  <a:schemeClr val="tx1"/>
                </a:solidFill>
                <a:latin typeface="Calibri Light" panose="020F0302020204030204" charset="0"/>
                <a:cs typeface="Calibri Light" panose="020F0302020204030204" charset="0"/>
              </a:rPr>
              <a:t>[ ] Did I name my Sampling Method and list my VIP criteria?</a:t>
            </a:r>
            <a:endParaRPr lang="en-US" altLang="en-US" sz="1425">
              <a:solidFill>
                <a:schemeClr val="tx1"/>
              </a:solidFill>
              <a:latin typeface="Calibri Light" panose="020F0302020204030204" charset="0"/>
              <a:cs typeface="Calibri Light" panose="020F0302020204030204" charset="0"/>
            </a:endParaRPr>
          </a:p>
          <a:p>
            <a:r>
              <a:rPr lang="en-US" altLang="en-US" sz="1425">
                <a:solidFill>
                  <a:schemeClr val="tx1"/>
                </a:solidFill>
                <a:latin typeface="Calibri Light" panose="020F0302020204030204" charset="0"/>
                <a:cs typeface="Calibri Light" panose="020F0302020204030204" charset="0"/>
              </a:rPr>
              <a:t>[ ] Did I explain my Data Analysis steps clearly?</a:t>
            </a:r>
            <a:endParaRPr lang="en-US" altLang="en-US" sz="1425">
              <a:solidFill>
                <a:schemeClr val="tx1"/>
              </a:solidFill>
              <a:latin typeface="Calibri Light" panose="020F0302020204030204" charset="0"/>
              <a:cs typeface="Calibri Light" panose="020F0302020204030204" charset="0"/>
            </a:endParaRPr>
          </a:p>
          <a:p>
            <a:r>
              <a:rPr lang="en-US" altLang="en-US" sz="1425">
                <a:solidFill>
                  <a:schemeClr val="tx1"/>
                </a:solidFill>
                <a:latin typeface="Calibri Light" panose="020F0302020204030204" charset="0"/>
                <a:cs typeface="Calibri Light" panose="020F0302020204030204" charset="0"/>
              </a:rPr>
              <a:t>[ ] Did I justify the Significance of the work?</a:t>
            </a:r>
            <a:endParaRPr lang="en-US" altLang="en-US" sz="1425">
              <a:solidFill>
                <a:schemeClr val="tx1"/>
              </a:solidFill>
              <a:latin typeface="Calibri Light" panose="020F0302020204030204" charset="0"/>
              <a:cs typeface="Calibri Light" panose="020F0302020204030204" charset="0"/>
            </a:endParaRPr>
          </a:p>
          <a:p>
            <a:r>
              <a:rPr lang="en-US" altLang="en-US" sz="1425" b="1">
                <a:solidFill>
                  <a:srgbClr val="FF0000"/>
                </a:solidFill>
                <a:latin typeface="Calibri Light" panose="020F0302020204030204" charset="0"/>
                <a:cs typeface="Calibri Light" panose="020F0302020204030204" charset="0"/>
              </a:rPr>
              <a:t>[ ] Did I outline my Ethics and Limitations?</a:t>
            </a:r>
            <a:endParaRPr lang="en-US" altLang="en-US" sz="1425" b="1">
              <a:solidFill>
                <a:srgbClr val="FF0000"/>
              </a:solidFill>
              <a:latin typeface="Calibri Light" panose="020F0302020204030204" charset="0"/>
              <a:cs typeface="Calibri Light" panose="020F0302020204030204" charset="0"/>
            </a:endParaRP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b="1">
                <a:latin typeface="Calibri Light" panose="020F0302020204030204" charset="0"/>
                <a:cs typeface="Calibri Light" panose="020F0302020204030204" charset="0"/>
              </a:rPr>
              <a:t>Contents of Week 7 </a:t>
            </a:r>
            <a:endParaRPr lang="en-US" b="1">
              <a:latin typeface="Calibri Light" panose="020F0302020204030204" charset="0"/>
              <a:cs typeface="Calibri Light" panose="020F0302020204030204" charset="0"/>
            </a:endParaRPr>
          </a:p>
        </p:txBody>
      </p:sp>
      <p:sp>
        <p:nvSpPr>
          <p:cNvPr id="3" name="Content Placeholder 2"/>
          <p:cNvSpPr>
            <a:spLocks noGrp="1"/>
          </p:cNvSpPr>
          <p:nvPr>
            <p:ph idx="1"/>
          </p:nvPr>
        </p:nvSpPr>
        <p:spPr/>
        <p:txBody>
          <a:bodyPr/>
          <a:p>
            <a:r>
              <a:rPr lang="en-US" altLang="en-US">
                <a:latin typeface="Calibri Light" panose="020F0302020204030204" charset="0"/>
                <a:cs typeface="Calibri Light" panose="020F0302020204030204" charset="0"/>
                <a:sym typeface="+mn-ea"/>
              </a:rPr>
              <a:t>Topic 1: Ethical considerations, </a:t>
            </a:r>
            <a:endParaRPr lang="en-US" altLang="en-US">
              <a:solidFill>
                <a:schemeClr val="tx1"/>
              </a:solidFill>
              <a:latin typeface="Calibri Light" panose="020F0302020204030204" charset="0"/>
              <a:cs typeface="Calibri Light" panose="020F0302020204030204" charset="0"/>
            </a:endParaRPr>
          </a:p>
          <a:p>
            <a:r>
              <a:rPr lang="en-US" altLang="en-US">
                <a:latin typeface="Calibri Light" panose="020F0302020204030204" charset="0"/>
                <a:cs typeface="Calibri Light" panose="020F0302020204030204" charset="0"/>
                <a:sym typeface="+mn-ea"/>
              </a:rPr>
              <a:t>Topic 2: Limitations, </a:t>
            </a:r>
            <a:endParaRPr lang="en-US" altLang="en-US">
              <a:solidFill>
                <a:schemeClr val="tx1"/>
              </a:solidFill>
              <a:latin typeface="Calibri Light" panose="020F0302020204030204" charset="0"/>
              <a:cs typeface="Calibri Light" panose="020F0302020204030204" charset="0"/>
            </a:endParaRPr>
          </a:p>
          <a:p>
            <a:r>
              <a:rPr lang="en-US" altLang="en-US">
                <a:latin typeface="Calibri Light" panose="020F0302020204030204" charset="0"/>
                <a:cs typeface="Calibri Light" panose="020F0302020204030204" charset="0"/>
                <a:sym typeface="+mn-ea"/>
              </a:rPr>
              <a:t>Topic 3: Tentative timeline</a:t>
            </a:r>
            <a:endParaRPr lang="en-US" altLang="en-US">
              <a:solidFill>
                <a:schemeClr val="tx1"/>
              </a:solidFill>
              <a:latin typeface="Calibri Light" panose="020F0302020204030204" charset="0"/>
              <a:cs typeface="Calibri Light" panose="020F0302020204030204" charset="0"/>
            </a:endParaRPr>
          </a:p>
          <a:p>
            <a:endParaRPr lang="en-US"/>
          </a:p>
        </p:txBody>
      </p:sp>
      <p:sp>
        <p:nvSpPr>
          <p:cNvPr id="4" name="Footer Placeholder 3"/>
          <p:cNvSpPr>
            <a:spLocks noGrp="1"/>
          </p:cNvSpPr>
          <p:nvPr>
            <p:ph type="ftr" sz="quarter" idx="11"/>
          </p:nvPr>
        </p:nvSpPr>
        <p:spPr/>
        <p:txBody>
          <a:bodyPr/>
          <a:p>
            <a:r>
              <a:rPr lang="en-US"/>
              <a:t>©Sian Roderick</a:t>
            </a:r>
            <a:endParaRPr lang="en-US"/>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b="1">
                <a:latin typeface="Calibri Light" panose="020F0302020204030204" charset="0"/>
                <a:cs typeface="Calibri Light" panose="020F0302020204030204" charset="0"/>
              </a:rPr>
              <a:t>Topic 1: Research Ethics</a:t>
            </a:r>
            <a:endParaRPr lang="en-US" b="1">
              <a:latin typeface="Calibri Light" panose="020F0302020204030204" charset="0"/>
              <a:cs typeface="Calibri Light" panose="020F0302020204030204" charset="0"/>
            </a:endParaRPr>
          </a:p>
        </p:txBody>
      </p:sp>
      <p:sp>
        <p:nvSpPr>
          <p:cNvPr id="3" name="Content Placeholder 2"/>
          <p:cNvSpPr>
            <a:spLocks noGrp="1"/>
          </p:cNvSpPr>
          <p:nvPr>
            <p:ph idx="1"/>
          </p:nvPr>
        </p:nvSpPr>
        <p:spPr>
          <a:xfrm>
            <a:off x="457200" y="1600200"/>
            <a:ext cx="8229600" cy="3762375"/>
          </a:xfrm>
        </p:spPr>
        <p:txBody>
          <a:bodyPr/>
          <a:p>
            <a:r>
              <a:rPr lang="en-US" altLang="en-US" sz="2800" b="1">
                <a:latin typeface="Calibri Light" panose="020F0302020204030204" charset="0"/>
                <a:cs typeface="Calibri Light" panose="020F0302020204030204" charset="0"/>
              </a:rPr>
              <a:t>Research ethics are the standards of behaviour that guide how you treat the people participating in or affected by your research.</a:t>
            </a:r>
            <a:endParaRPr lang="en-US" altLang="en-US" sz="2800" b="1">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p:txBody>
      </p:sp>
      <p:sp>
        <p:nvSpPr>
          <p:cNvPr id="5" name="Footer Placeholder 4"/>
          <p:cNvSpPr>
            <a:spLocks noGrp="1"/>
          </p:cNvSpPr>
          <p:nvPr>
            <p:ph type="ftr" sz="quarter" idx="11"/>
          </p:nvPr>
        </p:nvSpPr>
        <p:spPr/>
        <p:txBody>
          <a:bodyPr/>
          <a:p>
            <a:endParaRPr lang="en-US" dirty="0"/>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altLang="en-US" b="1">
                <a:latin typeface="Calibri Light" panose="020F0302020204030204" charset="0"/>
                <a:cs typeface="Calibri Light" panose="020F0302020204030204" charset="0"/>
              </a:rPr>
              <a:t>The Core Ethical Principles</a:t>
            </a:r>
            <a:endParaRPr lang="en-US" altLang="en-US" b="1">
              <a:latin typeface="Calibri Light" panose="020F0302020204030204" charset="0"/>
              <a:cs typeface="Calibri Light" panose="020F0302020204030204" charset="0"/>
            </a:endParaRPr>
          </a:p>
        </p:txBody>
      </p:sp>
      <p:sp>
        <p:nvSpPr>
          <p:cNvPr id="3" name="Content Placeholder 2"/>
          <p:cNvSpPr>
            <a:spLocks noGrp="1"/>
          </p:cNvSpPr>
          <p:nvPr>
            <p:ph idx="1"/>
          </p:nvPr>
        </p:nvSpPr>
        <p:spPr>
          <a:xfrm>
            <a:off x="459740" y="1073150"/>
            <a:ext cx="8229600" cy="3736340"/>
          </a:xfrm>
        </p:spPr>
        <p:txBody>
          <a:bodyPr>
            <a:noAutofit/>
          </a:bodyPr>
          <a:p>
            <a:pPr marL="0" indent="0">
              <a:buNone/>
            </a:pPr>
            <a:endParaRPr lang="en-US" altLang="en-US"/>
          </a:p>
          <a:p>
            <a:r>
              <a:rPr lang="en-US" altLang="en-US" sz="1800">
                <a:latin typeface="Calibri Light" panose="020F0302020204030204" charset="0"/>
                <a:cs typeface="Calibri Light" panose="020F0302020204030204" charset="0"/>
              </a:rPr>
              <a:t>When designing your research, you must</a:t>
            </a:r>
            <a:r>
              <a:rPr lang="en-US" altLang="en-US" sz="1800" b="1">
                <a:solidFill>
                  <a:srgbClr val="FF0000"/>
                </a:solidFill>
                <a:latin typeface="Calibri Light" panose="020F0302020204030204" charset="0"/>
                <a:cs typeface="Calibri Light" panose="020F0302020204030204" charset="0"/>
              </a:rPr>
              <a:t> protect your participants</a:t>
            </a:r>
            <a:r>
              <a:rPr lang="en-US" altLang="en-US" sz="1800">
                <a:latin typeface="Calibri Light" panose="020F0302020204030204" charset="0"/>
                <a:cs typeface="Calibri Light" panose="020F0302020204030204" charset="0"/>
              </a:rPr>
              <a:t> by adhering to these key principles:</a:t>
            </a:r>
            <a:endParaRPr lang="en-US" altLang="en-US" sz="1800">
              <a:latin typeface="Calibri Light" panose="020F0302020204030204" charset="0"/>
              <a:cs typeface="Calibri Light" panose="020F0302020204030204" charset="0"/>
            </a:endParaRPr>
          </a:p>
          <a:p>
            <a:pPr marL="0" indent="0">
              <a:buNone/>
            </a:pPr>
            <a:endParaRPr lang="en-US" altLang="en-US" sz="1800">
              <a:latin typeface="Calibri Light" panose="020F0302020204030204" charset="0"/>
              <a:cs typeface="Calibri Light" panose="020F0302020204030204" charset="0"/>
            </a:endParaRPr>
          </a:p>
          <a:p>
            <a:r>
              <a:rPr lang="en-US" altLang="en-US" sz="1800" b="1">
                <a:latin typeface="Calibri Light" panose="020F0302020204030204" charset="0"/>
                <a:cs typeface="Calibri Light" panose="020F0302020204030204" charset="0"/>
              </a:rPr>
              <a:t>Avoidance of Harm</a:t>
            </a:r>
            <a:r>
              <a:rPr lang="en-US" altLang="en-US" sz="1800">
                <a:latin typeface="Calibri Light" panose="020F0302020204030204" charset="0"/>
                <a:cs typeface="Calibri Light" panose="020F0302020204030204" charset="0"/>
              </a:rPr>
              <a:t>: You must not cause physical, emotional, or career damage (e.g., stress, anxiety, or embarrassment).</a:t>
            </a:r>
            <a:endParaRPr lang="en-US" altLang="en-US" sz="1800">
              <a:latin typeface="Calibri Light" panose="020F0302020204030204" charset="0"/>
              <a:cs typeface="Calibri Light" panose="020F0302020204030204" charset="0"/>
            </a:endParaRPr>
          </a:p>
          <a:p>
            <a:endParaRPr lang="en-US" altLang="en-US" sz="1800">
              <a:latin typeface="Calibri Light" panose="020F0302020204030204" charset="0"/>
              <a:cs typeface="Calibri Light" panose="020F0302020204030204" charset="0"/>
            </a:endParaRPr>
          </a:p>
          <a:p>
            <a:r>
              <a:rPr lang="en-US" altLang="en-US" sz="1800" b="1">
                <a:latin typeface="Calibri Light" panose="020F0302020204030204" charset="0"/>
                <a:cs typeface="Calibri Light" panose="020F0302020204030204" charset="0"/>
              </a:rPr>
              <a:t>Voluntary Participation &amp; Right to Withdraw:</a:t>
            </a:r>
            <a:r>
              <a:rPr lang="en-US" altLang="en-US" sz="1800">
                <a:latin typeface="Calibri Light" panose="020F0302020204030204" charset="0"/>
                <a:cs typeface="Calibri Light" panose="020F0302020204030204" charset="0"/>
              </a:rPr>
              <a:t> People can say no, and they can leave your study at any time without giving a reason.</a:t>
            </a:r>
            <a:endParaRPr lang="en-US" altLang="en-US" sz="1800">
              <a:latin typeface="Calibri Light" panose="020F0302020204030204" charset="0"/>
              <a:cs typeface="Calibri Light" panose="020F0302020204030204" charset="0"/>
            </a:endParaRPr>
          </a:p>
          <a:p>
            <a:endParaRPr lang="en-US" altLang="en-US" sz="1800">
              <a:latin typeface="Calibri Light" panose="020F0302020204030204" charset="0"/>
              <a:cs typeface="Calibri Light" panose="020F0302020204030204" charset="0"/>
            </a:endParaRPr>
          </a:p>
          <a:p>
            <a:r>
              <a:rPr lang="en-US" altLang="en-US" sz="1800" b="1">
                <a:latin typeface="Calibri Light" panose="020F0302020204030204" charset="0"/>
                <a:cs typeface="Calibri Light" panose="020F0302020204030204" charset="0"/>
              </a:rPr>
              <a:t>Informed Consent:</a:t>
            </a:r>
            <a:r>
              <a:rPr lang="en-US" altLang="en-US" sz="1800">
                <a:latin typeface="Calibri Light" panose="020F0302020204030204" charset="0"/>
                <a:cs typeface="Calibri Light" panose="020F0302020204030204" charset="0"/>
              </a:rPr>
              <a:t> Participants must have full information before agreeing to take part.</a:t>
            </a:r>
            <a:endParaRPr lang="en-US" altLang="en-US" sz="1800">
              <a:latin typeface="Calibri Light" panose="020F0302020204030204" charset="0"/>
              <a:cs typeface="Calibri Light" panose="020F0302020204030204" charset="0"/>
            </a:endParaRPr>
          </a:p>
          <a:p>
            <a:endParaRPr lang="en-US" altLang="en-US" sz="1800">
              <a:latin typeface="Calibri Light" panose="020F0302020204030204" charset="0"/>
              <a:cs typeface="Calibri Light" panose="020F0302020204030204" charset="0"/>
            </a:endParaRPr>
          </a:p>
          <a:p>
            <a:r>
              <a:rPr lang="en-US" altLang="en-US" sz="1800" b="1">
                <a:latin typeface="Calibri Light" panose="020F0302020204030204" charset="0"/>
                <a:cs typeface="Calibri Light" panose="020F0302020204030204" charset="0"/>
              </a:rPr>
              <a:t>Responsibility in Analysis:</a:t>
            </a:r>
            <a:r>
              <a:rPr lang="en-US" altLang="en-US" sz="1800">
                <a:latin typeface="Calibri Light" panose="020F0302020204030204" charset="0"/>
                <a:cs typeface="Calibri Light" panose="020F0302020204030204" charset="0"/>
              </a:rPr>
              <a:t> You must not fabricate (invent) or falsify (alter) data to fit your expected outcomes.</a:t>
            </a:r>
            <a:endParaRPr lang="en-US" altLang="en-US" sz="1800">
              <a:latin typeface="Calibri Light" panose="020F0302020204030204" charset="0"/>
              <a:cs typeface="Calibri Light" panose="020F0302020204030204" charset="0"/>
            </a:endParaRP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altLang="en-US">
                <a:latin typeface="Calibri Light" panose="020F0302020204030204" charset="0"/>
                <a:cs typeface="Calibri Light" panose="020F0302020204030204" charset="0"/>
                <a:sym typeface="+mn-ea"/>
              </a:rPr>
              <a:t>1.1. The Consent Continuum </a:t>
            </a:r>
            <a:endParaRPr lang="en-US"/>
          </a:p>
        </p:txBody>
      </p:sp>
      <p:sp>
        <p:nvSpPr>
          <p:cNvPr id="3" name="Content Placeholder 2"/>
          <p:cNvSpPr>
            <a:spLocks noGrp="1"/>
          </p:cNvSpPr>
          <p:nvPr>
            <p:ph sz="half" idx="1"/>
          </p:nvPr>
        </p:nvSpPr>
        <p:spPr>
          <a:xfrm>
            <a:off x="457200" y="1263015"/>
            <a:ext cx="8229600" cy="3846830"/>
          </a:xfrm>
        </p:spPr>
        <p:txBody>
          <a:bodyPr>
            <a:normAutofit fontScale="90000"/>
          </a:bodyPr>
          <a:p>
            <a:r>
              <a:rPr lang="en-US" altLang="en-US">
                <a:latin typeface="Calibri Light" panose="020F0302020204030204" charset="0"/>
                <a:cs typeface="Calibri Light" panose="020F0302020204030204" charset="0"/>
              </a:rPr>
              <a:t>Consent is not always a simple "Yes" or "No". It exists on a</a:t>
            </a:r>
            <a:r>
              <a:rPr lang="en-US" altLang="en-US">
                <a:solidFill>
                  <a:srgbClr val="FF0000"/>
                </a:solidFill>
                <a:latin typeface="Calibri Light" panose="020F0302020204030204" charset="0"/>
                <a:cs typeface="Calibri Light" panose="020F0302020204030204" charset="0"/>
              </a:rPr>
              <a:t> spectrum:</a:t>
            </a:r>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a:latin typeface="Calibri Light" panose="020F0302020204030204" charset="0"/>
                <a:cs typeface="Calibri Light" panose="020F0302020204030204" charset="0"/>
              </a:rPr>
              <a:t>(X X) </a:t>
            </a:r>
            <a:r>
              <a:rPr lang="en-US" altLang="en-US" b="1">
                <a:latin typeface="Calibri Light" panose="020F0302020204030204" charset="0"/>
                <a:cs typeface="Calibri Light" panose="020F0302020204030204" charset="0"/>
              </a:rPr>
              <a:t>Lack of Consent (Deception)</a:t>
            </a:r>
            <a:r>
              <a:rPr lang="en-US" altLang="en-US">
                <a:latin typeface="Calibri Light" panose="020F0302020204030204" charset="0"/>
                <a:cs typeface="Calibri Light" panose="020F0302020204030204" charset="0"/>
              </a:rPr>
              <a:t>: The researcher collects data secretly without the person knowing. (Highly unethical in most business research).</a:t>
            </a:r>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a:latin typeface="Calibri Light" panose="020F0302020204030204" charset="0"/>
                <a:cs typeface="Calibri Light" panose="020F0302020204030204" charset="0"/>
              </a:rPr>
              <a:t>(X) </a:t>
            </a:r>
            <a:r>
              <a:rPr lang="en-US" altLang="en-US" b="1">
                <a:latin typeface="Calibri Light" panose="020F0302020204030204" charset="0"/>
                <a:cs typeface="Calibri Light" panose="020F0302020204030204" charset="0"/>
              </a:rPr>
              <a:t>Inferred Consent:</a:t>
            </a:r>
            <a:r>
              <a:rPr lang="en-US" altLang="en-US">
                <a:latin typeface="Calibri Light" panose="020F0302020204030204" charset="0"/>
                <a:cs typeface="Calibri Light" panose="020F0302020204030204" charset="0"/>
              </a:rPr>
              <a:t> The participant does not sign a form, but their actions imply consent (e.g., they voluntarily complete and return an anonymous online questionnaire).</a:t>
            </a:r>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a:solidFill>
                  <a:srgbClr val="C00000"/>
                </a:solidFill>
                <a:latin typeface="Calibri Light" panose="020F0302020204030204" charset="0"/>
                <a:cs typeface="Calibri Light" panose="020F0302020204030204" charset="0"/>
              </a:rPr>
              <a:t>(✔) </a:t>
            </a:r>
            <a:r>
              <a:rPr lang="en-US" altLang="en-US" b="1">
                <a:solidFill>
                  <a:srgbClr val="C00000"/>
                </a:solidFill>
                <a:latin typeface="Calibri Light" panose="020F0302020204030204" charset="0"/>
                <a:cs typeface="Calibri Light" panose="020F0302020204030204" charset="0"/>
              </a:rPr>
              <a:t>Informed Consent: </a:t>
            </a:r>
            <a:r>
              <a:rPr lang="en-US" altLang="en-US">
                <a:solidFill>
                  <a:srgbClr val="C00000"/>
                </a:solidFill>
                <a:latin typeface="Calibri Light" panose="020F0302020204030204" charset="0"/>
                <a:cs typeface="Calibri Light" panose="020F0302020204030204" charset="0"/>
              </a:rPr>
              <a:t>The gold standard. The participant reads an information sheet, understands their rights, and signs a formal consent form.</a:t>
            </a:r>
            <a:endParaRPr lang="en-US" altLang="en-US">
              <a:solidFill>
                <a:srgbClr val="C00000"/>
              </a:solidFill>
              <a:latin typeface="Calibri Light" panose="020F0302020204030204" charset="0"/>
              <a:cs typeface="Calibri Light" panose="020F0302020204030204" charset="0"/>
            </a:endParaRP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a:latin typeface="Calibri Light" panose="020F0302020204030204" charset="0"/>
                <a:cs typeface="Calibri Light" panose="020F0302020204030204" charset="0"/>
              </a:rPr>
              <a:t>A Sample of the </a:t>
            </a:r>
            <a:r>
              <a:rPr lang="en-US">
                <a:highlight>
                  <a:srgbClr val="FFFF00"/>
                </a:highlight>
                <a:latin typeface="Calibri Light" panose="020F0302020204030204" charset="0"/>
                <a:cs typeface="Calibri Light" panose="020F0302020204030204" charset="0"/>
              </a:rPr>
              <a:t>Consent Form</a:t>
            </a:r>
            <a:endParaRPr lang="en-US">
              <a:highlight>
                <a:srgbClr val="FFFF00"/>
              </a:highlight>
              <a:latin typeface="Calibri Light" panose="020F0302020204030204" charset="0"/>
              <a:cs typeface="Calibri Light" panose="020F0302020204030204" charset="0"/>
            </a:endParaRPr>
          </a:p>
        </p:txBody>
      </p:sp>
      <p:pic>
        <p:nvPicPr>
          <p:cNvPr id="6" name="Content Placeholder 5"/>
          <p:cNvPicPr>
            <a:picLocks noChangeAspect="1"/>
          </p:cNvPicPr>
          <p:nvPr>
            <p:ph idx="1"/>
          </p:nvPr>
        </p:nvPicPr>
        <p:blipFill>
          <a:blip r:embed="rId1"/>
          <a:stretch>
            <a:fillRect/>
          </a:stretch>
        </p:blipFill>
        <p:spPr>
          <a:xfrm>
            <a:off x="2458720" y="1043305"/>
            <a:ext cx="3937635" cy="4851400"/>
          </a:xfrm>
          <a:prstGeom prst="rect">
            <a:avLst/>
          </a:prstGeom>
        </p:spPr>
      </p:pic>
      <p:sp>
        <p:nvSpPr>
          <p:cNvPr id="5" name="Footer Placeholder 4"/>
          <p:cNvSpPr>
            <a:spLocks noGrp="1"/>
          </p:cNvSpPr>
          <p:nvPr>
            <p:ph type="ftr" sz="quarter" idx="11"/>
          </p:nvPr>
        </p:nvSpPr>
        <p:spPr/>
        <p:txBody>
          <a:bodyPr/>
          <a:p>
            <a:endParaRPr lang="en-US" dirty="0"/>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normAutofit/>
          </a:bodyPr>
          <a:p>
            <a:r>
              <a:rPr lang="en-US" altLang="en-US">
                <a:highlight>
                  <a:srgbClr val="FFFF00"/>
                </a:highlight>
                <a:latin typeface="Calibri Light" panose="020F0302020204030204" charset="0"/>
                <a:cs typeface="Calibri Light" panose="020F0302020204030204" charset="0"/>
              </a:rPr>
              <a:t>The Participant Information Sheet (PIS)</a:t>
            </a:r>
            <a:endParaRPr lang="en-US" altLang="en-US">
              <a:highlight>
                <a:srgbClr val="FFFF00"/>
              </a:highlight>
              <a:latin typeface="Calibri Light" panose="020F0302020204030204" charset="0"/>
              <a:cs typeface="Calibri Light" panose="020F0302020204030204" charset="0"/>
            </a:endParaRPr>
          </a:p>
        </p:txBody>
      </p:sp>
      <p:sp>
        <p:nvSpPr>
          <p:cNvPr id="3" name="Content Placeholder 2"/>
          <p:cNvSpPr>
            <a:spLocks noGrp="1"/>
          </p:cNvSpPr>
          <p:nvPr>
            <p:ph idx="1"/>
          </p:nvPr>
        </p:nvSpPr>
        <p:spPr>
          <a:xfrm>
            <a:off x="457200" y="1420495"/>
            <a:ext cx="8229600" cy="4156075"/>
          </a:xfrm>
        </p:spPr>
        <p:txBody>
          <a:bodyPr>
            <a:normAutofit lnSpcReduction="20000"/>
          </a:bodyPr>
          <a:p>
            <a:r>
              <a:rPr lang="en-US" altLang="en-US" i="1">
                <a:latin typeface="Calibri Light" panose="020F0302020204030204" charset="0"/>
                <a:cs typeface="Calibri Light" panose="020F0302020204030204" charset="0"/>
              </a:rPr>
              <a:t>Before anyone signs a consent form, you must give them a PIS. This is the "terms and conditions" of your research.</a:t>
            </a:r>
            <a:endParaRPr lang="en-US" altLang="en-US" i="1">
              <a:latin typeface="Calibri Light" panose="020F0302020204030204" charset="0"/>
              <a:cs typeface="Calibri Light" panose="020F0302020204030204" charset="0"/>
            </a:endParaRPr>
          </a:p>
          <a:p>
            <a:endParaRPr lang="en-US" altLang="en-US" i="1">
              <a:latin typeface="Calibri Light" panose="020F0302020204030204" charset="0"/>
              <a:cs typeface="Calibri Light" panose="020F0302020204030204" charset="0"/>
            </a:endParaRPr>
          </a:p>
          <a:p>
            <a:r>
              <a:rPr lang="en-US" altLang="en-US" i="1">
                <a:latin typeface="Calibri Light" panose="020F0302020204030204" charset="0"/>
                <a:cs typeface="Calibri Light" panose="020F0302020204030204" charset="0"/>
              </a:rPr>
              <a:t>It MUST include:</a:t>
            </a:r>
            <a:endParaRPr lang="en-US" altLang="en-US" i="1">
              <a:latin typeface="Calibri Light" panose="020F0302020204030204" charset="0"/>
              <a:cs typeface="Calibri Light" panose="020F0302020204030204" charset="0"/>
            </a:endParaRPr>
          </a:p>
          <a:p>
            <a:endParaRPr lang="en-US" altLang="en-US" i="1">
              <a:latin typeface="Calibri Light" panose="020F0302020204030204" charset="0"/>
              <a:cs typeface="Calibri Light" panose="020F0302020204030204" charset="0"/>
            </a:endParaRPr>
          </a:p>
          <a:p>
            <a:r>
              <a:rPr lang="en-US" altLang="en-US" i="1">
                <a:solidFill>
                  <a:srgbClr val="C00000"/>
                </a:solidFill>
                <a:latin typeface="Calibri Light" panose="020F0302020204030204" charset="0"/>
                <a:cs typeface="Calibri Light" panose="020F0302020204030204" charset="0"/>
              </a:rPr>
              <a:t>The Nature of the Research</a:t>
            </a:r>
            <a:r>
              <a:rPr lang="en-US" altLang="en-US" i="1">
                <a:latin typeface="Calibri Light" panose="020F0302020204030204" charset="0"/>
                <a:cs typeface="Calibri Light" panose="020F0302020204030204" charset="0"/>
              </a:rPr>
              <a:t>: Who are you, what is the purpose, and who is funding it?</a:t>
            </a:r>
            <a:endParaRPr lang="en-US" altLang="en-US" i="1">
              <a:latin typeface="Calibri Light" panose="020F0302020204030204" charset="0"/>
              <a:cs typeface="Calibri Light" panose="020F0302020204030204" charset="0"/>
            </a:endParaRPr>
          </a:p>
          <a:p>
            <a:endParaRPr lang="en-US" altLang="en-US" i="1">
              <a:latin typeface="Calibri Light" panose="020F0302020204030204" charset="0"/>
              <a:cs typeface="Calibri Light" panose="020F0302020204030204" charset="0"/>
            </a:endParaRPr>
          </a:p>
          <a:p>
            <a:r>
              <a:rPr lang="en-US" altLang="en-US" i="1">
                <a:solidFill>
                  <a:srgbClr val="C00000"/>
                </a:solidFill>
                <a:latin typeface="Calibri Light" panose="020F0302020204030204" charset="0"/>
                <a:cs typeface="Calibri Light" panose="020F0302020204030204" charset="0"/>
              </a:rPr>
              <a:t>The Requirements:</a:t>
            </a:r>
            <a:r>
              <a:rPr lang="en-US" altLang="en-US" i="1">
                <a:latin typeface="Calibri Light" panose="020F0302020204030204" charset="0"/>
                <a:cs typeface="Calibri Light" panose="020F0302020204030204" charset="0"/>
              </a:rPr>
              <a:t> What do they actually have to do? (e.g., "A 45-minute audio-recorded interview").</a:t>
            </a:r>
            <a:endParaRPr lang="en-US" altLang="en-US" i="1">
              <a:latin typeface="Calibri Light" panose="020F0302020204030204" charset="0"/>
              <a:cs typeface="Calibri Light" panose="020F0302020204030204" charset="0"/>
            </a:endParaRPr>
          </a:p>
          <a:p>
            <a:endParaRPr lang="en-US" altLang="en-US" i="1">
              <a:latin typeface="Calibri Light" panose="020F0302020204030204" charset="0"/>
              <a:cs typeface="Calibri Light" panose="020F0302020204030204" charset="0"/>
            </a:endParaRPr>
          </a:p>
          <a:p>
            <a:r>
              <a:rPr lang="en-US" altLang="en-US" i="1">
                <a:solidFill>
                  <a:srgbClr val="C00000"/>
                </a:solidFill>
                <a:latin typeface="Calibri Light" panose="020F0302020204030204" charset="0"/>
                <a:cs typeface="Calibri Light" panose="020F0302020204030204" charset="0"/>
              </a:rPr>
              <a:t>The Implications:</a:t>
            </a:r>
            <a:r>
              <a:rPr lang="en-US" altLang="en-US" i="1">
                <a:latin typeface="Calibri Light" panose="020F0302020204030204" charset="0"/>
                <a:cs typeface="Calibri Light" panose="020F0302020204030204" charset="0"/>
              </a:rPr>
              <a:t> What are the risks and benefits to them?</a:t>
            </a:r>
            <a:endParaRPr lang="en-US" altLang="en-US" i="1">
              <a:latin typeface="Calibri Light" panose="020F0302020204030204" charset="0"/>
              <a:cs typeface="Calibri Light" panose="020F0302020204030204" charset="0"/>
            </a:endParaRPr>
          </a:p>
          <a:p>
            <a:endParaRPr lang="en-US" altLang="en-US" i="1">
              <a:latin typeface="Calibri Light" panose="020F0302020204030204" charset="0"/>
              <a:cs typeface="Calibri Light" panose="020F0302020204030204" charset="0"/>
            </a:endParaRPr>
          </a:p>
          <a:p>
            <a:r>
              <a:rPr lang="en-US" altLang="en-US" i="1">
                <a:solidFill>
                  <a:srgbClr val="C00000"/>
                </a:solidFill>
                <a:latin typeface="Calibri Light" panose="020F0302020204030204" charset="0"/>
                <a:cs typeface="Calibri Light" panose="020F0302020204030204" charset="0"/>
              </a:rPr>
              <a:t>Their Rights:</a:t>
            </a:r>
            <a:r>
              <a:rPr lang="en-US" altLang="en-US" i="1">
                <a:latin typeface="Calibri Light" panose="020F0302020204030204" charset="0"/>
                <a:cs typeface="Calibri Light" panose="020F0302020204030204" charset="0"/>
              </a:rPr>
              <a:t> Explicitly stating they can withdraw at any time and refuse to answer specific questions.</a:t>
            </a:r>
            <a:endParaRPr lang="en-US" altLang="en-US" i="1">
              <a:latin typeface="Calibri Light" panose="020F0302020204030204" charset="0"/>
              <a:cs typeface="Calibri Light" panose="020F0302020204030204" charset="0"/>
            </a:endParaRPr>
          </a:p>
          <a:p>
            <a:endParaRPr lang="en-US" altLang="en-US" i="1">
              <a:latin typeface="Calibri Light" panose="020F0302020204030204" charset="0"/>
              <a:cs typeface="Calibri Light" panose="020F0302020204030204" charset="0"/>
            </a:endParaRPr>
          </a:p>
          <a:p>
            <a:r>
              <a:rPr lang="en-US" altLang="en-US" i="1">
                <a:solidFill>
                  <a:srgbClr val="C00000"/>
                </a:solidFill>
                <a:latin typeface="Calibri Light" panose="020F0302020204030204" charset="0"/>
                <a:cs typeface="Calibri Light" panose="020F0302020204030204" charset="0"/>
              </a:rPr>
              <a:t>Data Usage:</a:t>
            </a:r>
            <a:r>
              <a:rPr lang="en-US" altLang="en-US" i="1">
                <a:latin typeface="Calibri Light" panose="020F0302020204030204" charset="0"/>
                <a:cs typeface="Calibri Light" panose="020F0302020204030204" charset="0"/>
              </a:rPr>
              <a:t> How will the data be stored, who will see it, and when will it be destroyed?</a:t>
            </a:r>
            <a:endParaRPr lang="en-US" altLang="en-US" i="1">
              <a:latin typeface="Calibri Light" panose="020F0302020204030204" charset="0"/>
              <a:cs typeface="Calibri Light" panose="020F0302020204030204" charset="0"/>
            </a:endParaRPr>
          </a:p>
        </p:txBody>
      </p:sp>
      <p:sp>
        <p:nvSpPr>
          <p:cNvPr id="5" name="Footer Placeholder 4"/>
          <p:cNvSpPr>
            <a:spLocks noGrp="1"/>
          </p:cNvSpPr>
          <p:nvPr>
            <p:ph type="ftr" sz="quarter" idx="11"/>
          </p:nvPr>
        </p:nvSpPr>
        <p:spPr/>
        <p:txBody>
          <a:bodyPr/>
          <a:p>
            <a:endParaRPr lang="en-US" dirty="0"/>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endParaRPr lang="en-US"/>
          </a:p>
        </p:txBody>
      </p:sp>
      <p:pic>
        <p:nvPicPr>
          <p:cNvPr id="6" name="Content Placeholder 5"/>
          <p:cNvPicPr>
            <a:picLocks noChangeAspect="1"/>
          </p:cNvPicPr>
          <p:nvPr>
            <p:ph idx="1"/>
          </p:nvPr>
        </p:nvPicPr>
        <p:blipFill>
          <a:blip r:embed="rId1"/>
          <a:stretch>
            <a:fillRect/>
          </a:stretch>
        </p:blipFill>
        <p:spPr>
          <a:xfrm>
            <a:off x="2357120" y="38735"/>
            <a:ext cx="4196080" cy="3390265"/>
          </a:xfrm>
          <a:prstGeom prst="rect">
            <a:avLst/>
          </a:prstGeom>
        </p:spPr>
      </p:pic>
      <p:sp>
        <p:nvSpPr>
          <p:cNvPr id="5" name="Footer Placeholder 4"/>
          <p:cNvSpPr>
            <a:spLocks noGrp="1"/>
          </p:cNvSpPr>
          <p:nvPr>
            <p:ph type="ftr" sz="quarter" idx="11"/>
          </p:nvPr>
        </p:nvSpPr>
        <p:spPr/>
        <p:txBody>
          <a:bodyPr/>
          <a:p>
            <a:endParaRPr lang="en-US" dirty="0"/>
          </a:p>
        </p:txBody>
      </p:sp>
      <p:pic>
        <p:nvPicPr>
          <p:cNvPr id="7" name="Picture 6"/>
          <p:cNvPicPr>
            <a:picLocks noChangeAspect="1"/>
          </p:cNvPicPr>
          <p:nvPr/>
        </p:nvPicPr>
        <p:blipFill>
          <a:blip r:embed="rId2"/>
          <a:stretch>
            <a:fillRect/>
          </a:stretch>
        </p:blipFill>
        <p:spPr>
          <a:xfrm>
            <a:off x="2337435" y="3524885"/>
            <a:ext cx="4060825" cy="4091940"/>
          </a:xfrm>
          <a:prstGeom prst="rect">
            <a:avLst/>
          </a:prstGeom>
        </p:spPr>
      </p:pic>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altLang="en-US">
                <a:latin typeface="Calibri Light" panose="020F0302020204030204" charset="0"/>
                <a:cs typeface="Calibri Light" panose="020F0302020204030204" charset="0"/>
                <a:sym typeface="+mn-ea"/>
              </a:rPr>
              <a:t>1.2 </a:t>
            </a:r>
            <a:r>
              <a:rPr lang="en-US" altLang="en-US">
                <a:highlight>
                  <a:srgbClr val="FFFF00"/>
                </a:highlight>
                <a:latin typeface="Calibri Light" panose="020F0302020204030204" charset="0"/>
                <a:cs typeface="Calibri Light" panose="020F0302020204030204" charset="0"/>
                <a:sym typeface="+mn-ea"/>
              </a:rPr>
              <a:t>Data Protection &amp; GDPR </a:t>
            </a:r>
            <a:endParaRPr lang="en-US" altLang="en-US">
              <a:highlight>
                <a:srgbClr val="FFFF00"/>
              </a:highlight>
              <a:latin typeface="Calibri Light" panose="020F0302020204030204" charset="0"/>
              <a:cs typeface="Calibri Light" panose="020F0302020204030204" charset="0"/>
              <a:sym typeface="+mn-ea"/>
            </a:endParaRPr>
          </a:p>
        </p:txBody>
      </p:sp>
      <p:sp>
        <p:nvSpPr>
          <p:cNvPr id="3" name="Content Placeholder 2"/>
          <p:cNvSpPr>
            <a:spLocks noGrp="1"/>
          </p:cNvSpPr>
          <p:nvPr>
            <p:ph idx="1"/>
          </p:nvPr>
        </p:nvSpPr>
        <p:spPr>
          <a:xfrm>
            <a:off x="457200" y="1133475"/>
            <a:ext cx="8756015" cy="4838065"/>
          </a:xfrm>
        </p:spPr>
        <p:txBody>
          <a:bodyPr>
            <a:noAutofit/>
          </a:bodyPr>
          <a:p>
            <a:r>
              <a:rPr lang="en-US" altLang="en-US">
                <a:latin typeface="Calibri Light" panose="020F0302020204030204" charset="0"/>
                <a:cs typeface="Calibri Light" panose="020F0302020204030204" charset="0"/>
              </a:rPr>
              <a:t>If you process personal data (names, locations, IP addresses), you must comply with the UK/EU</a:t>
            </a:r>
            <a:r>
              <a:rPr lang="en-US" altLang="en-US">
                <a:highlight>
                  <a:srgbClr val="FFFF00"/>
                </a:highlight>
                <a:latin typeface="Calibri Light" panose="020F0302020204030204" charset="0"/>
                <a:cs typeface="Calibri Light" panose="020F0302020204030204" charset="0"/>
              </a:rPr>
              <a:t> General Data Protection Regulation (GDPR).</a:t>
            </a:r>
            <a:endParaRPr lang="en-US" altLang="en-US">
              <a:highlight>
                <a:srgbClr val="FFFF00"/>
              </a:highlight>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b="1">
                <a:latin typeface="Calibri Light" panose="020F0302020204030204" charset="0"/>
                <a:cs typeface="Calibri Light" panose="020F0302020204030204" charset="0"/>
              </a:rPr>
              <a:t>The Key Principles of GDPR:</a:t>
            </a:r>
            <a:endParaRPr lang="en-US" altLang="en-US" b="1">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i="1">
                <a:latin typeface="Calibri Light" panose="020F0302020204030204" charset="0"/>
                <a:cs typeface="Calibri Light" panose="020F0302020204030204" charset="0"/>
              </a:rPr>
              <a:t>Processed lawfully and transparently.</a:t>
            </a:r>
            <a:endParaRPr lang="en-US" altLang="en-US" i="1">
              <a:latin typeface="Calibri Light" panose="020F0302020204030204" charset="0"/>
              <a:cs typeface="Calibri Light" panose="020F0302020204030204" charset="0"/>
            </a:endParaRPr>
          </a:p>
          <a:p>
            <a:endParaRPr lang="en-US" altLang="en-US" i="1">
              <a:latin typeface="Calibri Light" panose="020F0302020204030204" charset="0"/>
              <a:cs typeface="Calibri Light" panose="020F0302020204030204" charset="0"/>
            </a:endParaRPr>
          </a:p>
          <a:p>
            <a:r>
              <a:rPr lang="en-US" altLang="en-US" i="1">
                <a:latin typeface="Calibri Light" panose="020F0302020204030204" charset="0"/>
                <a:cs typeface="Calibri Light" panose="020F0302020204030204" charset="0"/>
              </a:rPr>
              <a:t>Collected for a specific, explicit purpose.</a:t>
            </a:r>
            <a:endParaRPr lang="en-US" altLang="en-US" i="1">
              <a:latin typeface="Calibri Light" panose="020F0302020204030204" charset="0"/>
              <a:cs typeface="Calibri Light" panose="020F0302020204030204" charset="0"/>
            </a:endParaRPr>
          </a:p>
          <a:p>
            <a:endParaRPr lang="en-US" altLang="en-US" i="1">
              <a:latin typeface="Calibri Light" panose="020F0302020204030204" charset="0"/>
              <a:cs typeface="Calibri Light" panose="020F0302020204030204" charset="0"/>
            </a:endParaRPr>
          </a:p>
          <a:p>
            <a:r>
              <a:rPr lang="en-US" altLang="en-US" i="1">
                <a:latin typeface="Calibri Light" panose="020F0302020204030204" charset="0"/>
                <a:cs typeface="Calibri Light" panose="020F0302020204030204" charset="0"/>
              </a:rPr>
              <a:t>Adequate, relevant, and limited to what is necessary.</a:t>
            </a:r>
            <a:endParaRPr lang="en-US" altLang="en-US" i="1">
              <a:latin typeface="Calibri Light" panose="020F0302020204030204" charset="0"/>
              <a:cs typeface="Calibri Light" panose="020F0302020204030204" charset="0"/>
            </a:endParaRPr>
          </a:p>
          <a:p>
            <a:endParaRPr lang="en-US" altLang="en-US" i="1">
              <a:latin typeface="Calibri Light" panose="020F0302020204030204" charset="0"/>
              <a:cs typeface="Calibri Light" panose="020F0302020204030204" charset="0"/>
            </a:endParaRPr>
          </a:p>
          <a:p>
            <a:r>
              <a:rPr lang="en-US" altLang="en-US" i="1">
                <a:latin typeface="Calibri Light" panose="020F0302020204030204" charset="0"/>
                <a:cs typeface="Calibri Light" panose="020F0302020204030204" charset="0"/>
              </a:rPr>
              <a:t>Accurate and kept up to date.</a:t>
            </a:r>
            <a:endParaRPr lang="en-US" altLang="en-US" i="1">
              <a:latin typeface="Calibri Light" panose="020F0302020204030204" charset="0"/>
              <a:cs typeface="Calibri Light" panose="020F0302020204030204" charset="0"/>
            </a:endParaRPr>
          </a:p>
          <a:p>
            <a:endParaRPr lang="en-US" altLang="en-US" i="1">
              <a:latin typeface="Calibri Light" panose="020F0302020204030204" charset="0"/>
              <a:cs typeface="Calibri Light" panose="020F0302020204030204" charset="0"/>
            </a:endParaRPr>
          </a:p>
          <a:p>
            <a:r>
              <a:rPr lang="en-US" altLang="en-US" i="1">
                <a:latin typeface="Calibri Light" panose="020F0302020204030204" charset="0"/>
                <a:cs typeface="Calibri Light" panose="020F0302020204030204" charset="0"/>
              </a:rPr>
              <a:t>Kept no longer than necessary (it must be destroyed eventually).</a:t>
            </a:r>
            <a:endParaRPr lang="en-US" altLang="en-US" i="1">
              <a:latin typeface="Calibri Light" panose="020F0302020204030204" charset="0"/>
              <a:cs typeface="Calibri Light" panose="020F0302020204030204" charset="0"/>
            </a:endParaRPr>
          </a:p>
          <a:p>
            <a:endParaRPr lang="en-US" altLang="en-US" i="1">
              <a:latin typeface="Calibri Light" panose="020F0302020204030204" charset="0"/>
              <a:cs typeface="Calibri Light" panose="020F0302020204030204" charset="0"/>
            </a:endParaRPr>
          </a:p>
          <a:p>
            <a:r>
              <a:rPr lang="en-US" altLang="en-US" i="1">
                <a:latin typeface="Calibri Light" panose="020F0302020204030204" charset="0"/>
                <a:cs typeface="Calibri Light" panose="020F0302020204030204" charset="0"/>
              </a:rPr>
              <a:t>Kept securely (password protected/encrypted).</a:t>
            </a:r>
            <a:endParaRPr lang="en-US" altLang="en-US" i="1">
              <a:latin typeface="Calibri Light" panose="020F0302020204030204" charset="0"/>
              <a:cs typeface="Calibri Light" panose="020F0302020204030204" charset="0"/>
            </a:endParaRPr>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altLang="en-US">
                <a:latin typeface="Calibri Light" panose="020F0302020204030204" charset="0"/>
                <a:cs typeface="Calibri Light" panose="020F0302020204030204" charset="0"/>
                <a:sym typeface="+mn-ea"/>
              </a:rPr>
              <a:t>1.3 Anonymisation vs. Confidentiality </a:t>
            </a:r>
            <a:endParaRPr lang="en-US"/>
          </a:p>
        </p:txBody>
      </p:sp>
      <p:sp>
        <p:nvSpPr>
          <p:cNvPr id="3" name="Content Placeholder 2"/>
          <p:cNvSpPr>
            <a:spLocks noGrp="1"/>
          </p:cNvSpPr>
          <p:nvPr>
            <p:ph idx="1"/>
          </p:nvPr>
        </p:nvSpPr>
        <p:spPr>
          <a:xfrm>
            <a:off x="457200" y="1600200"/>
            <a:ext cx="8229600" cy="4118610"/>
          </a:xfrm>
        </p:spPr>
        <p:txBody>
          <a:bodyPr>
            <a:normAutofit lnSpcReduction="20000"/>
          </a:bodyPr>
          <a:p>
            <a:r>
              <a:rPr lang="en-US" altLang="en-US" b="1">
                <a:latin typeface="Calibri Light" panose="020F0302020204030204" charset="0"/>
                <a:cs typeface="Calibri Light" panose="020F0302020204030204" charset="0"/>
              </a:rPr>
              <a:t>Confidentiality:</a:t>
            </a:r>
            <a:r>
              <a:rPr lang="en-US" altLang="en-US">
                <a:latin typeface="Calibri Light" panose="020F0302020204030204" charset="0"/>
                <a:cs typeface="Calibri Light" panose="020F0302020204030204" charset="0"/>
              </a:rPr>
              <a:t> You (the researcher) know who the participant is, </a:t>
            </a:r>
            <a:r>
              <a:rPr lang="en-US" altLang="en-US">
                <a:solidFill>
                  <a:srgbClr val="C00000"/>
                </a:solidFill>
                <a:latin typeface="Calibri Light" panose="020F0302020204030204" charset="0"/>
                <a:cs typeface="Calibri Light" panose="020F0302020204030204" charset="0"/>
              </a:rPr>
              <a:t>but you promise to keep their identity a secret.</a:t>
            </a:r>
            <a:endParaRPr lang="en-US" altLang="en-US">
              <a:solidFill>
                <a:srgbClr val="C00000"/>
              </a:solidFill>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b="1">
                <a:latin typeface="Calibri Light" panose="020F0302020204030204" charset="0"/>
                <a:cs typeface="Calibri Light" panose="020F0302020204030204" charset="0"/>
              </a:rPr>
              <a:t>Anonymity:</a:t>
            </a:r>
            <a:r>
              <a:rPr lang="en-US" altLang="en-US">
                <a:latin typeface="Calibri Light" panose="020F0302020204030204" charset="0"/>
                <a:cs typeface="Calibri Light" panose="020F0302020204030204" charset="0"/>
              </a:rPr>
              <a:t> The data is completely stripped of identifiers.</a:t>
            </a:r>
            <a:r>
              <a:rPr lang="en-US" altLang="en-US">
                <a:solidFill>
                  <a:srgbClr val="C00000"/>
                </a:solidFill>
                <a:latin typeface="Calibri Light" panose="020F0302020204030204" charset="0"/>
                <a:cs typeface="Calibri Light" panose="020F0302020204030204" charset="0"/>
              </a:rPr>
              <a:t> Not even the researcher knows who provided the data</a:t>
            </a:r>
            <a:r>
              <a:rPr lang="en-US" altLang="en-US">
                <a:latin typeface="Calibri Light" panose="020F0302020204030204" charset="0"/>
                <a:cs typeface="Calibri Light" panose="020F0302020204030204" charset="0"/>
              </a:rPr>
              <a:t> (e.g., an entirely anonymous online survey).</a:t>
            </a:r>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b="1" i="1">
                <a:latin typeface="Calibri Light" panose="020F0302020204030204" charset="0"/>
                <a:cs typeface="Calibri Light" panose="020F0302020204030204" charset="0"/>
              </a:rPr>
              <a:t>How to genuinely anonymise your data:</a:t>
            </a:r>
            <a:endParaRPr lang="en-US" altLang="en-US" b="1" i="1">
              <a:latin typeface="Calibri Light" panose="020F0302020204030204" charset="0"/>
              <a:cs typeface="Calibri Light" panose="020F0302020204030204" charset="0"/>
            </a:endParaRPr>
          </a:p>
          <a:p>
            <a:pPr marL="0" indent="0">
              <a:buNone/>
            </a:pPr>
            <a:endParaRPr lang="en-US" altLang="en-US">
              <a:latin typeface="Calibri Light" panose="020F0302020204030204" charset="0"/>
              <a:cs typeface="Calibri Light" panose="020F0302020204030204" charset="0"/>
            </a:endParaRPr>
          </a:p>
          <a:p>
            <a:r>
              <a:rPr lang="en-US" altLang="en-US" i="1">
                <a:latin typeface="Calibri Light" panose="020F0302020204030204" charset="0"/>
                <a:cs typeface="Calibri Light" panose="020F0302020204030204" charset="0"/>
              </a:rPr>
              <a:t>Remove names and use pseudonyms (e.g., "Participant A").</a:t>
            </a:r>
            <a:endParaRPr lang="en-US" altLang="en-US" i="1">
              <a:latin typeface="Calibri Light" panose="020F0302020204030204" charset="0"/>
              <a:cs typeface="Calibri Light" panose="020F0302020204030204" charset="0"/>
            </a:endParaRPr>
          </a:p>
          <a:p>
            <a:endParaRPr lang="en-US" altLang="en-US" i="1">
              <a:latin typeface="Calibri Light" panose="020F0302020204030204" charset="0"/>
              <a:cs typeface="Calibri Light" panose="020F0302020204030204" charset="0"/>
            </a:endParaRPr>
          </a:p>
          <a:p>
            <a:r>
              <a:rPr lang="en-US" altLang="en-US" i="1">
                <a:latin typeface="Calibri Light" panose="020F0302020204030204" charset="0"/>
                <a:cs typeface="Calibri Light" panose="020F0302020204030204" charset="0"/>
              </a:rPr>
              <a:t>Remove highly specific job titles (change "The sole Female Accounts Manager" to "A mid-level manager").</a:t>
            </a:r>
            <a:endParaRPr lang="en-US" altLang="en-US" i="1">
              <a:latin typeface="Calibri Light" panose="020F0302020204030204" charset="0"/>
              <a:cs typeface="Calibri Light" panose="020F0302020204030204" charset="0"/>
            </a:endParaRPr>
          </a:p>
          <a:p>
            <a:endParaRPr lang="en-US" altLang="en-US" i="1">
              <a:latin typeface="Calibri Light" panose="020F0302020204030204" charset="0"/>
              <a:cs typeface="Calibri Light" panose="020F0302020204030204" charset="0"/>
            </a:endParaRPr>
          </a:p>
          <a:p>
            <a:r>
              <a:rPr lang="en-US" altLang="en-US" i="1">
                <a:latin typeface="Calibri Light" panose="020F0302020204030204" charset="0"/>
                <a:cs typeface="Calibri Light" panose="020F0302020204030204" charset="0"/>
              </a:rPr>
              <a:t>Aggregate quantitative data and restrict upper/lower ranges to hide outliers.</a:t>
            </a:r>
            <a:endParaRPr lang="en-US" altLang="en-US" i="1">
              <a:latin typeface="Calibri Light" panose="020F0302020204030204" charset="0"/>
              <a:cs typeface="Calibri Light" panose="020F0302020204030204" charset="0"/>
            </a:endParaRPr>
          </a:p>
        </p:txBody>
      </p:sp>
      <p:sp>
        <p:nvSpPr>
          <p:cNvPr id="5" name="Footer Placeholder 4"/>
          <p:cNvSpPr>
            <a:spLocks noGrp="1"/>
          </p:cNvSpPr>
          <p:nvPr>
            <p:ph type="ftr" sz="quarter" idx="11"/>
          </p:nvPr>
        </p:nvSpPr>
        <p:spPr/>
        <p:txBody>
          <a:bodyPr/>
          <a:p>
            <a:endParaRPr lang="en-US" dirty="0"/>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a:latin typeface="Calibri Light" panose="020F0302020204030204" charset="0"/>
                <a:cs typeface="Calibri Light" panose="020F0302020204030204" charset="0"/>
              </a:rPr>
              <a:t>Other Considerations</a:t>
            </a:r>
            <a:endParaRPr lang="en-US">
              <a:latin typeface="Calibri Light" panose="020F0302020204030204" charset="0"/>
              <a:cs typeface="Calibri Light" panose="020F0302020204030204" charset="0"/>
            </a:endParaRPr>
          </a:p>
        </p:txBody>
      </p:sp>
      <p:sp>
        <p:nvSpPr>
          <p:cNvPr id="3" name="Content Placeholder 2"/>
          <p:cNvSpPr>
            <a:spLocks noGrp="1"/>
          </p:cNvSpPr>
          <p:nvPr>
            <p:ph idx="1"/>
          </p:nvPr>
        </p:nvSpPr>
        <p:spPr/>
        <p:txBody>
          <a:bodyPr/>
          <a:p>
            <a:endParaRPr lang="en-US"/>
          </a:p>
        </p:txBody>
      </p:sp>
      <p:sp>
        <p:nvSpPr>
          <p:cNvPr id="5" name="Footer Placeholder 4"/>
          <p:cNvSpPr>
            <a:spLocks noGrp="1"/>
          </p:cNvSpPr>
          <p:nvPr>
            <p:ph type="ftr" sz="quarter" idx="11"/>
          </p:nvPr>
        </p:nvSpPr>
        <p:spPr/>
        <p:txBody>
          <a:bodyPr/>
          <a:p>
            <a:endParaRPr lang="en-US" dirty="0"/>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altLang="en-US">
                <a:latin typeface="Calibri Light" panose="020F0302020204030204" charset="0"/>
                <a:cs typeface="Calibri Light" panose="020F0302020204030204" charset="0"/>
                <a:sym typeface="+mn-ea"/>
              </a:rPr>
              <a:t>1.4. Internet-Mediated Research </a:t>
            </a:r>
            <a:endParaRPr lang="en-US"/>
          </a:p>
        </p:txBody>
      </p:sp>
      <p:sp>
        <p:nvSpPr>
          <p:cNvPr id="3" name="Content Placeholder 2"/>
          <p:cNvSpPr>
            <a:spLocks noGrp="1"/>
          </p:cNvSpPr>
          <p:nvPr>
            <p:ph idx="1"/>
          </p:nvPr>
        </p:nvSpPr>
        <p:spPr>
          <a:xfrm>
            <a:off x="457200" y="1600200"/>
            <a:ext cx="8229600" cy="3958590"/>
          </a:xfrm>
        </p:spPr>
        <p:txBody>
          <a:bodyPr/>
          <a:p>
            <a:r>
              <a:rPr lang="en-US" altLang="en-US">
                <a:latin typeface="Calibri Light" panose="020F0302020204030204" charset="0"/>
                <a:cs typeface="Calibri Light" panose="020F0302020204030204" charset="0"/>
              </a:rPr>
              <a:t>Just because data is on the internet does not mean it is ethical to use it!</a:t>
            </a:r>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b="1">
                <a:latin typeface="Calibri Light" panose="020F0302020204030204" charset="0"/>
                <a:cs typeface="Calibri Light" panose="020F0302020204030204" charset="0"/>
              </a:rPr>
              <a:t>Passive Analysis ("Lurking")</a:t>
            </a:r>
            <a:r>
              <a:rPr lang="en-US" altLang="en-US">
                <a:latin typeface="Calibri Light" panose="020F0302020204030204" charset="0"/>
                <a:cs typeface="Calibri Light" panose="020F0302020204030204" charset="0"/>
              </a:rPr>
              <a:t>: Joining an online community (like a private Facebook group or forum) to secretly "harvest" data without participating or asking permission. This is considered deception and lacks respect.</a:t>
            </a:r>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b="1">
                <a:latin typeface="Calibri Light" panose="020F0302020204030204" charset="0"/>
                <a:cs typeface="Calibri Light" panose="020F0302020204030204" charset="0"/>
              </a:rPr>
              <a:t>Netiquette</a:t>
            </a:r>
            <a:r>
              <a:rPr lang="en-US" altLang="en-US">
                <a:latin typeface="Calibri Light" panose="020F0302020204030204" charset="0"/>
                <a:cs typeface="Calibri Light" panose="020F0302020204030204" charset="0"/>
              </a:rPr>
              <a:t>: Do not spam potential participants with unwanted emails.</a:t>
            </a:r>
            <a:endParaRPr lang="en-US" altLang="en-US">
              <a:latin typeface="Calibri Light" panose="020F0302020204030204" charset="0"/>
              <a:cs typeface="Calibri Light" panose="020F0302020204030204" charset="0"/>
            </a:endParaRPr>
          </a:p>
        </p:txBody>
      </p:sp>
      <p:sp>
        <p:nvSpPr>
          <p:cNvPr id="5" name="Footer Placeholder 4"/>
          <p:cNvSpPr>
            <a:spLocks noGrp="1"/>
          </p:cNvSpPr>
          <p:nvPr>
            <p:ph type="ftr" sz="quarter" idx="11"/>
          </p:nvPr>
        </p:nvSpPr>
        <p:spPr/>
        <p:txBody>
          <a:bodyPr/>
          <a:p>
            <a:endParaRPr lang="en-US" dirty="0"/>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altLang="en-US">
                <a:latin typeface="Calibri Light" panose="020F0302020204030204" charset="0"/>
                <a:cs typeface="Calibri Light" panose="020F0302020204030204" charset="0"/>
                <a:sym typeface="+mn-ea"/>
              </a:rPr>
              <a:t>1.5 Researcher Safety </a:t>
            </a:r>
            <a:endParaRPr lang="en-US"/>
          </a:p>
        </p:txBody>
      </p:sp>
      <p:sp>
        <p:nvSpPr>
          <p:cNvPr id="3" name="Content Placeholder 2"/>
          <p:cNvSpPr>
            <a:spLocks noGrp="1"/>
          </p:cNvSpPr>
          <p:nvPr>
            <p:ph idx="1"/>
          </p:nvPr>
        </p:nvSpPr>
        <p:spPr>
          <a:xfrm>
            <a:off x="457200" y="1600200"/>
            <a:ext cx="8229600" cy="4065270"/>
          </a:xfrm>
        </p:spPr>
        <p:txBody>
          <a:bodyPr>
            <a:normAutofit lnSpcReduction="20000"/>
          </a:bodyPr>
          <a:p>
            <a:r>
              <a:rPr lang="en-US" altLang="en-US">
                <a:latin typeface="Calibri Light" panose="020F0302020204030204" charset="0"/>
                <a:cs typeface="Calibri Light" panose="020F0302020204030204" charset="0"/>
              </a:rPr>
              <a:t>Ethical guidelines are also there to protect you. Never put your own safety in danger for the sake of data collection. Safety Checklist for Primary Data Collection:</a:t>
            </a:r>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b="1">
                <a:latin typeface="Calibri Light" panose="020F0302020204030204" charset="0"/>
                <a:cs typeface="Calibri Light" panose="020F0302020204030204" charset="0"/>
              </a:rPr>
              <a:t>Location:</a:t>
            </a:r>
            <a:r>
              <a:rPr lang="en-US" altLang="en-US">
                <a:latin typeface="Calibri Light" panose="020F0302020204030204" charset="0"/>
                <a:cs typeface="Calibri Light" panose="020F0302020204030204" charset="0"/>
              </a:rPr>
              <a:t> Always conduct face-to-face interviews in busy, public places or open offices.</a:t>
            </a:r>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b="1">
                <a:latin typeface="Calibri Light" panose="020F0302020204030204" charset="0"/>
                <a:cs typeface="Calibri Light" panose="020F0302020204030204" charset="0"/>
              </a:rPr>
              <a:t>Communication</a:t>
            </a:r>
            <a:r>
              <a:rPr lang="en-US" altLang="en-US">
                <a:latin typeface="Calibri Light" panose="020F0302020204030204" charset="0"/>
                <a:cs typeface="Calibri Light" panose="020F0302020204030204" charset="0"/>
              </a:rPr>
              <a:t>: Tell a friend or colleague exactly who you are meeting, where, and when the meeting should end.</a:t>
            </a:r>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b="1">
                <a:latin typeface="Calibri Light" panose="020F0302020204030204" charset="0"/>
                <a:cs typeface="Calibri Light" panose="020F0302020204030204" charset="0"/>
              </a:rPr>
              <a:t>Boundaries: </a:t>
            </a:r>
            <a:r>
              <a:rPr lang="en-US" altLang="en-US">
                <a:latin typeface="Calibri Light" panose="020F0302020204030204" charset="0"/>
                <a:cs typeface="Calibri Light" panose="020F0302020204030204" charset="0"/>
              </a:rPr>
              <a:t>Use a university email address (not your personal one) and never give out your home address.</a:t>
            </a:r>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b="1">
                <a:latin typeface="Calibri Light" panose="020F0302020204030204" charset="0"/>
                <a:cs typeface="Calibri Light" panose="020F0302020204030204" charset="0"/>
              </a:rPr>
              <a:t>Awareness: </a:t>
            </a:r>
            <a:r>
              <a:rPr lang="en-US" altLang="en-US">
                <a:latin typeface="Calibri Light" panose="020F0302020204030204" charset="0"/>
                <a:cs typeface="Calibri Light" panose="020F0302020204030204" charset="0"/>
              </a:rPr>
              <a:t>Carry a fully charged mobile phone and have a clear exit strategy if a participant becomes aggressive.</a:t>
            </a:r>
            <a:endParaRPr lang="en-US" altLang="en-US">
              <a:latin typeface="Calibri Light" panose="020F0302020204030204" charset="0"/>
              <a:cs typeface="Calibri Light" panose="020F0302020204030204" charset="0"/>
            </a:endParaRPr>
          </a:p>
        </p:txBody>
      </p:sp>
      <p:sp>
        <p:nvSpPr>
          <p:cNvPr id="5" name="Footer Placeholder 4"/>
          <p:cNvSpPr>
            <a:spLocks noGrp="1"/>
          </p:cNvSpPr>
          <p:nvPr>
            <p:ph type="ftr" sz="quarter" idx="11"/>
          </p:nvPr>
        </p:nvSpPr>
        <p:spPr/>
        <p:txBody>
          <a:bodyPr/>
          <a:p>
            <a:endParaRPr lang="en-US" dirty="0"/>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normAutofit/>
          </a:bodyPr>
          <a:p>
            <a:r>
              <a:rPr lang="en-US" altLang="en-US">
                <a:latin typeface="Calibri Light" panose="020F0302020204030204" charset="0"/>
                <a:cs typeface="Calibri Light" panose="020F0302020204030204" charset="0"/>
              </a:rPr>
              <a:t>Topic 2: Limitations (The Honest Truth)</a:t>
            </a:r>
            <a:endParaRPr lang="en-US" altLang="en-US">
              <a:latin typeface="Calibri Light" panose="020F0302020204030204" charset="0"/>
              <a:cs typeface="Calibri Light" panose="020F0302020204030204" charset="0"/>
            </a:endParaRPr>
          </a:p>
        </p:txBody>
      </p:sp>
      <p:sp>
        <p:nvSpPr>
          <p:cNvPr id="3" name="Content Placeholder 2"/>
          <p:cNvSpPr>
            <a:spLocks noGrp="1"/>
          </p:cNvSpPr>
          <p:nvPr>
            <p:ph idx="1"/>
          </p:nvPr>
        </p:nvSpPr>
        <p:spPr>
          <a:xfrm>
            <a:off x="457200" y="1600200"/>
            <a:ext cx="8229600" cy="3913505"/>
          </a:xfrm>
        </p:spPr>
        <p:txBody>
          <a:bodyPr/>
          <a:p>
            <a:endParaRPr lang="en-US"/>
          </a:p>
        </p:txBody>
      </p:sp>
      <p:sp>
        <p:nvSpPr>
          <p:cNvPr id="5" name="Footer Placeholder 4"/>
          <p:cNvSpPr>
            <a:spLocks noGrp="1"/>
          </p:cNvSpPr>
          <p:nvPr>
            <p:ph type="ftr" sz="quarter" idx="11"/>
          </p:nvPr>
        </p:nvSpPr>
        <p:spPr/>
        <p:txBody>
          <a:bodyPr/>
          <a:p>
            <a:endParaRPr lang="en-US" dirty="0"/>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a:latin typeface="Calibri Light" panose="020F0302020204030204" charset="0"/>
                <a:cs typeface="Calibri Light" panose="020F0302020204030204" charset="0"/>
              </a:rPr>
              <a:t>2.1 </a:t>
            </a:r>
            <a:r>
              <a:rPr lang="en-US" altLang="en-US">
                <a:latin typeface="Calibri Light" panose="020F0302020204030204" charset="0"/>
                <a:cs typeface="Calibri Light" panose="020F0302020204030204" charset="0"/>
                <a:sym typeface="+mn-ea"/>
              </a:rPr>
              <a:t>Why Examiners LOVE Limitations</a:t>
            </a:r>
            <a:endParaRPr lang="en-US"/>
          </a:p>
        </p:txBody>
      </p:sp>
      <p:sp>
        <p:nvSpPr>
          <p:cNvPr id="3" name="Content Placeholder 2"/>
          <p:cNvSpPr>
            <a:spLocks noGrp="1"/>
          </p:cNvSpPr>
          <p:nvPr>
            <p:ph idx="1"/>
          </p:nvPr>
        </p:nvSpPr>
        <p:spPr>
          <a:xfrm>
            <a:off x="457200" y="1600200"/>
            <a:ext cx="8229600" cy="3629660"/>
          </a:xfrm>
        </p:spPr>
        <p:txBody>
          <a:bodyPr/>
          <a:p>
            <a:endParaRPr lang="en-US" altLang="en-US">
              <a:latin typeface="Calibri Light" panose="020F0302020204030204" charset="0"/>
              <a:cs typeface="Calibri Light" panose="020F0302020204030204" charset="0"/>
            </a:endParaRPr>
          </a:p>
          <a:p>
            <a:r>
              <a:rPr lang="en-US" altLang="en-US" b="1">
                <a:latin typeface="Calibri Light" panose="020F0302020204030204" charset="0"/>
                <a:cs typeface="Calibri Light" panose="020F0302020204030204" charset="0"/>
              </a:rPr>
              <a:t>The Myth:</a:t>
            </a:r>
            <a:r>
              <a:rPr lang="en-US" altLang="en-US">
                <a:latin typeface="Calibri Light" panose="020F0302020204030204" charset="0"/>
                <a:cs typeface="Calibri Light" panose="020F0302020204030204" charset="0"/>
              </a:rPr>
              <a:t> "If I tell the examiner my research has flaws, they will fail me."</a:t>
            </a:r>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b="1">
                <a:latin typeface="Calibri Light" panose="020F0302020204030204" charset="0"/>
                <a:cs typeface="Calibri Light" panose="020F0302020204030204" charset="0"/>
              </a:rPr>
              <a:t>The Truth:</a:t>
            </a:r>
            <a:r>
              <a:rPr lang="en-US" altLang="en-US">
                <a:latin typeface="Calibri Light" panose="020F0302020204030204" charset="0"/>
                <a:cs typeface="Calibri Light" panose="020F0302020204030204" charset="0"/>
              </a:rPr>
              <a:t> </a:t>
            </a:r>
            <a:r>
              <a:rPr lang="en-US" altLang="en-US" b="1">
                <a:solidFill>
                  <a:srgbClr val="C00000"/>
                </a:solidFill>
                <a:latin typeface="Calibri Light" panose="020F0302020204030204" charset="0"/>
                <a:cs typeface="Calibri Light" panose="020F0302020204030204" charset="0"/>
              </a:rPr>
              <a:t>No Master's project is perfect.</a:t>
            </a:r>
            <a:r>
              <a:rPr lang="en-US" altLang="en-US">
                <a:latin typeface="Calibri Light" panose="020F0302020204030204" charset="0"/>
                <a:cs typeface="Calibri Light" panose="020F0302020204030204" charset="0"/>
              </a:rPr>
              <a:t> If you pretend your research is flawless, you look arrogant. If you critically evaluate your own weaknesses, you prove you are a mature, self-aware academic.</a:t>
            </a:r>
            <a:endParaRPr lang="en-US" altLang="en-US">
              <a:latin typeface="Calibri Light" panose="020F0302020204030204" charset="0"/>
              <a:cs typeface="Calibri Light" panose="020F0302020204030204" charset="0"/>
            </a:endParaRPr>
          </a:p>
        </p:txBody>
      </p:sp>
      <p:sp>
        <p:nvSpPr>
          <p:cNvPr id="5" name="Footer Placeholder 4"/>
          <p:cNvSpPr>
            <a:spLocks noGrp="1"/>
          </p:cNvSpPr>
          <p:nvPr>
            <p:ph type="ftr" sz="quarter" idx="11"/>
          </p:nvPr>
        </p:nvSpPr>
        <p:spPr/>
        <p:txBody>
          <a:bodyPr/>
          <a:p>
            <a:endParaRPr lang="en-US" dirty="0"/>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altLang="en-US">
                <a:latin typeface="Calibri Light" panose="020F0302020204030204" charset="0"/>
                <a:cs typeface="Calibri Light" panose="020F0302020204030204" charset="0"/>
                <a:sym typeface="+mn-ea"/>
              </a:rPr>
              <a:t>2.2. Common Limitations you can use in your proposal</a:t>
            </a:r>
            <a:endParaRPr lang="en-US"/>
          </a:p>
        </p:txBody>
      </p:sp>
      <p:sp>
        <p:nvSpPr>
          <p:cNvPr id="3" name="Content Placeholder 2"/>
          <p:cNvSpPr>
            <a:spLocks noGrp="1"/>
          </p:cNvSpPr>
          <p:nvPr>
            <p:ph idx="1"/>
          </p:nvPr>
        </p:nvSpPr>
        <p:spPr>
          <a:xfrm>
            <a:off x="457200" y="1600200"/>
            <a:ext cx="8229600" cy="3433445"/>
          </a:xfrm>
        </p:spPr>
        <p:txBody>
          <a:bodyPr>
            <a:normAutofit fontScale="90000" lnSpcReduction="20000"/>
          </a:bodyPr>
          <a:p>
            <a:endParaRPr lang="en-US" altLang="en-US">
              <a:latin typeface="Calibri Light" panose="020F0302020204030204" charset="0"/>
              <a:cs typeface="Calibri Light" panose="020F0302020204030204" charset="0"/>
            </a:endParaRPr>
          </a:p>
          <a:p>
            <a:r>
              <a:rPr lang="en-US" altLang="en-US" sz="2000" b="1">
                <a:latin typeface="Calibri Light" panose="020F0302020204030204" charset="0"/>
                <a:cs typeface="Calibri Light" panose="020F0302020204030204" charset="0"/>
              </a:rPr>
              <a:t>Time Constraints:</a:t>
            </a:r>
            <a:r>
              <a:rPr lang="en-US" altLang="en-US" sz="2000">
                <a:latin typeface="Calibri Light" panose="020F0302020204030204" charset="0"/>
                <a:cs typeface="Calibri Light" panose="020F0302020204030204" charset="0"/>
              </a:rPr>
              <a:t> </a:t>
            </a:r>
            <a:r>
              <a:rPr lang="en-US" altLang="en-US" sz="2000" i="1">
                <a:latin typeface="Calibri Light" panose="020F0302020204030204" charset="0"/>
                <a:cs typeface="Calibri Light" panose="020F0302020204030204" charset="0"/>
              </a:rPr>
              <a:t>"Due to the strict Master's deadline, this is a cross-sectional study (a snapshot in time) rather than a longitudinal study tracking changes over several years."</a:t>
            </a:r>
            <a:endParaRPr lang="en-US" altLang="en-US" sz="2000" i="1">
              <a:latin typeface="Calibri Light" panose="020F0302020204030204" charset="0"/>
              <a:cs typeface="Calibri Light" panose="020F0302020204030204" charset="0"/>
            </a:endParaRPr>
          </a:p>
          <a:p>
            <a:endParaRPr lang="en-US" altLang="en-US" sz="2000" i="1">
              <a:latin typeface="Calibri Light" panose="020F0302020204030204" charset="0"/>
              <a:cs typeface="Calibri Light" panose="020F0302020204030204" charset="0"/>
            </a:endParaRPr>
          </a:p>
          <a:p>
            <a:r>
              <a:rPr lang="en-US" altLang="en-US" sz="2000" b="1">
                <a:latin typeface="Calibri Light" panose="020F0302020204030204" charset="0"/>
                <a:cs typeface="Calibri Light" panose="020F0302020204030204" charset="0"/>
              </a:rPr>
              <a:t>Sample Size / Generalisability</a:t>
            </a:r>
            <a:r>
              <a:rPr lang="en-US" altLang="en-US" sz="2000">
                <a:latin typeface="Calibri Light" panose="020F0302020204030204" charset="0"/>
                <a:cs typeface="Calibri Light" panose="020F0302020204030204" charset="0"/>
              </a:rPr>
              <a:t>: </a:t>
            </a:r>
            <a:r>
              <a:rPr lang="en-US" altLang="en-US" sz="2000" i="1">
                <a:latin typeface="Calibri Light" panose="020F0302020204030204" charset="0"/>
                <a:cs typeface="Calibri Light" panose="020F0302020204030204" charset="0"/>
              </a:rPr>
              <a:t>"Because I am using Interpretivism and conducting 10 deep qualitative interviews, the findings will provide rich context but cannot be mathematically generalised to the entire UK business sector."</a:t>
            </a:r>
            <a:endParaRPr lang="en-US" altLang="en-US" sz="2000" i="1">
              <a:latin typeface="Calibri Light" panose="020F0302020204030204" charset="0"/>
              <a:cs typeface="Calibri Light" panose="020F0302020204030204" charset="0"/>
            </a:endParaRPr>
          </a:p>
          <a:p>
            <a:endParaRPr lang="en-US" altLang="en-US" sz="2000">
              <a:latin typeface="Calibri Light" panose="020F0302020204030204" charset="0"/>
              <a:cs typeface="Calibri Light" panose="020F0302020204030204" charset="0"/>
            </a:endParaRPr>
          </a:p>
          <a:p>
            <a:r>
              <a:rPr lang="en-US" altLang="en-US" sz="2000" b="1">
                <a:latin typeface="Calibri Light" panose="020F0302020204030204" charset="0"/>
                <a:cs typeface="Calibri Light" panose="020F0302020204030204" charset="0"/>
              </a:rPr>
              <a:t>Access Limitations:</a:t>
            </a:r>
            <a:r>
              <a:rPr lang="en-US" altLang="en-US" sz="2000" b="1" i="1">
                <a:latin typeface="Calibri Light" panose="020F0302020204030204" charset="0"/>
                <a:cs typeface="Calibri Light" panose="020F0302020204030204" charset="0"/>
              </a:rPr>
              <a:t> </a:t>
            </a:r>
            <a:r>
              <a:rPr lang="en-US" altLang="en-US" sz="2000" i="1">
                <a:latin typeface="Calibri Light" panose="020F0302020204030204" charset="0"/>
                <a:cs typeface="Calibri Light" panose="020F0302020204030204" charset="0"/>
              </a:rPr>
              <a:t>"I only have access to one branch of the company in Wales, which may not reflect the corporate culture of their global headquarters."</a:t>
            </a:r>
            <a:endParaRPr lang="en-US" altLang="en-US" sz="2000" i="1">
              <a:latin typeface="Calibri Light" panose="020F0302020204030204" charset="0"/>
              <a:cs typeface="Calibri Light" panose="020F0302020204030204" charset="0"/>
            </a:endParaRPr>
          </a:p>
          <a:p>
            <a:endParaRPr lang="en-US" altLang="en-US" i="1">
              <a:latin typeface="Calibri Light" panose="020F0302020204030204" charset="0"/>
              <a:cs typeface="Calibri Light" panose="020F0302020204030204" charset="0"/>
            </a:endParaRPr>
          </a:p>
          <a:p>
            <a:pPr marL="0" indent="0">
              <a:buNone/>
            </a:pPr>
            <a:r>
              <a:rPr lang="en-US" altLang="en-US">
                <a:latin typeface="Calibri Light" panose="020F0302020204030204" charset="0"/>
                <a:cs typeface="Calibri Light" panose="020F0302020204030204" charset="0"/>
              </a:rPr>
              <a:t>... </a:t>
            </a:r>
            <a:endParaRPr lang="en-US" altLang="en-US">
              <a:latin typeface="Calibri Light" panose="020F0302020204030204" charset="0"/>
              <a:cs typeface="Calibri Light" panose="020F0302020204030204" charset="0"/>
            </a:endParaRPr>
          </a:p>
        </p:txBody>
      </p:sp>
      <p:sp>
        <p:nvSpPr>
          <p:cNvPr id="5" name="Footer Placeholder 4"/>
          <p:cNvSpPr>
            <a:spLocks noGrp="1"/>
          </p:cNvSpPr>
          <p:nvPr>
            <p:ph type="ftr" sz="quarter" idx="11"/>
          </p:nvPr>
        </p:nvSpPr>
        <p:spPr/>
        <p:txBody>
          <a:bodyPr/>
          <a:p>
            <a:endParaRPr lang="en-US" dirty="0"/>
          </a:p>
        </p:txBody>
      </p:sp>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altLang="en-US">
                <a:latin typeface="Calibri Light" panose="020F0302020204030204" charset="0"/>
                <a:cs typeface="Calibri Light" panose="020F0302020204030204" charset="0"/>
                <a:sym typeface="+mn-ea"/>
              </a:rPr>
              <a:t>Topic 3: Tentative Timeline </a:t>
            </a:r>
            <a:endParaRPr lang="en-US"/>
          </a:p>
        </p:txBody>
      </p:sp>
      <p:sp>
        <p:nvSpPr>
          <p:cNvPr id="3" name="Content Placeholder 2"/>
          <p:cNvSpPr>
            <a:spLocks noGrp="1"/>
          </p:cNvSpPr>
          <p:nvPr>
            <p:ph idx="1"/>
          </p:nvPr>
        </p:nvSpPr>
        <p:spPr>
          <a:xfrm>
            <a:off x="457200" y="1600200"/>
            <a:ext cx="8229600" cy="3771900"/>
          </a:xfrm>
        </p:spPr>
        <p:txBody>
          <a:bodyPr>
            <a:normAutofit fontScale="90000"/>
          </a:bodyPr>
          <a:p>
            <a:pPr marL="0" indent="0">
              <a:buNone/>
            </a:pPr>
            <a:endParaRPr lang="en-US" altLang="en-US">
              <a:latin typeface="Calibri Light" panose="020F0302020204030204" charset="0"/>
              <a:cs typeface="Calibri Light" panose="020F0302020204030204" charset="0"/>
            </a:endParaRPr>
          </a:p>
          <a:p>
            <a:r>
              <a:rPr lang="en-US" altLang="en-US" b="1">
                <a:latin typeface="Calibri Light" panose="020F0302020204030204" charset="0"/>
                <a:cs typeface="Calibri Light" panose="020F0302020204030204" charset="0"/>
              </a:rPr>
              <a:t>The Goal:</a:t>
            </a:r>
            <a:r>
              <a:rPr lang="en-US" altLang="en-US">
                <a:latin typeface="Calibri Light" panose="020F0302020204030204" charset="0"/>
                <a:cs typeface="Calibri Light" panose="020F0302020204030204" charset="0"/>
              </a:rPr>
              <a:t> This section proves to the examiner that you are a realistic project manager who actually understands how long research takes.</a:t>
            </a:r>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b="1">
                <a:latin typeface="Calibri Light" panose="020F0302020204030204" charset="0"/>
                <a:cs typeface="Calibri Light" panose="020F0302020204030204" charset="0"/>
              </a:rPr>
              <a:t>The Tool:</a:t>
            </a:r>
            <a:r>
              <a:rPr lang="en-US" altLang="en-US">
                <a:latin typeface="Calibri Light" panose="020F0302020204030204" charset="0"/>
                <a:cs typeface="Calibri Light" panose="020F0302020204030204" charset="0"/>
              </a:rPr>
              <a:t> You must include a visual Gantt Chart in your proposal.</a:t>
            </a:r>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b="1">
                <a:latin typeface="Calibri Light" panose="020F0302020204030204" charset="0"/>
                <a:cs typeface="Calibri Light" panose="020F0302020204030204" charset="0"/>
              </a:rPr>
              <a:t>The “Hidden” Time Traps</a:t>
            </a:r>
            <a:r>
              <a:rPr lang="en-US" altLang="en-US">
                <a:latin typeface="Calibri Light" panose="020F0302020204030204" charset="0"/>
                <a:cs typeface="Calibri Light" panose="020F0302020204030204" charset="0"/>
              </a:rPr>
              <a:t> you must plan for:</a:t>
            </a:r>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i="1">
                <a:solidFill>
                  <a:srgbClr val="C00000"/>
                </a:solidFill>
                <a:latin typeface="Calibri Light" panose="020F0302020204030204" charset="0"/>
                <a:cs typeface="Calibri Light" panose="020F0302020204030204" charset="0"/>
              </a:rPr>
              <a:t>Ethical Approval:</a:t>
            </a:r>
            <a:r>
              <a:rPr lang="en-US" altLang="en-US" i="1">
                <a:latin typeface="Calibri Light" panose="020F0302020204030204" charset="0"/>
                <a:cs typeface="Calibri Light" panose="020F0302020204030204" charset="0"/>
              </a:rPr>
              <a:t> You cannot start collecting data the day you write your proposal. </a:t>
            </a:r>
            <a:r>
              <a:rPr lang="en-US" altLang="en-US" i="1">
                <a:solidFill>
                  <a:srgbClr val="C00000"/>
                </a:solidFill>
                <a:latin typeface="Calibri Light" panose="020F0302020204030204" charset="0"/>
                <a:cs typeface="Calibri Light" panose="020F0302020204030204" charset="0"/>
              </a:rPr>
              <a:t>You must leave time for the university ethics board to approve it.</a:t>
            </a:r>
            <a:endParaRPr lang="en-US" altLang="en-US" i="1">
              <a:solidFill>
                <a:srgbClr val="C00000"/>
              </a:solidFill>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i="1">
                <a:solidFill>
                  <a:srgbClr val="C00000"/>
                </a:solidFill>
                <a:latin typeface="Calibri Light" panose="020F0302020204030204" charset="0"/>
                <a:cs typeface="Calibri Light" panose="020F0302020204030204" charset="0"/>
              </a:rPr>
              <a:t>Participant Flaking</a:t>
            </a:r>
            <a:r>
              <a:rPr lang="en-US" altLang="en-US" i="1">
                <a:latin typeface="Calibri Light" panose="020F0302020204030204" charset="0"/>
                <a:cs typeface="Calibri Light" panose="020F0302020204030204" charset="0"/>
              </a:rPr>
              <a:t>: People will cancel interviews. </a:t>
            </a:r>
            <a:r>
              <a:rPr lang="en-US" altLang="en-US" i="1">
                <a:solidFill>
                  <a:srgbClr val="C00000"/>
                </a:solidFill>
                <a:latin typeface="Calibri Light" panose="020F0302020204030204" charset="0"/>
                <a:cs typeface="Calibri Light" panose="020F0302020204030204" charset="0"/>
              </a:rPr>
              <a:t>Leave a buffer week.</a:t>
            </a:r>
            <a:endParaRPr lang="en-US" altLang="en-US" i="1">
              <a:solidFill>
                <a:srgbClr val="C00000"/>
              </a:solidFill>
              <a:latin typeface="Calibri Light" panose="020F0302020204030204" charset="0"/>
              <a:cs typeface="Calibri Light" panose="020F0302020204030204" charset="0"/>
            </a:endParaRPr>
          </a:p>
          <a:p>
            <a:endParaRPr lang="en-US" altLang="en-US" i="1">
              <a:latin typeface="Calibri Light" panose="020F0302020204030204" charset="0"/>
              <a:cs typeface="Calibri Light" panose="020F0302020204030204" charset="0"/>
            </a:endParaRPr>
          </a:p>
          <a:p>
            <a:r>
              <a:rPr lang="en-US" altLang="en-US" i="1">
                <a:solidFill>
                  <a:srgbClr val="C00000"/>
                </a:solidFill>
                <a:latin typeface="Calibri Light" panose="020F0302020204030204" charset="0"/>
                <a:cs typeface="Calibri Light" panose="020F0302020204030204" charset="0"/>
              </a:rPr>
              <a:t>The Transcription Nightmare</a:t>
            </a:r>
            <a:r>
              <a:rPr lang="en-US" altLang="en-US" i="1">
                <a:latin typeface="Calibri Light" panose="020F0302020204030204" charset="0"/>
                <a:cs typeface="Calibri Light" panose="020F0302020204030204" charset="0"/>
              </a:rPr>
              <a:t>:  a 1-hour interview takes about 4 hours to transcribe and clean up. </a:t>
            </a:r>
            <a:r>
              <a:rPr lang="en-US" altLang="en-US" i="1">
                <a:solidFill>
                  <a:srgbClr val="C00000"/>
                </a:solidFill>
                <a:latin typeface="Calibri Light" panose="020F0302020204030204" charset="0"/>
                <a:cs typeface="Calibri Light" panose="020F0302020204030204" charset="0"/>
              </a:rPr>
              <a:t>You cannot do data collection and data analysis in the same week!</a:t>
            </a:r>
            <a:endParaRPr lang="en-US" altLang="en-US" i="1">
              <a:solidFill>
                <a:srgbClr val="C00000"/>
              </a:solidFill>
              <a:latin typeface="Calibri Light" panose="020F0302020204030204" charset="0"/>
              <a:cs typeface="Calibri Light" panose="020F0302020204030204" charset="0"/>
            </a:endParaRPr>
          </a:p>
        </p:txBody>
      </p:sp>
      <p:sp>
        <p:nvSpPr>
          <p:cNvPr id="5" name="Footer Placeholder 4"/>
          <p:cNvSpPr>
            <a:spLocks noGrp="1"/>
          </p:cNvSpPr>
          <p:nvPr>
            <p:ph type="ftr" sz="quarter" idx="11"/>
          </p:nvPr>
        </p:nvSpPr>
        <p:spPr/>
        <p:txBody>
          <a:bodyPr/>
          <a:p>
            <a:endParaRPr lang="en-US" dirty="0"/>
          </a:p>
        </p:txBody>
      </p:sp>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altLang="en-US">
                <a:latin typeface="Calibri Light" panose="020F0302020204030204" charset="0"/>
                <a:cs typeface="Calibri Light" panose="020F0302020204030204" charset="0"/>
                <a:sym typeface="+mn-ea"/>
              </a:rPr>
              <a:t>A Realistic Master's Timeline </a:t>
            </a:r>
            <a:endParaRPr lang="en-US"/>
          </a:p>
        </p:txBody>
      </p:sp>
      <p:sp>
        <p:nvSpPr>
          <p:cNvPr id="3" name="Content Placeholder 2"/>
          <p:cNvSpPr>
            <a:spLocks noGrp="1"/>
          </p:cNvSpPr>
          <p:nvPr>
            <p:ph idx="1"/>
          </p:nvPr>
        </p:nvSpPr>
        <p:spPr>
          <a:xfrm>
            <a:off x="457200" y="1600200"/>
            <a:ext cx="8229600" cy="4091305"/>
          </a:xfrm>
        </p:spPr>
        <p:txBody>
          <a:bodyPr/>
          <a:p>
            <a:endParaRPr lang="en-US" altLang="en-US">
              <a:latin typeface="Calibri Light" panose="020F0302020204030204" charset="0"/>
              <a:cs typeface="Calibri Light" panose="020F0302020204030204" charset="0"/>
            </a:endParaRPr>
          </a:p>
          <a:p>
            <a:r>
              <a:rPr lang="en-US" altLang="en-US">
                <a:latin typeface="Calibri Light" panose="020F0302020204030204" charset="0"/>
                <a:cs typeface="Calibri Light" panose="020F0302020204030204" charset="0"/>
              </a:rPr>
              <a:t>Month 1: Finalise Literature Review &amp; Submit Ethics Form.</a:t>
            </a:r>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a:latin typeface="Calibri Light" panose="020F0302020204030204" charset="0"/>
                <a:cs typeface="Calibri Light" panose="020F0302020204030204" charset="0"/>
              </a:rPr>
              <a:t>Month 2: Pilot testing the questionnaire/interview guide.</a:t>
            </a:r>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a:latin typeface="Calibri Light" panose="020F0302020204030204" charset="0"/>
                <a:cs typeface="Calibri Light" panose="020F0302020204030204" charset="0"/>
              </a:rPr>
              <a:t>Month 3: Primary Data Collection (Surveys &amp; Interviews).</a:t>
            </a:r>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a:latin typeface="Calibri Light" panose="020F0302020204030204" charset="0"/>
                <a:cs typeface="Calibri Light" panose="020F0302020204030204" charset="0"/>
              </a:rPr>
              <a:t>Month 4: Transcription &amp; Thematic/Statistical Analysis.</a:t>
            </a:r>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a:latin typeface="Calibri Light" panose="020F0302020204030204" charset="0"/>
                <a:cs typeface="Calibri Light" panose="020F0302020204030204" charset="0"/>
              </a:rPr>
              <a:t>Month 5: Writing the Findings &amp; Conclusion chapters.</a:t>
            </a:r>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a:latin typeface="Calibri Light" panose="020F0302020204030204" charset="0"/>
                <a:cs typeface="Calibri Light" panose="020F0302020204030204" charset="0"/>
              </a:rPr>
              <a:t>Month 6: Proofreading, Formatting, and Submission.</a:t>
            </a:r>
            <a:endParaRPr lang="en-US" altLang="en-US">
              <a:latin typeface="Calibri Light" panose="020F0302020204030204" charset="0"/>
              <a:cs typeface="Calibri Light" panose="020F0302020204030204" charset="0"/>
            </a:endParaRPr>
          </a:p>
        </p:txBody>
      </p:sp>
      <p:sp>
        <p:nvSpPr>
          <p:cNvPr id="5" name="Footer Placeholder 4"/>
          <p:cNvSpPr>
            <a:spLocks noGrp="1"/>
          </p:cNvSpPr>
          <p:nvPr>
            <p:ph type="ftr" sz="quarter" idx="11"/>
          </p:nvPr>
        </p:nvSpPr>
        <p:spPr/>
        <p:txBody>
          <a:bodyPr/>
          <a:p>
            <a:endParaRPr lang="en-US" dirty="0"/>
          </a:p>
        </p:txBody>
      </p:sp>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a:latin typeface="Calibri Light" panose="020F0302020204030204" charset="0"/>
                <a:cs typeface="Calibri Light" panose="020F0302020204030204" charset="0"/>
              </a:rPr>
              <a:t>A Template of the Thesis Timeline: </a:t>
            </a:r>
            <a:endParaRPr lang="en-US">
              <a:latin typeface="Calibri Light" panose="020F0302020204030204" charset="0"/>
              <a:cs typeface="Calibri Light" panose="020F0302020204030204" charset="0"/>
            </a:endParaRPr>
          </a:p>
        </p:txBody>
      </p:sp>
      <p:pic>
        <p:nvPicPr>
          <p:cNvPr id="6" name="Content Placeholder 5"/>
          <p:cNvPicPr>
            <a:picLocks noChangeAspect="1"/>
          </p:cNvPicPr>
          <p:nvPr>
            <p:ph idx="1"/>
          </p:nvPr>
        </p:nvPicPr>
        <p:blipFill>
          <a:blip r:embed="rId1"/>
          <a:stretch>
            <a:fillRect/>
          </a:stretch>
        </p:blipFill>
        <p:spPr>
          <a:xfrm>
            <a:off x="905510" y="1417955"/>
            <a:ext cx="7882890" cy="3425825"/>
          </a:xfrm>
          <a:prstGeom prst="rect">
            <a:avLst/>
          </a:prstGeom>
        </p:spPr>
      </p:pic>
      <p:sp>
        <p:nvSpPr>
          <p:cNvPr id="5" name="Footer Placeholder 4"/>
          <p:cNvSpPr>
            <a:spLocks noGrp="1"/>
          </p:cNvSpPr>
          <p:nvPr>
            <p:ph type="ftr" sz="quarter" idx="11"/>
          </p:nvPr>
        </p:nvSpPr>
        <p:spPr/>
        <p:txBody>
          <a:bodyPr/>
          <a:p>
            <a:endParaRPr lang="en-US" dirty="0"/>
          </a:p>
        </p:txBody>
      </p:sp>
      <p:sp>
        <p:nvSpPr>
          <p:cNvPr id="7" name="Text Box 6"/>
          <p:cNvSpPr txBox="1"/>
          <p:nvPr/>
        </p:nvSpPr>
        <p:spPr>
          <a:xfrm>
            <a:off x="1000125" y="5053965"/>
            <a:ext cx="7524115" cy="494665"/>
          </a:xfrm>
          <a:prstGeom prst="rect">
            <a:avLst/>
          </a:prstGeom>
          <a:noFill/>
        </p:spPr>
        <p:txBody>
          <a:bodyPr wrap="square" rtlCol="0">
            <a:noAutofit/>
          </a:bodyPr>
          <a:p>
            <a:r>
              <a:rPr lang="en-US" altLang="en-US" i="1">
                <a:latin typeface="Calibri Light" panose="020F0302020204030204" charset="0"/>
                <a:cs typeface="Calibri Light" panose="020F0302020204030204" charset="0"/>
              </a:rPr>
              <a:t>https://www.template.net/editable/270154/thesis-timeline-template</a:t>
            </a:r>
            <a:endParaRPr lang="en-US" altLang="en-US" i="1">
              <a:latin typeface="Calibri Light" panose="020F0302020204030204" charset="0"/>
              <a:cs typeface="Calibri Light" panose="020F0302020204030204" charset="0"/>
            </a:endParaRPr>
          </a:p>
          <a:p>
            <a:endParaRPr lang="en-US" altLang="en-US" i="1">
              <a:latin typeface="Calibri Light" panose="020F0302020204030204" charset="0"/>
              <a:cs typeface="Calibri Light" panose="020F0302020204030204" charset="0"/>
            </a:endParaRPr>
          </a:p>
        </p:txBody>
      </p:sp>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altLang="en-US" b="1">
                <a:latin typeface="Calibri Light" panose="020F0302020204030204" charset="0"/>
                <a:cs typeface="Calibri Light" panose="020F0302020204030204" charset="0"/>
                <a:sym typeface="+mn-ea"/>
              </a:rPr>
              <a:t>Contetns of Week 7: Unpacking the Assignment (5,000 words)</a:t>
            </a:r>
            <a:endParaRPr lang="en-US" b="1"/>
          </a:p>
        </p:txBody>
      </p:sp>
      <p:sp>
        <p:nvSpPr>
          <p:cNvPr id="3" name="Content Placeholder 2"/>
          <p:cNvSpPr>
            <a:spLocks noGrp="1"/>
          </p:cNvSpPr>
          <p:nvPr>
            <p:ph idx="1"/>
          </p:nvPr>
        </p:nvSpPr>
        <p:spPr>
          <a:xfrm>
            <a:off x="1405890" y="1467326"/>
            <a:ext cx="6172200" cy="3175159"/>
          </a:xfrm>
        </p:spPr>
        <p:txBody>
          <a:bodyPr>
            <a:noAutofit/>
          </a:bodyPr>
          <a:p>
            <a:pPr marL="0" indent="0">
              <a:buNone/>
            </a:pPr>
            <a:r>
              <a:rPr lang="en-US" altLang="en-US" sz="1500">
                <a:latin typeface="Calibri Light" panose="020F0302020204030204" charset="0"/>
                <a:cs typeface="Calibri Light" panose="020F0302020204030204" charset="0"/>
              </a:rPr>
              <a:t>You are tasked with developing a comprehensive </a:t>
            </a:r>
            <a:r>
              <a:rPr lang="en-US" altLang="en-US" sz="1500">
                <a:solidFill>
                  <a:srgbClr val="C00000"/>
                </a:solidFill>
                <a:latin typeface="Calibri Light" panose="020F0302020204030204" charset="0"/>
                <a:cs typeface="Calibri Light" panose="020F0302020204030204" charset="0"/>
              </a:rPr>
              <a:t>research proposal</a:t>
            </a:r>
            <a:r>
              <a:rPr lang="en-US" altLang="en-US" sz="1500">
                <a:latin typeface="Calibri Light" panose="020F0302020204030204" charset="0"/>
                <a:cs typeface="Calibri Light" panose="020F0302020204030204" charset="0"/>
              </a:rPr>
              <a:t> to investigate</a:t>
            </a:r>
            <a:r>
              <a:rPr lang="en-US" altLang="en-US" sz="1500">
                <a:solidFill>
                  <a:srgbClr val="C00000"/>
                </a:solidFill>
                <a:latin typeface="Calibri Light" panose="020F0302020204030204" charset="0"/>
                <a:cs typeface="Calibri Light" panose="020F0302020204030204" charset="0"/>
              </a:rPr>
              <a:t> a chosen business research area</a:t>
            </a:r>
            <a:r>
              <a:rPr lang="en-US" altLang="en-US" sz="1500">
                <a:latin typeface="Calibri Light" panose="020F0302020204030204" charset="0"/>
                <a:cs typeface="Calibri Light" panose="020F0302020204030204" charset="0"/>
              </a:rPr>
              <a:t>. In your proposal, you should address the</a:t>
            </a:r>
            <a:r>
              <a:rPr lang="en-US" altLang="en-US" sz="1500">
                <a:solidFill>
                  <a:srgbClr val="C00000"/>
                </a:solidFill>
                <a:latin typeface="Calibri Light" panose="020F0302020204030204" charset="0"/>
                <a:cs typeface="Calibri Light" panose="020F0302020204030204" charset="0"/>
              </a:rPr>
              <a:t> key components</a:t>
            </a:r>
            <a:r>
              <a:rPr lang="en-US" altLang="en-US" sz="1500">
                <a:latin typeface="Calibri Light" panose="020F0302020204030204" charset="0"/>
                <a:cs typeface="Calibri Light" panose="020F0302020204030204" charset="0"/>
              </a:rPr>
              <a:t> of </a:t>
            </a:r>
            <a:r>
              <a:rPr lang="en-US" altLang="en-US" sz="1500">
                <a:solidFill>
                  <a:schemeClr val="tx1"/>
                </a:solidFill>
                <a:latin typeface="Calibri Light" panose="020F0302020204030204" charset="0"/>
                <a:cs typeface="Calibri Light" panose="020F0302020204030204" charset="0"/>
              </a:rPr>
              <a:t>a research plan</a:t>
            </a:r>
            <a:r>
              <a:rPr lang="en-US" altLang="en-US" sz="1500">
                <a:latin typeface="Calibri Light" panose="020F0302020204030204" charset="0"/>
                <a:cs typeface="Calibri Light" panose="020F0302020204030204" charset="0"/>
              </a:rPr>
              <a:t>, including: </a:t>
            </a:r>
            <a:endParaRPr lang="en-US" altLang="en-US" sz="1500">
              <a:latin typeface="Calibri Light" panose="020F0302020204030204" charset="0"/>
              <a:cs typeface="Calibri Light" panose="020F0302020204030204" charset="0"/>
            </a:endParaRPr>
          </a:p>
          <a:p>
            <a:r>
              <a:rPr lang="en-US" altLang="en-US" sz="1500">
                <a:solidFill>
                  <a:srgbClr val="C00000"/>
                </a:solidFill>
                <a:latin typeface="Calibri Light" panose="020F0302020204030204" charset="0"/>
                <a:cs typeface="Calibri Light" panose="020F0302020204030204" charset="0"/>
              </a:rPr>
              <a:t>the background, https://www.template.net/editable/270154/thesis-timeline-template</a:t>
            </a:r>
            <a:endParaRPr lang="en-US" altLang="en-US" sz="1500">
              <a:solidFill>
                <a:srgbClr val="C00000"/>
              </a:solidFill>
              <a:latin typeface="Calibri Light" panose="020F0302020204030204" charset="0"/>
              <a:cs typeface="Calibri Light" panose="020F0302020204030204" charset="0"/>
            </a:endParaRPr>
          </a:p>
          <a:p>
            <a:r>
              <a:rPr lang="en-US" altLang="en-US" sz="1500">
                <a:solidFill>
                  <a:srgbClr val="C00000"/>
                </a:solidFill>
                <a:latin typeface="Calibri Light" panose="020F0302020204030204" charset="0"/>
                <a:cs typeface="Calibri Light" panose="020F0302020204030204" charset="0"/>
              </a:rPr>
              <a:t>research questions,                                  </a:t>
            </a:r>
            <a:r>
              <a:rPr lang="en-US" altLang="en-US" sz="1800" b="1">
                <a:solidFill>
                  <a:srgbClr val="C00000"/>
                </a:solidFill>
                <a:latin typeface="Calibri Light" panose="020F0302020204030204" charset="0"/>
                <a:cs typeface="Calibri Light" panose="020F0302020204030204" charset="0"/>
              </a:rPr>
              <a:t> Introduction </a:t>
            </a:r>
            <a:endParaRPr lang="en-US" altLang="en-US" sz="1800" b="1">
              <a:solidFill>
                <a:srgbClr val="C00000"/>
              </a:solidFill>
              <a:latin typeface="Calibri Light" panose="020F0302020204030204" charset="0"/>
              <a:cs typeface="Calibri Light" panose="020F0302020204030204" charset="0"/>
            </a:endParaRPr>
          </a:p>
          <a:p>
            <a:r>
              <a:rPr lang="en-US" altLang="en-US" sz="1500">
                <a:solidFill>
                  <a:srgbClr val="C00000"/>
                </a:solidFill>
                <a:latin typeface="Calibri Light" panose="020F0302020204030204" charset="0"/>
                <a:cs typeface="Calibri Light" panose="020F0302020204030204" charset="0"/>
              </a:rPr>
              <a:t>objectives, </a:t>
            </a:r>
            <a:endParaRPr lang="en-US" altLang="en-US" sz="1500">
              <a:solidFill>
                <a:srgbClr val="C00000"/>
              </a:solidFill>
              <a:latin typeface="Calibri Light" panose="020F0302020204030204" charset="0"/>
              <a:cs typeface="Calibri Light" panose="020F0302020204030204" charset="0"/>
            </a:endParaRPr>
          </a:p>
          <a:p>
            <a:r>
              <a:rPr lang="en-US" altLang="en-US" sz="1500">
                <a:solidFill>
                  <a:srgbClr val="C00000"/>
                </a:solidFill>
                <a:latin typeface="Calibri Light" panose="020F0302020204030204" charset="0"/>
                <a:cs typeface="Calibri Light" panose="020F0302020204030204" charset="0"/>
              </a:rPr>
              <a:t>literature Review                                     </a:t>
            </a:r>
            <a:r>
              <a:rPr lang="en-US" altLang="en-US" sz="1800" b="1">
                <a:solidFill>
                  <a:srgbClr val="C00000"/>
                </a:solidFill>
                <a:latin typeface="Calibri Light" panose="020F0302020204030204" charset="0"/>
                <a:cs typeface="Calibri Light" panose="020F0302020204030204" charset="0"/>
              </a:rPr>
              <a:t>  Literature Review</a:t>
            </a:r>
            <a:endParaRPr lang="en-US" altLang="en-US" sz="1500">
              <a:solidFill>
                <a:srgbClr val="C00000"/>
              </a:solidFill>
              <a:latin typeface="Calibri Light" panose="020F0302020204030204" charset="0"/>
              <a:cs typeface="Calibri Light" panose="020F0302020204030204" charset="0"/>
            </a:endParaRPr>
          </a:p>
          <a:p>
            <a:r>
              <a:rPr lang="en-US" altLang="en-US" sz="1500">
                <a:solidFill>
                  <a:srgbClr val="C00000"/>
                </a:solidFill>
                <a:latin typeface="Calibri Light" panose="020F0302020204030204" charset="0"/>
                <a:cs typeface="Calibri Light" panose="020F0302020204030204" charset="0"/>
              </a:rPr>
              <a:t>methodology( Research Onion), </a:t>
            </a:r>
            <a:endParaRPr lang="en-US" altLang="en-US" sz="1500">
              <a:solidFill>
                <a:srgbClr val="C00000"/>
              </a:solidFill>
              <a:latin typeface="Calibri Light" panose="020F0302020204030204" charset="0"/>
              <a:cs typeface="Calibri Light" panose="020F0302020204030204" charset="0"/>
            </a:endParaRPr>
          </a:p>
          <a:p>
            <a:r>
              <a:rPr lang="en-US" altLang="en-US" sz="1500">
                <a:solidFill>
                  <a:srgbClr val="C00000"/>
                </a:solidFill>
                <a:latin typeface="Calibri Light" panose="020F0302020204030204" charset="0"/>
                <a:cs typeface="Calibri Light" panose="020F0302020204030204" charset="0"/>
              </a:rPr>
              <a:t>data analysis, </a:t>
            </a:r>
            <a:endParaRPr lang="en-US" altLang="en-US" sz="1500">
              <a:solidFill>
                <a:srgbClr val="C00000"/>
              </a:solidFill>
              <a:latin typeface="Calibri Light" panose="020F0302020204030204" charset="0"/>
              <a:cs typeface="Calibri Light" panose="020F0302020204030204" charset="0"/>
            </a:endParaRPr>
          </a:p>
          <a:p>
            <a:r>
              <a:rPr lang="en-US" altLang="en-US" sz="1500">
                <a:solidFill>
                  <a:srgbClr val="C00000"/>
                </a:solidFill>
                <a:latin typeface="Calibri Light" panose="020F0302020204030204" charset="0"/>
                <a:cs typeface="Calibri Light" panose="020F0302020204030204" charset="0"/>
              </a:rPr>
              <a:t>significance of the study,                          </a:t>
            </a:r>
            <a:r>
              <a:rPr lang="en-US" altLang="en-US" sz="1800" b="1">
                <a:solidFill>
                  <a:srgbClr val="C00000"/>
                </a:solidFill>
                <a:latin typeface="Calibri Light" panose="020F0302020204030204" charset="0"/>
                <a:cs typeface="Calibri Light" panose="020F0302020204030204" charset="0"/>
              </a:rPr>
              <a:t>Methodology</a:t>
            </a:r>
            <a:endParaRPr lang="en-US" altLang="en-US" sz="1500">
              <a:solidFill>
                <a:srgbClr val="C00000"/>
              </a:solidFill>
              <a:latin typeface="Calibri Light" panose="020F0302020204030204" charset="0"/>
              <a:cs typeface="Calibri Light" panose="020F0302020204030204" charset="0"/>
            </a:endParaRPr>
          </a:p>
          <a:p>
            <a:r>
              <a:rPr lang="en-US" altLang="en-US" sz="1500" b="1">
                <a:solidFill>
                  <a:srgbClr val="C00000"/>
                </a:solidFill>
                <a:latin typeface="Calibri Light" panose="020F0302020204030204" charset="0"/>
                <a:cs typeface="Calibri Light" panose="020F0302020204030204" charset="0"/>
              </a:rPr>
              <a:t>ethical considerations, </a:t>
            </a:r>
            <a:endParaRPr lang="en-US" altLang="en-US" sz="1500" b="1">
              <a:solidFill>
                <a:srgbClr val="C00000"/>
              </a:solidFill>
              <a:latin typeface="Calibri Light" panose="020F0302020204030204" charset="0"/>
              <a:cs typeface="Calibri Light" panose="020F0302020204030204" charset="0"/>
            </a:endParaRPr>
          </a:p>
          <a:p>
            <a:r>
              <a:rPr lang="en-US" altLang="en-US" sz="1500" b="1">
                <a:solidFill>
                  <a:srgbClr val="C00000"/>
                </a:solidFill>
                <a:latin typeface="Calibri Light" panose="020F0302020204030204" charset="0"/>
                <a:cs typeface="Calibri Light" panose="020F0302020204030204" charset="0"/>
              </a:rPr>
              <a:t>limitations, </a:t>
            </a:r>
            <a:endParaRPr lang="en-US" altLang="en-US" sz="1500" b="1">
              <a:solidFill>
                <a:srgbClr val="C00000"/>
              </a:solidFill>
              <a:latin typeface="Calibri Light" panose="020F0302020204030204" charset="0"/>
              <a:cs typeface="Calibri Light" panose="020F0302020204030204" charset="0"/>
            </a:endParaRPr>
          </a:p>
          <a:p>
            <a:r>
              <a:rPr lang="en-US" altLang="en-US" sz="1500" b="1">
                <a:solidFill>
                  <a:srgbClr val="C00000"/>
                </a:solidFill>
                <a:latin typeface="Calibri Light" panose="020F0302020204030204" charset="0"/>
                <a:cs typeface="Calibri Light" panose="020F0302020204030204" charset="0"/>
              </a:rPr>
              <a:t>and a tentative timeline                          </a:t>
            </a:r>
            <a:r>
              <a:rPr lang="en-US" altLang="en-US" sz="1800" b="1">
                <a:solidFill>
                  <a:srgbClr val="C00000"/>
                </a:solidFill>
                <a:latin typeface="Calibri Light" panose="020F0302020204030204" charset="0"/>
                <a:cs typeface="Calibri Light" panose="020F0302020204030204" charset="0"/>
              </a:rPr>
              <a:t> Timetable </a:t>
            </a:r>
            <a:endParaRPr lang="en-US" altLang="en-US" sz="1800" b="1">
              <a:solidFill>
                <a:srgbClr val="C00000"/>
              </a:solidFill>
              <a:latin typeface="Calibri Light" panose="020F0302020204030204" charset="0"/>
              <a:cs typeface="Calibri Light" panose="020F0302020204030204" charset="0"/>
            </a:endParaRPr>
          </a:p>
        </p:txBody>
      </p:sp>
      <p:sp>
        <p:nvSpPr>
          <p:cNvPr id="4" name="Rounded Rectangle 3"/>
          <p:cNvSpPr/>
          <p:nvPr/>
        </p:nvSpPr>
        <p:spPr>
          <a:xfrm>
            <a:off x="1663859" y="2254568"/>
            <a:ext cx="1957864" cy="902970"/>
          </a:xfrm>
          <a:prstGeom prst="roundRect">
            <a:avLst/>
          </a:prstGeom>
          <a:noFill/>
          <a:ln>
            <a:solidFill>
              <a:schemeClr val="tx1"/>
            </a:solidFill>
          </a:ln>
          <a:extLst>
            <a:ext uri="{909E8E84-426E-40DD-AFC4-6F175D3DCCD1}">
              <a14:hiddenFill xmlns:a14="http://schemas.microsoft.com/office/drawing/2010/main">
                <a:solidFill>
                  <a:schemeClr val="tx1"/>
                </a:solidFill>
              </a14:hiddenFill>
            </a:ext>
          </a:extLst>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en-US" sz="1350"/>
          </a:p>
        </p:txBody>
      </p:sp>
      <p:sp>
        <p:nvSpPr>
          <p:cNvPr id="5" name="Right Arrow 4"/>
          <p:cNvSpPr/>
          <p:nvPr/>
        </p:nvSpPr>
        <p:spPr>
          <a:xfrm>
            <a:off x="3882866" y="2729548"/>
            <a:ext cx="572929" cy="56674"/>
          </a:xfrm>
          <a:prstGeom prst="rightArrow">
            <a:avLst/>
          </a:prstGeom>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en-US" sz="1350"/>
          </a:p>
        </p:txBody>
      </p:sp>
      <p:sp>
        <p:nvSpPr>
          <p:cNvPr id="7" name="Right Arrow 6"/>
          <p:cNvSpPr/>
          <p:nvPr/>
        </p:nvSpPr>
        <p:spPr>
          <a:xfrm>
            <a:off x="3882866" y="3302318"/>
            <a:ext cx="572929" cy="56674"/>
          </a:xfrm>
          <a:prstGeom prst="rightArrow">
            <a:avLst/>
          </a:prstGeom>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en-US" sz="1350"/>
          </a:p>
        </p:txBody>
      </p:sp>
      <p:sp>
        <p:nvSpPr>
          <p:cNvPr id="8" name="Rounded Rectangle 7"/>
          <p:cNvSpPr/>
          <p:nvPr/>
        </p:nvSpPr>
        <p:spPr>
          <a:xfrm>
            <a:off x="1710690" y="3210560"/>
            <a:ext cx="1704975" cy="234315"/>
          </a:xfrm>
          <a:prstGeom prst="roundRect">
            <a:avLst/>
          </a:prstGeom>
          <a:noFill/>
          <a:ln>
            <a:solidFill>
              <a:schemeClr val="tx1"/>
            </a:solidFill>
          </a:ln>
          <a:extLst>
            <a:ext uri="{909E8E84-426E-40DD-AFC4-6F175D3DCCD1}">
              <a14:hiddenFill xmlns:a14="http://schemas.microsoft.com/office/drawing/2010/main">
                <a:solidFill>
                  <a:schemeClr val="tx1"/>
                </a:solidFill>
              </a14:hiddenFill>
            </a:ext>
          </a:extLst>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en-US" sz="1350"/>
          </a:p>
        </p:txBody>
      </p:sp>
      <p:sp>
        <p:nvSpPr>
          <p:cNvPr id="6" name="Rounded Rectangle 5"/>
          <p:cNvSpPr/>
          <p:nvPr/>
        </p:nvSpPr>
        <p:spPr>
          <a:xfrm>
            <a:off x="1663065" y="3505835"/>
            <a:ext cx="1957705" cy="1586230"/>
          </a:xfrm>
          <a:prstGeom prst="roundRect">
            <a:avLst/>
          </a:prstGeom>
          <a:noFill/>
          <a:ln>
            <a:solidFill>
              <a:schemeClr val="tx1"/>
            </a:solidFill>
          </a:ln>
          <a:extLst>
            <a:ext uri="{909E8E84-426E-40DD-AFC4-6F175D3DCCD1}">
              <a14:hiddenFill xmlns:a14="http://schemas.microsoft.com/office/drawing/2010/main">
                <a:solidFill>
                  <a:schemeClr val="tx1"/>
                </a:solidFill>
              </a14:hiddenFill>
            </a:ext>
          </a:extLst>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en-US" sz="1350"/>
          </a:p>
        </p:txBody>
      </p:sp>
      <p:sp>
        <p:nvSpPr>
          <p:cNvPr id="9" name="Right Arrow 8"/>
          <p:cNvSpPr/>
          <p:nvPr/>
        </p:nvSpPr>
        <p:spPr>
          <a:xfrm>
            <a:off x="3883025" y="4272756"/>
            <a:ext cx="572929" cy="56674"/>
          </a:xfrm>
          <a:prstGeom prst="rightArrow">
            <a:avLst/>
          </a:prstGeom>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en-US" sz="1350"/>
          </a:p>
        </p:txBody>
      </p:sp>
      <p:sp>
        <p:nvSpPr>
          <p:cNvPr id="10" name="Right Arrow 9"/>
          <p:cNvSpPr/>
          <p:nvPr/>
        </p:nvSpPr>
        <p:spPr>
          <a:xfrm>
            <a:off x="3883025" y="5243671"/>
            <a:ext cx="572929" cy="56674"/>
          </a:xfrm>
          <a:prstGeom prst="rightArrow">
            <a:avLst/>
          </a:prstGeom>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en-US" sz="1350"/>
          </a:p>
        </p:txBody>
      </p:sp>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a:xfrm>
            <a:off x="1007110" y="933450"/>
            <a:ext cx="6650990" cy="557530"/>
          </a:xfrm>
        </p:spPr>
        <p:txBody>
          <a:bodyPr>
            <a:normAutofit fontScale="90000"/>
          </a:bodyPr>
          <a:p>
            <a:r>
              <a:rPr lang="en-US" altLang="en-US" b="1">
                <a:latin typeface="Calibri Light" panose="020F0302020204030204" charset="0"/>
                <a:cs typeface="Calibri Light" panose="020F0302020204030204" charset="0"/>
              </a:rPr>
              <a:t>The Big Picture: Structure of the Assignmrnt</a:t>
            </a:r>
            <a:br>
              <a:rPr lang="en-US" altLang="en-US" b="1"/>
            </a:br>
            <a:endParaRPr lang="en-US" altLang="en-US" b="1"/>
          </a:p>
        </p:txBody>
      </p:sp>
      <p:sp>
        <p:nvSpPr>
          <p:cNvPr id="3" name="Content Placeholder 2"/>
          <p:cNvSpPr>
            <a:spLocks noGrp="1"/>
          </p:cNvSpPr>
          <p:nvPr>
            <p:ph idx="1"/>
          </p:nvPr>
        </p:nvSpPr>
        <p:spPr>
          <a:xfrm>
            <a:off x="1485900" y="1500664"/>
            <a:ext cx="6172200" cy="3669030"/>
          </a:xfrm>
        </p:spPr>
        <p:txBody>
          <a:bodyPr>
            <a:noAutofit/>
          </a:bodyPr>
          <a:p>
            <a:r>
              <a:rPr lang="en-US" altLang="en-US" sz="1275" b="1">
                <a:latin typeface="Calibri Light" panose="020F0302020204030204" charset="0"/>
                <a:cs typeface="Calibri Light" panose="020F0302020204030204" charset="0"/>
              </a:rPr>
              <a:t>Introduction (15%)</a:t>
            </a:r>
            <a:r>
              <a:rPr lang="en-US" altLang="en-US" sz="1275">
                <a:latin typeface="Calibri Light" panose="020F0302020204030204" charset="0"/>
                <a:cs typeface="Calibri Light" panose="020F0302020204030204" charset="0"/>
              </a:rPr>
              <a:t>: Clearly state the research problem, provide the background, explain why it is important, and define key terms using authoritative academic sources.</a:t>
            </a:r>
            <a:endParaRPr lang="en-US" altLang="en-US" sz="1275">
              <a:latin typeface="Calibri Light" panose="020F0302020204030204" charset="0"/>
              <a:cs typeface="Calibri Light" panose="020F0302020204030204" charset="0"/>
            </a:endParaRPr>
          </a:p>
          <a:p>
            <a:endParaRPr lang="en-US" altLang="en-US" sz="1275">
              <a:latin typeface="Calibri Light" panose="020F0302020204030204" charset="0"/>
              <a:cs typeface="Calibri Light" panose="020F0302020204030204" charset="0"/>
            </a:endParaRPr>
          </a:p>
          <a:p>
            <a:r>
              <a:rPr lang="en-US" altLang="en-US" sz="1275" b="1">
                <a:latin typeface="Calibri Light" panose="020F0302020204030204" charset="0"/>
                <a:cs typeface="Calibri Light" panose="020F0302020204030204" charset="0"/>
              </a:rPr>
              <a:t>Preliminary Literature Review (40%)</a:t>
            </a:r>
            <a:r>
              <a:rPr lang="en-US" altLang="en-US" sz="1275">
                <a:latin typeface="Calibri Light" panose="020F0302020204030204" charset="0"/>
                <a:cs typeface="Calibri Light" panose="020F0302020204030204" charset="0"/>
              </a:rPr>
              <a:t>: Critically evaluate key authors and theoretical frameworks. Avoid writing a simple "shopping list" of sources. Use this section to prove a gap in the literature, which naturally leads to your research questions.</a:t>
            </a:r>
            <a:endParaRPr lang="en-US" altLang="en-US" sz="1275">
              <a:latin typeface="Calibri Light" panose="020F0302020204030204" charset="0"/>
              <a:cs typeface="Calibri Light" panose="020F0302020204030204" charset="0"/>
            </a:endParaRPr>
          </a:p>
          <a:p>
            <a:endParaRPr lang="en-US" altLang="en-US" sz="1275">
              <a:latin typeface="Calibri Light" panose="020F0302020204030204" charset="0"/>
              <a:cs typeface="Calibri Light" panose="020F0302020204030204" charset="0"/>
            </a:endParaRPr>
          </a:p>
          <a:p>
            <a:r>
              <a:rPr lang="en-US" altLang="en-US" sz="1275" b="1">
                <a:latin typeface="Calibri Light" panose="020F0302020204030204" charset="0"/>
                <a:cs typeface="Calibri Light" panose="020F0302020204030204" charset="0"/>
              </a:rPr>
              <a:t>Methodology (40%)</a:t>
            </a:r>
            <a:r>
              <a:rPr lang="en-US" altLang="en-US" sz="1275">
                <a:latin typeface="Calibri Light" panose="020F0302020204030204" charset="0"/>
                <a:cs typeface="Calibri Light" panose="020F0302020204030204" charset="0"/>
              </a:rPr>
              <a:t>: Identify the</a:t>
            </a:r>
            <a:r>
              <a:rPr lang="en-US" altLang="en-US" sz="1275">
                <a:solidFill>
                  <a:srgbClr val="FF0000"/>
                </a:solidFill>
                <a:latin typeface="Calibri Light" panose="020F0302020204030204" charset="0"/>
                <a:cs typeface="Calibri Light" panose="020F0302020204030204" charset="0"/>
              </a:rPr>
              <a:t> paradigm</a:t>
            </a:r>
            <a:r>
              <a:rPr lang="en-US" altLang="en-US" sz="1275">
                <a:latin typeface="Calibri Light" panose="020F0302020204030204" charset="0"/>
                <a:cs typeface="Calibri Light" panose="020F0302020204030204" charset="0"/>
              </a:rPr>
              <a:t> and justify your chosen </a:t>
            </a:r>
            <a:r>
              <a:rPr lang="en-US" altLang="en-US" sz="1275">
                <a:solidFill>
                  <a:srgbClr val="FF0000"/>
                </a:solidFill>
                <a:latin typeface="Calibri Light" panose="020F0302020204030204" charset="0"/>
                <a:cs typeface="Calibri Light" panose="020F0302020204030204" charset="0"/>
              </a:rPr>
              <a:t>data collection and sampling methods</a:t>
            </a:r>
            <a:r>
              <a:rPr lang="en-US" altLang="en-US" sz="1275">
                <a:latin typeface="Calibri Light" panose="020F0302020204030204" charset="0"/>
                <a:cs typeface="Calibri Light" panose="020F0302020204030204" charset="0"/>
              </a:rPr>
              <a:t>. You must outline </a:t>
            </a:r>
            <a:r>
              <a:rPr lang="en-US" altLang="en-US" sz="1275">
                <a:solidFill>
                  <a:srgbClr val="FF0000"/>
                </a:solidFill>
                <a:latin typeface="Calibri Light" panose="020F0302020204030204" charset="0"/>
                <a:cs typeface="Calibri Light" panose="020F0302020204030204" charset="0"/>
              </a:rPr>
              <a:t>ethical considerations</a:t>
            </a:r>
            <a:r>
              <a:rPr lang="en-US" altLang="en-US" sz="1275">
                <a:latin typeface="Calibri Light" panose="020F0302020204030204" charset="0"/>
                <a:cs typeface="Calibri Light" panose="020F0302020204030204" charset="0"/>
              </a:rPr>
              <a:t>,</a:t>
            </a:r>
            <a:r>
              <a:rPr lang="en-US" altLang="en-US" sz="1275">
                <a:solidFill>
                  <a:srgbClr val="FF0000"/>
                </a:solidFill>
                <a:latin typeface="Calibri Light" panose="020F0302020204030204" charset="0"/>
                <a:cs typeface="Calibri Light" panose="020F0302020204030204" charset="0"/>
              </a:rPr>
              <a:t> delimitations (scope),</a:t>
            </a:r>
            <a:r>
              <a:rPr lang="en-US" altLang="en-US" sz="1275">
                <a:latin typeface="Calibri Light" panose="020F0302020204030204" charset="0"/>
                <a:cs typeface="Calibri Light" panose="020F0302020204030204" charset="0"/>
              </a:rPr>
              <a:t> and resource constraints.</a:t>
            </a:r>
            <a:endParaRPr lang="en-US" altLang="en-US" sz="1275">
              <a:latin typeface="Calibri Light" panose="020F0302020204030204" charset="0"/>
              <a:cs typeface="Calibri Light" panose="020F0302020204030204" charset="0"/>
            </a:endParaRPr>
          </a:p>
          <a:p>
            <a:pPr marL="0" indent="0">
              <a:buNone/>
            </a:pPr>
            <a:endParaRPr lang="en-US" altLang="en-US" sz="1275">
              <a:latin typeface="Calibri Light" panose="020F0302020204030204" charset="0"/>
              <a:cs typeface="Calibri Light" panose="020F0302020204030204" charset="0"/>
            </a:endParaRPr>
          </a:p>
          <a:p>
            <a:r>
              <a:rPr lang="en-US" altLang="en-US" sz="1275" b="1">
                <a:latin typeface="Calibri Light" panose="020F0302020204030204" charset="0"/>
                <a:cs typeface="Calibri Light" panose="020F0302020204030204" charset="0"/>
              </a:rPr>
              <a:t>Outcomes and Timetable (5%):</a:t>
            </a:r>
            <a:r>
              <a:rPr lang="en-US" altLang="en-US" sz="1275">
                <a:latin typeface="Calibri Light" panose="020F0302020204030204" charset="0"/>
                <a:cs typeface="Calibri Light" panose="020F0302020204030204" charset="0"/>
              </a:rPr>
              <a:t> Briefly detail the expected academic or practical contribution and provide a realistic timeline, such as a Gantt chart.</a:t>
            </a:r>
            <a:endParaRPr lang="en-US" altLang="en-US" sz="1275">
              <a:latin typeface="Calibri Light" panose="020F0302020204030204" charset="0"/>
              <a:cs typeface="Calibri Light" panose="020F0302020204030204" charset="0"/>
            </a:endParaRPr>
          </a:p>
          <a:p>
            <a:pPr marL="0" indent="0">
              <a:buNone/>
            </a:pPr>
            <a:endParaRPr lang="en-US" altLang="en-US" sz="1275">
              <a:latin typeface="Calibri Light" panose="020F0302020204030204" charset="0"/>
              <a:cs typeface="Calibri Light" panose="020F0302020204030204" charset="0"/>
            </a:endParaRPr>
          </a:p>
          <a:p>
            <a:r>
              <a:rPr lang="en-US" altLang="en-US" sz="1275" b="1">
                <a:latin typeface="Calibri Light" panose="020F0302020204030204" charset="0"/>
                <a:cs typeface="Calibri Light" panose="020F0302020204030204" charset="0"/>
              </a:rPr>
              <a:t>References:</a:t>
            </a:r>
            <a:r>
              <a:rPr lang="en-US" altLang="en-US" sz="1275">
                <a:latin typeface="Calibri Light" panose="020F0302020204030204" charset="0"/>
                <a:cs typeface="Calibri Light" panose="020F0302020204030204" charset="0"/>
              </a:rPr>
              <a:t> Apply the Harvard referencing system to acknowledge all sources and avoid plagiarism.</a:t>
            </a:r>
            <a:endParaRPr lang="en-US" altLang="en-US" sz="1275">
              <a:latin typeface="Calibri Light" panose="020F0302020204030204" charset="0"/>
              <a:cs typeface="Calibri Light" panose="020F0302020204030204" charset="0"/>
            </a:endParaRPr>
          </a:p>
        </p:txBody>
      </p:sp>
      <p:sp>
        <p:nvSpPr>
          <p:cNvPr id="4" name="Footer Placeholder 3"/>
          <p:cNvSpPr>
            <a:spLocks noGrp="1"/>
          </p:cNvSpPr>
          <p:nvPr>
            <p:ph type="ftr" sz="quarter" idx="11"/>
          </p:nvPr>
        </p:nvSpPr>
        <p:spPr/>
        <p:txBody>
          <a:bodyPr/>
          <a:p>
            <a:r>
              <a:rPr lang="en-US" sz="1350"/>
              <a:t>©Sian Roderick</a:t>
            </a:r>
            <a:endParaRPr lang="en-US" sz="1350"/>
          </a:p>
        </p:txBody>
      </p:sp>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b="1">
                <a:latin typeface="Calibri Light" panose="020F0302020204030204" charset="0"/>
                <a:cs typeface="Calibri Light" panose="020F0302020204030204" charset="0"/>
              </a:rPr>
              <a:t>I</a:t>
            </a:r>
            <a:r>
              <a:rPr lang="en-US" b="1">
                <a:latin typeface="Calibri Light" panose="020F0302020204030204" charset="0"/>
                <a:cs typeface="Calibri Light" panose="020F0302020204030204" charset="0"/>
              </a:rPr>
              <a:t>n-class Activities</a:t>
            </a:r>
            <a:endParaRPr lang="en-US" b="1">
              <a:latin typeface="Calibri Light" panose="020F0302020204030204" charset="0"/>
              <a:cs typeface="Calibri Light" panose="020F0302020204030204" charset="0"/>
            </a:endParaRPr>
          </a:p>
        </p:txBody>
      </p:sp>
      <p:sp>
        <p:nvSpPr>
          <p:cNvPr id="3" name="Content Placeholder 2"/>
          <p:cNvSpPr>
            <a:spLocks noGrp="1"/>
          </p:cNvSpPr>
          <p:nvPr>
            <p:ph sz="half" idx="1"/>
          </p:nvPr>
        </p:nvSpPr>
        <p:spPr>
          <a:xfrm>
            <a:off x="457200" y="1600200"/>
            <a:ext cx="8187690" cy="3989070"/>
          </a:xfrm>
        </p:spPr>
        <p:txBody>
          <a:bodyPr>
            <a:normAutofit/>
          </a:bodyPr>
          <a:p>
            <a:pPr marL="0" indent="0">
              <a:buNone/>
            </a:pPr>
            <a:r>
              <a:rPr lang="en-US" altLang="en-US" i="1">
                <a:latin typeface="Calibri Light" panose="020F0302020204030204" charset="0"/>
                <a:cs typeface="Calibri Light" panose="020F0302020204030204" charset="0"/>
              </a:rPr>
              <a:t>1. Give you 10 minutes to act as the university examiners. you must find their assigned section and write down:</a:t>
            </a:r>
            <a:endParaRPr lang="en-US" altLang="en-US" i="1">
              <a:latin typeface="Calibri Light" panose="020F0302020204030204" charset="0"/>
              <a:cs typeface="Calibri Light" panose="020F0302020204030204" charset="0"/>
            </a:endParaRPr>
          </a:p>
          <a:p>
            <a:pPr marL="0" indent="0">
              <a:buNone/>
            </a:pPr>
            <a:endParaRPr lang="en-US" altLang="en-US" i="1">
              <a:latin typeface="Calibri Light" panose="020F0302020204030204" charset="0"/>
              <a:cs typeface="Calibri Light" panose="020F0302020204030204" charset="0"/>
            </a:endParaRPr>
          </a:p>
          <a:p>
            <a:pPr marL="0" indent="0">
              <a:buNone/>
            </a:pPr>
            <a:r>
              <a:rPr lang="en-US" altLang="en-US" i="1">
                <a:latin typeface="Calibri Light" panose="020F0302020204030204" charset="0"/>
                <a:cs typeface="Calibri Light" panose="020F0302020204030204" charset="0"/>
              </a:rPr>
              <a:t>One “High Distinction”feature (The Good): What did this student do perfectly according to the rubric?</a:t>
            </a:r>
            <a:endParaRPr lang="en-US" altLang="en-US" i="1">
              <a:latin typeface="Calibri Light" panose="020F0302020204030204" charset="0"/>
              <a:cs typeface="Calibri Light" panose="020F0302020204030204" charset="0"/>
            </a:endParaRPr>
          </a:p>
          <a:p>
            <a:pPr marL="0" indent="0">
              <a:buNone/>
            </a:pPr>
            <a:endParaRPr lang="en-US" altLang="en-US" i="1">
              <a:latin typeface="Calibri Light" panose="020F0302020204030204" charset="0"/>
              <a:cs typeface="Calibri Light" panose="020F0302020204030204" charset="0"/>
            </a:endParaRPr>
          </a:p>
          <a:p>
            <a:pPr marL="0" indent="0">
              <a:buNone/>
            </a:pPr>
            <a:r>
              <a:rPr lang="en-US" altLang="en-US" i="1">
                <a:latin typeface="Calibri Light" panose="020F0302020204030204" charset="0"/>
                <a:cs typeface="Calibri Light" panose="020F0302020204030204" charset="0"/>
              </a:rPr>
              <a:t>One “Fail/Low Pass” feature (The Bad): Where did this student lose silly marks?</a:t>
            </a:r>
            <a:endParaRPr lang="en-US" altLang="en-US" i="1">
              <a:latin typeface="Calibri Light" panose="020F0302020204030204" charset="0"/>
              <a:cs typeface="Calibri Light" panose="020F0302020204030204" charset="0"/>
            </a:endParaRPr>
          </a:p>
        </p:txBody>
      </p:sp>
    </p:spTree>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endParaRPr lang="en-US"/>
          </a:p>
        </p:txBody>
      </p:sp>
      <p:sp>
        <p:nvSpPr>
          <p:cNvPr id="3" name="Content Placeholder 2"/>
          <p:cNvSpPr>
            <a:spLocks noGrp="1"/>
          </p:cNvSpPr>
          <p:nvPr>
            <p:ph sz="half" idx="1"/>
          </p:nvPr>
        </p:nvSpPr>
        <p:spPr>
          <a:xfrm>
            <a:off x="457200" y="1600200"/>
            <a:ext cx="8221980" cy="3989070"/>
          </a:xfrm>
        </p:spPr>
        <p:txBody>
          <a:bodyPr>
            <a:normAutofit fontScale="70000"/>
          </a:bodyPr>
          <a:p>
            <a:r>
              <a:rPr lang="en-US">
                <a:latin typeface="Calibri Light" panose="020F0302020204030204" charset="0"/>
                <a:cs typeface="Calibri Light" panose="020F0302020204030204" charset="0"/>
              </a:rPr>
              <a:t>2. </a:t>
            </a:r>
            <a:r>
              <a:rPr lang="en-US" altLang="en-US">
                <a:latin typeface="Calibri Light" panose="020F0302020204030204" charset="0"/>
                <a:cs typeface="Calibri Light" panose="020F0302020204030204" charset="0"/>
              </a:rPr>
              <a:t>You have 10 minutes to design the core skeleton of your 5,000-word proposal. Your logic must flow from a broad business problem down to highly specific research questions.</a:t>
            </a:r>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b="1">
                <a:latin typeface="Calibri Light" panose="020F0302020204030204" charset="0"/>
                <a:cs typeface="Calibri Light" panose="020F0302020204030204" charset="0"/>
              </a:rPr>
              <a:t>Step 1: The Real-World Problem </a:t>
            </a:r>
            <a:endParaRPr lang="zh-CN" altLang="en-US" b="1">
              <a:latin typeface="Calibri Light" panose="020F0302020204030204" charset="0"/>
              <a:cs typeface="Calibri Light" panose="020F0302020204030204" charset="0"/>
            </a:endParaRPr>
          </a:p>
          <a:p>
            <a:r>
              <a:rPr lang="en-US" altLang="en-US" i="1">
                <a:latin typeface="Calibri Light" panose="020F0302020204030204" charset="0"/>
                <a:cs typeface="Calibri Light" panose="020F0302020204030204" charset="0"/>
              </a:rPr>
              <a:t>(In one sentence, what is the actual business issue or gap you are investigating?)</a:t>
            </a:r>
            <a:endParaRPr lang="en-US" altLang="en-US" i="1">
              <a:latin typeface="Calibri Light" panose="020F0302020204030204" charset="0"/>
              <a:cs typeface="Calibri Light" panose="020F0302020204030204" charset="0"/>
            </a:endParaRPr>
          </a:p>
          <a:p>
            <a:r>
              <a:rPr lang="en-US" altLang="en-US" b="1">
                <a:latin typeface="Calibri Light" panose="020F0302020204030204" charset="0"/>
                <a:cs typeface="Calibri Light" panose="020F0302020204030204" charset="0"/>
              </a:rPr>
              <a:t>Step 2: The Overarching Aim </a:t>
            </a:r>
            <a:endParaRPr lang="zh-CN" altLang="en-US" b="1">
              <a:latin typeface="Calibri Light" panose="020F0302020204030204" charset="0"/>
              <a:cs typeface="Calibri Light" panose="020F0302020204030204" charset="0"/>
            </a:endParaRPr>
          </a:p>
          <a:p>
            <a:r>
              <a:rPr lang="en-US" altLang="en-US" i="1">
                <a:latin typeface="Calibri Light" panose="020F0302020204030204" charset="0"/>
                <a:cs typeface="Calibri Light" panose="020F0302020204030204" charset="0"/>
              </a:rPr>
              <a:t>(What is the ultimate destination of your project? Start with: "The aim of this research is to...")</a:t>
            </a:r>
            <a:endParaRPr lang="en-US" altLang="en-US" i="1">
              <a:latin typeface="Calibri Light" panose="020F0302020204030204" charset="0"/>
              <a:cs typeface="Calibri Light" panose="020F0302020204030204" charset="0"/>
            </a:endParaRPr>
          </a:p>
          <a:p>
            <a:r>
              <a:rPr lang="en-US" altLang="en-US" b="1">
                <a:latin typeface="Calibri Light" panose="020F0302020204030204" charset="0"/>
                <a:cs typeface="Calibri Light" panose="020F0302020204030204" charset="0"/>
              </a:rPr>
              <a:t>Step 3: The Objectives (The Stepping Stones) </a:t>
            </a:r>
            <a:endParaRPr lang="zh-CN" altLang="en-US" b="1">
              <a:latin typeface="Calibri Light" panose="020F0302020204030204" charset="0"/>
              <a:cs typeface="Calibri Light" panose="020F0302020204030204" charset="0"/>
            </a:endParaRPr>
          </a:p>
          <a:p>
            <a:r>
              <a:rPr lang="en-US" altLang="en-US" i="1">
                <a:latin typeface="Calibri Light" panose="020F0302020204030204" charset="0"/>
                <a:cs typeface="Calibri Light" panose="020F0302020204030204" charset="0"/>
              </a:rPr>
              <a:t>(Break your aim down into 3 or 4 actionable steps. You MUST start each point with an action verb like: To evaluate, To analyse, To identify, To explore).</a:t>
            </a:r>
            <a:endParaRPr lang="en-US" altLang="en-US" i="1">
              <a:latin typeface="Calibri Light" panose="020F0302020204030204" charset="0"/>
              <a:cs typeface="Calibri Light" panose="020F0302020204030204" charset="0"/>
            </a:endParaRPr>
          </a:p>
          <a:p>
            <a:r>
              <a:rPr lang="en-US" altLang="en-US" b="1">
                <a:latin typeface="Calibri Light" panose="020F0302020204030204" charset="0"/>
                <a:cs typeface="Calibri Light" panose="020F0302020204030204" charset="0"/>
              </a:rPr>
              <a:t>Step 4: The Research Questions (The Sharp Point) </a:t>
            </a:r>
            <a:endParaRPr lang="zh-CN" altLang="en-US" b="1">
              <a:latin typeface="Calibri Light" panose="020F0302020204030204" charset="0"/>
              <a:cs typeface="Calibri Light" panose="020F0302020204030204" charset="0"/>
            </a:endParaRPr>
          </a:p>
          <a:p>
            <a:r>
              <a:rPr lang="en-US" altLang="en-US" i="1">
                <a:latin typeface="Calibri Light" panose="020F0302020204030204" charset="0"/>
                <a:cs typeface="Calibri Light" panose="020F0302020204030204" charset="0"/>
              </a:rPr>
              <a:t>(Write the specific questions your primary data needs to answer. CRITICAL CHECK: You must have exactly one question for every objective you wrote above! Do not leave a leak in your funnel!)</a:t>
            </a:r>
            <a:endParaRPr lang="en-US" altLang="en-US" i="1">
              <a:latin typeface="Calibri Light" panose="020F0302020204030204" charset="0"/>
              <a:cs typeface="Calibri Light" panose="020F0302020204030204" charset="0"/>
            </a:endParaRPr>
          </a:p>
        </p:txBody>
      </p:sp>
    </p:spTree>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vert="horz" lIns="91440" tIns="45720" rIns="91440" bIns="45720" rtlCol="0" anchor="ctr">
            <a:normAutofit/>
          </a:bodyPr>
          <a:lstStyle/>
          <a:p>
            <a:r>
              <a:rPr lang="en-US">
                <a:latin typeface="Calibri Light" panose="020F0302020204030204" charset="0"/>
                <a:cs typeface="Calibri Light" panose="020F0302020204030204" charset="0"/>
              </a:rPr>
              <a:t>Any Questions? </a:t>
            </a:r>
            <a:endParaRPr lang="en-US">
              <a:latin typeface="Calibri Light" panose="020F0302020204030204" charset="0"/>
              <a:cs typeface="Calibri Light" panose="020F0302020204030204" charset="0"/>
            </a:endParaRPr>
          </a:p>
        </p:txBody>
      </p:sp>
      <p:pic>
        <p:nvPicPr>
          <p:cNvPr id="13" name="Picture 12" descr="Glasses on top of a book"/>
          <p:cNvPicPr>
            <a:picLocks noChangeAspect="1"/>
          </p:cNvPicPr>
          <p:nvPr/>
        </p:nvPicPr>
        <p:blipFill rotWithShape="1">
          <a:blip r:embed="rId1"/>
          <a:srcRect l="4143" r="28784"/>
          <a:stretch>
            <a:fillRect/>
          </a:stretch>
        </p:blipFill>
        <p:spPr>
          <a:xfrm>
            <a:off x="2709545" y="1600201"/>
            <a:ext cx="4038600" cy="3989040"/>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b="1" i="1">
                <a:latin typeface="Calibri Light" panose="020F0302020204030204" charset="0"/>
                <a:cs typeface="Calibri Light" panose="020F0302020204030204" charset="0"/>
              </a:rPr>
              <a:t>Many Thanks </a:t>
            </a:r>
            <a:endParaRPr lang="en-US" b="1" i="1">
              <a:latin typeface="Calibri Light" panose="020F0302020204030204" charset="0"/>
              <a:cs typeface="Calibri Light" panose="020F0302020204030204" charset="0"/>
            </a:endParaRPr>
          </a:p>
        </p:txBody>
      </p:sp>
      <p:sp>
        <p:nvSpPr>
          <p:cNvPr id="3" name="Content Placeholder 2"/>
          <p:cNvSpPr>
            <a:spLocks noGrp="1"/>
          </p:cNvSpPr>
          <p:nvPr>
            <p:ph sz="half" idx="1"/>
          </p:nvPr>
        </p:nvSpPr>
        <p:spPr>
          <a:xfrm>
            <a:off x="457200" y="1600200"/>
            <a:ext cx="8229600" cy="3989070"/>
          </a:xfrm>
        </p:spPr>
        <p:txBody>
          <a:bodyPr/>
          <a:p>
            <a:r>
              <a:rPr lang="en-US">
                <a:latin typeface="Calibri Light" panose="020F0302020204030204" charset="0"/>
                <a:cs typeface="Calibri Light" panose="020F0302020204030204" charset="0"/>
              </a:rPr>
              <a:t>Email:</a:t>
            </a:r>
            <a:r>
              <a:rPr lang="en-US" i="1">
                <a:latin typeface="Calibri Light" panose="020F0302020204030204" charset="0"/>
                <a:cs typeface="Calibri Light" panose="020F0302020204030204" charset="0"/>
              </a:rPr>
              <a:t> l.zhang@uwtsd.ac.uk</a:t>
            </a:r>
            <a:endParaRPr lang="en-US" i="1">
              <a:latin typeface="Calibri Light" panose="020F0302020204030204" charset="0"/>
              <a:cs typeface="Calibri Light" panose="020F0302020204030204" charset="0"/>
            </a:endParaRPr>
          </a:p>
        </p:txBody>
      </p:sp>
    </p:spTree>
  </p:cSld>
  <p:clrMapOvr>
    <a:masterClrMapping/>
  </p:clrMapOvr>
</p:sld>
</file>

<file path=ppt/tags/tag1.xml><?xml version="1.0" encoding="utf-8"?>
<p:tagLst xmlns:p="http://schemas.openxmlformats.org/presentationml/2006/main">
  <p:tag name="TABLE_ENDDRAG_ORIGIN_RECT" val="636*330"/>
  <p:tag name="TABLE_ENDDRAG_RECT" val="34*77*636*330"/>
</p:tagLst>
</file>

<file path=ppt/tags/tag2.xml><?xml version="1.0" encoding="utf-8"?>
<p:tagLst xmlns:p="http://schemas.openxmlformats.org/presentationml/2006/main">
  <p:tag name="TABLE_ENDDRAG_ORIGIN_RECT" val="675*458"/>
  <p:tag name="TABLE_ENDDRAG_RECT" val="11*-3*675*458"/>
</p:tagLst>
</file>

<file path=ppt/tags/tag3.xml><?xml version="1.0" encoding="utf-8"?>
<p:tagLst xmlns:p="http://schemas.openxmlformats.org/presentationml/2006/main">
  <p:tag name="TABLE_ENDDRAG_ORIGIN_RECT" val="646*277"/>
  <p:tag name="TABLE_ENDDRAG_RECT" val="36*111*646*277"/>
</p:tagLst>
</file>

<file path=ppt/tags/tag4.xml><?xml version="1.0" encoding="utf-8"?>
<p:tagLst xmlns:p="http://schemas.openxmlformats.org/presentationml/2006/main">
  <p:tag name="TABLE_ENDDRAG_ORIGIN_RECT" val="648*419"/>
  <p:tag name="TABLE_ENDDRAG_RECT" val="36*35*648*419"/>
</p:tagLst>
</file>

<file path=ppt/tags/tag5.xml><?xml version="1.0" encoding="utf-8"?>
<p:tagLst xmlns:p="http://schemas.openxmlformats.org/presentationml/2006/main">
  <p:tag name="TABLE_ENDDRAG_ORIGIN_RECT" val="675*458"/>
  <p:tag name="TABLE_ENDDRAG_RECT" val="11*-3*675*458"/>
</p:tagLst>
</file>

<file path=ppt/theme/theme1.xml><?xml version="1.0" encoding="utf-8"?>
<a:theme xmlns:a="http://schemas.openxmlformats.org/drawingml/2006/main" na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22414</Words>
  <Application>WPS Presentation</Application>
  <PresentationFormat>On-screen Show (4:3)</PresentationFormat>
  <Paragraphs>608</Paragraphs>
  <Slides>55</Slides>
  <Notes>6</Notes>
  <HiddenSlides>0</HiddenSlides>
  <MMClips>1</MMClips>
  <ScaleCrop>false</ScaleCrop>
  <HeadingPairs>
    <vt:vector size="6" baseType="variant">
      <vt:variant>
        <vt:lpstr>已用的字体</vt:lpstr>
      </vt:variant>
      <vt:variant>
        <vt:i4>11</vt:i4>
      </vt:variant>
      <vt:variant>
        <vt:lpstr>主题</vt:lpstr>
      </vt:variant>
      <vt:variant>
        <vt:i4>1</vt:i4>
      </vt:variant>
      <vt:variant>
        <vt:lpstr>幻灯片标题</vt:lpstr>
      </vt:variant>
      <vt:variant>
        <vt:i4>55</vt:i4>
      </vt:variant>
    </vt:vector>
  </HeadingPairs>
  <TitlesOfParts>
    <vt:vector size="67" baseType="lpstr">
      <vt:lpstr>Arial</vt:lpstr>
      <vt:lpstr>SimSun</vt:lpstr>
      <vt:lpstr>Wingdings</vt:lpstr>
      <vt:lpstr>Calibri Light</vt:lpstr>
      <vt:lpstr>Google Sans Text</vt:lpstr>
      <vt:lpstr>Segoe Print</vt:lpstr>
      <vt:lpstr>Times New Roman</vt:lpstr>
      <vt:lpstr>Microsoft YaHei</vt:lpstr>
      <vt:lpstr>Arial Unicode MS</vt:lpstr>
      <vt:lpstr>Myriad Pro</vt:lpstr>
      <vt:lpstr>Calibri</vt:lpstr>
      <vt:lpstr>UWTSD</vt:lpstr>
      <vt:lpstr>Unpacking the Assignment(2): Research Ethics, Limitations &amp; Timeline</vt:lpstr>
      <vt:lpstr>Recap: The Contents of Week 6</vt:lpstr>
      <vt:lpstr>Assignment: Research Proposal (5,000 words)</vt:lpstr>
      <vt:lpstr>Research Onion: Layer 1 - 5</vt:lpstr>
      <vt:lpstr>The "Golden Thread" of Alignment</vt:lpstr>
      <vt:lpstr>PowerPoint 演示文稿</vt:lpstr>
      <vt:lpstr>The contents of Week 5: Data Sampling &amp; Analysis </vt:lpstr>
      <vt:lpstr>Data Collection</vt:lpstr>
      <vt:lpstr>Topic 1: Data Collection: Data Sampling</vt:lpstr>
      <vt:lpstr>Core Concepts of Data Sampling </vt:lpstr>
      <vt:lpstr>PowerPoint 演示文稿</vt:lpstr>
      <vt:lpstr>2 strategies: Rolling the Dice vs. Picking the Expert</vt:lpstr>
      <vt:lpstr>PowerPoint 演示文稿</vt:lpstr>
      <vt:lpstr>Purposive Sampling in Action </vt:lpstr>
      <vt:lpstr>"To explore the leadership strategies of female CEOs who successfully saved failing tech start-ups in London."</vt:lpstr>
      <vt:lpstr>PowerPoint 演示文稿</vt:lpstr>
      <vt:lpstr>Activity 2 – Data Collection (7 mins)</vt:lpstr>
      <vt:lpstr>We Have the Evidence, Now What? </vt:lpstr>
      <vt:lpstr>TOPIC 2: Data Analysis of Interviews - Thematic Analysis</vt:lpstr>
      <vt:lpstr>PowerPoint 演示文稿</vt:lpstr>
      <vt:lpstr>PowerPoint 演示文稿</vt:lpstr>
      <vt:lpstr>Alex’s Verbatim Answer:</vt:lpstr>
      <vt:lpstr>Step 1: Coding</vt:lpstr>
      <vt:lpstr>PowerPoint 演示文稿</vt:lpstr>
      <vt:lpstr>Step 2: Generating Themes</vt:lpstr>
      <vt:lpstr>PowerPoint 演示文稿</vt:lpstr>
      <vt:lpstr>Step 3: The Final Output (Answer RQ)</vt:lpstr>
      <vt:lpstr>Recap of Week 5: </vt:lpstr>
      <vt:lpstr>PowerPoint 演示文稿</vt:lpstr>
      <vt:lpstr>Recommeded Books (on Moodles)</vt:lpstr>
      <vt:lpstr>Your Methodology Checklist  </vt:lpstr>
      <vt:lpstr>Contents of Week 7 </vt:lpstr>
      <vt:lpstr>Topic 1: Research Ethics</vt:lpstr>
      <vt:lpstr>The Core Ethical Principles</vt:lpstr>
      <vt:lpstr>1.1. The Consent Continuum </vt:lpstr>
      <vt:lpstr>A Sample of the Consent Form</vt:lpstr>
      <vt:lpstr>The Participant Information Sheet (PIS)</vt:lpstr>
      <vt:lpstr>PowerPoint 演示文稿</vt:lpstr>
      <vt:lpstr>1.2 Data Protection &amp; GDPR </vt:lpstr>
      <vt:lpstr>1.3 Anonymisation vs. Confidentiality </vt:lpstr>
      <vt:lpstr>Other Considerations</vt:lpstr>
      <vt:lpstr>1.4. Internet-Mediated Research </vt:lpstr>
      <vt:lpstr>1.5. Researcher Safety </vt:lpstr>
      <vt:lpstr>Topic 2: Limitations (The Honest Truth)</vt:lpstr>
      <vt:lpstr>2.1 Why Examiners LOVE Limitations</vt:lpstr>
      <vt:lpstr>2.2. Common Limitations you can use in your proposal</vt:lpstr>
      <vt:lpstr>Topic 3: Tentative Timeline </vt:lpstr>
      <vt:lpstr>A Realistic Master's Timeline </vt:lpstr>
      <vt:lpstr>A Template of the Thesis Timeline: </vt:lpstr>
      <vt:lpstr>Contetns of Week 7: Unpacking the Assignment (5,000 words)</vt:lpstr>
      <vt:lpstr>The Big Picture: Structure of the Assignmrnt </vt:lpstr>
      <vt:lpstr>In-class Activities</vt:lpstr>
      <vt:lpstr>PowerPoint 演示文稿</vt:lpstr>
      <vt:lpstr>Any Questions? </vt:lpstr>
      <vt:lpstr>Many Thanks </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Developing Your Research Project</dc:title>
  <dc:creator>Helen Evans (Institute of Management and Health)</dc:creator>
  <cp:lastModifiedBy>Maggie</cp:lastModifiedBy>
  <cp:revision>93</cp:revision>
  <dcterms:created xsi:type="dcterms:W3CDTF">2024-03-05T18:00:00Z</dcterms:created>
  <dcterms:modified xsi:type="dcterms:W3CDTF">2026-06-06T17:10:26Z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2045A2E36C9A409B96A536AD7DD07A35_13</vt:lpwstr>
  </property>
  <property fmtid="{D5CDD505-2E9C-101B-9397-08002B2CF9AE}" pid="3" name="KSOProductBuildVer">
    <vt:lpwstr>1033-12.1.0.26880</vt:lpwstr>
  </property>
</Properties>
</file>