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4"/>
  </p:notesMasterIdLst>
  <p:sldIdLst>
    <p:sldId id="256" r:id="rId2"/>
    <p:sldId id="332" r:id="rId3"/>
    <p:sldId id="373" r:id="rId4"/>
    <p:sldId id="416" r:id="rId5"/>
    <p:sldId id="378" r:id="rId6"/>
    <p:sldId id="414" r:id="rId7"/>
    <p:sldId id="415" r:id="rId8"/>
    <p:sldId id="376" r:id="rId9"/>
    <p:sldId id="377" r:id="rId10"/>
    <p:sldId id="375" r:id="rId11"/>
    <p:sldId id="307" r:id="rId12"/>
    <p:sldId id="374" r:id="rId13"/>
    <p:sldId id="417" r:id="rId14"/>
    <p:sldId id="379" r:id="rId15"/>
    <p:sldId id="380" r:id="rId16"/>
    <p:sldId id="385" r:id="rId17"/>
    <p:sldId id="386" r:id="rId18"/>
    <p:sldId id="387" r:id="rId19"/>
    <p:sldId id="388" r:id="rId20"/>
    <p:sldId id="389" r:id="rId21"/>
    <p:sldId id="390" r:id="rId22"/>
    <p:sldId id="391" r:id="rId23"/>
    <p:sldId id="392" r:id="rId24"/>
    <p:sldId id="393" r:id="rId25"/>
    <p:sldId id="394" r:id="rId26"/>
    <p:sldId id="381" r:id="rId27"/>
    <p:sldId id="395" r:id="rId28"/>
    <p:sldId id="396" r:id="rId29"/>
    <p:sldId id="397" r:id="rId30"/>
    <p:sldId id="398" r:id="rId31"/>
    <p:sldId id="399" r:id="rId32"/>
    <p:sldId id="400" r:id="rId33"/>
    <p:sldId id="401" r:id="rId34"/>
    <p:sldId id="382" r:id="rId35"/>
    <p:sldId id="402" r:id="rId36"/>
    <p:sldId id="368" r:id="rId37"/>
    <p:sldId id="383" r:id="rId38"/>
    <p:sldId id="403" r:id="rId39"/>
    <p:sldId id="404" r:id="rId40"/>
    <p:sldId id="405" r:id="rId41"/>
    <p:sldId id="406" r:id="rId42"/>
    <p:sldId id="407" r:id="rId43"/>
    <p:sldId id="408" r:id="rId44"/>
    <p:sldId id="409" r:id="rId45"/>
    <p:sldId id="384" r:id="rId46"/>
    <p:sldId id="410" r:id="rId47"/>
    <p:sldId id="411" r:id="rId48"/>
    <p:sldId id="412" r:id="rId49"/>
    <p:sldId id="413" r:id="rId50"/>
    <p:sldId id="418" r:id="rId51"/>
    <p:sldId id="363" r:id="rId52"/>
    <p:sldId id="299" r:id="rId53"/>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332"/>
            <p14:sldId id="373"/>
            <p14:sldId id="416"/>
            <p14:sldId id="378"/>
            <p14:sldId id="414"/>
            <p14:sldId id="415"/>
            <p14:sldId id="376"/>
            <p14:sldId id="377"/>
            <p14:sldId id="375"/>
            <p14:sldId id="307"/>
            <p14:sldId id="374"/>
            <p14:sldId id="417"/>
            <p14:sldId id="379"/>
            <p14:sldId id="380"/>
            <p14:sldId id="385"/>
            <p14:sldId id="386"/>
            <p14:sldId id="387"/>
            <p14:sldId id="388"/>
            <p14:sldId id="389"/>
            <p14:sldId id="390"/>
            <p14:sldId id="391"/>
            <p14:sldId id="392"/>
            <p14:sldId id="393"/>
            <p14:sldId id="394"/>
            <p14:sldId id="381"/>
            <p14:sldId id="395"/>
            <p14:sldId id="396"/>
            <p14:sldId id="397"/>
            <p14:sldId id="398"/>
            <p14:sldId id="399"/>
            <p14:sldId id="400"/>
            <p14:sldId id="401"/>
            <p14:sldId id="382"/>
            <p14:sldId id="402"/>
            <p14:sldId id="368"/>
            <p14:sldId id="383"/>
            <p14:sldId id="403"/>
            <p14:sldId id="404"/>
            <p14:sldId id="405"/>
            <p14:sldId id="406"/>
            <p14:sldId id="407"/>
            <p14:sldId id="408"/>
            <p14:sldId id="409"/>
            <p14:sldId id="384"/>
            <p14:sldId id="410"/>
            <p14:sldId id="411"/>
            <p14:sldId id="412"/>
            <p14:sldId id="413"/>
            <p14:sldId id="418"/>
          </p14:sldIdLst>
        </p14:section>
        <p14:section name="Untitled Section" id="{21855404-2395-4983-A9E2-33AAC8683C98}">
          <p14:sldIdLst>
            <p14:sldId id="363"/>
            <p14:sldId id="299"/>
          </p14:sldIdLst>
        </p14:section>
        <p14:section name="Untitled Section" id="{FBA9ED2F-54F1-4A74-B6C4-CF000303B1B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1" d="100"/>
          <a:sy n="61" d="100"/>
        </p:scale>
        <p:origin x="1434"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glamlabs.pubpub.org/pub/z4fztz61"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adaptistration.com/2019/01/23/stakeholder-quiz/"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nXgfdDZY6Uw?feature=oembed"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195210" y="2565080"/>
            <a:ext cx="8635708" cy="3454368"/>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r>
              <a:rPr lang="en-GB" dirty="0"/>
              <a:t>BALM 5001</a:t>
            </a:r>
            <a:br>
              <a:rPr dirty="0"/>
            </a:br>
            <a:r>
              <a:rPr dirty="0">
                <a:solidFill>
                  <a:srgbClr val="000000"/>
                </a:solidFill>
              </a:rPr>
              <a:t> </a:t>
            </a:r>
            <a:r>
              <a:rPr lang="en-GB" dirty="0"/>
              <a:t>Understanding and Engaging Stakeholders</a:t>
            </a:r>
            <a:r>
              <a:rPr lang="en-GB" sz="1800" b="1" dirty="0">
                <a:solidFill>
                  <a:srgbClr val="000000"/>
                </a:solidFill>
                <a:effectLst/>
                <a:latin typeface="Arial" panose="020B0604020202020204" pitchFamily="34" charset="0"/>
                <a:ea typeface="Arial" panose="020B0604020202020204" pitchFamily="34" charset="0"/>
              </a:rPr>
              <a:t> </a:t>
            </a:r>
            <a:endParaRPr dirty="0"/>
          </a:p>
          <a:p>
            <a:pPr defTabSz="562355">
              <a:defRPr sz="2624" b="1">
                <a:solidFill>
                  <a:schemeClr val="accent2"/>
                </a:solidFill>
                <a:effectLst>
                  <a:outerShdw blurRad="31242" dist="31242" dir="2700000" rotWithShape="0">
                    <a:srgbClr val="000000">
                      <a:alpha val="43137"/>
                    </a:srgbClr>
                  </a:outerShdw>
                </a:effectLst>
              </a:defRPr>
            </a:pPr>
            <a:r>
              <a:rPr sz="3034" dirty="0"/>
              <a:t>Week </a:t>
            </a:r>
            <a:r>
              <a:rPr lang="en-GB" sz="3034" dirty="0"/>
              <a:t>3 – Stakeholder Relationship Management</a:t>
            </a:r>
            <a:br>
              <a:rPr lang="en-GB" sz="3034" dirty="0"/>
            </a:br>
            <a:br>
              <a:rPr lang="en-GB" sz="3034"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4" y="1364751"/>
            <a:ext cx="8235016" cy="120032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600" dirty="0">
                <a:effectLst/>
                <a:latin typeface="Arial" panose="020B0604020202020204" pitchFamily="34" charset="0"/>
                <a:ea typeface="Arial" panose="020B0604020202020204" pitchFamily="34" charset="0"/>
              </a:rPr>
              <a:t>BA</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(Hons)</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Leadership</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and</a:t>
            </a:r>
            <a:r>
              <a:rPr lang="en-US" sz="3600" spc="-2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Management</a:t>
            </a:r>
            <a:r>
              <a:rPr lang="en-US" sz="3600" spc="-3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Skills</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for</a:t>
            </a:r>
            <a:r>
              <a:rPr lang="en-US" sz="3600" spc="-3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the</a:t>
            </a:r>
            <a:r>
              <a:rPr lang="en-US" sz="3600" spc="-25" dirty="0">
                <a:effectLst/>
                <a:latin typeface="Arial" panose="020B0604020202020204" pitchFamily="34" charset="0"/>
                <a:ea typeface="Arial" panose="020B0604020202020204" pitchFamily="34" charset="0"/>
              </a:rPr>
              <a:t> </a:t>
            </a:r>
            <a:r>
              <a:rPr lang="en-US" sz="3600" spc="-10" dirty="0">
                <a:effectLst/>
                <a:latin typeface="Arial" panose="020B0604020202020204" pitchFamily="34" charset="0"/>
                <a:ea typeface="Arial" panose="020B0604020202020204" pitchFamily="34" charset="0"/>
              </a:rPr>
              <a:t>Workplace</a:t>
            </a:r>
            <a:endParaRPr sz="3600" dirty="0"/>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49321" y="1880172"/>
            <a:ext cx="8421464" cy="3641624"/>
          </a:xfrm>
          <a:prstGeom prst="rect">
            <a:avLst/>
          </a:prstGeom>
        </p:spPr>
        <p:txBody>
          <a:bodyPr/>
          <a:lstStyle/>
          <a:p>
            <a:r>
              <a:rPr lang="en-GB" dirty="0"/>
              <a:t>What is stakeholder engagement?</a:t>
            </a:r>
          </a:p>
          <a:p>
            <a:r>
              <a:rPr lang="en-GB" dirty="0"/>
              <a:t>Ethical stakeholder engagement</a:t>
            </a:r>
          </a:p>
          <a:p>
            <a:r>
              <a:rPr lang="en-GB" dirty="0"/>
              <a:t>Strategic stakeholder engagement</a:t>
            </a:r>
          </a:p>
          <a:p>
            <a:r>
              <a:rPr lang="en-GB" dirty="0"/>
              <a:t>Pragmatic stakeholder engagement</a:t>
            </a:r>
          </a:p>
          <a:p>
            <a:r>
              <a:rPr lang="en-GB" dirty="0"/>
              <a:t>Processes of stakeholder engagement</a:t>
            </a:r>
          </a:p>
          <a:p>
            <a:r>
              <a:rPr lang="en-GB" sz="2400" dirty="0"/>
              <a:t>Benefits of engaging with stakeholders</a:t>
            </a:r>
          </a:p>
          <a:p>
            <a:r>
              <a:rPr lang="en-GB" sz="2400" dirty="0"/>
              <a:t>Growing Importance Stakeholders Engagement</a:t>
            </a:r>
            <a:endParaRPr dirty="0"/>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1456454" y="250298"/>
            <a:ext cx="6172201"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Last W</a:t>
            </a:r>
            <a:r>
              <a:rPr dirty="0"/>
              <a:t>eek</a:t>
            </a:r>
            <a:r>
              <a:rPr lang="en-GB" dirty="0"/>
              <a:t> (i.e., Week</a:t>
            </a:r>
            <a:r>
              <a:rPr dirty="0"/>
              <a:t> </a:t>
            </a:r>
            <a:r>
              <a:rPr lang="en-GB" dirty="0"/>
              <a:t>2), ……</a:t>
            </a:r>
            <a:endParaRPr dirty="0"/>
          </a:p>
        </p:txBody>
      </p:sp>
      <p:sp>
        <p:nvSpPr>
          <p:cNvPr id="118" name="TextBox 7"/>
          <p:cNvSpPr txBox="1"/>
          <p:nvPr/>
        </p:nvSpPr>
        <p:spPr>
          <a:xfrm>
            <a:off x="174661" y="1300158"/>
            <a:ext cx="8172159" cy="5232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sz="2800" dirty="0"/>
              <a:t>We examined the followings:</a:t>
            </a:r>
            <a:endParaRPr sz="2800" dirty="0"/>
          </a:p>
        </p:txBody>
      </p:sp>
    </p:spTree>
    <p:extLst>
      <p:ext uri="{BB962C8B-B14F-4D97-AF65-F5344CB8AC3E}">
        <p14:creationId xmlns:p14="http://schemas.microsoft.com/office/powerpoint/2010/main" val="1638111356"/>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animBg="1" advAuto="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349321" y="1880172"/>
            <a:ext cx="8421464" cy="3641624"/>
          </a:xfrm>
          <a:prstGeom prst="rect">
            <a:avLst/>
          </a:prstGeom>
        </p:spPr>
        <p:txBody>
          <a:bodyPr/>
          <a:lstStyle/>
          <a:p>
            <a:r>
              <a:rPr lang="en-GB" sz="2400" dirty="0"/>
              <a:t>What is stakeholder relationship.</a:t>
            </a:r>
          </a:p>
          <a:p>
            <a:r>
              <a:rPr lang="en-GB" sz="2400" dirty="0"/>
              <a:t>5 steps in establishing stakeholder relationship.</a:t>
            </a:r>
          </a:p>
          <a:p>
            <a:r>
              <a:rPr lang="en-GB" sz="1800" b="1" i="1" u="none" strike="noStrike" baseline="0" dirty="0"/>
              <a:t>Step 1</a:t>
            </a:r>
            <a:r>
              <a:rPr lang="en-GB" sz="1800" b="0" i="0" u="none" strike="noStrike" baseline="0" dirty="0"/>
              <a:t>: identification of all stakeholders;</a:t>
            </a:r>
          </a:p>
          <a:p>
            <a:r>
              <a:rPr lang="en-GB" sz="1800" b="1" i="1" u="none" strike="noStrike" baseline="0" dirty="0"/>
              <a:t>Step 2</a:t>
            </a:r>
            <a:r>
              <a:rPr lang="en-GB" sz="1800" b="0" i="0" u="none" strike="noStrike" baseline="0" dirty="0"/>
              <a:t>: prioritisation to determine who is important;</a:t>
            </a:r>
          </a:p>
          <a:p>
            <a:r>
              <a:rPr lang="en-GB" sz="1800" b="1" i="1" u="none" strike="noStrike" baseline="0" dirty="0"/>
              <a:t>Step 3</a:t>
            </a:r>
            <a:r>
              <a:rPr lang="en-GB" sz="1800" b="0" i="0" u="none" strike="noStrike" baseline="0" dirty="0"/>
              <a:t>: visualisation (mapping) to understand the overall stakeholder community;</a:t>
            </a:r>
          </a:p>
          <a:p>
            <a:r>
              <a:rPr lang="en-GB" sz="1800" b="1" i="1" u="none" strike="noStrike" baseline="0" dirty="0"/>
              <a:t>Step 4</a:t>
            </a:r>
            <a:r>
              <a:rPr lang="en-GB" sz="1800" b="0" i="0" u="none" strike="noStrike" baseline="0" dirty="0"/>
              <a:t>: engagement through effective communications;</a:t>
            </a:r>
          </a:p>
          <a:p>
            <a:r>
              <a:rPr lang="en-GB" sz="1800" b="1" i="1" u="none" strike="noStrike" baseline="0" dirty="0"/>
              <a:t>Step 5</a:t>
            </a:r>
            <a:r>
              <a:rPr lang="en-GB" sz="1800" b="0" i="0" u="none" strike="noStrike" baseline="0" dirty="0"/>
              <a:t>: monitoring the effect of the engagement.</a:t>
            </a:r>
          </a:p>
          <a:p>
            <a:r>
              <a:rPr lang="en-GB" sz="2400" dirty="0"/>
              <a:t>Maintenance of stakeholder community.</a:t>
            </a: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1456454" y="250298"/>
            <a:ext cx="6172201" cy="857251"/>
          </a:xfrm>
          <a:prstGeom prst="rect">
            <a:avLst/>
          </a:prstGeom>
        </p:spPr>
        <p:txBody>
          <a:bodyPr>
            <a:normAutofit/>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This W</a:t>
            </a:r>
            <a:r>
              <a:rPr dirty="0"/>
              <a:t>eek</a:t>
            </a:r>
            <a:r>
              <a:rPr lang="en-GB" dirty="0"/>
              <a:t> (i.e., Week</a:t>
            </a:r>
            <a:r>
              <a:rPr dirty="0"/>
              <a:t> </a:t>
            </a:r>
            <a:r>
              <a:rPr lang="en-GB" dirty="0"/>
              <a:t>3), ……</a:t>
            </a:r>
            <a:endParaRPr dirty="0"/>
          </a:p>
        </p:txBody>
      </p:sp>
      <p:sp>
        <p:nvSpPr>
          <p:cNvPr id="118" name="TextBox 7"/>
          <p:cNvSpPr txBox="1"/>
          <p:nvPr/>
        </p:nvSpPr>
        <p:spPr>
          <a:xfrm>
            <a:off x="174661" y="1300158"/>
            <a:ext cx="8172159" cy="52322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sz="2800" dirty="0"/>
              <a:t>We will examine the followings:</a:t>
            </a:r>
            <a:endParaRPr sz="2800" dirty="0"/>
          </a:p>
        </p:txBody>
      </p:sp>
    </p:spTree>
    <p:extLst>
      <p:ext uri="{BB962C8B-B14F-4D97-AF65-F5344CB8AC3E}">
        <p14:creationId xmlns:p14="http://schemas.microsoft.com/office/powerpoint/2010/main" val="3114108752"/>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iterate>
                                    <p:tmAbs val="0"/>
                                  </p:iterate>
                                  <p:childTnLst>
                                    <p:set>
                                      <p:cBhvr>
                                        <p:cTn id="6" fill="hold"/>
                                        <p:tgtEl>
                                          <p:spTgt spid="1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 grpId="0" animBg="1" advAuto="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8AB7A-ADA0-19C6-87D0-55FA487B9CF4}"/>
              </a:ext>
            </a:extLst>
          </p:cNvPr>
          <p:cNvSpPr>
            <a:spLocks noGrp="1"/>
          </p:cNvSpPr>
          <p:nvPr>
            <p:ph type="title"/>
          </p:nvPr>
        </p:nvSpPr>
        <p:spPr/>
        <p:txBody>
          <a:bodyPr/>
          <a:lstStyle/>
          <a:p>
            <a:r>
              <a:rPr lang="en-GB" b="1" dirty="0"/>
              <a:t>Individual Exercise (5 mins)</a:t>
            </a:r>
          </a:p>
        </p:txBody>
      </p:sp>
      <p:sp>
        <p:nvSpPr>
          <p:cNvPr id="3" name="Text Placeholder 2">
            <a:extLst>
              <a:ext uri="{FF2B5EF4-FFF2-40B4-BE49-F238E27FC236}">
                <a16:creationId xmlns:a16="http://schemas.microsoft.com/office/drawing/2014/main" id="{69888E04-3CF4-FAC4-A133-9848AD196584}"/>
              </a:ext>
            </a:extLst>
          </p:cNvPr>
          <p:cNvSpPr>
            <a:spLocks noGrp="1"/>
          </p:cNvSpPr>
          <p:nvPr>
            <p:ph type="body" idx="1"/>
          </p:nvPr>
        </p:nvSpPr>
        <p:spPr/>
        <p:txBody>
          <a:bodyPr>
            <a:normAutofit/>
          </a:bodyPr>
          <a:lstStyle/>
          <a:p>
            <a:r>
              <a:rPr lang="en-GB" sz="2800" b="1" dirty="0"/>
              <a:t>In your own words, could you explain what stakeholder relationship means to you.</a:t>
            </a:r>
          </a:p>
          <a:p>
            <a:endParaRPr lang="en-GB" sz="2800" b="1" dirty="0"/>
          </a:p>
          <a:p>
            <a:r>
              <a:rPr lang="en-GB" sz="2800" b="1" dirty="0"/>
              <a:t>Give an example of a stakeholder relationship. </a:t>
            </a:r>
          </a:p>
          <a:p>
            <a:endParaRPr lang="en-GB" sz="2800" b="1" dirty="0"/>
          </a:p>
        </p:txBody>
      </p:sp>
      <p:pic>
        <p:nvPicPr>
          <p:cNvPr id="5" name="Picture 4" descr="A drawing of a person standing at a desk and a chart on the wall&#10;&#10;AI-generated content may be incorrect.">
            <a:extLst>
              <a:ext uri="{FF2B5EF4-FFF2-40B4-BE49-F238E27FC236}">
                <a16:creationId xmlns:a16="http://schemas.microsoft.com/office/drawing/2014/main" id="{7407D436-E7CE-865C-2B3C-E83B1256AC3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43500" y="3690461"/>
            <a:ext cx="3238500" cy="1481614"/>
          </a:xfrm>
          <a:prstGeom prst="rect">
            <a:avLst/>
          </a:prstGeom>
        </p:spPr>
      </p:pic>
    </p:spTree>
    <p:extLst>
      <p:ext uri="{BB962C8B-B14F-4D97-AF65-F5344CB8AC3E}">
        <p14:creationId xmlns:p14="http://schemas.microsoft.com/office/powerpoint/2010/main" val="2255600631"/>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EBC8262-6C21-05D0-E1D6-370DF63FEC84}"/>
              </a:ext>
            </a:extLst>
          </p:cNvPr>
          <p:cNvPicPr>
            <a:picLocks noChangeAspect="1"/>
          </p:cNvPicPr>
          <p:nvPr/>
        </p:nvPicPr>
        <p:blipFill>
          <a:blip r:embed="rId2"/>
          <a:stretch>
            <a:fillRect/>
          </a:stretch>
        </p:blipFill>
        <p:spPr>
          <a:xfrm>
            <a:off x="4572000" y="1714500"/>
            <a:ext cx="4546305" cy="3234690"/>
          </a:xfrm>
          <a:prstGeom prst="rect">
            <a:avLst/>
          </a:prstGeom>
        </p:spPr>
      </p:pic>
      <p:sp>
        <p:nvSpPr>
          <p:cNvPr id="130" name="Business problem?"/>
          <p:cNvSpPr txBox="1">
            <a:spLocks noGrp="1"/>
          </p:cNvSpPr>
          <p:nvPr>
            <p:ph type="title"/>
          </p:nvPr>
        </p:nvSpPr>
        <p:spPr>
          <a:xfrm>
            <a:off x="228600" y="22891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617091" y="1508376"/>
            <a:ext cx="5029329" cy="4294608"/>
          </a:xfrm>
          <a:prstGeom prst="rect">
            <a:avLst/>
          </a:prstGeom>
        </p:spPr>
        <p:txBody>
          <a:bodyPr>
            <a:normAutofit fontScale="92500" lnSpcReduction="10000"/>
          </a:bodyPr>
          <a:lstStyle/>
          <a:p>
            <a:pPr marL="0" indent="0" algn="l">
              <a:buNone/>
            </a:pPr>
            <a:r>
              <a:rPr lang="en-GB" sz="3400" b="0" i="0" u="none" strike="noStrike" baseline="0" dirty="0"/>
              <a:t>Stakeholder relationship management is complex and cannot be reduced to formula.</a:t>
            </a:r>
          </a:p>
          <a:p>
            <a:pPr marL="0" indent="0" algn="l">
              <a:buNone/>
            </a:pPr>
            <a:endParaRPr lang="en-GB" sz="3400" b="0" i="0" u="none" strike="noStrike" baseline="0" dirty="0"/>
          </a:p>
          <a:p>
            <a:pPr marL="0" indent="0" algn="l">
              <a:buNone/>
            </a:pPr>
            <a:r>
              <a:rPr lang="en-GB" sz="3400" dirty="0"/>
              <a:t>E</a:t>
            </a:r>
            <a:r>
              <a:rPr lang="en-GB" sz="3400" b="0" i="0" u="none" strike="noStrike" baseline="0" dirty="0"/>
              <a:t>ach person in unique and the relationships between people reflect that uniqueness and complexity.</a:t>
            </a:r>
            <a:endParaRPr lang="en-GB" sz="3400" b="0" u="none" strike="noStrike" baseline="0" dirty="0">
              <a:solidFill>
                <a:srgbClr val="000000"/>
              </a:solidFill>
            </a:endParaRPr>
          </a:p>
        </p:txBody>
      </p:sp>
    </p:spTree>
    <p:extLst>
      <p:ext uri="{BB962C8B-B14F-4D97-AF65-F5344CB8AC3E}">
        <p14:creationId xmlns:p14="http://schemas.microsoft.com/office/powerpoint/2010/main" val="3269546255"/>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320040" y="156498"/>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674370" y="1222626"/>
            <a:ext cx="7498080" cy="4294608"/>
          </a:xfrm>
          <a:prstGeom prst="rect">
            <a:avLst/>
          </a:prstGeom>
        </p:spPr>
        <p:txBody>
          <a:bodyPr>
            <a:normAutofit lnSpcReduction="10000"/>
          </a:bodyPr>
          <a:lstStyle/>
          <a:p>
            <a:pPr marL="0" indent="0" algn="just">
              <a:buNone/>
            </a:pPr>
            <a:r>
              <a:rPr lang="en-GB" sz="3000" b="0" i="0" u="none" strike="noStrike" baseline="0" dirty="0"/>
              <a:t>Stakeholder relationship management </a:t>
            </a:r>
            <a:r>
              <a:rPr lang="en-GB" sz="3000" dirty="0"/>
              <a:t> involves the management of both current and potential stakeholders who may be connected, involved, impacted, interested in the organisation’s main or specific activity (i.e., project, value creation, etc.).</a:t>
            </a:r>
          </a:p>
          <a:p>
            <a:pPr marL="0" indent="0" algn="just">
              <a:buNone/>
            </a:pPr>
            <a:endParaRPr lang="en-GB" sz="3000" dirty="0"/>
          </a:p>
          <a:p>
            <a:pPr marL="0" indent="0" algn="just">
              <a:buNone/>
            </a:pPr>
            <a:r>
              <a:rPr lang="en-GB" sz="3000" dirty="0"/>
              <a:t>These (current and potential stakeholders) represents circle of stakeholders</a:t>
            </a:r>
          </a:p>
          <a:p>
            <a:pPr marL="0" indent="0" algn="l">
              <a:buNone/>
            </a:pPr>
            <a:endParaRPr lang="en-GB" sz="3400" dirty="0"/>
          </a:p>
        </p:txBody>
      </p:sp>
    </p:spTree>
    <p:extLst>
      <p:ext uri="{BB962C8B-B14F-4D97-AF65-F5344CB8AC3E}">
        <p14:creationId xmlns:p14="http://schemas.microsoft.com/office/powerpoint/2010/main" val="709495778"/>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068512"/>
            <a:ext cx="8856323" cy="4448721"/>
          </a:xfrm>
          <a:prstGeom prst="rect">
            <a:avLst/>
          </a:prstGeom>
        </p:spPr>
        <p:txBody>
          <a:bodyPr>
            <a:normAutofit fontScale="25000" lnSpcReduction="20000"/>
          </a:bodyPr>
          <a:lstStyle/>
          <a:p>
            <a:pPr marL="0" indent="0" algn="just">
              <a:buNone/>
            </a:pPr>
            <a:r>
              <a:rPr lang="en-GB" sz="8000" b="1" i="0" u="none" strike="noStrike" baseline="0" dirty="0"/>
              <a:t>Circle of Stakeholders in Stakeholder’s </a:t>
            </a:r>
            <a:r>
              <a:rPr lang="en-GB" sz="8000" b="1" dirty="0"/>
              <a:t>R</a:t>
            </a:r>
            <a:r>
              <a:rPr lang="en-GB" sz="8000" b="1" i="0" u="none" strike="noStrike" baseline="0" dirty="0"/>
              <a:t>elationship </a:t>
            </a:r>
            <a:r>
              <a:rPr lang="en-GB" sz="8000" b="1" dirty="0"/>
              <a:t>M</a:t>
            </a:r>
            <a:r>
              <a:rPr lang="en-GB" sz="8000" b="1" i="0" u="none" strike="noStrike" baseline="0" dirty="0"/>
              <a:t>anagement</a:t>
            </a:r>
          </a:p>
          <a:p>
            <a:pPr marL="0" indent="0" algn="just">
              <a:buNone/>
            </a:pPr>
            <a:endParaRPr lang="en-GB" sz="8000" kern="0" dirty="0">
              <a:effectLst/>
              <a:ea typeface="Calibri" panose="020F0502020204030204" pitchFamily="34" charset="0"/>
            </a:endParaRPr>
          </a:p>
          <a:p>
            <a:pPr marL="0" indent="0" algn="just">
              <a:buNone/>
            </a:pPr>
            <a:endParaRPr lang="en-GB" sz="3600" dirty="0">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endParaRPr lang="en-GB" sz="3600" dirty="0">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endParaRPr lang="en-GB" sz="3600" dirty="0">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endParaRPr lang="en-GB" sz="3600" dirty="0">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endParaRPr lang="en-GB" sz="3600" dirty="0">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endParaRPr lang="en-GB" sz="3600" dirty="0">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endParaRPr lang="en-GB" sz="3600" dirty="0">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endParaRPr lang="en-GB" sz="3600" dirty="0">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endParaRPr lang="en-GB" sz="3600" kern="0" dirty="0">
              <a:effectLst/>
              <a:ea typeface="Calibri" panose="020F0502020204030204" pitchFamily="34" charset="0"/>
            </a:endParaRPr>
          </a:p>
          <a:p>
            <a:pPr marL="0" indent="0" algn="just">
              <a:buNone/>
            </a:pPr>
            <a:r>
              <a:rPr lang="en-GB" sz="3600" b="1" kern="0" dirty="0" err="1">
                <a:effectLst/>
                <a:ea typeface="Calibri" panose="020F0502020204030204" pitchFamily="34" charset="0"/>
              </a:rPr>
              <a:t>Bourne</a:t>
            </a:r>
            <a:r>
              <a:rPr lang="en-GB" sz="3600" b="1" kern="0" dirty="0">
                <a:effectLst/>
                <a:ea typeface="Calibri" panose="020F0502020204030204" pitchFamily="34" charset="0"/>
              </a:rPr>
              <a:t>, (2010)</a:t>
            </a:r>
            <a:endParaRPr lang="en-GB" sz="3600" b="1" i="0" u="none" strike="noStrike" baseline="0" dirty="0"/>
          </a:p>
          <a:p>
            <a:pPr marL="0" indent="0" algn="just">
              <a:buNone/>
            </a:pPr>
            <a:endParaRPr lang="en-GB" sz="2000" b="1" i="0" u="none" strike="noStrike" baseline="0" dirty="0"/>
          </a:p>
          <a:p>
            <a:pPr marL="0" indent="0" algn="just">
              <a:buNone/>
            </a:pPr>
            <a:endParaRPr lang="en-GB" sz="2000" b="1" dirty="0"/>
          </a:p>
        </p:txBody>
      </p:sp>
      <p:pic>
        <p:nvPicPr>
          <p:cNvPr id="3" name="Picture 2">
            <a:extLst>
              <a:ext uri="{FF2B5EF4-FFF2-40B4-BE49-F238E27FC236}">
                <a16:creationId xmlns:a16="http://schemas.microsoft.com/office/drawing/2014/main" id="{06159A58-5D41-72F5-B040-B8890FB96CA2}"/>
              </a:ext>
            </a:extLst>
          </p:cNvPr>
          <p:cNvPicPr>
            <a:picLocks noChangeAspect="1"/>
          </p:cNvPicPr>
          <p:nvPr/>
        </p:nvPicPr>
        <p:blipFill>
          <a:blip r:embed="rId2"/>
          <a:stretch>
            <a:fillRect/>
          </a:stretch>
        </p:blipFill>
        <p:spPr>
          <a:xfrm>
            <a:off x="184936" y="1648813"/>
            <a:ext cx="8501863" cy="3560373"/>
          </a:xfrm>
          <a:prstGeom prst="rect">
            <a:avLst/>
          </a:prstGeom>
        </p:spPr>
      </p:pic>
    </p:spTree>
    <p:extLst>
      <p:ext uri="{BB962C8B-B14F-4D97-AF65-F5344CB8AC3E}">
        <p14:creationId xmlns:p14="http://schemas.microsoft.com/office/powerpoint/2010/main" val="1619399"/>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marL="0" indent="0" algn="just">
              <a:buNone/>
            </a:pPr>
            <a:r>
              <a:rPr lang="en-GB" sz="3200" b="0" i="0" u="none" strike="noStrike" baseline="0" dirty="0"/>
              <a:t>In any organisation business activities can only exist with the informed consent of its stakeholder community, and that managing the relationships between this community and the activities will increase the chances of success.</a:t>
            </a:r>
            <a:endParaRPr lang="en-GB" sz="3200" b="0" u="none" strike="noStrike" baseline="0" dirty="0">
              <a:solidFill>
                <a:srgbClr val="000000"/>
              </a:solidFill>
            </a:endParaRPr>
          </a:p>
        </p:txBody>
      </p:sp>
      <p:pic>
        <p:nvPicPr>
          <p:cNvPr id="2" name="Picture 1">
            <a:extLst>
              <a:ext uri="{FF2B5EF4-FFF2-40B4-BE49-F238E27FC236}">
                <a16:creationId xmlns:a16="http://schemas.microsoft.com/office/drawing/2014/main" id="{38772E47-B5AE-1602-EF31-031EC2807374}"/>
              </a:ext>
            </a:extLst>
          </p:cNvPr>
          <p:cNvPicPr>
            <a:picLocks noChangeAspect="1"/>
          </p:cNvPicPr>
          <p:nvPr/>
        </p:nvPicPr>
        <p:blipFill>
          <a:blip r:embed="rId2"/>
          <a:stretch>
            <a:fillRect/>
          </a:stretch>
        </p:blipFill>
        <p:spPr>
          <a:xfrm>
            <a:off x="4941870" y="3729518"/>
            <a:ext cx="4017194" cy="1905855"/>
          </a:xfrm>
          <a:prstGeom prst="rect">
            <a:avLst/>
          </a:prstGeom>
        </p:spPr>
      </p:pic>
    </p:spTree>
    <p:extLst>
      <p:ext uri="{BB962C8B-B14F-4D97-AF65-F5344CB8AC3E}">
        <p14:creationId xmlns:p14="http://schemas.microsoft.com/office/powerpoint/2010/main" val="2319239717"/>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Community</a:t>
            </a:r>
            <a:endParaRPr sz="3600" dirty="0"/>
          </a:p>
        </p:txBody>
      </p:sp>
      <p:sp>
        <p:nvSpPr>
          <p:cNvPr id="131" name="= current or medium to long-term challenges a business faces…"/>
          <p:cNvSpPr txBox="1">
            <a:spLocks noGrp="1"/>
          </p:cNvSpPr>
          <p:nvPr>
            <p:ph type="body" idx="1"/>
          </p:nvPr>
        </p:nvSpPr>
        <p:spPr>
          <a:xfrm>
            <a:off x="3669030" y="1222626"/>
            <a:ext cx="5017770" cy="4294608"/>
          </a:xfrm>
          <a:prstGeom prst="rect">
            <a:avLst/>
          </a:prstGeom>
        </p:spPr>
        <p:txBody>
          <a:bodyPr>
            <a:normAutofit fontScale="85000" lnSpcReduction="10000"/>
          </a:bodyPr>
          <a:lstStyle/>
          <a:p>
            <a:pPr marL="0" indent="0" algn="just">
              <a:buNone/>
            </a:pPr>
            <a:r>
              <a:rPr lang="en-GB" sz="3200" b="0" i="0" u="none" strike="noStrike" baseline="0" dirty="0"/>
              <a:t>The stakeholder community consists of individuals and groups, each with a different potential to influence the activity’s outcome positively or negatively. </a:t>
            </a:r>
          </a:p>
          <a:p>
            <a:pPr marL="0" indent="0" algn="just">
              <a:buNone/>
            </a:pPr>
            <a:endParaRPr lang="en-GB" sz="3200" dirty="0"/>
          </a:p>
          <a:p>
            <a:pPr marL="0" indent="0" algn="just">
              <a:buNone/>
            </a:pPr>
            <a:r>
              <a:rPr lang="en-GB" sz="3200" b="0" i="0" u="none" strike="noStrike" baseline="0" dirty="0"/>
              <a:t>The team must develop knowledge about this community and appreciation of the right level of engagement</a:t>
            </a:r>
            <a:r>
              <a:rPr lang="en-GB" sz="1800" dirty="0">
                <a:latin typeface="Times-Roman"/>
              </a:rPr>
              <a:t>.</a:t>
            </a:r>
            <a:endParaRPr lang="en-GB" sz="2800" b="0" u="none" strike="noStrike" baseline="0" dirty="0">
              <a:solidFill>
                <a:srgbClr val="000000"/>
              </a:solidFill>
            </a:endParaRPr>
          </a:p>
        </p:txBody>
      </p:sp>
      <p:pic>
        <p:nvPicPr>
          <p:cNvPr id="6" name="Picture 5" descr="A cartoon character holding a pointer&#10;&#10;AI-generated content may be incorrect.">
            <a:extLst>
              <a:ext uri="{FF2B5EF4-FFF2-40B4-BE49-F238E27FC236}">
                <a16:creationId xmlns:a16="http://schemas.microsoft.com/office/drawing/2014/main" id="{3DB7B260-233F-DC7F-1E7B-D47E60CEC8FD}"/>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0020" y="1340765"/>
            <a:ext cx="3509010" cy="3878917"/>
          </a:xfrm>
          <a:prstGeom prst="rect">
            <a:avLst/>
          </a:prstGeom>
        </p:spPr>
      </p:pic>
      <p:sp>
        <p:nvSpPr>
          <p:cNvPr id="7" name="TextBox 6">
            <a:extLst>
              <a:ext uri="{FF2B5EF4-FFF2-40B4-BE49-F238E27FC236}">
                <a16:creationId xmlns:a16="http://schemas.microsoft.com/office/drawing/2014/main" id="{D35C9421-0DCD-923F-67DC-AD3FAB14F326}"/>
              </a:ext>
            </a:extLst>
          </p:cNvPr>
          <p:cNvSpPr txBox="1"/>
          <p:nvPr/>
        </p:nvSpPr>
        <p:spPr>
          <a:xfrm>
            <a:off x="1143000" y="6858000"/>
            <a:ext cx="6858000" cy="2308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GB" sz="900">
                <a:hlinkClick r:id="rId4" tooltip="https://adaptistration.com/2019/01/23/stakeholder-quiz/"/>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360657199"/>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marL="0" indent="0" algn="l">
              <a:buNone/>
            </a:pPr>
            <a:r>
              <a:rPr lang="en-GB" sz="3200" b="0" i="0" u="none" strike="noStrike" baseline="0" dirty="0"/>
              <a:t>This information will help define the appropriate level and content of communication needed to influence stakeholder’s perceptions, expectations and actions.</a:t>
            </a:r>
            <a:endParaRPr lang="en-GB" sz="3200" b="0" u="none" strike="noStrike" baseline="0" dirty="0">
              <a:solidFill>
                <a:srgbClr val="000000"/>
              </a:solidFill>
            </a:endParaRPr>
          </a:p>
        </p:txBody>
      </p:sp>
      <p:pic>
        <p:nvPicPr>
          <p:cNvPr id="2" name="Picture 1">
            <a:extLst>
              <a:ext uri="{FF2B5EF4-FFF2-40B4-BE49-F238E27FC236}">
                <a16:creationId xmlns:a16="http://schemas.microsoft.com/office/drawing/2014/main" id="{3357462C-84A1-A145-B76D-2F683B2D52A4}"/>
              </a:ext>
            </a:extLst>
          </p:cNvPr>
          <p:cNvPicPr>
            <a:picLocks noChangeAspect="1"/>
          </p:cNvPicPr>
          <p:nvPr/>
        </p:nvPicPr>
        <p:blipFill>
          <a:blip r:embed="rId2"/>
          <a:stretch>
            <a:fillRect/>
          </a:stretch>
        </p:blipFill>
        <p:spPr>
          <a:xfrm>
            <a:off x="4274049" y="3349375"/>
            <a:ext cx="4685015" cy="2167859"/>
          </a:xfrm>
          <a:prstGeom prst="rect">
            <a:avLst/>
          </a:prstGeom>
        </p:spPr>
      </p:pic>
    </p:spTree>
    <p:extLst>
      <p:ext uri="{BB962C8B-B14F-4D97-AF65-F5344CB8AC3E}">
        <p14:creationId xmlns:p14="http://schemas.microsoft.com/office/powerpoint/2010/main" val="1409247574"/>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457200" y="122208"/>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154430" y="1188336"/>
            <a:ext cx="7118834" cy="4294608"/>
          </a:xfrm>
          <a:prstGeom prst="rect">
            <a:avLst/>
          </a:prstGeom>
        </p:spPr>
        <p:txBody>
          <a:bodyPr>
            <a:normAutofit fontScale="92500"/>
          </a:bodyPr>
          <a:lstStyle/>
          <a:p>
            <a:pPr marL="0" indent="0" algn="just">
              <a:buNone/>
            </a:pPr>
            <a:r>
              <a:rPr lang="en-GB" sz="2800" dirty="0"/>
              <a:t>Effective relationships with an organization’s entire network of stakeholders are </a:t>
            </a:r>
            <a:r>
              <a:rPr lang="en-GB" sz="2800" b="1" dirty="0"/>
              <a:t>essential for the long-term survival of the organization itself and the success of the set objectives of organizations operating within it </a:t>
            </a:r>
            <a:r>
              <a:rPr lang="en-GB" sz="2800" dirty="0"/>
              <a:t>(Post et al., 2002). </a:t>
            </a:r>
          </a:p>
          <a:p>
            <a:pPr marL="0" indent="0" algn="just">
              <a:buNone/>
            </a:pPr>
            <a:endParaRPr lang="en-GB" sz="2800" dirty="0"/>
          </a:p>
          <a:p>
            <a:pPr marL="0" indent="0" algn="just">
              <a:buNone/>
            </a:pPr>
            <a:r>
              <a:rPr lang="en-GB" sz="2800" dirty="0"/>
              <a:t>These relationships must be managed in ways that best meet both stakeholder needs and expectations and the needs of the organization.</a:t>
            </a:r>
            <a:endParaRPr lang="en-GB" sz="3600" b="0" u="none" strike="noStrike" baseline="0" dirty="0">
              <a:solidFill>
                <a:srgbClr val="000000"/>
              </a:solidFill>
            </a:endParaRPr>
          </a:p>
        </p:txBody>
      </p:sp>
    </p:spTree>
    <p:extLst>
      <p:ext uri="{BB962C8B-B14F-4D97-AF65-F5344CB8AC3E}">
        <p14:creationId xmlns:p14="http://schemas.microsoft.com/office/powerpoint/2010/main" val="779730038"/>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just">
              <a:buFont typeface="Arial" panose="020B0604020202020204" pitchFamily="34" charset="0"/>
              <a:buChar char="•"/>
            </a:pPr>
            <a:r>
              <a:rPr lang="en-GB" sz="3200" dirty="0"/>
              <a:t>Likewise, </a:t>
            </a:r>
            <a:r>
              <a:rPr lang="en-GB" sz="3200" b="1" dirty="0"/>
              <a:t>legitimate and valid stakeholders need to be identified</a:t>
            </a:r>
            <a:r>
              <a:rPr lang="en-GB" sz="3200" dirty="0"/>
              <a:t>, and;</a:t>
            </a:r>
          </a:p>
          <a:p>
            <a:pPr algn="just">
              <a:buFont typeface="Arial" panose="020B0604020202020204" pitchFamily="34" charset="0"/>
              <a:buChar char="•"/>
            </a:pPr>
            <a:r>
              <a:rPr lang="en-GB" sz="3200" dirty="0"/>
              <a:t>after that their specific </a:t>
            </a:r>
            <a:r>
              <a:rPr lang="en-GB" sz="3200" b="1" dirty="0"/>
              <a:t>influence and power </a:t>
            </a:r>
            <a:r>
              <a:rPr lang="en-GB" sz="3200" dirty="0"/>
              <a:t>in the context of the business activity/goal/objective needs to be understood;</a:t>
            </a:r>
          </a:p>
          <a:p>
            <a:pPr algn="just">
              <a:buFont typeface="Arial" panose="020B0604020202020204" pitchFamily="34" charset="0"/>
              <a:buChar char="•"/>
            </a:pPr>
            <a:r>
              <a:rPr lang="en-GB" sz="3200" dirty="0"/>
              <a:t>to manage their potential impact on the organization’s work and effects of that work (</a:t>
            </a:r>
            <a:r>
              <a:rPr lang="en-GB" sz="3200" dirty="0" err="1"/>
              <a:t>Bourne</a:t>
            </a:r>
            <a:r>
              <a:rPr lang="en-GB" sz="3200" dirty="0"/>
              <a:t>, 2016).</a:t>
            </a:r>
            <a:endParaRPr lang="en-GB" sz="3200" b="0" u="none" strike="noStrike" baseline="0" dirty="0">
              <a:solidFill>
                <a:srgbClr val="000000"/>
              </a:solidFill>
            </a:endParaRPr>
          </a:p>
        </p:txBody>
      </p:sp>
    </p:spTree>
    <p:extLst>
      <p:ext uri="{BB962C8B-B14F-4D97-AF65-F5344CB8AC3E}">
        <p14:creationId xmlns:p14="http://schemas.microsoft.com/office/powerpoint/2010/main" val="3780311219"/>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181C1-D009-1874-AA6E-5DFD8AB8260F}"/>
              </a:ext>
            </a:extLst>
          </p:cNvPr>
          <p:cNvSpPr>
            <a:spLocks noGrp="1"/>
          </p:cNvSpPr>
          <p:nvPr>
            <p:ph type="title"/>
          </p:nvPr>
        </p:nvSpPr>
        <p:spPr>
          <a:xfrm>
            <a:off x="457200" y="128335"/>
            <a:ext cx="8054340" cy="769302"/>
          </a:xfrm>
        </p:spPr>
        <p:txBody>
          <a:bodyPr>
            <a:normAutofit fontScale="90000"/>
          </a:bodyPr>
          <a:lstStyle/>
          <a:p>
            <a:r>
              <a:rPr lang="en-GB" sz="2400" b="1" dirty="0"/>
              <a:t>Case Activity: Stakeholders of </a:t>
            </a:r>
            <a:r>
              <a:rPr lang="en-GB" sz="2400" b="1" dirty="0" err="1"/>
              <a:t>SkyHigh</a:t>
            </a:r>
            <a:r>
              <a:rPr lang="en-GB" sz="2400" b="1" dirty="0"/>
              <a:t> Airlines </a:t>
            </a:r>
            <a:br>
              <a:rPr lang="en-GB" sz="2400" b="1" dirty="0"/>
            </a:br>
            <a:r>
              <a:rPr lang="en-GB" sz="2400" b="1" dirty="0"/>
              <a:t>(Group Work 10 mins)</a:t>
            </a:r>
            <a:endParaRPr lang="en-GB" sz="2400" dirty="0"/>
          </a:p>
        </p:txBody>
      </p:sp>
      <p:sp>
        <p:nvSpPr>
          <p:cNvPr id="3" name="Text Placeholder 2">
            <a:extLst>
              <a:ext uri="{FF2B5EF4-FFF2-40B4-BE49-F238E27FC236}">
                <a16:creationId xmlns:a16="http://schemas.microsoft.com/office/drawing/2014/main" id="{5D748C21-0D6A-BAE1-0FF7-5EC95A58B814}"/>
              </a:ext>
            </a:extLst>
          </p:cNvPr>
          <p:cNvSpPr>
            <a:spLocks noGrp="1"/>
          </p:cNvSpPr>
          <p:nvPr>
            <p:ph type="body" idx="1"/>
          </p:nvPr>
        </p:nvSpPr>
        <p:spPr>
          <a:xfrm>
            <a:off x="457200" y="940525"/>
            <a:ext cx="8289235" cy="4833257"/>
          </a:xfrm>
        </p:spPr>
        <p:txBody>
          <a:bodyPr>
            <a:normAutofit lnSpcReduction="10000"/>
          </a:bodyPr>
          <a:lstStyle/>
          <a:p>
            <a:r>
              <a:rPr lang="en-GB" sz="1600" b="1" dirty="0"/>
              <a:t>Case Background</a:t>
            </a:r>
            <a:br>
              <a:rPr lang="en-GB" sz="1600" dirty="0"/>
            </a:br>
            <a:r>
              <a:rPr lang="en-GB" sz="1600" dirty="0" err="1"/>
              <a:t>SkyHigh</a:t>
            </a:r>
            <a:r>
              <a:rPr lang="en-GB" sz="1600" dirty="0"/>
              <a:t> Airlines is a mid-sized international carrier based in London. The airline is preparing to expand its operations by launching new transatlantic routes, upgrading its fleet to more fuel-efficient aircraft, and investing in digital customer experience (mobile apps, automated check-in, and AI-driven customer service). However, the airline also faces several challenges: Rising fuel costs and pressure to reduce its carbon footprint; Labour union negotiations with pilots and cabin crew; Increased competition from budget airlines and premium carriers; New government regulations around sustainability and international safety standards; Customer concerns about ticket prices, delays, and quality of service; Local community concerns about airport noise and environmental impact.</a:t>
            </a:r>
            <a:br>
              <a:rPr lang="en-GB" sz="1600" dirty="0"/>
            </a:br>
            <a:endParaRPr lang="en-GB" sz="1600" dirty="0"/>
          </a:p>
          <a:p>
            <a:r>
              <a:rPr lang="en-GB" sz="1600" dirty="0"/>
              <a:t>Brainstorm and list </a:t>
            </a:r>
            <a:r>
              <a:rPr lang="en-GB" sz="1600" b="1" u="sng" dirty="0"/>
              <a:t>all possible stakeholders</a:t>
            </a:r>
            <a:r>
              <a:rPr lang="en-GB" sz="1600" u="sng" dirty="0"/>
              <a:t> </a:t>
            </a:r>
            <a:r>
              <a:rPr lang="en-GB" sz="1600" dirty="0"/>
              <a:t>of </a:t>
            </a:r>
            <a:r>
              <a:rPr lang="en-GB" sz="1600" dirty="0" err="1"/>
              <a:t>SkyHigh</a:t>
            </a:r>
            <a:r>
              <a:rPr lang="en-GB" sz="1600" dirty="0"/>
              <a:t> Airlines. Think broadly — both </a:t>
            </a:r>
            <a:r>
              <a:rPr lang="en-GB" sz="1600" i="1" dirty="0"/>
              <a:t>internal</a:t>
            </a:r>
            <a:r>
              <a:rPr lang="en-GB" sz="1600" dirty="0"/>
              <a:t> and </a:t>
            </a:r>
            <a:r>
              <a:rPr lang="en-GB" sz="1600" i="1" dirty="0"/>
              <a:t>external</a:t>
            </a:r>
            <a:r>
              <a:rPr lang="en-GB" sz="1600" dirty="0"/>
              <a:t> stakeholders.</a:t>
            </a:r>
          </a:p>
          <a:p>
            <a:r>
              <a:rPr lang="en-GB" sz="1600" b="1" dirty="0"/>
              <a:t>Questions</a:t>
            </a:r>
            <a:endParaRPr lang="en-GB" sz="1600" dirty="0"/>
          </a:p>
          <a:p>
            <a:pPr lvl="1"/>
            <a:r>
              <a:rPr lang="en-GB" sz="1600" dirty="0"/>
              <a:t>Who is directly involved in running the airline?</a:t>
            </a:r>
          </a:p>
          <a:p>
            <a:pPr lvl="1"/>
            <a:r>
              <a:rPr lang="en-GB" sz="1600" dirty="0"/>
              <a:t>Who is affected by the airline’s operations?</a:t>
            </a:r>
          </a:p>
          <a:p>
            <a:pPr lvl="1"/>
            <a:r>
              <a:rPr lang="en-GB" sz="1600" dirty="0"/>
              <a:t>Who influences or regulates the airline’s decisions?</a:t>
            </a:r>
          </a:p>
          <a:p>
            <a:pPr lvl="1"/>
            <a:r>
              <a:rPr lang="en-GB" sz="1600" dirty="0"/>
              <a:t>Who might benefit or suffer from the airline’s expansion?</a:t>
            </a:r>
          </a:p>
        </p:txBody>
      </p:sp>
    </p:spTree>
    <p:extLst>
      <p:ext uri="{BB962C8B-B14F-4D97-AF65-F5344CB8AC3E}">
        <p14:creationId xmlns:p14="http://schemas.microsoft.com/office/powerpoint/2010/main" val="3676168373"/>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613954" y="1281696"/>
            <a:ext cx="7916091" cy="4294608"/>
          </a:xfrm>
          <a:prstGeom prst="rect">
            <a:avLst/>
          </a:prstGeom>
        </p:spPr>
        <p:txBody>
          <a:bodyPr>
            <a:normAutofit fontScale="92500"/>
          </a:bodyPr>
          <a:lstStyle/>
          <a:p>
            <a:pPr marL="0" indent="0" algn="just">
              <a:buNone/>
            </a:pPr>
            <a:r>
              <a:rPr lang="en-GB" sz="3200" dirty="0"/>
              <a:t>There are 5 steps to be examined in the context of stakeholder relationship. They are:</a:t>
            </a:r>
          </a:p>
          <a:p>
            <a:pPr algn="l">
              <a:buFont typeface="Wingdings" panose="05000000000000000000" pitchFamily="2" charset="2"/>
              <a:buChar char="§"/>
            </a:pPr>
            <a:r>
              <a:rPr lang="en-GB" sz="2800" b="1" i="1" u="none" strike="noStrike" baseline="0" dirty="0"/>
              <a:t>Step 1</a:t>
            </a:r>
            <a:r>
              <a:rPr lang="en-GB" sz="2800" b="0" i="0" u="none" strike="noStrike" baseline="0" dirty="0"/>
              <a:t>: identification of all stakeholders;</a:t>
            </a:r>
          </a:p>
          <a:p>
            <a:pPr algn="l">
              <a:buFont typeface="Wingdings" panose="05000000000000000000" pitchFamily="2" charset="2"/>
              <a:buChar char="§"/>
            </a:pPr>
            <a:r>
              <a:rPr lang="en-GB" sz="2800" b="1" i="1" u="none" strike="noStrike" baseline="0" dirty="0"/>
              <a:t>Step 2</a:t>
            </a:r>
            <a:r>
              <a:rPr lang="en-GB" sz="2800" b="0" i="0" u="none" strike="noStrike" baseline="0" dirty="0"/>
              <a:t>: prioritisation to determine who is important;</a:t>
            </a:r>
          </a:p>
          <a:p>
            <a:pPr algn="l">
              <a:buFont typeface="Wingdings" panose="05000000000000000000" pitchFamily="2" charset="2"/>
              <a:buChar char="§"/>
            </a:pPr>
            <a:r>
              <a:rPr lang="en-GB" sz="2800" b="1" i="1" u="none" strike="noStrike" baseline="0" dirty="0"/>
              <a:t>Step 3</a:t>
            </a:r>
            <a:r>
              <a:rPr lang="en-GB" sz="2800" b="0" i="0" u="none" strike="noStrike" baseline="0" dirty="0"/>
              <a:t>: visualisation (mapping) to understand the overall stakeholder community;</a:t>
            </a:r>
          </a:p>
          <a:p>
            <a:pPr algn="l">
              <a:buFont typeface="Wingdings" panose="05000000000000000000" pitchFamily="2" charset="2"/>
              <a:buChar char="§"/>
            </a:pPr>
            <a:r>
              <a:rPr lang="en-GB" sz="2800" b="1" i="1" u="none" strike="noStrike" baseline="0" dirty="0"/>
              <a:t>Step 4</a:t>
            </a:r>
            <a:r>
              <a:rPr lang="en-GB" sz="2800" b="0" i="0" u="none" strike="noStrike" baseline="0" dirty="0"/>
              <a:t>: engagement through effective communications;</a:t>
            </a:r>
          </a:p>
          <a:p>
            <a:pPr algn="l">
              <a:buFont typeface="Wingdings" panose="05000000000000000000" pitchFamily="2" charset="2"/>
              <a:buChar char="§"/>
            </a:pPr>
            <a:r>
              <a:rPr lang="en-GB" sz="2800" b="1" i="1" u="none" strike="noStrike" baseline="0" dirty="0"/>
              <a:t>Step 5</a:t>
            </a:r>
            <a:r>
              <a:rPr lang="en-GB" sz="2800" b="0" i="0" u="none" strike="noStrike" baseline="0" dirty="0"/>
              <a:t>: monitoring the effect of the engagement.</a:t>
            </a:r>
            <a:endParaRPr lang="en-GB" sz="2800" b="0" u="none" strike="noStrike" baseline="0" dirty="0">
              <a:solidFill>
                <a:srgbClr val="000000"/>
              </a:solidFill>
            </a:endParaRPr>
          </a:p>
        </p:txBody>
      </p:sp>
    </p:spTree>
    <p:extLst>
      <p:ext uri="{BB962C8B-B14F-4D97-AF65-F5344CB8AC3E}">
        <p14:creationId xmlns:p14="http://schemas.microsoft.com/office/powerpoint/2010/main" val="2140157317"/>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457200" y="1222626"/>
            <a:ext cx="8378517" cy="4294608"/>
          </a:xfrm>
          <a:prstGeom prst="rect">
            <a:avLst/>
          </a:prstGeom>
        </p:spPr>
        <p:txBody>
          <a:bodyPr>
            <a:normAutofit fontScale="92500" lnSpcReduction="10000"/>
          </a:bodyPr>
          <a:lstStyle/>
          <a:p>
            <a:pPr algn="l">
              <a:buFont typeface="Wingdings" panose="05000000000000000000" pitchFamily="2" charset="2"/>
              <a:buChar char="§"/>
            </a:pPr>
            <a:r>
              <a:rPr lang="en-GB" sz="2800" b="1" i="1" u="none" strike="noStrike" baseline="0" dirty="0"/>
              <a:t>Step 1</a:t>
            </a:r>
            <a:r>
              <a:rPr lang="en-GB" sz="2800" b="0" i="0" u="none" strike="noStrike" baseline="0" dirty="0"/>
              <a:t>: </a:t>
            </a:r>
            <a:r>
              <a:rPr lang="en-GB" sz="2800" b="1" i="0" u="none" strike="noStrike" baseline="0" dirty="0"/>
              <a:t>identification of all stakeholders:</a:t>
            </a:r>
          </a:p>
          <a:p>
            <a:pPr marL="0" indent="0" algn="l">
              <a:buNone/>
            </a:pPr>
            <a:r>
              <a:rPr lang="en-GB" sz="1800" b="0" u="none" strike="noStrike" baseline="0" dirty="0"/>
              <a:t>This step </a:t>
            </a:r>
            <a:r>
              <a:rPr lang="en-GB" sz="1800" b="0" i="1" u="none" strike="noStrike" baseline="0" dirty="0"/>
              <a:t>identify </a:t>
            </a:r>
            <a:r>
              <a:rPr lang="en-GB" sz="1800" b="0" i="0" u="none" strike="noStrike" baseline="0" dirty="0"/>
              <a:t>consists of three activities:</a:t>
            </a:r>
          </a:p>
          <a:p>
            <a:pPr algn="l"/>
            <a:r>
              <a:rPr lang="en-GB" sz="1800" b="0" i="0" u="none" strike="noStrike" baseline="0" dirty="0"/>
              <a:t>1. </a:t>
            </a:r>
            <a:r>
              <a:rPr lang="en-GB" sz="1800" b="1" i="0" u="none" strike="noStrike" baseline="0" dirty="0"/>
              <a:t>Developing a list of stakeholders;</a:t>
            </a:r>
          </a:p>
          <a:p>
            <a:pPr algn="l"/>
            <a:r>
              <a:rPr lang="en-GB" sz="1800" b="0" i="0" u="none" strike="noStrike" baseline="0" dirty="0"/>
              <a:t>2. </a:t>
            </a:r>
            <a:r>
              <a:rPr lang="en-GB" sz="1800" b="1" i="0" u="none" strike="noStrike" baseline="0" dirty="0"/>
              <a:t>Identifying </a:t>
            </a:r>
            <a:r>
              <a:rPr lang="en-GB" sz="1800" b="1" i="1" u="none" strike="noStrike" baseline="0" dirty="0"/>
              <a:t>mutuality</a:t>
            </a:r>
            <a:r>
              <a:rPr lang="en-GB" sz="1800" b="1" i="0" u="none" strike="noStrike" baseline="0" dirty="0"/>
              <a:t>:</a:t>
            </a:r>
          </a:p>
          <a:p>
            <a:pPr algn="l"/>
            <a:r>
              <a:rPr lang="en-GB" sz="1800" b="0" i="0" u="none" strike="noStrike" baseline="0" dirty="0"/>
              <a:t>a. How each stakeholder is important to the work of the project; and</a:t>
            </a:r>
          </a:p>
          <a:p>
            <a:pPr algn="l"/>
            <a:r>
              <a:rPr lang="en-GB" sz="1800" b="0" i="0" u="none" strike="noStrike" baseline="0" dirty="0"/>
              <a:t>b. What each stakeholder expects from success (or failure) of the project, or its</a:t>
            </a:r>
          </a:p>
          <a:p>
            <a:pPr algn="l"/>
            <a:r>
              <a:rPr lang="en-GB" sz="1800" b="0" i="0" u="none" strike="noStrike" baseline="0" dirty="0"/>
              <a:t>outcomes;</a:t>
            </a:r>
          </a:p>
          <a:p>
            <a:pPr algn="l"/>
            <a:r>
              <a:rPr lang="en-GB" sz="1800" b="0" i="0" u="none" strike="noStrike" baseline="0" dirty="0"/>
              <a:t>3. </a:t>
            </a:r>
            <a:r>
              <a:rPr lang="en-GB" sz="1800" b="1" i="0" u="none" strike="noStrike" baseline="0" dirty="0"/>
              <a:t>Categorise: document each stakeholder’s:</a:t>
            </a:r>
          </a:p>
          <a:p>
            <a:pPr algn="l"/>
            <a:r>
              <a:rPr lang="en-GB" sz="1800" b="0" i="0" u="none" strike="noStrike" baseline="0" dirty="0"/>
              <a:t>a. </a:t>
            </a:r>
            <a:r>
              <a:rPr lang="en-GB" sz="1800" b="0" i="1" u="none" strike="noStrike" baseline="0" dirty="0"/>
              <a:t>Influence Category</a:t>
            </a:r>
            <a:r>
              <a:rPr lang="en-GB" sz="1800" b="0" i="0" u="none" strike="noStrike" baseline="0" dirty="0"/>
              <a:t>: these are </a:t>
            </a:r>
            <a:r>
              <a:rPr lang="en-GB" sz="1800" b="0" i="1" u="none" strike="noStrike" baseline="0" dirty="0"/>
              <a:t>upwards, downwards, outwards, </a:t>
            </a:r>
            <a:r>
              <a:rPr lang="en-GB" sz="1800" b="0" i="0" u="none" strike="noStrike" baseline="0" dirty="0"/>
              <a:t>and </a:t>
            </a:r>
            <a:r>
              <a:rPr lang="en-GB" sz="1800" b="0" i="1" u="none" strike="noStrike" baseline="0" dirty="0"/>
              <a:t>sidewards,</a:t>
            </a:r>
          </a:p>
          <a:p>
            <a:pPr algn="l"/>
            <a:r>
              <a:rPr lang="en-GB" sz="1800" b="0" i="0" u="none" strike="noStrike" baseline="0" dirty="0"/>
              <a:t>b. Relationship to the organisation </a:t>
            </a:r>
            <a:r>
              <a:rPr lang="en-GB" sz="1800" b="0" i="1" u="none" strike="noStrike" baseline="0" dirty="0"/>
              <a:t>- </a:t>
            </a:r>
            <a:r>
              <a:rPr lang="en-GB" sz="1800" b="0" i="0" u="none" strike="noStrike" baseline="0" dirty="0"/>
              <a:t>whether they are </a:t>
            </a:r>
            <a:r>
              <a:rPr lang="en-GB" sz="1800" b="0" i="1" u="none" strike="noStrike" baseline="0" dirty="0"/>
              <a:t>internal </a:t>
            </a:r>
            <a:r>
              <a:rPr lang="en-GB" sz="1800" b="0" i="0" u="none" strike="noStrike" baseline="0" dirty="0"/>
              <a:t>to the organisation or</a:t>
            </a:r>
          </a:p>
          <a:p>
            <a:pPr algn="l"/>
            <a:r>
              <a:rPr lang="en-GB" sz="1800" b="0" i="1" u="none" strike="noStrike" baseline="0" dirty="0"/>
              <a:t>external</a:t>
            </a:r>
            <a:r>
              <a:rPr lang="en-GB" sz="1800" b="0" i="0" u="none" strike="noStrike" baseline="0" dirty="0"/>
              <a:t>.</a:t>
            </a:r>
          </a:p>
          <a:p>
            <a:pPr marL="0" indent="0" algn="l">
              <a:buNone/>
            </a:pPr>
            <a:r>
              <a:rPr lang="en-GB" sz="1800" b="0" i="0" u="none" strike="noStrike" baseline="0" dirty="0"/>
              <a:t>The output of this step will be a list of all stakeholders that fit the definition of stakeholder.</a:t>
            </a:r>
            <a:endParaRPr lang="en-GB" sz="2800" b="0" i="0" u="none" strike="noStrike" baseline="0" dirty="0"/>
          </a:p>
        </p:txBody>
      </p:sp>
    </p:spTree>
    <p:extLst>
      <p:ext uri="{BB962C8B-B14F-4D97-AF65-F5344CB8AC3E}">
        <p14:creationId xmlns:p14="http://schemas.microsoft.com/office/powerpoint/2010/main" val="1200796420"/>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457200" y="1222626"/>
            <a:ext cx="8501864" cy="4294608"/>
          </a:xfrm>
          <a:prstGeom prst="rect">
            <a:avLst/>
          </a:prstGeom>
        </p:spPr>
        <p:txBody>
          <a:bodyPr>
            <a:normAutofit fontScale="92500" lnSpcReduction="10000"/>
          </a:bodyPr>
          <a:lstStyle/>
          <a:p>
            <a:pPr algn="l">
              <a:buFont typeface="Wingdings" panose="05000000000000000000" pitchFamily="2" charset="2"/>
              <a:buChar char="§"/>
            </a:pPr>
            <a:r>
              <a:rPr lang="en-GB" sz="3000" b="1" i="1" u="none" strike="noStrike" baseline="0" dirty="0"/>
              <a:t>Step 1</a:t>
            </a:r>
            <a:r>
              <a:rPr lang="en-GB" sz="3000" b="1" i="0" u="none" strike="noStrike" baseline="0" dirty="0"/>
              <a:t>: identification of all stakeholders:</a:t>
            </a:r>
          </a:p>
          <a:p>
            <a:pPr marL="0" indent="0" algn="l">
              <a:buNone/>
            </a:pPr>
            <a:r>
              <a:rPr lang="en-GB" sz="2600" b="0" i="0" u="none" strike="noStrike" baseline="0" dirty="0"/>
              <a:t>There could be a challenge in identifying all stakeholders in situation where organisation is involved in large project.</a:t>
            </a:r>
          </a:p>
          <a:p>
            <a:pPr marL="0" indent="0" algn="l">
              <a:buNone/>
            </a:pPr>
            <a:r>
              <a:rPr lang="en-GB" sz="2600" b="1" i="0" u="none" strike="noStrike" baseline="0" dirty="0"/>
              <a:t>How many stakeholders? Beware of ‘STAKEHOLDER MYOPIA’!</a:t>
            </a:r>
          </a:p>
          <a:p>
            <a:pPr marL="0" indent="0" algn="just">
              <a:buNone/>
            </a:pPr>
            <a:r>
              <a:rPr lang="en-GB" sz="2600" b="0" i="0" u="none" strike="noStrike" baseline="0" dirty="0"/>
              <a:t>Some organisational activities are large and complex and may affect many stakeholders. For example, construction of public facilities or national infrastructure projects will affect private citizens, landowners, and the natural and historical environment. For such projects, it is essential to recognise and accept that there will be large numbers of stakeholders. </a:t>
            </a:r>
          </a:p>
        </p:txBody>
      </p:sp>
    </p:spTree>
    <p:extLst>
      <p:ext uri="{BB962C8B-B14F-4D97-AF65-F5344CB8AC3E}">
        <p14:creationId xmlns:p14="http://schemas.microsoft.com/office/powerpoint/2010/main" val="4143980345"/>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2800" b="1" i="1" u="none" strike="noStrike" baseline="0" dirty="0"/>
              <a:t>Step 1</a:t>
            </a:r>
            <a:r>
              <a:rPr lang="en-GB" sz="2800" b="1" i="0" u="none" strike="noStrike" baseline="0" dirty="0"/>
              <a:t>: identification of all stakeholders:</a:t>
            </a:r>
          </a:p>
          <a:p>
            <a:pPr marL="0" indent="0" algn="just">
              <a:buNone/>
            </a:pPr>
            <a:r>
              <a:rPr lang="en-GB" sz="2600" b="0" i="0" u="none" strike="noStrike" baseline="0" dirty="0"/>
              <a:t>There is often an unconscious boundary on what a ‘good number’ of stakeholders can be – this is </a:t>
            </a:r>
            <a:r>
              <a:rPr lang="en-GB" sz="2600" b="0" i="1" u="none" strike="noStrike" baseline="0" dirty="0"/>
              <a:t>stakeholder myopia.</a:t>
            </a:r>
          </a:p>
          <a:p>
            <a:pPr marL="0" indent="0" algn="just">
              <a:buNone/>
            </a:pPr>
            <a:endParaRPr lang="en-GB" sz="2600" i="1" dirty="0"/>
          </a:p>
          <a:p>
            <a:pPr marL="0" indent="0" algn="just">
              <a:buNone/>
            </a:pPr>
            <a:r>
              <a:rPr lang="en-GB" sz="2600" b="0" i="0" u="none" strike="noStrike" baseline="0" dirty="0"/>
              <a:t>It is important for the team and for their management to understand that while the initial number of stakeholders identified may appear unwieldy or overwhelming, </a:t>
            </a:r>
            <a:r>
              <a:rPr lang="en-GB" sz="2600" b="0" i="1" u="none" strike="noStrike" baseline="0" dirty="0"/>
              <a:t>step 2: prioritise </a:t>
            </a:r>
            <a:r>
              <a:rPr lang="en-GB" sz="2600" b="0" i="0" u="none" strike="noStrike" baseline="0" dirty="0"/>
              <a:t>provides a structured and logical means to prioritise the key stakeholders for the current time.</a:t>
            </a:r>
          </a:p>
        </p:txBody>
      </p:sp>
    </p:spTree>
    <p:extLst>
      <p:ext uri="{BB962C8B-B14F-4D97-AF65-F5344CB8AC3E}">
        <p14:creationId xmlns:p14="http://schemas.microsoft.com/office/powerpoint/2010/main" val="4177776686"/>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457200" y="1222626"/>
            <a:ext cx="8229600" cy="4294608"/>
          </a:xfrm>
          <a:prstGeom prst="rect">
            <a:avLst/>
          </a:prstGeom>
        </p:spPr>
        <p:txBody>
          <a:bodyPr>
            <a:normAutofit lnSpcReduction="10000"/>
          </a:bodyPr>
          <a:lstStyle/>
          <a:p>
            <a:pPr algn="l">
              <a:buFont typeface="Wingdings" panose="05000000000000000000" pitchFamily="2" charset="2"/>
              <a:buChar char="§"/>
            </a:pPr>
            <a:r>
              <a:rPr lang="en-GB" sz="2800" b="1" i="1" u="none" strike="noStrike" baseline="0" dirty="0"/>
              <a:t>Step 1</a:t>
            </a:r>
            <a:r>
              <a:rPr lang="en-GB" sz="2800" b="1" i="0" u="none" strike="noStrike" baseline="0" dirty="0"/>
              <a:t>: identification of all stakeholders:</a:t>
            </a:r>
          </a:p>
          <a:p>
            <a:pPr marL="0" indent="0" algn="l">
              <a:buNone/>
            </a:pPr>
            <a:r>
              <a:rPr lang="en-GB" b="0" i="0" u="none" strike="noStrike" baseline="0" dirty="0"/>
              <a:t>Identifying </a:t>
            </a:r>
            <a:r>
              <a:rPr lang="en-GB" b="1" i="1" u="none" strike="noStrike" baseline="0" dirty="0"/>
              <a:t>Mutuality</a:t>
            </a:r>
          </a:p>
          <a:p>
            <a:pPr algn="just"/>
            <a:r>
              <a:rPr lang="en-GB" b="0" i="0" u="none" strike="noStrike" baseline="0" dirty="0"/>
              <a:t>The application of mutuality to stakeholder relationship management addresses </a:t>
            </a:r>
            <a:r>
              <a:rPr lang="en-GB" b="1" i="0" u="sng" strike="noStrike" baseline="0" dirty="0"/>
              <a:t>the two-way nature of any relationship whether personal, family or work-related</a:t>
            </a:r>
            <a:r>
              <a:rPr lang="en-GB" b="0" i="0" u="none" strike="noStrike" baseline="0" dirty="0"/>
              <a:t>. Two additional questions must be asked to gauge and then document both characteristics of each stakeholder:</a:t>
            </a:r>
          </a:p>
          <a:p>
            <a:pPr algn="just"/>
            <a:r>
              <a:rPr lang="en-GB" b="0" i="0" u="none" strike="noStrike" baseline="0" dirty="0"/>
              <a:t>1. “How is this stakeholder important to us? What is their stake?”</a:t>
            </a:r>
          </a:p>
          <a:p>
            <a:pPr algn="just"/>
            <a:r>
              <a:rPr lang="en-GB" b="0" i="0" u="none" strike="noStrike" baseline="0" dirty="0"/>
              <a:t>2. “What does this stakeholder require from the success or failure of the work’s execution or its outcomes?”</a:t>
            </a:r>
          </a:p>
        </p:txBody>
      </p:sp>
    </p:spTree>
    <p:extLst>
      <p:ext uri="{BB962C8B-B14F-4D97-AF65-F5344CB8AC3E}">
        <p14:creationId xmlns:p14="http://schemas.microsoft.com/office/powerpoint/2010/main" val="4225726785"/>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3200" b="1" i="1" u="none" strike="noStrike" baseline="0" dirty="0"/>
              <a:t>Step 1</a:t>
            </a:r>
            <a:r>
              <a:rPr lang="en-GB" sz="3200" b="1" i="0" u="none" strike="noStrike" baseline="0" dirty="0"/>
              <a:t>: identification of all stakeholders:</a:t>
            </a:r>
          </a:p>
          <a:p>
            <a:pPr marL="0" indent="0" algn="l">
              <a:buNone/>
            </a:pPr>
            <a:r>
              <a:rPr lang="en-GB" sz="2800" b="0" i="0" u="none" strike="noStrike" baseline="0" dirty="0"/>
              <a:t>Identifying </a:t>
            </a:r>
            <a:r>
              <a:rPr lang="en-GB" sz="2800" b="1" i="1" u="none" strike="noStrike" baseline="0" dirty="0"/>
              <a:t>Mutuality</a:t>
            </a:r>
          </a:p>
          <a:p>
            <a:pPr algn="just"/>
            <a:r>
              <a:rPr lang="en-GB" b="0" i="0" u="none" strike="noStrike" baseline="0" dirty="0"/>
              <a:t>The answer to the first question establishes </a:t>
            </a:r>
            <a:r>
              <a:rPr lang="en-GB" b="0" i="0" u="sng" strike="noStrike" baseline="0" dirty="0"/>
              <a:t>that this person or group actually is a stakeholder and what their potential contribution to the project’s success </a:t>
            </a:r>
            <a:r>
              <a:rPr lang="en-GB" b="0" i="0" u="none" strike="noStrike" baseline="0" dirty="0"/>
              <a:t>(or failure) may be. </a:t>
            </a:r>
          </a:p>
          <a:p>
            <a:pPr algn="just"/>
            <a:endParaRPr lang="en-GB" b="0" i="0" u="none" strike="noStrike" baseline="0" dirty="0"/>
          </a:p>
          <a:p>
            <a:pPr algn="just"/>
            <a:r>
              <a:rPr lang="en-GB" b="0" i="0" u="none" strike="noStrike" baseline="0" dirty="0"/>
              <a:t>Generally, a stakeholder is important to the project because he or she is an important source of funds, personnel or materials or can impact the success or failure of the project through either action or inaction.</a:t>
            </a:r>
          </a:p>
        </p:txBody>
      </p:sp>
    </p:spTree>
    <p:extLst>
      <p:ext uri="{BB962C8B-B14F-4D97-AF65-F5344CB8AC3E}">
        <p14:creationId xmlns:p14="http://schemas.microsoft.com/office/powerpoint/2010/main" val="2722251837"/>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fontScale="92500" lnSpcReduction="10000"/>
          </a:bodyPr>
          <a:lstStyle/>
          <a:p>
            <a:pPr algn="l">
              <a:buFont typeface="Wingdings" panose="05000000000000000000" pitchFamily="2" charset="2"/>
              <a:buChar char="§"/>
            </a:pPr>
            <a:r>
              <a:rPr lang="en-GB" sz="3200" b="1" i="1" u="none" strike="noStrike" baseline="0" dirty="0"/>
              <a:t>Step 1</a:t>
            </a:r>
            <a:r>
              <a:rPr lang="en-GB" sz="3200" b="1" i="0" u="none" strike="noStrike" baseline="0" dirty="0"/>
              <a:t>: identification of all stakeholders:</a:t>
            </a:r>
          </a:p>
          <a:p>
            <a:pPr marL="0" indent="0" algn="l">
              <a:buNone/>
            </a:pPr>
            <a:r>
              <a:rPr lang="en-GB" sz="2800" b="0" i="0" u="none" strike="noStrike" baseline="0" dirty="0"/>
              <a:t>Identifying </a:t>
            </a:r>
            <a:r>
              <a:rPr lang="en-GB" sz="2800" b="1" i="1" u="none" strike="noStrike" baseline="0" dirty="0"/>
              <a:t>Mutuality</a:t>
            </a:r>
          </a:p>
          <a:p>
            <a:pPr algn="just"/>
            <a:r>
              <a:rPr lang="en-GB" b="0" i="0" u="none" strike="noStrike" baseline="0" dirty="0"/>
              <a:t>The answer to the second question establishes </a:t>
            </a:r>
            <a:r>
              <a:rPr lang="en-GB" b="0" i="0" u="sng" strike="noStrike" baseline="0" dirty="0"/>
              <a:t>the stakeholder’s expectations or requirements of the success or failure of the project</a:t>
            </a:r>
            <a:r>
              <a:rPr lang="en-GB" b="0" i="0" u="none" strike="noStrike" baseline="0" dirty="0"/>
              <a:t>. Generally, a stakeholder will have expectations of personal or organisational gain through either the success or failure of a particular organisational activity. </a:t>
            </a:r>
          </a:p>
          <a:p>
            <a:pPr algn="just"/>
            <a:endParaRPr lang="en-GB" b="0" i="0" u="none" strike="noStrike" baseline="0" dirty="0"/>
          </a:p>
          <a:p>
            <a:pPr algn="just"/>
            <a:r>
              <a:rPr lang="en-GB" b="0" i="0" u="none" strike="noStrike" baseline="0" dirty="0"/>
              <a:t>An understanding of the two parts of the relationship with the stakeholder community is crucial to subsequent steps in the stakeholder mapping process and to developing targeted communication strategies.</a:t>
            </a:r>
          </a:p>
        </p:txBody>
      </p:sp>
    </p:spTree>
    <p:extLst>
      <p:ext uri="{BB962C8B-B14F-4D97-AF65-F5344CB8AC3E}">
        <p14:creationId xmlns:p14="http://schemas.microsoft.com/office/powerpoint/2010/main" val="4281892674"/>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3200" b="1" i="1" u="none" strike="noStrike" baseline="0" dirty="0"/>
              <a:t>Step 1</a:t>
            </a:r>
            <a:r>
              <a:rPr lang="en-GB" sz="3200" b="1" i="0" u="none" strike="noStrike" baseline="0" dirty="0"/>
              <a:t>: identification of all stakeholders:</a:t>
            </a:r>
          </a:p>
          <a:p>
            <a:pPr marL="0" indent="0" algn="l">
              <a:buNone/>
            </a:pPr>
            <a:r>
              <a:rPr lang="en-GB" sz="2800" b="0" i="0" u="none" strike="noStrike" baseline="0" dirty="0"/>
              <a:t>Identifying </a:t>
            </a:r>
            <a:r>
              <a:rPr lang="en-GB" sz="2800" b="1" i="1" u="none" strike="noStrike" baseline="0" dirty="0"/>
              <a:t>Mutuality</a:t>
            </a:r>
          </a:p>
          <a:p>
            <a:pPr algn="l"/>
            <a:r>
              <a:rPr lang="en-GB" b="0" i="0" u="none" strike="noStrike" baseline="0" dirty="0"/>
              <a:t>The final task in </a:t>
            </a:r>
            <a:r>
              <a:rPr lang="en-GB" b="0" i="1" u="none" strike="noStrike" baseline="0" dirty="0"/>
              <a:t>step 1: identify </a:t>
            </a:r>
            <a:r>
              <a:rPr lang="en-GB" b="0" i="0" u="none" strike="noStrike" baseline="0" dirty="0"/>
              <a:t>is to categorise the listed stakeholders according to the type of influence that they can have on the work or its outcomes, or that the work and outcomes can hold over the stakeholders. </a:t>
            </a:r>
          </a:p>
          <a:p>
            <a:pPr algn="l"/>
            <a:endParaRPr lang="en-GB" dirty="0"/>
          </a:p>
          <a:p>
            <a:pPr algn="l"/>
            <a:r>
              <a:rPr lang="en-GB" b="0" i="0" u="none" strike="noStrike" baseline="0" dirty="0"/>
              <a:t>This is the start of the refinement of the raw list of stakeholders into more manageable information.</a:t>
            </a:r>
          </a:p>
        </p:txBody>
      </p:sp>
    </p:spTree>
    <p:extLst>
      <p:ext uri="{BB962C8B-B14F-4D97-AF65-F5344CB8AC3E}">
        <p14:creationId xmlns:p14="http://schemas.microsoft.com/office/powerpoint/2010/main" val="678633294"/>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360536" y="1222626"/>
            <a:ext cx="8402030" cy="4294608"/>
          </a:xfrm>
          <a:prstGeom prst="rect">
            <a:avLst/>
          </a:prstGeom>
        </p:spPr>
        <p:txBody>
          <a:bodyPr>
            <a:normAutofit/>
          </a:bodyPr>
          <a:lstStyle/>
          <a:p>
            <a:pPr algn="l">
              <a:buFont typeface="Wingdings" panose="05000000000000000000" pitchFamily="2" charset="2"/>
              <a:buChar char="§"/>
            </a:pPr>
            <a:r>
              <a:rPr lang="en-GB" sz="3200" b="1" i="1" u="none" strike="noStrike" baseline="0" dirty="0"/>
              <a:t>Step 1</a:t>
            </a:r>
            <a:r>
              <a:rPr lang="en-GB" sz="3200" b="1" i="0" u="none" strike="noStrike" baseline="0" dirty="0"/>
              <a:t>: identification of all stakeholders:</a:t>
            </a:r>
          </a:p>
          <a:p>
            <a:pPr marL="0" indent="0" algn="l">
              <a:buNone/>
            </a:pPr>
            <a:r>
              <a:rPr lang="en-GB" b="1" i="0" u="none" strike="noStrike" baseline="0" dirty="0"/>
              <a:t>Influence Categories</a:t>
            </a:r>
          </a:p>
          <a:p>
            <a:pPr marL="0" indent="0" algn="l">
              <a:buNone/>
            </a:pPr>
            <a:r>
              <a:rPr lang="en-GB" b="0" i="0" u="none" strike="noStrike" baseline="0" dirty="0"/>
              <a:t>There are two sets of influence to consider:</a:t>
            </a:r>
          </a:p>
          <a:p>
            <a:pPr algn="l"/>
            <a:r>
              <a:rPr lang="en-GB" b="0" i="0" u="none" strike="noStrike" baseline="0" dirty="0"/>
              <a:t>1. Is the </a:t>
            </a:r>
            <a:r>
              <a:rPr lang="en-GB" b="0" i="1" u="none" strike="noStrike" baseline="0" dirty="0"/>
              <a:t>influence </a:t>
            </a:r>
            <a:r>
              <a:rPr lang="en-GB" b="0" i="0" u="none" strike="noStrike" baseline="0" dirty="0"/>
              <a:t>of the stakeholder </a:t>
            </a:r>
            <a:r>
              <a:rPr lang="en-GB" b="0" i="1" u="none" strike="noStrike" baseline="0" dirty="0"/>
              <a:t>upwards, downwards, outwards </a:t>
            </a:r>
            <a:r>
              <a:rPr lang="en-GB" b="0" i="0" u="none" strike="noStrike" baseline="0" dirty="0"/>
              <a:t>or </a:t>
            </a:r>
            <a:r>
              <a:rPr lang="en-GB" b="0" i="1" u="none" strike="noStrike" baseline="0" dirty="0"/>
              <a:t>sidewards? </a:t>
            </a:r>
            <a:r>
              <a:rPr lang="en-GB" b="0" i="0" u="none" strike="noStrike" baseline="0" dirty="0"/>
              <a:t>These categories are shown in the Figure – next slide.</a:t>
            </a:r>
          </a:p>
          <a:p>
            <a:pPr algn="l"/>
            <a:r>
              <a:rPr lang="en-GB" b="0" i="0" u="none" strike="noStrike" baseline="0" dirty="0"/>
              <a:t>2. Is the stakeholder part of the organisation or outside it: </a:t>
            </a:r>
            <a:r>
              <a:rPr lang="en-GB" b="0" i="1" u="none" strike="noStrike" baseline="0" dirty="0"/>
              <a:t>internal </a:t>
            </a:r>
            <a:r>
              <a:rPr lang="en-GB" b="0" i="0" u="none" strike="noStrike" baseline="0" dirty="0"/>
              <a:t>to the organisation or </a:t>
            </a:r>
            <a:r>
              <a:rPr lang="en-GB" b="0" i="1" u="none" strike="noStrike" baseline="0" dirty="0"/>
              <a:t>external</a:t>
            </a:r>
          </a:p>
          <a:p>
            <a:pPr algn="l"/>
            <a:r>
              <a:rPr lang="en-GB" b="0" i="0" u="none" strike="noStrike" baseline="0" dirty="0"/>
              <a:t>to the organisation?</a:t>
            </a:r>
          </a:p>
        </p:txBody>
      </p:sp>
    </p:spTree>
    <p:extLst>
      <p:ext uri="{BB962C8B-B14F-4D97-AF65-F5344CB8AC3E}">
        <p14:creationId xmlns:p14="http://schemas.microsoft.com/office/powerpoint/2010/main" val="319447711"/>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3200" b="1" i="1" u="none" strike="noStrike" baseline="0" dirty="0"/>
              <a:t>Step 1</a:t>
            </a:r>
            <a:r>
              <a:rPr lang="en-GB" sz="3200" b="1" i="0" u="none" strike="noStrike" baseline="0" dirty="0"/>
              <a:t>: identification of all stakeholders:</a:t>
            </a:r>
          </a:p>
          <a:p>
            <a:pPr marL="0" indent="0" algn="l">
              <a:buNone/>
            </a:pPr>
            <a:r>
              <a:rPr lang="en-GB" b="1" i="0" u="none" strike="noStrike" baseline="0" dirty="0"/>
              <a:t>Influence Categories</a:t>
            </a:r>
          </a:p>
          <a:p>
            <a:pPr marL="0" indent="0" algn="l">
              <a:buNone/>
            </a:pPr>
            <a:endParaRPr lang="en-GB" b="1" dirty="0"/>
          </a:p>
          <a:p>
            <a:pPr marL="0" indent="0" algn="l">
              <a:buNone/>
            </a:pPr>
            <a:endParaRPr lang="en-GB" b="1" i="0" u="none" strike="noStrike" baseline="0" dirty="0"/>
          </a:p>
          <a:p>
            <a:pPr marL="0" indent="0" algn="l">
              <a:buNone/>
            </a:pPr>
            <a:endParaRPr lang="en-GB" b="1" dirty="0"/>
          </a:p>
          <a:p>
            <a:pPr marL="0" indent="0" algn="l">
              <a:buNone/>
            </a:pPr>
            <a:endParaRPr lang="en-GB" b="1" i="0" u="none" strike="noStrike" baseline="0" dirty="0"/>
          </a:p>
          <a:p>
            <a:pPr marL="0" indent="0" algn="l">
              <a:buNone/>
            </a:pPr>
            <a:endParaRPr lang="en-GB" b="1" dirty="0"/>
          </a:p>
          <a:p>
            <a:pPr marL="0" indent="0" algn="l">
              <a:buNone/>
            </a:pPr>
            <a:endParaRPr lang="en-GB" b="1" i="0" u="none" strike="noStrike" baseline="0" dirty="0"/>
          </a:p>
          <a:p>
            <a:pPr marL="0" indent="0" algn="l">
              <a:buNone/>
            </a:pPr>
            <a:endParaRPr lang="en-GB" b="1" dirty="0"/>
          </a:p>
          <a:p>
            <a:pPr marL="0" indent="0" algn="l">
              <a:buNone/>
            </a:pPr>
            <a:endParaRPr lang="en-GB" b="1" i="0" u="none" strike="noStrike" baseline="0" dirty="0"/>
          </a:p>
        </p:txBody>
      </p:sp>
      <p:pic>
        <p:nvPicPr>
          <p:cNvPr id="3" name="Picture 2">
            <a:extLst>
              <a:ext uri="{FF2B5EF4-FFF2-40B4-BE49-F238E27FC236}">
                <a16:creationId xmlns:a16="http://schemas.microsoft.com/office/drawing/2014/main" id="{57ABD2D3-D10F-1452-6E08-B9803AD6095E}"/>
              </a:ext>
            </a:extLst>
          </p:cNvPr>
          <p:cNvPicPr>
            <a:picLocks noChangeAspect="1"/>
          </p:cNvPicPr>
          <p:nvPr/>
        </p:nvPicPr>
        <p:blipFill>
          <a:blip r:embed="rId2"/>
          <a:stretch>
            <a:fillRect/>
          </a:stretch>
        </p:blipFill>
        <p:spPr>
          <a:xfrm>
            <a:off x="184936" y="2288753"/>
            <a:ext cx="8774127" cy="3346621"/>
          </a:xfrm>
          <a:prstGeom prst="rect">
            <a:avLst/>
          </a:prstGeom>
        </p:spPr>
      </p:pic>
    </p:spTree>
    <p:extLst>
      <p:ext uri="{BB962C8B-B14F-4D97-AF65-F5344CB8AC3E}">
        <p14:creationId xmlns:p14="http://schemas.microsoft.com/office/powerpoint/2010/main" val="677388080"/>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3200" b="1" i="1" u="none" strike="noStrike" baseline="0" dirty="0"/>
              <a:t>Step 1</a:t>
            </a:r>
            <a:r>
              <a:rPr lang="en-GB" sz="3200" b="1" i="0" u="none" strike="noStrike" baseline="0" dirty="0"/>
              <a:t>: identification of all stakeholders:</a:t>
            </a:r>
          </a:p>
          <a:p>
            <a:pPr marL="0" indent="0" algn="l">
              <a:buNone/>
            </a:pPr>
            <a:r>
              <a:rPr lang="en-GB" b="1" i="0" u="none" strike="noStrike" baseline="0" dirty="0"/>
              <a:t>Influence Categories</a:t>
            </a:r>
          </a:p>
          <a:p>
            <a:pPr algn="just"/>
            <a:r>
              <a:rPr lang="en-GB" sz="2000" b="1" i="1" u="none" strike="noStrike" baseline="0" dirty="0"/>
              <a:t>Upwards</a:t>
            </a:r>
            <a:r>
              <a:rPr lang="en-GB" sz="2000" b="0" i="1" u="none" strike="noStrike" baseline="0" dirty="0"/>
              <a:t> </a:t>
            </a:r>
            <a:r>
              <a:rPr lang="en-GB" sz="2000" b="0" i="0" u="none" strike="noStrike" baseline="0" dirty="0"/>
              <a:t>defines the influence that senior management, especially the sponsor, exert over the activity.</a:t>
            </a:r>
          </a:p>
          <a:p>
            <a:pPr algn="just"/>
            <a:r>
              <a:rPr lang="en-GB" sz="2000" b="1" i="1" u="none" strike="noStrike" baseline="0" dirty="0"/>
              <a:t>Downwards</a:t>
            </a:r>
            <a:r>
              <a:rPr lang="en-GB" sz="2000" b="0" i="1" u="none" strike="noStrike" baseline="0" dirty="0"/>
              <a:t> </a:t>
            </a:r>
            <a:r>
              <a:rPr lang="en-GB" sz="2000" b="0" i="0" u="none" strike="noStrike" baseline="0" dirty="0"/>
              <a:t>denotes team members, whether full-time staff, consultants, contractors or specialists who work with the manager to achieve the objectives or outcomes of the activity. </a:t>
            </a:r>
          </a:p>
          <a:p>
            <a:pPr algn="just"/>
            <a:r>
              <a:rPr lang="en-GB" sz="2000" b="1" i="1" u="none" strike="noStrike" baseline="0" dirty="0"/>
              <a:t>Outwards</a:t>
            </a:r>
            <a:r>
              <a:rPr lang="en-GB" sz="2000" b="0" i="1" u="none" strike="noStrike" baseline="0" dirty="0"/>
              <a:t> </a:t>
            </a:r>
            <a:r>
              <a:rPr lang="en-GB" sz="2000" b="0" i="0" u="none" strike="noStrike" baseline="0" dirty="0"/>
              <a:t>stakeholders are those outside the team and will include individuals and groups such as: end users, Government, regulators, the public, shareholders and lobby groups. </a:t>
            </a:r>
            <a:endParaRPr lang="en-GB" sz="2000" b="1" i="0" u="none" strike="noStrike" baseline="0" dirty="0"/>
          </a:p>
        </p:txBody>
      </p:sp>
    </p:spTree>
    <p:extLst>
      <p:ext uri="{BB962C8B-B14F-4D97-AF65-F5344CB8AC3E}">
        <p14:creationId xmlns:p14="http://schemas.microsoft.com/office/powerpoint/2010/main" val="3774403530"/>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3200" b="1" i="1" u="none" strike="noStrike" baseline="0" dirty="0"/>
              <a:t>Step 1</a:t>
            </a:r>
            <a:r>
              <a:rPr lang="en-GB" sz="3200" b="1" i="0" u="none" strike="noStrike" baseline="0" dirty="0"/>
              <a:t>: identification of all stakeholders:</a:t>
            </a:r>
          </a:p>
          <a:p>
            <a:pPr marL="0" indent="0" algn="l">
              <a:buNone/>
            </a:pPr>
            <a:r>
              <a:rPr lang="en-GB" b="1" i="0" u="none" strike="noStrike" baseline="0" dirty="0"/>
              <a:t>Influence Categories</a:t>
            </a:r>
          </a:p>
          <a:p>
            <a:pPr algn="just"/>
            <a:r>
              <a:rPr lang="en-GB" b="0" i="0" u="none" strike="noStrike" baseline="0" dirty="0"/>
              <a:t>Finally, </a:t>
            </a:r>
            <a:r>
              <a:rPr lang="en-GB" b="1" i="1" u="none" strike="noStrike" baseline="0" dirty="0"/>
              <a:t>sidewards</a:t>
            </a:r>
            <a:r>
              <a:rPr lang="en-GB" b="0" i="1" u="none" strike="noStrike" baseline="0" dirty="0"/>
              <a:t> </a:t>
            </a:r>
            <a:r>
              <a:rPr lang="en-GB" b="0" i="0" u="none" strike="noStrike" baseline="0" dirty="0"/>
              <a:t>stakeholders are peers of the manager, industry groups and managers within the organisation who are considered to be at the same level professionally. </a:t>
            </a:r>
          </a:p>
          <a:p>
            <a:pPr algn="just"/>
            <a:endParaRPr lang="en-GB" b="0" i="0" u="none" strike="noStrike" baseline="0" dirty="0"/>
          </a:p>
          <a:p>
            <a:pPr algn="just"/>
            <a:r>
              <a:rPr lang="en-GB" b="0" i="0" u="none" strike="noStrike" baseline="0" dirty="0"/>
              <a:t>Categorisations for </a:t>
            </a:r>
            <a:r>
              <a:rPr lang="en-GB" b="1" i="1" u="none" strike="noStrike" baseline="0" dirty="0"/>
              <a:t>internal</a:t>
            </a:r>
            <a:r>
              <a:rPr lang="en-GB" b="0" i="1" u="none" strike="noStrike" baseline="0" dirty="0"/>
              <a:t> </a:t>
            </a:r>
            <a:r>
              <a:rPr lang="en-GB" b="0" i="0" u="none" strike="noStrike" baseline="0" dirty="0"/>
              <a:t>and </a:t>
            </a:r>
            <a:r>
              <a:rPr lang="en-GB" b="1" i="1" u="none" strike="noStrike" baseline="0" dirty="0"/>
              <a:t>external</a:t>
            </a:r>
            <a:r>
              <a:rPr lang="en-GB" b="0" i="1" u="none" strike="noStrike" baseline="0" dirty="0"/>
              <a:t> </a:t>
            </a:r>
            <a:r>
              <a:rPr lang="en-GB" b="0" i="0" u="none" strike="noStrike" baseline="0" dirty="0"/>
              <a:t>are primarily directed to the information necessary for planning communication.</a:t>
            </a:r>
            <a:endParaRPr lang="en-GB" b="1" i="0" u="none" strike="noStrike" baseline="0" dirty="0"/>
          </a:p>
        </p:txBody>
      </p:sp>
    </p:spTree>
    <p:extLst>
      <p:ext uri="{BB962C8B-B14F-4D97-AF65-F5344CB8AC3E}">
        <p14:creationId xmlns:p14="http://schemas.microsoft.com/office/powerpoint/2010/main" val="3767993790"/>
      </p:ext>
    </p:extLst>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fontScale="92500"/>
          </a:bodyPr>
          <a:lstStyle/>
          <a:p>
            <a:pPr algn="l">
              <a:buFont typeface="Wingdings" panose="05000000000000000000" pitchFamily="2" charset="2"/>
              <a:buChar char="§"/>
            </a:pPr>
            <a:r>
              <a:rPr lang="en-GB" sz="2800" b="1" i="1" u="none" strike="noStrike" baseline="0" dirty="0"/>
              <a:t>Step 2</a:t>
            </a:r>
            <a:r>
              <a:rPr lang="en-GB" sz="2800" b="0" i="0" u="none" strike="noStrike" baseline="0" dirty="0"/>
              <a:t>: </a:t>
            </a:r>
            <a:r>
              <a:rPr lang="en-GB" sz="2900" b="1" i="0" u="none" strike="noStrike" baseline="0" dirty="0"/>
              <a:t>prioritisation to determine who is important:</a:t>
            </a:r>
          </a:p>
          <a:p>
            <a:pPr algn="just"/>
            <a:r>
              <a:rPr lang="en-GB" b="0" i="0" u="none" strike="noStrike" baseline="0" dirty="0"/>
              <a:t>Most stakeholder management methodologies rely on an individual’s (or the team’s) subjective assessment of who is important. </a:t>
            </a:r>
          </a:p>
          <a:p>
            <a:pPr algn="just"/>
            <a:endParaRPr lang="en-GB" dirty="0"/>
          </a:p>
          <a:p>
            <a:pPr algn="just"/>
            <a:r>
              <a:rPr lang="en-GB" b="0" i="0" u="none" strike="noStrike" baseline="0" dirty="0"/>
              <a:t>The approach adopted in the </a:t>
            </a:r>
            <a:r>
              <a:rPr lang="en-GB" b="1" i="1" u="none" strike="noStrike" baseline="0" dirty="0"/>
              <a:t>Stakeholder </a:t>
            </a:r>
            <a:r>
              <a:rPr lang="en-GB" b="0" i="1" u="none" strike="noStrike" baseline="0" dirty="0"/>
              <a:t>Circle </a:t>
            </a:r>
            <a:r>
              <a:rPr lang="en-GB" b="0" i="0" u="none" strike="noStrike" baseline="0" dirty="0"/>
              <a:t>practice attempts to provide consistency in decision making about stakeholders. </a:t>
            </a:r>
          </a:p>
          <a:p>
            <a:pPr algn="just"/>
            <a:endParaRPr lang="en-GB" dirty="0"/>
          </a:p>
          <a:p>
            <a:pPr algn="just"/>
            <a:r>
              <a:rPr lang="en-GB" b="0" i="0" u="none" strike="noStrike" baseline="0" dirty="0"/>
              <a:t>It does this through a structured decision-making process where team members agree on and rate the characteristics of stakeholders to assess their relative importance.</a:t>
            </a:r>
          </a:p>
        </p:txBody>
      </p:sp>
    </p:spTree>
    <p:extLst>
      <p:ext uri="{BB962C8B-B14F-4D97-AF65-F5344CB8AC3E}">
        <p14:creationId xmlns:p14="http://schemas.microsoft.com/office/powerpoint/2010/main" val="3583620661"/>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202131" y="1222626"/>
            <a:ext cx="8756933" cy="4294608"/>
          </a:xfrm>
          <a:prstGeom prst="rect">
            <a:avLst/>
          </a:prstGeom>
        </p:spPr>
        <p:txBody>
          <a:bodyPr>
            <a:normAutofit fontScale="25000" lnSpcReduction="20000"/>
          </a:bodyPr>
          <a:lstStyle/>
          <a:p>
            <a:pPr algn="l">
              <a:buFont typeface="Wingdings" panose="05000000000000000000" pitchFamily="2" charset="2"/>
              <a:buChar char="§"/>
            </a:pPr>
            <a:r>
              <a:rPr lang="en-GB" sz="11200" b="1" i="1" u="none" strike="noStrike" baseline="0" dirty="0"/>
              <a:t>Step 2</a:t>
            </a:r>
            <a:r>
              <a:rPr lang="en-GB" sz="11200" b="0" i="0" u="none" strike="noStrike" baseline="0" dirty="0"/>
              <a:t>: </a:t>
            </a:r>
            <a:r>
              <a:rPr lang="en-GB" sz="10800" b="1" i="0" u="none" strike="noStrike" baseline="0" dirty="0"/>
              <a:t>prioritisation to determine who is important</a:t>
            </a:r>
          </a:p>
          <a:p>
            <a:pPr marL="0" indent="0" algn="just">
              <a:buNone/>
            </a:pPr>
            <a:r>
              <a:rPr lang="en-GB" sz="8800" b="0" i="0" u="none" strike="noStrike" baseline="0" dirty="0"/>
              <a:t>The results from </a:t>
            </a:r>
            <a:r>
              <a:rPr lang="en-GB" sz="8800" b="0" i="1" u="none" strike="noStrike" baseline="0" dirty="0"/>
              <a:t>step 1: identify </a:t>
            </a:r>
            <a:r>
              <a:rPr lang="en-GB" sz="8800" b="0" i="0" u="none" strike="noStrike" baseline="0" dirty="0"/>
              <a:t>are the starting point for </a:t>
            </a:r>
            <a:r>
              <a:rPr lang="en-GB" sz="8800" b="0" i="1" u="none" strike="noStrike" baseline="0" dirty="0"/>
              <a:t>step 2: prioritise</a:t>
            </a:r>
            <a:r>
              <a:rPr lang="en-GB" sz="8800" b="1" i="1" u="none" strike="noStrike" baseline="0" dirty="0"/>
              <a:t>. </a:t>
            </a:r>
            <a:r>
              <a:rPr lang="en-GB" sz="8800" b="0" i="0" u="none" strike="noStrike" baseline="0" dirty="0"/>
              <a:t>For complex high-profile activities, the unranked, unrefined list can be quite large. </a:t>
            </a:r>
            <a:r>
              <a:rPr lang="en-GB" sz="8800" b="0" i="1" u="none" strike="noStrike" baseline="0" dirty="0"/>
              <a:t>Step 2: </a:t>
            </a:r>
            <a:r>
              <a:rPr lang="en-GB" sz="8800" b="1" i="1" u="none" strike="noStrike" baseline="0" dirty="0"/>
              <a:t>prioritise</a:t>
            </a:r>
            <a:r>
              <a:rPr lang="en-GB" sz="8800" b="0" i="1" u="none" strike="noStrike" baseline="0" dirty="0"/>
              <a:t> </a:t>
            </a:r>
            <a:r>
              <a:rPr lang="en-GB" sz="8800" b="0" i="0" u="none" strike="noStrike" baseline="0" dirty="0"/>
              <a:t>provides a system for rating and therefore ranking stakeholders. The ratings are based on three aspects:</a:t>
            </a:r>
          </a:p>
          <a:p>
            <a:pPr marL="0" indent="0" algn="l">
              <a:buNone/>
            </a:pPr>
            <a:r>
              <a:rPr lang="en-GB" sz="7400" b="0" i="0" u="none" strike="noStrike" baseline="0" dirty="0"/>
              <a:t>    • </a:t>
            </a:r>
            <a:r>
              <a:rPr lang="en-GB" sz="7400" b="1" i="1" u="none" strike="noStrike" baseline="0" dirty="0"/>
              <a:t>Power: </a:t>
            </a:r>
            <a:r>
              <a:rPr lang="en-GB" sz="7400" b="0" i="0" u="none" strike="noStrike" baseline="0" dirty="0"/>
              <a:t>the power an individual or group may have to permanently change or</a:t>
            </a:r>
          </a:p>
          <a:p>
            <a:pPr marL="0" indent="0" algn="l">
              <a:buNone/>
            </a:pPr>
            <a:r>
              <a:rPr lang="en-GB" sz="7400" dirty="0"/>
              <a:t>    </a:t>
            </a:r>
            <a:r>
              <a:rPr lang="en-GB" sz="7400" b="0" i="0" u="none" strike="noStrike" baseline="0" dirty="0"/>
              <a:t>stop the project or other work;</a:t>
            </a:r>
          </a:p>
          <a:p>
            <a:pPr marL="0" indent="0" algn="l">
              <a:buNone/>
            </a:pPr>
            <a:r>
              <a:rPr lang="en-GB" sz="7400" b="0" i="0" u="none" strike="noStrike" baseline="0" dirty="0"/>
              <a:t>    • </a:t>
            </a:r>
            <a:r>
              <a:rPr lang="en-GB" sz="7400" b="1" i="1" u="none" strike="noStrike" baseline="0" dirty="0"/>
              <a:t>Proximity</a:t>
            </a:r>
            <a:r>
              <a:rPr lang="en-GB" sz="7400" b="0" i="1" u="none" strike="noStrike" baseline="0" dirty="0"/>
              <a:t>: </a:t>
            </a:r>
            <a:r>
              <a:rPr lang="en-GB" sz="7400" b="0" i="0" u="none" strike="noStrike" baseline="0" dirty="0"/>
              <a:t>the degree of involvement that the individual or group has in the</a:t>
            </a:r>
          </a:p>
          <a:p>
            <a:pPr marL="0" indent="0" algn="l">
              <a:buNone/>
            </a:pPr>
            <a:r>
              <a:rPr lang="en-GB" sz="7400" dirty="0"/>
              <a:t>    </a:t>
            </a:r>
            <a:r>
              <a:rPr lang="en-GB" sz="7400" b="0" i="0" u="none" strike="noStrike" baseline="0" dirty="0"/>
              <a:t>work of the team;</a:t>
            </a:r>
          </a:p>
          <a:p>
            <a:pPr marL="0" indent="0" algn="l">
              <a:buNone/>
            </a:pPr>
            <a:r>
              <a:rPr lang="en-GB" sz="7400" b="0" i="0" u="none" strike="noStrike" baseline="0" dirty="0"/>
              <a:t>    • </a:t>
            </a:r>
            <a:r>
              <a:rPr lang="en-GB" sz="7400" b="1" i="1" u="none" strike="noStrike" baseline="0" dirty="0"/>
              <a:t>Urgency: </a:t>
            </a:r>
            <a:r>
              <a:rPr lang="en-GB" sz="7400" b="0" i="0" u="none" strike="noStrike" baseline="0" dirty="0"/>
              <a:t>the importance of the work or its outcomes, whether positive or</a:t>
            </a:r>
          </a:p>
          <a:p>
            <a:pPr marL="0" indent="0" algn="l">
              <a:buNone/>
            </a:pPr>
            <a:r>
              <a:rPr lang="en-GB" sz="7400" dirty="0"/>
              <a:t>   </a:t>
            </a:r>
            <a:r>
              <a:rPr lang="en-GB" sz="7400" b="0" i="0" u="none" strike="noStrike" baseline="0" dirty="0"/>
              <a:t> negative, to certain stakeholders (their stake), and how prepared they are to act</a:t>
            </a:r>
          </a:p>
          <a:p>
            <a:pPr marL="0" indent="0" algn="l">
              <a:buNone/>
            </a:pPr>
            <a:r>
              <a:rPr lang="en-GB" sz="7400" dirty="0"/>
              <a:t>   </a:t>
            </a:r>
            <a:r>
              <a:rPr lang="en-GB" sz="7400" b="0" i="0" u="none" strike="noStrike" baseline="0" dirty="0"/>
              <a:t> to achieve these outcomes (stake).</a:t>
            </a:r>
          </a:p>
        </p:txBody>
      </p:sp>
    </p:spTree>
    <p:extLst>
      <p:ext uri="{BB962C8B-B14F-4D97-AF65-F5344CB8AC3E}">
        <p14:creationId xmlns:p14="http://schemas.microsoft.com/office/powerpoint/2010/main" val="2569068627"/>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2800" b="1" i="1" u="none" strike="noStrike" baseline="0" dirty="0"/>
              <a:t>Step 2</a:t>
            </a:r>
            <a:r>
              <a:rPr lang="en-GB" sz="2800" b="0" i="0" u="none" strike="noStrike" baseline="0" dirty="0"/>
              <a:t>: </a:t>
            </a:r>
            <a:r>
              <a:rPr lang="en-GB" sz="2700" b="1" i="0" u="none" strike="noStrike" baseline="0" dirty="0"/>
              <a:t>prioritisation to determine who is important:</a:t>
            </a:r>
          </a:p>
          <a:p>
            <a:pPr marL="0" indent="0" algn="just">
              <a:buNone/>
            </a:pPr>
            <a:r>
              <a:rPr lang="en-GB" b="0" i="0" u="none" strike="noStrike" baseline="0" dirty="0"/>
              <a:t>The organisation or relevant team applies ratings to each stakeholder, for 1 – 4 for </a:t>
            </a:r>
            <a:r>
              <a:rPr lang="en-GB" b="0" i="1" u="none" strike="noStrike" baseline="0" dirty="0"/>
              <a:t>power</a:t>
            </a:r>
            <a:r>
              <a:rPr lang="en-GB" b="0" i="0" u="none" strike="noStrike" baseline="0" dirty="0"/>
              <a:t>, and </a:t>
            </a:r>
            <a:r>
              <a:rPr lang="en-GB" b="0" i="1" u="none" strike="noStrike" baseline="0" dirty="0"/>
              <a:t>proximity</a:t>
            </a:r>
            <a:r>
              <a:rPr lang="en-GB" b="0" i="0" u="none" strike="noStrike" baseline="0" dirty="0"/>
              <a:t>, (where 4 is the highest rating) and 1 – 5 for each of the two parts of </a:t>
            </a:r>
            <a:r>
              <a:rPr lang="en-GB" b="0" i="1" u="none" strike="noStrike" baseline="0" dirty="0"/>
              <a:t>urgency – value </a:t>
            </a:r>
            <a:r>
              <a:rPr lang="en-GB" b="0" i="0" u="none" strike="noStrike" baseline="0" dirty="0"/>
              <a:t>and </a:t>
            </a:r>
            <a:r>
              <a:rPr lang="en-GB" b="0" i="1" u="none" strike="noStrike" baseline="0" dirty="0"/>
              <a:t>action </a:t>
            </a:r>
            <a:r>
              <a:rPr lang="en-GB" b="0" i="0" u="none" strike="noStrike" baseline="0" dirty="0"/>
              <a:t>(where 5 is highest).</a:t>
            </a:r>
          </a:p>
          <a:p>
            <a:pPr marL="0" indent="0" algn="just">
              <a:buNone/>
            </a:pPr>
            <a:endParaRPr lang="en-GB" dirty="0"/>
          </a:p>
          <a:p>
            <a:pPr algn="l"/>
            <a:r>
              <a:rPr lang="en-GB" b="0" i="0" u="none" strike="noStrike" baseline="0" dirty="0"/>
              <a:t>The three attributes of </a:t>
            </a:r>
            <a:r>
              <a:rPr lang="en-GB" b="0" i="1" u="none" strike="noStrike" baseline="0" dirty="0"/>
              <a:t>power, proximity and urgency </a:t>
            </a:r>
            <a:r>
              <a:rPr lang="en-GB" b="0" i="0" u="none" strike="noStrike" baseline="0" dirty="0"/>
              <a:t>are the essential elements for understanding which stakeholders are more important than others.</a:t>
            </a:r>
          </a:p>
        </p:txBody>
      </p:sp>
    </p:spTree>
    <p:extLst>
      <p:ext uri="{BB962C8B-B14F-4D97-AF65-F5344CB8AC3E}">
        <p14:creationId xmlns:p14="http://schemas.microsoft.com/office/powerpoint/2010/main" val="2684988220"/>
      </p:ext>
    </p:extLst>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2800" b="1" i="1" u="none" strike="noStrike" baseline="0" dirty="0"/>
              <a:t>Step 2</a:t>
            </a:r>
            <a:r>
              <a:rPr lang="en-GB" sz="2800" b="0" i="0" u="none" strike="noStrike" baseline="0" dirty="0"/>
              <a:t>: </a:t>
            </a:r>
            <a:r>
              <a:rPr lang="en-GB" sz="2700" b="1" i="0" u="none" strike="noStrike" baseline="0" dirty="0"/>
              <a:t>prioritisation to determine who is important:</a:t>
            </a:r>
          </a:p>
          <a:p>
            <a:pPr marL="0" indent="0" algn="just">
              <a:buNone/>
            </a:pPr>
            <a:r>
              <a:rPr lang="en-GB" b="1" i="0" u="none" strike="noStrike" baseline="0" dirty="0"/>
              <a:t>Power:</a:t>
            </a:r>
          </a:p>
          <a:p>
            <a:pPr algn="just"/>
            <a:r>
              <a:rPr lang="en-GB" b="0" i="0" u="none" strike="noStrike" baseline="0" dirty="0"/>
              <a:t>Describes the relative power to ‘kill’ or ‘save’ the work or activity or cause permanent change. </a:t>
            </a:r>
          </a:p>
          <a:p>
            <a:pPr algn="just"/>
            <a:r>
              <a:rPr lang="en-GB" b="0" i="0" u="none" strike="noStrike" baseline="0" dirty="0"/>
              <a:t>It is not necessary to identify the type of power that a stakeholder wields, it is essential only to understand the extent to which the stakeholder has power over the continuation of the work itself, the extent to which he or she must be consulted, or at the lowest level, that he or she has no power at all.</a:t>
            </a:r>
          </a:p>
        </p:txBody>
      </p:sp>
    </p:spTree>
    <p:extLst>
      <p:ext uri="{BB962C8B-B14F-4D97-AF65-F5344CB8AC3E}">
        <p14:creationId xmlns:p14="http://schemas.microsoft.com/office/powerpoint/2010/main" val="1193882926"/>
      </p:ext>
    </p:extLst>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2800" b="1" i="1" u="none" strike="noStrike" baseline="0" dirty="0"/>
              <a:t>Step 2</a:t>
            </a:r>
            <a:r>
              <a:rPr lang="en-GB" sz="2800" b="0" i="0" u="none" strike="noStrike" baseline="0" dirty="0"/>
              <a:t>: </a:t>
            </a:r>
            <a:r>
              <a:rPr lang="en-GB" sz="2700" b="1" i="0" u="none" strike="noStrike" baseline="0" dirty="0"/>
              <a:t>prioritisation to determine who is important:</a:t>
            </a:r>
          </a:p>
          <a:p>
            <a:pPr marL="0" indent="0" algn="just">
              <a:buNone/>
            </a:pPr>
            <a:r>
              <a:rPr lang="en-GB" b="1" i="0" u="none" strike="noStrike" baseline="0" dirty="0"/>
              <a:t>Proximity:</a:t>
            </a:r>
          </a:p>
          <a:p>
            <a:pPr algn="just"/>
            <a:r>
              <a:rPr lang="en-GB" b="0" i="0" u="none" strike="noStrike" baseline="0" dirty="0"/>
              <a:t>Rating for </a:t>
            </a:r>
            <a:r>
              <a:rPr lang="en-GB" b="1" i="1" u="none" strike="noStrike" baseline="0" dirty="0"/>
              <a:t>proximity</a:t>
            </a:r>
            <a:r>
              <a:rPr lang="en-GB" b="0" i="1" u="none" strike="noStrike" baseline="0" dirty="0"/>
              <a:t> </a:t>
            </a:r>
            <a:r>
              <a:rPr lang="en-GB" b="0" i="0" u="none" strike="noStrike" baseline="0" dirty="0"/>
              <a:t>provides a second way of identifying how a stakeholder may influence the work or its outcomes. Its contribution is the acknowledgement of the importance of regular, close and often face-to-face relationships in influencing the outcomes of the work.</a:t>
            </a:r>
          </a:p>
        </p:txBody>
      </p:sp>
    </p:spTree>
    <p:extLst>
      <p:ext uri="{BB962C8B-B14F-4D97-AF65-F5344CB8AC3E}">
        <p14:creationId xmlns:p14="http://schemas.microsoft.com/office/powerpoint/2010/main" val="3576027360"/>
      </p:ext>
    </p:extLst>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2800" b="1" i="1" u="none" strike="noStrike" baseline="0" dirty="0"/>
              <a:t>Step 2</a:t>
            </a:r>
            <a:r>
              <a:rPr lang="en-GB" sz="2800" b="0" i="0" u="none" strike="noStrike" baseline="0" dirty="0"/>
              <a:t>: </a:t>
            </a:r>
            <a:r>
              <a:rPr lang="en-GB" sz="2700" b="1" i="0" u="none" strike="noStrike" baseline="0" dirty="0"/>
              <a:t>prioritisation to determine who is important:</a:t>
            </a:r>
          </a:p>
          <a:p>
            <a:pPr marL="0" indent="0" algn="just">
              <a:buNone/>
            </a:pPr>
            <a:r>
              <a:rPr lang="en-GB" b="1" i="0" u="none" strike="noStrike" baseline="0" dirty="0"/>
              <a:t>Proximity:</a:t>
            </a:r>
          </a:p>
          <a:p>
            <a:pPr algn="l"/>
            <a:r>
              <a:rPr lang="en-GB" sz="2000" b="0" i="0" u="none" strike="noStrike" baseline="0" dirty="0"/>
              <a:t>The immediacy of this relationship contributes to trust between members of the team, and more effective work relationships as the team members understand the strengths and weaknesses of those they work with on a regular basis. </a:t>
            </a:r>
          </a:p>
          <a:p>
            <a:pPr algn="l"/>
            <a:r>
              <a:rPr lang="en-GB" sz="2000" b="0" i="0" u="none" strike="noStrike" baseline="0" dirty="0"/>
              <a:t>An individual’s ability to access independently all other members of the team develops a stronger team culture and enhances the team’s ability to achieve group goals. </a:t>
            </a:r>
          </a:p>
          <a:p>
            <a:pPr algn="l"/>
            <a:r>
              <a:rPr lang="en-GB" sz="2000" b="0" i="0" u="none" strike="noStrike" baseline="0" dirty="0"/>
              <a:t>Groups work best when they have met each other (face-to-face) at least once; and that they work even more effectively if co-located.</a:t>
            </a:r>
          </a:p>
        </p:txBody>
      </p:sp>
    </p:spTree>
    <p:extLst>
      <p:ext uri="{BB962C8B-B14F-4D97-AF65-F5344CB8AC3E}">
        <p14:creationId xmlns:p14="http://schemas.microsoft.com/office/powerpoint/2010/main" val="1235110275"/>
      </p:ext>
    </p:extLst>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2800" b="1" i="1" u="none" strike="noStrike" baseline="0" dirty="0"/>
              <a:t>Step 2</a:t>
            </a:r>
            <a:r>
              <a:rPr lang="en-GB" sz="2800" b="0" i="0" u="none" strike="noStrike" baseline="0" dirty="0"/>
              <a:t>: </a:t>
            </a:r>
            <a:r>
              <a:rPr lang="en-GB" sz="2700" b="1" i="0" u="none" strike="noStrike" baseline="0" dirty="0"/>
              <a:t>prioritisation to determine who is important:</a:t>
            </a:r>
          </a:p>
          <a:p>
            <a:pPr marL="0" indent="0" algn="l">
              <a:buNone/>
            </a:pPr>
            <a:r>
              <a:rPr lang="en-GB" b="1" i="1" u="none" strike="noStrike" baseline="0" dirty="0"/>
              <a:t>Urgency</a:t>
            </a:r>
            <a:r>
              <a:rPr lang="en-GB" b="0" i="1" u="none" strike="noStrike" baseline="0" dirty="0"/>
              <a:t> </a:t>
            </a:r>
            <a:r>
              <a:rPr lang="en-GB" b="0" i="0" u="none" strike="noStrike" baseline="0" dirty="0"/>
              <a:t>is based on the concept described in Mitchell, </a:t>
            </a:r>
            <a:r>
              <a:rPr lang="en-GB" dirty="0"/>
              <a:t>et al., </a:t>
            </a:r>
            <a:r>
              <a:rPr lang="en-GB" b="0" i="0" u="none" strike="noStrike" baseline="0" dirty="0"/>
              <a:t> (1997) whose theory described two conditions that may contribute to the notion of urgency:</a:t>
            </a:r>
          </a:p>
          <a:p>
            <a:pPr algn="l"/>
            <a:r>
              <a:rPr lang="en-GB" b="0" i="0" u="none" strike="noStrike" baseline="0" dirty="0"/>
              <a:t>1. </a:t>
            </a:r>
            <a:r>
              <a:rPr lang="en-GB" b="1" i="0" u="none" strike="noStrike" baseline="0" dirty="0"/>
              <a:t>Time sensitivity: </a:t>
            </a:r>
            <a:r>
              <a:rPr lang="en-GB" b="0" i="0" u="none" strike="noStrike" baseline="0" dirty="0"/>
              <a:t>work that must be completed in a fixed time, such as a facility for the Olympic Games;</a:t>
            </a:r>
          </a:p>
          <a:p>
            <a:pPr marL="0" indent="0" algn="l">
              <a:buNone/>
            </a:pPr>
            <a:endParaRPr lang="en-GB" b="0" i="0" u="none" strike="noStrike" baseline="0" dirty="0"/>
          </a:p>
          <a:p>
            <a:pPr algn="l"/>
            <a:r>
              <a:rPr lang="en-GB" b="0" i="0" u="none" strike="noStrike" baseline="0" dirty="0"/>
              <a:t>2. </a:t>
            </a:r>
            <a:r>
              <a:rPr lang="en-GB" b="1" i="0" u="none" strike="noStrike" baseline="0" dirty="0"/>
              <a:t>Criticality:</a:t>
            </a:r>
            <a:r>
              <a:rPr lang="en-GB" b="0" i="0" u="none" strike="noStrike" baseline="0" dirty="0"/>
              <a:t> an individual or group feels strongly enough about an issue to act, such as environmental or heritage protection activists.</a:t>
            </a:r>
          </a:p>
        </p:txBody>
      </p:sp>
    </p:spTree>
    <p:extLst>
      <p:ext uri="{BB962C8B-B14F-4D97-AF65-F5344CB8AC3E}">
        <p14:creationId xmlns:p14="http://schemas.microsoft.com/office/powerpoint/2010/main" val="2715857331"/>
      </p:ext>
    </p:extLst>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625642" y="1222626"/>
            <a:ext cx="8061158" cy="4294608"/>
          </a:xfrm>
          <a:prstGeom prst="rect">
            <a:avLst/>
          </a:prstGeom>
        </p:spPr>
        <p:txBody>
          <a:bodyPr>
            <a:normAutofit fontScale="92500" lnSpcReduction="20000"/>
          </a:bodyPr>
          <a:lstStyle/>
          <a:p>
            <a:pPr algn="l">
              <a:buFont typeface="Wingdings" panose="05000000000000000000" pitchFamily="2" charset="2"/>
              <a:buChar char="§"/>
            </a:pPr>
            <a:r>
              <a:rPr lang="en-GB" sz="2800" b="1" i="1" u="none" strike="noStrike" baseline="0" dirty="0"/>
              <a:t>Step 2</a:t>
            </a:r>
            <a:r>
              <a:rPr lang="en-GB" sz="2800" b="0" i="0" u="none" strike="noStrike" baseline="0" dirty="0"/>
              <a:t>: </a:t>
            </a:r>
            <a:r>
              <a:rPr lang="en-GB" sz="2800" b="1" i="0" u="none" strike="noStrike" baseline="0" dirty="0"/>
              <a:t>prioritisation to determine who is important:</a:t>
            </a:r>
          </a:p>
          <a:p>
            <a:pPr marL="0" indent="0" algn="just">
              <a:buNone/>
            </a:pPr>
            <a:r>
              <a:rPr lang="en-GB" b="0" i="0" u="none" strike="noStrike" baseline="0" dirty="0"/>
              <a:t>In the </a:t>
            </a:r>
            <a:r>
              <a:rPr lang="en-GB" b="1" i="1" u="none" strike="noStrike" baseline="0" dirty="0"/>
              <a:t>Stakeholder Circle, urgency </a:t>
            </a:r>
            <a:r>
              <a:rPr lang="en-GB" b="0" i="0" u="none" strike="noStrike" baseline="0" dirty="0"/>
              <a:t>is rated through analysis of two sub-categories: the </a:t>
            </a:r>
            <a:r>
              <a:rPr lang="en-GB" b="0" i="1" u="none" strike="noStrike" baseline="0" dirty="0"/>
              <a:t>value </a:t>
            </a:r>
            <a:r>
              <a:rPr lang="en-GB" b="0" i="0" u="none" strike="noStrike" baseline="0" dirty="0"/>
              <a:t>that a stakeholder places on an outcome of the work, and the </a:t>
            </a:r>
            <a:r>
              <a:rPr lang="en-GB" b="0" i="1" u="none" strike="noStrike" baseline="0" dirty="0"/>
              <a:t>action </a:t>
            </a:r>
            <a:r>
              <a:rPr lang="en-GB" b="0" i="0" u="none" strike="noStrike" baseline="0" dirty="0"/>
              <a:t>that he or she is prepared to take as a consequence of this stake. </a:t>
            </a:r>
          </a:p>
          <a:p>
            <a:pPr marL="0" indent="0" algn="just">
              <a:buNone/>
            </a:pPr>
            <a:endParaRPr lang="en-GB" dirty="0"/>
          </a:p>
          <a:p>
            <a:pPr marL="0" indent="0" algn="just">
              <a:buNone/>
            </a:pPr>
            <a:r>
              <a:rPr lang="en-GB" b="0" i="0" u="none" strike="noStrike" baseline="0" dirty="0"/>
              <a:t>The inclusion of </a:t>
            </a:r>
            <a:r>
              <a:rPr lang="en-GB" b="1" i="1" u="none" strike="noStrike" baseline="0" dirty="0"/>
              <a:t>urgency</a:t>
            </a:r>
            <a:r>
              <a:rPr lang="en-GB" b="0" i="1" u="none" strike="noStrike" baseline="0" dirty="0"/>
              <a:t> </a:t>
            </a:r>
            <a:r>
              <a:rPr lang="en-GB" b="0" i="0" u="none" strike="noStrike" baseline="0" dirty="0"/>
              <a:t>in the prioritisation ratings balances the potential distortion of an organisational culture that identifies stakeholders with a high level of hierarchical power as most important. If </a:t>
            </a:r>
            <a:r>
              <a:rPr lang="en-GB" b="1" i="1" u="none" strike="noStrike" baseline="0" dirty="0"/>
              <a:t>power</a:t>
            </a:r>
            <a:r>
              <a:rPr lang="en-GB" b="0" i="1" u="none" strike="noStrike" baseline="0" dirty="0"/>
              <a:t> </a:t>
            </a:r>
            <a:r>
              <a:rPr lang="en-GB" b="0" i="0" u="none" strike="noStrike" baseline="0" dirty="0"/>
              <a:t>and </a:t>
            </a:r>
            <a:r>
              <a:rPr lang="en-GB" b="1" i="1" u="none" strike="noStrike" baseline="0" dirty="0"/>
              <a:t>proximity</a:t>
            </a:r>
            <a:r>
              <a:rPr lang="en-GB" b="0" i="1" u="none" strike="noStrike" baseline="0" dirty="0"/>
              <a:t> </a:t>
            </a:r>
            <a:r>
              <a:rPr lang="en-GB" b="0" i="0" u="none" strike="noStrike" baseline="0" dirty="0"/>
              <a:t>are the only measures, stakeholders such as the ‘lone powerless voice’ who can cause significant damage to successful outcomes if ignored, will not be acknowledged.</a:t>
            </a:r>
          </a:p>
        </p:txBody>
      </p:sp>
    </p:spTree>
    <p:extLst>
      <p:ext uri="{BB962C8B-B14F-4D97-AF65-F5344CB8AC3E}">
        <p14:creationId xmlns:p14="http://schemas.microsoft.com/office/powerpoint/2010/main" val="1147097584"/>
      </p:ext>
    </p:extLst>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731520" y="1222625"/>
            <a:ext cx="7955280" cy="4428161"/>
          </a:xfrm>
          <a:prstGeom prst="rect">
            <a:avLst/>
          </a:prstGeom>
        </p:spPr>
        <p:txBody>
          <a:bodyPr>
            <a:normAutofit fontScale="92500" lnSpcReduction="10000"/>
          </a:bodyPr>
          <a:lstStyle/>
          <a:p>
            <a:pPr algn="l">
              <a:buFont typeface="Wingdings" panose="05000000000000000000" pitchFamily="2" charset="2"/>
              <a:buChar char="§"/>
            </a:pPr>
            <a:r>
              <a:rPr lang="en-GB" sz="2800" b="1" i="1" u="none" strike="noStrike" baseline="0" dirty="0"/>
              <a:t>Step 3</a:t>
            </a:r>
            <a:r>
              <a:rPr lang="en-GB" sz="2800" b="0" i="0" u="none" strike="noStrike" baseline="0" dirty="0"/>
              <a:t>: </a:t>
            </a:r>
            <a:r>
              <a:rPr lang="en-GB" sz="2800" b="1" i="0" u="none" strike="noStrike" baseline="0" dirty="0"/>
              <a:t>visualisation (mapping) to understand the overall stakeholder community:</a:t>
            </a:r>
          </a:p>
          <a:p>
            <a:pPr marL="0" indent="0" algn="l">
              <a:buNone/>
            </a:pPr>
            <a:r>
              <a:rPr lang="en-GB" sz="2200" b="0" i="0" u="none" strike="noStrike" baseline="0" dirty="0"/>
              <a:t>The objective of every stakeholder mapping process is to:</a:t>
            </a:r>
          </a:p>
          <a:p>
            <a:pPr marL="0" indent="0" algn="l">
              <a:buNone/>
            </a:pPr>
            <a:r>
              <a:rPr lang="en-GB" sz="2200" b="0" i="0" u="none" strike="noStrike" baseline="0" dirty="0"/>
              <a:t>• Develop a useful list of current stakeholders;</a:t>
            </a:r>
          </a:p>
          <a:p>
            <a:pPr marL="0" indent="0" algn="l">
              <a:buNone/>
            </a:pPr>
            <a:r>
              <a:rPr lang="en-GB" sz="2200" b="0" i="0" u="none" strike="noStrike" baseline="0" dirty="0"/>
              <a:t>• Assess some of their key characteristics;</a:t>
            </a:r>
          </a:p>
          <a:p>
            <a:pPr marL="0" indent="0" algn="l">
              <a:buNone/>
            </a:pPr>
            <a:r>
              <a:rPr lang="en-GB" sz="2200" b="0" i="0" u="none" strike="noStrike" baseline="0" dirty="0"/>
              <a:t>• Present data to assist the team’s planning for engaging these </a:t>
            </a:r>
          </a:p>
          <a:p>
            <a:pPr marL="0" indent="0" algn="l">
              <a:buNone/>
            </a:pPr>
            <a:r>
              <a:rPr lang="en-GB" sz="2200" b="0" i="0" u="none" strike="noStrike" baseline="0" dirty="0"/>
              <a:t>   stakeholders;</a:t>
            </a:r>
          </a:p>
          <a:p>
            <a:pPr marL="0" indent="0" algn="l">
              <a:buNone/>
            </a:pPr>
            <a:r>
              <a:rPr lang="en-GB" sz="2200" b="0" i="0" u="none" strike="noStrike" baseline="0" dirty="0"/>
              <a:t>• Reduce subjectivity;</a:t>
            </a:r>
          </a:p>
          <a:p>
            <a:pPr marL="0" indent="0" algn="l">
              <a:buNone/>
            </a:pPr>
            <a:r>
              <a:rPr lang="en-GB" sz="2200" b="0" i="0" u="none" strike="noStrike" baseline="0" dirty="0"/>
              <a:t>• Make the assessment process transparent;</a:t>
            </a:r>
          </a:p>
          <a:p>
            <a:pPr marL="0" indent="0" algn="l">
              <a:buNone/>
            </a:pPr>
            <a:r>
              <a:rPr lang="en-GB" sz="2200" b="0" i="0" u="none" strike="noStrike" baseline="0" dirty="0"/>
              <a:t>• Make the complex data collected about the stakeholders easy to</a:t>
            </a:r>
          </a:p>
          <a:p>
            <a:pPr marL="0" indent="0" algn="l">
              <a:buNone/>
            </a:pPr>
            <a:r>
              <a:rPr lang="en-GB" sz="2200" dirty="0"/>
              <a:t>  </a:t>
            </a:r>
            <a:r>
              <a:rPr lang="en-GB" sz="2200" b="0" i="0" u="none" strike="noStrike" baseline="0" dirty="0"/>
              <a:t> understand;</a:t>
            </a:r>
          </a:p>
          <a:p>
            <a:pPr marL="0" indent="0" algn="l">
              <a:buNone/>
            </a:pPr>
            <a:r>
              <a:rPr lang="en-GB" sz="2200" b="0" i="0" u="none" strike="noStrike" baseline="0" dirty="0"/>
              <a:t>• Provide a sound basis for analysis and discussion.</a:t>
            </a:r>
          </a:p>
          <a:p>
            <a:pPr algn="l">
              <a:buFont typeface="Wingdings" panose="05000000000000000000" pitchFamily="2" charset="2"/>
              <a:buChar char="§"/>
            </a:pPr>
            <a:endParaRPr lang="en-GB" sz="2800" b="0" u="none" strike="noStrike" baseline="0" dirty="0">
              <a:solidFill>
                <a:srgbClr val="000000"/>
              </a:solidFill>
            </a:endParaRPr>
          </a:p>
        </p:txBody>
      </p:sp>
    </p:spTree>
    <p:extLst>
      <p:ext uri="{BB962C8B-B14F-4D97-AF65-F5344CB8AC3E}">
        <p14:creationId xmlns:p14="http://schemas.microsoft.com/office/powerpoint/2010/main" val="706398218"/>
      </p:ext>
    </p:extLst>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5"/>
            <a:ext cx="8856323" cy="4428161"/>
          </a:xfrm>
          <a:prstGeom prst="rect">
            <a:avLst/>
          </a:prstGeom>
        </p:spPr>
        <p:txBody>
          <a:bodyPr>
            <a:normAutofit/>
          </a:bodyPr>
          <a:lstStyle/>
          <a:p>
            <a:pPr algn="l">
              <a:buFont typeface="Wingdings" panose="05000000000000000000" pitchFamily="2" charset="2"/>
              <a:buChar char="§"/>
            </a:pPr>
            <a:r>
              <a:rPr lang="en-GB" sz="2800" b="1" i="1" u="none" strike="noStrike" baseline="0" dirty="0"/>
              <a:t>Step 3</a:t>
            </a:r>
            <a:r>
              <a:rPr lang="en-GB" sz="2800" b="0" i="0" u="none" strike="noStrike" baseline="0" dirty="0"/>
              <a:t>: </a:t>
            </a:r>
            <a:r>
              <a:rPr lang="en-GB" sz="2800" b="1" i="0" u="none" strike="noStrike" baseline="0" dirty="0"/>
              <a:t>visualisation (mapping) to understand the overall stakeholder community:</a:t>
            </a:r>
          </a:p>
          <a:p>
            <a:pPr algn="just"/>
            <a:r>
              <a:rPr lang="en-GB" b="0" i="0" u="none" strike="noStrike" baseline="0" dirty="0"/>
              <a:t>Presenting complex data effectively will be directly useful to two important stakeholder groups: the organisation’s management generally requires information in the form of lists, tables, pictures or graphics, whereas the project team responsible will need charts and graphics for analysis of the</a:t>
            </a:r>
          </a:p>
          <a:p>
            <a:pPr marL="0" indent="0" algn="just">
              <a:buNone/>
            </a:pPr>
            <a:r>
              <a:rPr lang="en-GB" b="0" i="0" u="none" strike="noStrike" baseline="0" dirty="0"/>
              <a:t>   community to highlight potential issues.</a:t>
            </a:r>
            <a:endParaRPr lang="en-GB" b="0" u="none" strike="noStrike" baseline="0" dirty="0">
              <a:solidFill>
                <a:srgbClr val="000000"/>
              </a:solidFill>
            </a:endParaRPr>
          </a:p>
        </p:txBody>
      </p:sp>
    </p:spTree>
    <p:extLst>
      <p:ext uri="{BB962C8B-B14F-4D97-AF65-F5344CB8AC3E}">
        <p14:creationId xmlns:p14="http://schemas.microsoft.com/office/powerpoint/2010/main" val="1121915107"/>
      </p:ext>
    </p:extLst>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What are common usual business problems?"/>
          <p:cNvSpPr txBox="1">
            <a:spLocks noGrp="1"/>
          </p:cNvSpPr>
          <p:nvPr>
            <p:ph type="title"/>
          </p:nvPr>
        </p:nvSpPr>
        <p:spPr>
          <a:xfrm>
            <a:off x="246580" y="274638"/>
            <a:ext cx="8558373" cy="1143001"/>
          </a:xfrm>
          <a:prstGeom prst="rect">
            <a:avLst/>
          </a:prstGeom>
        </p:spPr>
        <p:txBody>
          <a:bodyPr>
            <a:normAutofit/>
          </a:bodyPr>
          <a:lstStyle>
            <a:lvl1pPr>
              <a:defRPr b="1"/>
            </a:lvl1pPr>
          </a:lstStyle>
          <a:p>
            <a:r>
              <a:rPr lang="en-GB" sz="4800" b="1" u="none" strike="noStrike" baseline="0" dirty="0"/>
              <a:t>Break!</a:t>
            </a:r>
            <a:endParaRPr sz="4800" dirty="0">
              <a:solidFill>
                <a:srgbClr val="FF0000"/>
              </a:solidFill>
            </a:endParaRPr>
          </a:p>
        </p:txBody>
      </p:sp>
      <p:sp>
        <p:nvSpPr>
          <p:cNvPr id="197" name="Double-click to edit"/>
          <p:cNvSpPr txBox="1">
            <a:spLocks noGrp="1"/>
          </p:cNvSpPr>
          <p:nvPr>
            <p:ph type="body" idx="1"/>
          </p:nvPr>
        </p:nvSpPr>
        <p:spPr>
          <a:xfrm>
            <a:off x="246580" y="1253448"/>
            <a:ext cx="8440220" cy="4263786"/>
          </a:xfrm>
          <a:prstGeom prst="rect">
            <a:avLst/>
          </a:prstGeom>
        </p:spPr>
        <p:txBody>
          <a:bodyPr>
            <a:normAutofit/>
          </a:bodyPr>
          <a:lstStyle/>
          <a:p>
            <a:pPr marL="0" indent="0" algn="ctr">
              <a:buNone/>
            </a:pPr>
            <a:endParaRPr lang="en-GB" sz="4400" b="1" dirty="0"/>
          </a:p>
          <a:p>
            <a:pPr marL="0" indent="0" algn="ctr">
              <a:buNone/>
            </a:pPr>
            <a:endParaRPr lang="en-GB" sz="4400" b="1" dirty="0"/>
          </a:p>
          <a:p>
            <a:pPr marL="0" indent="0" algn="ctr">
              <a:buNone/>
            </a:pPr>
            <a:r>
              <a:rPr lang="en-GB" sz="4400" b="1" dirty="0"/>
              <a:t>Break Time!</a:t>
            </a:r>
            <a:endParaRPr lang="en-GB" sz="4400" b="1" dirty="0">
              <a:solidFill>
                <a:srgbClr val="FF0000"/>
              </a:solidFill>
            </a:endParaRPr>
          </a:p>
        </p:txBody>
      </p:sp>
    </p:spTree>
    <p:extLst>
      <p:ext uri="{BB962C8B-B14F-4D97-AF65-F5344CB8AC3E}">
        <p14:creationId xmlns:p14="http://schemas.microsoft.com/office/powerpoint/2010/main" val="99282061"/>
      </p:ext>
    </p:extLst>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2800" b="1" i="1" u="none" strike="noStrike" baseline="0" dirty="0"/>
              <a:t>Step 4</a:t>
            </a:r>
            <a:r>
              <a:rPr lang="en-GB" sz="2800" b="0" i="0" u="none" strike="noStrike" baseline="0" dirty="0"/>
              <a:t>: </a:t>
            </a:r>
            <a:r>
              <a:rPr lang="en-GB" sz="2800" b="1" i="0" u="none" strike="noStrike" baseline="0" dirty="0"/>
              <a:t>engage</a:t>
            </a:r>
            <a:r>
              <a:rPr lang="en-GB" sz="2800" b="1" dirty="0"/>
              <a:t>:</a:t>
            </a:r>
          </a:p>
          <a:p>
            <a:pPr algn="just"/>
            <a:r>
              <a:rPr lang="en-GB" sz="2800" b="0" i="0" u="none" strike="noStrike" baseline="0" dirty="0"/>
              <a:t>The team must understand the expectations of all stakeholders and how those expectations can be managed to maintain supportive relationships and to mitigate the consequences of unsupportive stakeholders. </a:t>
            </a:r>
          </a:p>
          <a:p>
            <a:pPr algn="just"/>
            <a:endParaRPr lang="en-GB" sz="2800" dirty="0"/>
          </a:p>
          <a:p>
            <a:pPr algn="just"/>
            <a:r>
              <a:rPr lang="en-GB" sz="2800" b="0" i="0" u="none" strike="noStrike" baseline="0" dirty="0"/>
              <a:t>The process of documenting stakeholder </a:t>
            </a:r>
            <a:r>
              <a:rPr lang="en-GB" sz="2800" b="0" i="1" u="none" strike="noStrike" baseline="0" dirty="0"/>
              <a:t>attitude </a:t>
            </a:r>
            <a:r>
              <a:rPr lang="en-GB" sz="2800" b="0" i="0" u="none" strike="noStrike" baseline="0" dirty="0"/>
              <a:t>is developed through application of </a:t>
            </a:r>
            <a:r>
              <a:rPr lang="en-GB" sz="2800" b="0" i="1" u="none" strike="noStrike" baseline="0" dirty="0"/>
              <a:t>step 4: engage.</a:t>
            </a:r>
            <a:endParaRPr lang="en-GB" sz="2800" b="0" u="none" strike="noStrike" baseline="0" dirty="0">
              <a:solidFill>
                <a:srgbClr val="000000"/>
              </a:solidFill>
            </a:endParaRPr>
          </a:p>
        </p:txBody>
      </p:sp>
    </p:spTree>
    <p:extLst>
      <p:ext uri="{BB962C8B-B14F-4D97-AF65-F5344CB8AC3E}">
        <p14:creationId xmlns:p14="http://schemas.microsoft.com/office/powerpoint/2010/main" val="2442390094"/>
      </p:ext>
    </p:extLst>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457200" y="1222626"/>
            <a:ext cx="8229600" cy="4294608"/>
          </a:xfrm>
          <a:prstGeom prst="rect">
            <a:avLst/>
          </a:prstGeom>
        </p:spPr>
        <p:txBody>
          <a:bodyPr>
            <a:normAutofit/>
          </a:bodyPr>
          <a:lstStyle/>
          <a:p>
            <a:pPr algn="l">
              <a:buFont typeface="Wingdings" panose="05000000000000000000" pitchFamily="2" charset="2"/>
              <a:buChar char="§"/>
            </a:pPr>
            <a:r>
              <a:rPr lang="en-GB" sz="2800" b="1" i="1" u="none" strike="noStrike" baseline="0" dirty="0"/>
              <a:t>Step 4</a:t>
            </a:r>
            <a:r>
              <a:rPr lang="en-GB" sz="2800" b="0" i="0" u="none" strike="noStrike" baseline="0" dirty="0"/>
              <a:t>: </a:t>
            </a:r>
            <a:r>
              <a:rPr lang="en-GB" sz="2800" b="1" i="0" u="none" strike="noStrike" baseline="0" dirty="0"/>
              <a:t>engage</a:t>
            </a:r>
            <a:r>
              <a:rPr lang="en-GB" sz="2800" b="1" dirty="0"/>
              <a:t>:</a:t>
            </a:r>
          </a:p>
          <a:p>
            <a:pPr marL="0" indent="0" algn="just">
              <a:buNone/>
            </a:pPr>
            <a:r>
              <a:rPr lang="en-GB" b="0" i="0" u="none" strike="noStrike" baseline="0" dirty="0"/>
              <a:t>A stakeholder’s </a:t>
            </a:r>
            <a:r>
              <a:rPr lang="en-GB" b="0" i="1" u="none" strike="noStrike" baseline="0" dirty="0"/>
              <a:t>attitude </a:t>
            </a:r>
            <a:r>
              <a:rPr lang="en-GB" b="0" i="0" u="none" strike="noStrike" baseline="0" dirty="0"/>
              <a:t>towards an organisation or any of its activities can be driven by many factors including:</a:t>
            </a:r>
          </a:p>
          <a:p>
            <a:pPr algn="just"/>
            <a:r>
              <a:rPr lang="en-GB" b="0" i="0" u="none" strike="noStrike" baseline="0" dirty="0"/>
              <a:t>Whether involvement is voluntary or involuntary;</a:t>
            </a:r>
          </a:p>
          <a:p>
            <a:pPr algn="just"/>
            <a:r>
              <a:rPr lang="en-GB" b="0" i="0" u="none" strike="noStrike" baseline="0" dirty="0"/>
              <a:t>Whether involvement is beneficial personally or organisationally;</a:t>
            </a:r>
          </a:p>
          <a:p>
            <a:pPr algn="just"/>
            <a:r>
              <a:rPr lang="en-GB" b="0" i="0" u="none" strike="noStrike" baseline="0" dirty="0"/>
              <a:t>The level of a stakeholder’s investment either financial or emotional in the activity.</a:t>
            </a:r>
            <a:endParaRPr lang="en-GB" b="0" u="none" strike="noStrike" baseline="0" dirty="0">
              <a:solidFill>
                <a:srgbClr val="000000"/>
              </a:solidFill>
            </a:endParaRPr>
          </a:p>
        </p:txBody>
      </p:sp>
    </p:spTree>
    <p:extLst>
      <p:ext uri="{BB962C8B-B14F-4D97-AF65-F5344CB8AC3E}">
        <p14:creationId xmlns:p14="http://schemas.microsoft.com/office/powerpoint/2010/main" val="2042567940"/>
      </p:ext>
    </p:extLst>
  </p:cSld>
  <p:clrMapOvr>
    <a:masterClrMapping/>
  </p:clrMapOvr>
  <p:transition spd="med"/>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2800" b="1" i="1" u="none" strike="noStrike" baseline="0" dirty="0"/>
              <a:t>Step 4</a:t>
            </a:r>
            <a:r>
              <a:rPr lang="en-GB" sz="2800" b="0" i="0" u="none" strike="noStrike" baseline="0" dirty="0"/>
              <a:t>: </a:t>
            </a:r>
            <a:r>
              <a:rPr lang="en-GB" sz="2800" b="1" i="0" u="none" strike="noStrike" baseline="0" dirty="0"/>
              <a:t>engage</a:t>
            </a:r>
            <a:r>
              <a:rPr lang="en-GB" sz="2800" b="1" dirty="0"/>
              <a:t>:</a:t>
            </a:r>
          </a:p>
          <a:p>
            <a:pPr algn="l"/>
            <a:r>
              <a:rPr lang="en-GB" b="0" i="0" u="none" strike="noStrike" baseline="0" dirty="0"/>
              <a:t>If the individual or group’s stake in the activity is perceived to be beneficial, or potentially beneficial to them, they are more likely to have a positive attitude to the activity and be prepared to contribute to the work to deliver it. </a:t>
            </a:r>
          </a:p>
          <a:p>
            <a:pPr algn="l"/>
            <a:endParaRPr lang="en-GB" dirty="0"/>
          </a:p>
          <a:p>
            <a:pPr algn="l"/>
            <a:r>
              <a:rPr lang="en-GB" b="0" i="0" u="none" strike="noStrike" baseline="0" dirty="0"/>
              <a:t>If on the other hand, they see themselves as victims, they will be more likely to hold a negative attitude to that activity.</a:t>
            </a:r>
            <a:endParaRPr lang="en-GB" b="0" u="none" strike="noStrike" baseline="0" dirty="0">
              <a:solidFill>
                <a:srgbClr val="000000"/>
              </a:solidFill>
            </a:endParaRPr>
          </a:p>
        </p:txBody>
      </p:sp>
    </p:spTree>
    <p:extLst>
      <p:ext uri="{BB962C8B-B14F-4D97-AF65-F5344CB8AC3E}">
        <p14:creationId xmlns:p14="http://schemas.microsoft.com/office/powerpoint/2010/main" val="2693562556"/>
      </p:ext>
    </p:extLst>
  </p:cSld>
  <p:clrMapOvr>
    <a:masterClrMapping/>
  </p:clrMapOvr>
  <p:transition spd="med"/>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lnSpcReduction="10000"/>
          </a:bodyPr>
          <a:lstStyle/>
          <a:p>
            <a:pPr algn="l">
              <a:buFont typeface="Wingdings" panose="05000000000000000000" pitchFamily="2" charset="2"/>
              <a:buChar char="§"/>
            </a:pPr>
            <a:r>
              <a:rPr lang="en-GB" sz="2800" b="1" i="1" u="none" strike="noStrike" baseline="0" dirty="0"/>
              <a:t>Step 4</a:t>
            </a:r>
            <a:r>
              <a:rPr lang="en-GB" sz="2800" b="0" i="0" u="none" strike="noStrike" baseline="0" dirty="0"/>
              <a:t>: </a:t>
            </a:r>
            <a:r>
              <a:rPr lang="en-GB" sz="2800" b="1" i="0" u="none" strike="noStrike" baseline="0" dirty="0"/>
              <a:t>engage</a:t>
            </a:r>
            <a:r>
              <a:rPr lang="en-GB" sz="2800" b="1" dirty="0"/>
              <a:t>:</a:t>
            </a:r>
          </a:p>
          <a:p>
            <a:pPr marL="0" indent="0" algn="just">
              <a:buNone/>
            </a:pPr>
            <a:r>
              <a:rPr lang="en-GB" b="0" i="0" u="none" strike="noStrike" baseline="0" dirty="0"/>
              <a:t>Any assessment of </a:t>
            </a:r>
            <a:r>
              <a:rPr lang="en-GB" b="0" i="1" u="none" strike="noStrike" baseline="0" dirty="0"/>
              <a:t>attitude </a:t>
            </a:r>
            <a:r>
              <a:rPr lang="en-GB" b="0" i="0" u="none" strike="noStrike" baseline="0" dirty="0"/>
              <a:t>will need to take into account the following elements:</a:t>
            </a:r>
          </a:p>
          <a:p>
            <a:pPr marL="0" indent="0" algn="just">
              <a:buNone/>
            </a:pPr>
            <a:r>
              <a:rPr lang="en-GB" b="0" i="0" u="none" strike="noStrike" baseline="0" dirty="0"/>
              <a:t>• Culture of the organisation doing the activity and a stakeholder</a:t>
            </a:r>
          </a:p>
          <a:p>
            <a:pPr marL="0" indent="0" algn="just">
              <a:buNone/>
            </a:pPr>
            <a:r>
              <a:rPr lang="en-GB" dirty="0"/>
              <a:t>   </a:t>
            </a:r>
            <a:r>
              <a:rPr lang="en-GB" b="0" i="0" u="none" strike="noStrike" baseline="0" dirty="0"/>
              <a:t>organisation;</a:t>
            </a:r>
          </a:p>
          <a:p>
            <a:pPr marL="0" indent="0" algn="just">
              <a:buNone/>
            </a:pPr>
            <a:endParaRPr lang="en-GB" dirty="0"/>
          </a:p>
          <a:p>
            <a:pPr marL="0" indent="0" algn="just">
              <a:buNone/>
            </a:pPr>
            <a:r>
              <a:rPr lang="en-GB" b="0" i="0" u="none" strike="noStrike" baseline="0" dirty="0"/>
              <a:t>• Identification with the activity and its outcomes or purpose:</a:t>
            </a:r>
          </a:p>
          <a:p>
            <a:pPr marL="0" indent="0" algn="just">
              <a:buNone/>
            </a:pPr>
            <a:r>
              <a:rPr lang="en-GB" b="0" i="0" u="none" strike="noStrike" baseline="0" dirty="0"/>
              <a:t>   • Perceived importance of the activity and its outcomes;</a:t>
            </a:r>
          </a:p>
          <a:p>
            <a:pPr marL="0" indent="0" algn="just">
              <a:buNone/>
            </a:pPr>
            <a:r>
              <a:rPr lang="en-GB" b="0" i="0" u="none" strike="noStrike" baseline="0" dirty="0"/>
              <a:t>   • Personal attributes, such as personality or position in the</a:t>
            </a:r>
          </a:p>
          <a:p>
            <a:pPr marL="0" indent="0" algn="just">
              <a:buNone/>
            </a:pPr>
            <a:r>
              <a:rPr lang="en-GB" b="0" i="0" u="none" strike="noStrike" baseline="0" dirty="0"/>
              <a:t>      organisation.</a:t>
            </a:r>
            <a:endParaRPr lang="en-GB" b="0" u="none" strike="noStrike" baseline="0" dirty="0">
              <a:solidFill>
                <a:srgbClr val="000000"/>
              </a:solidFill>
            </a:endParaRPr>
          </a:p>
        </p:txBody>
      </p:sp>
    </p:spTree>
    <p:extLst>
      <p:ext uri="{BB962C8B-B14F-4D97-AF65-F5344CB8AC3E}">
        <p14:creationId xmlns:p14="http://schemas.microsoft.com/office/powerpoint/2010/main" val="3153268068"/>
      </p:ext>
    </p:extLst>
  </p:cSld>
  <p:clrMapOvr>
    <a:masterClrMapping/>
  </p:clrMapOvr>
  <p:transition spd="med"/>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fontScale="70000" lnSpcReduction="20000"/>
          </a:bodyPr>
          <a:lstStyle/>
          <a:p>
            <a:pPr algn="l">
              <a:buFont typeface="Wingdings" panose="05000000000000000000" pitchFamily="2" charset="2"/>
              <a:buChar char="§"/>
            </a:pPr>
            <a:r>
              <a:rPr lang="en-GB" sz="4000" b="1" i="1" u="none" strike="noStrike" baseline="0" dirty="0"/>
              <a:t>Step 4</a:t>
            </a:r>
            <a:r>
              <a:rPr lang="en-GB" sz="4000" b="0" i="0" u="none" strike="noStrike" baseline="0" dirty="0"/>
              <a:t>: </a:t>
            </a:r>
            <a:r>
              <a:rPr lang="en-GB" sz="4000" b="1" i="0" u="none" strike="noStrike" baseline="0" dirty="0"/>
              <a:t>engage</a:t>
            </a:r>
            <a:r>
              <a:rPr lang="en-GB" sz="4000" b="1" dirty="0"/>
              <a:t>:</a:t>
            </a:r>
          </a:p>
          <a:p>
            <a:pPr marL="0" indent="0" algn="just">
              <a:buNone/>
            </a:pPr>
            <a:r>
              <a:rPr lang="en-GB" sz="3400" b="0" i="0" u="none" strike="noStrike" baseline="0" dirty="0"/>
              <a:t>Engagement involves communicating</a:t>
            </a:r>
          </a:p>
          <a:p>
            <a:pPr algn="l"/>
            <a:r>
              <a:rPr lang="en-GB" sz="2800" b="0" i="0" u="none" strike="noStrike" baseline="0" dirty="0"/>
              <a:t>Based on each stakeholder’s engagement strategy, a communication plan can be developed. The communication plan should contain:</a:t>
            </a:r>
          </a:p>
          <a:p>
            <a:pPr marL="0" indent="0" algn="l">
              <a:buNone/>
            </a:pPr>
            <a:r>
              <a:rPr lang="en-GB" sz="2800" b="0" i="0" u="none" strike="noStrike" baseline="0" dirty="0"/>
              <a:t>   • </a:t>
            </a:r>
            <a:r>
              <a:rPr lang="en-GB" sz="2800" b="0" i="1" u="none" strike="noStrike" baseline="0" dirty="0"/>
              <a:t>Mutuality</a:t>
            </a:r>
            <a:r>
              <a:rPr lang="en-GB" sz="2800" b="0" i="0" u="none" strike="noStrike" baseline="0" dirty="0"/>
              <a:t>:</a:t>
            </a:r>
          </a:p>
          <a:p>
            <a:pPr marL="0" indent="0" algn="l">
              <a:buNone/>
            </a:pPr>
            <a:r>
              <a:rPr lang="en-GB" sz="2800" b="0" i="0" u="none" strike="noStrike" baseline="0" dirty="0"/>
              <a:t>   o How the stakeholder is important to the activity:</a:t>
            </a:r>
          </a:p>
          <a:p>
            <a:pPr marL="0" indent="0" algn="l">
              <a:buNone/>
            </a:pPr>
            <a:r>
              <a:rPr lang="en-GB" sz="2800" b="0" i="0" u="none" strike="noStrike" baseline="0" dirty="0"/>
              <a:t>   o The stakeholder’s </a:t>
            </a:r>
            <a:r>
              <a:rPr lang="en-GB" sz="2800" b="0" i="1" u="none" strike="noStrike" baseline="0" dirty="0"/>
              <a:t>stake </a:t>
            </a:r>
            <a:r>
              <a:rPr lang="en-GB" sz="2800" b="0" i="0" u="none" strike="noStrike" baseline="0" dirty="0"/>
              <a:t>and expectations;</a:t>
            </a:r>
          </a:p>
          <a:p>
            <a:pPr marL="0" indent="0" algn="l">
              <a:buNone/>
            </a:pPr>
            <a:r>
              <a:rPr lang="en-GB" sz="2800" b="0" i="0" u="none" strike="noStrike" baseline="0" dirty="0"/>
              <a:t>   • Categorisation of influence (</a:t>
            </a:r>
            <a:r>
              <a:rPr lang="en-GB" sz="2800" b="0" i="1" u="none" strike="noStrike" baseline="0" dirty="0"/>
              <a:t>upwards, downwards, outwards,</a:t>
            </a:r>
          </a:p>
          <a:p>
            <a:pPr marL="0" indent="0" algn="l">
              <a:buNone/>
            </a:pPr>
            <a:r>
              <a:rPr lang="en-GB" sz="2800" b="0" i="1" u="none" strike="noStrike" baseline="0" dirty="0"/>
              <a:t>      sidewards</a:t>
            </a:r>
            <a:r>
              <a:rPr lang="en-GB" sz="2800" b="0" i="0" u="none" strike="noStrike" baseline="0" dirty="0"/>
              <a:t>, </a:t>
            </a:r>
            <a:r>
              <a:rPr lang="en-GB" sz="2800" b="0" i="1" u="none" strike="noStrike" baseline="0" dirty="0"/>
              <a:t>internal and external</a:t>
            </a:r>
            <a:r>
              <a:rPr lang="en-GB" sz="2800" b="0" i="0" u="none" strike="noStrike" baseline="0" dirty="0"/>
              <a:t>);</a:t>
            </a:r>
          </a:p>
          <a:p>
            <a:pPr marL="0" indent="0" algn="l">
              <a:buNone/>
            </a:pPr>
            <a:r>
              <a:rPr lang="en-GB" sz="2800" b="0" i="0" u="none" strike="noStrike" baseline="0" dirty="0"/>
              <a:t>• Engagement profile preferably in graphical form:</a:t>
            </a:r>
          </a:p>
          <a:p>
            <a:pPr marL="0" indent="0" algn="l">
              <a:buNone/>
            </a:pPr>
            <a:r>
              <a:rPr lang="en-GB" sz="2800" b="0" i="0" u="none" strike="noStrike" baseline="0" dirty="0"/>
              <a:t>   o Level of support for the activity;</a:t>
            </a:r>
          </a:p>
          <a:p>
            <a:pPr marL="0" indent="0" algn="l">
              <a:buNone/>
            </a:pPr>
            <a:r>
              <a:rPr lang="en-GB" sz="2800" b="0" i="0" u="none" strike="noStrike" baseline="0" dirty="0"/>
              <a:t>   o Level of receptiveness to information about the activity;</a:t>
            </a:r>
          </a:p>
          <a:p>
            <a:pPr marL="0" indent="0" algn="l">
              <a:buNone/>
            </a:pPr>
            <a:r>
              <a:rPr lang="en-GB" sz="2800" b="0" i="0" u="none" strike="noStrike" baseline="0" dirty="0"/>
              <a:t>   o Target engagement: target levels of support and receptiveness;</a:t>
            </a:r>
            <a:endParaRPr lang="en-GB" sz="2800" b="0" u="none" strike="noStrike" baseline="0" dirty="0">
              <a:solidFill>
                <a:srgbClr val="000000"/>
              </a:solidFill>
            </a:endParaRPr>
          </a:p>
        </p:txBody>
      </p:sp>
    </p:spTree>
    <p:extLst>
      <p:ext uri="{BB962C8B-B14F-4D97-AF65-F5344CB8AC3E}">
        <p14:creationId xmlns:p14="http://schemas.microsoft.com/office/powerpoint/2010/main" val="4117305654"/>
      </p:ext>
    </p:extLst>
  </p:cSld>
  <p:clrMapOvr>
    <a:masterClrMapping/>
  </p:clrMapOvr>
  <p:transition spd="med"/>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fontScale="25000" lnSpcReduction="20000"/>
          </a:bodyPr>
          <a:lstStyle/>
          <a:p>
            <a:r>
              <a:rPr lang="en-GB" sz="11200" b="1" i="1" u="none" strike="noStrike" baseline="0" dirty="0"/>
              <a:t>Step 4</a:t>
            </a:r>
            <a:r>
              <a:rPr lang="en-GB" sz="11200" b="0" i="0" u="none" strike="noStrike" baseline="0" dirty="0"/>
              <a:t>: </a:t>
            </a:r>
            <a:r>
              <a:rPr lang="en-GB" sz="11200" b="1" i="0" u="none" strike="noStrike" baseline="0" dirty="0"/>
              <a:t>engage</a:t>
            </a:r>
            <a:r>
              <a:rPr lang="en-GB" sz="11200" b="1" dirty="0"/>
              <a:t>:</a:t>
            </a:r>
          </a:p>
          <a:p>
            <a:r>
              <a:rPr lang="en-GB" sz="9600" dirty="0"/>
              <a:t>Strategies for delivering the message:</a:t>
            </a:r>
          </a:p>
          <a:p>
            <a:pPr marL="0" indent="0">
              <a:buNone/>
            </a:pPr>
            <a:r>
              <a:rPr lang="en-GB" sz="9600" dirty="0"/>
              <a:t>   o </a:t>
            </a:r>
            <a:r>
              <a:rPr lang="en-GB" sz="9600" i="1" dirty="0"/>
              <a:t>Who </a:t>
            </a:r>
            <a:r>
              <a:rPr lang="en-GB" sz="9600" dirty="0"/>
              <a:t>will deliver the message</a:t>
            </a:r>
          </a:p>
          <a:p>
            <a:pPr marL="0" indent="0">
              <a:buNone/>
            </a:pPr>
            <a:r>
              <a:rPr lang="en-GB" sz="9600" dirty="0"/>
              <a:t>   o </a:t>
            </a:r>
            <a:r>
              <a:rPr lang="en-GB" sz="9600" i="1" dirty="0"/>
              <a:t>What </a:t>
            </a:r>
            <a:r>
              <a:rPr lang="en-GB" sz="9600" dirty="0"/>
              <a:t>the message will be: regular activity reports or special</a:t>
            </a:r>
          </a:p>
          <a:p>
            <a:pPr marL="0" indent="0">
              <a:buNone/>
            </a:pPr>
            <a:r>
              <a:rPr lang="en-GB" sz="9600" dirty="0"/>
              <a:t>       messages</a:t>
            </a:r>
          </a:p>
          <a:p>
            <a:pPr marL="0" indent="0">
              <a:buNone/>
            </a:pPr>
            <a:r>
              <a:rPr lang="en-GB" sz="9600" dirty="0"/>
              <a:t>   o </a:t>
            </a:r>
            <a:r>
              <a:rPr lang="en-GB" sz="9600" i="1" dirty="0"/>
              <a:t>How </a:t>
            </a:r>
            <a:r>
              <a:rPr lang="en-GB" sz="9600" dirty="0"/>
              <a:t>it will be delivered: formal and/or informal, written</a:t>
            </a:r>
          </a:p>
          <a:p>
            <a:pPr marL="0" indent="0">
              <a:buNone/>
            </a:pPr>
            <a:r>
              <a:rPr lang="en-GB" sz="9600" dirty="0"/>
              <a:t>      and/or oral; technology of communication – emails, written</a:t>
            </a:r>
          </a:p>
          <a:p>
            <a:pPr marL="0" indent="0">
              <a:buNone/>
            </a:pPr>
            <a:r>
              <a:rPr lang="en-GB" sz="9600" dirty="0"/>
              <a:t>      memos, meetings</a:t>
            </a:r>
          </a:p>
          <a:p>
            <a:pPr marL="0" indent="0">
              <a:buNone/>
            </a:pPr>
            <a:r>
              <a:rPr lang="en-GB" sz="9600" dirty="0"/>
              <a:t>   o </a:t>
            </a:r>
            <a:r>
              <a:rPr lang="en-GB" sz="9600" i="1" dirty="0"/>
              <a:t>When: </a:t>
            </a:r>
            <a:r>
              <a:rPr lang="en-GB" sz="9600" dirty="0"/>
              <a:t>how frequently it will be delivered; and over what</a:t>
            </a:r>
          </a:p>
          <a:p>
            <a:pPr marL="0" indent="0">
              <a:buNone/>
            </a:pPr>
            <a:r>
              <a:rPr lang="en-GB" sz="9600" dirty="0"/>
              <a:t>      timeframe (where applicable)</a:t>
            </a:r>
          </a:p>
          <a:p>
            <a:pPr marL="0" indent="0">
              <a:buNone/>
            </a:pPr>
            <a:r>
              <a:rPr lang="en-GB" sz="9600" dirty="0"/>
              <a:t>   </a:t>
            </a:r>
            <a:endParaRPr lang="en-GB" sz="2800" dirty="0"/>
          </a:p>
        </p:txBody>
      </p:sp>
    </p:spTree>
    <p:extLst>
      <p:ext uri="{BB962C8B-B14F-4D97-AF65-F5344CB8AC3E}">
        <p14:creationId xmlns:p14="http://schemas.microsoft.com/office/powerpoint/2010/main" val="3945357144"/>
      </p:ext>
    </p:extLst>
  </p:cSld>
  <p:clrMapOvr>
    <a:masterClrMapping/>
  </p:clrMapOvr>
  <p:transition spd="med"/>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fontScale="32500" lnSpcReduction="20000"/>
          </a:bodyPr>
          <a:lstStyle/>
          <a:p>
            <a:r>
              <a:rPr lang="en-GB" sz="9800" b="1" i="1" u="none" strike="noStrike" baseline="0" dirty="0"/>
              <a:t>Step 4</a:t>
            </a:r>
            <a:r>
              <a:rPr lang="en-GB" sz="9800" b="0" i="0" u="none" strike="noStrike" baseline="0" dirty="0"/>
              <a:t>: </a:t>
            </a:r>
            <a:r>
              <a:rPr lang="en-GB" sz="9800" b="1" i="0" u="none" strike="noStrike" baseline="0" dirty="0"/>
              <a:t>engage</a:t>
            </a:r>
            <a:r>
              <a:rPr lang="en-GB" sz="9800" b="1" dirty="0"/>
              <a:t>:</a:t>
            </a:r>
          </a:p>
          <a:p>
            <a:r>
              <a:rPr lang="en-GB" sz="9600" dirty="0"/>
              <a:t>o </a:t>
            </a:r>
            <a:r>
              <a:rPr lang="en-GB" sz="9600" i="1" dirty="0"/>
              <a:t>Why: </a:t>
            </a:r>
            <a:r>
              <a:rPr lang="en-GB" sz="9600" dirty="0"/>
              <a:t>the purpose for the communication: this is a function of mutuality – why the</a:t>
            </a:r>
          </a:p>
          <a:p>
            <a:pPr marL="0" indent="0">
              <a:buNone/>
            </a:pPr>
            <a:r>
              <a:rPr lang="en-GB" sz="9600" dirty="0"/>
              <a:t>   stakeholder is important for activity success, and</a:t>
            </a:r>
          </a:p>
          <a:p>
            <a:pPr marL="0" indent="0">
              <a:buNone/>
            </a:pPr>
            <a:r>
              <a:rPr lang="en-GB" sz="9600" dirty="0"/>
              <a:t>   what the stakeholder requires form the activity;</a:t>
            </a:r>
          </a:p>
          <a:p>
            <a:pPr marL="0" indent="0">
              <a:buNone/>
            </a:pPr>
            <a:endParaRPr lang="en-GB" sz="9600" dirty="0"/>
          </a:p>
          <a:p>
            <a:pPr marL="0" indent="0">
              <a:buNone/>
            </a:pPr>
            <a:r>
              <a:rPr lang="en-GB" sz="9600" dirty="0"/>
              <a:t>   o </a:t>
            </a:r>
            <a:r>
              <a:rPr lang="en-GB" sz="9600" i="1" dirty="0"/>
              <a:t>Communication item: </a:t>
            </a:r>
            <a:r>
              <a:rPr lang="en-GB" sz="9600" dirty="0"/>
              <a:t>the information that will</a:t>
            </a:r>
          </a:p>
          <a:p>
            <a:pPr marL="0" indent="0">
              <a:buNone/>
            </a:pPr>
            <a:r>
              <a:rPr lang="en-GB" sz="9600" dirty="0"/>
              <a:t>   be distributed – the content of the report or</a:t>
            </a:r>
          </a:p>
          <a:p>
            <a:pPr marL="0" indent="0">
              <a:buNone/>
            </a:pPr>
            <a:r>
              <a:rPr lang="en-GB" sz="9600" dirty="0"/>
              <a:t>   message</a:t>
            </a:r>
          </a:p>
          <a:p>
            <a:pPr algn="l">
              <a:buFont typeface="Wingdings" panose="05000000000000000000" pitchFamily="2" charset="2"/>
              <a:buChar char="§"/>
            </a:pPr>
            <a:endParaRPr lang="en-GB" sz="2800" dirty="0"/>
          </a:p>
        </p:txBody>
      </p:sp>
    </p:spTree>
    <p:extLst>
      <p:ext uri="{BB962C8B-B14F-4D97-AF65-F5344CB8AC3E}">
        <p14:creationId xmlns:p14="http://schemas.microsoft.com/office/powerpoint/2010/main" val="4072188110"/>
      </p:ext>
    </p:extLst>
  </p:cSld>
  <p:clrMapOvr>
    <a:masterClrMapping/>
  </p:clrMapOvr>
  <p:transition spd="med"/>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r>
              <a:rPr lang="en-GB" sz="3600" b="1" i="1" u="none" strike="noStrike" baseline="0" dirty="0"/>
              <a:t>Step 4</a:t>
            </a:r>
            <a:r>
              <a:rPr lang="en-GB" sz="3600" b="0" i="0" u="none" strike="noStrike" baseline="0" dirty="0"/>
              <a:t>: </a:t>
            </a:r>
            <a:r>
              <a:rPr lang="en-GB" sz="3600" b="1" i="0" u="none" strike="noStrike" baseline="0" dirty="0"/>
              <a:t>engage</a:t>
            </a:r>
            <a:r>
              <a:rPr lang="en-GB" sz="3600" b="1" dirty="0"/>
              <a:t>:</a:t>
            </a:r>
          </a:p>
          <a:p>
            <a:pPr marL="0" indent="0">
              <a:buNone/>
            </a:pPr>
            <a:r>
              <a:rPr lang="en-GB" sz="3600" dirty="0"/>
              <a:t>In all the engagement effort ensuring effective communication is very vital!</a:t>
            </a:r>
          </a:p>
          <a:p>
            <a:pPr algn="l">
              <a:buFont typeface="Wingdings" panose="05000000000000000000" pitchFamily="2" charset="2"/>
              <a:buChar char="§"/>
            </a:pPr>
            <a:endParaRPr lang="en-GB" sz="2800" dirty="0"/>
          </a:p>
        </p:txBody>
      </p:sp>
      <p:pic>
        <p:nvPicPr>
          <p:cNvPr id="2" name="Picture 1">
            <a:extLst>
              <a:ext uri="{FF2B5EF4-FFF2-40B4-BE49-F238E27FC236}">
                <a16:creationId xmlns:a16="http://schemas.microsoft.com/office/drawing/2014/main" id="{BC4D13C0-427D-2028-476B-EDE80684A186}"/>
              </a:ext>
            </a:extLst>
          </p:cNvPr>
          <p:cNvPicPr>
            <a:picLocks noChangeAspect="1"/>
          </p:cNvPicPr>
          <p:nvPr/>
        </p:nvPicPr>
        <p:blipFill>
          <a:blip r:embed="rId2"/>
          <a:stretch>
            <a:fillRect/>
          </a:stretch>
        </p:blipFill>
        <p:spPr>
          <a:xfrm>
            <a:off x="5003515" y="3659859"/>
            <a:ext cx="3955549" cy="1857375"/>
          </a:xfrm>
          <a:prstGeom prst="rect">
            <a:avLst/>
          </a:prstGeom>
        </p:spPr>
      </p:pic>
    </p:spTree>
    <p:extLst>
      <p:ext uri="{BB962C8B-B14F-4D97-AF65-F5344CB8AC3E}">
        <p14:creationId xmlns:p14="http://schemas.microsoft.com/office/powerpoint/2010/main" val="2317186652"/>
      </p:ext>
    </p:extLst>
  </p:cSld>
  <p:clrMapOvr>
    <a:masterClrMapping/>
  </p:clrMapOvr>
  <p:transition spd="med"/>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2800" b="1" i="1" u="none" strike="noStrike" baseline="0" dirty="0"/>
              <a:t>Step 5</a:t>
            </a:r>
            <a:r>
              <a:rPr lang="en-GB" sz="2800" b="0" i="0" u="none" strike="noStrike" baseline="0" dirty="0"/>
              <a:t>: </a:t>
            </a:r>
            <a:r>
              <a:rPr lang="en-GB" sz="2800" b="1" i="0" u="none" strike="noStrike" baseline="0" dirty="0"/>
              <a:t>monitoring the effect of the engagement.</a:t>
            </a:r>
          </a:p>
          <a:p>
            <a:pPr marL="0" indent="0" algn="just">
              <a:buNone/>
            </a:pPr>
            <a:r>
              <a:rPr lang="en-GB" sz="2800" b="0" i="0" u="none" strike="noStrike" baseline="0" dirty="0"/>
              <a:t>The process of monitoring the effectiveness of communication involves:</a:t>
            </a:r>
          </a:p>
          <a:p>
            <a:pPr algn="just"/>
            <a:r>
              <a:rPr lang="en-GB" sz="2800" b="0" i="0" u="none" strike="noStrike" baseline="0" dirty="0"/>
              <a:t>1. Review of the stakeholder community to ensure that the membership is current – the right</a:t>
            </a:r>
          </a:p>
          <a:p>
            <a:pPr marL="0" indent="0" algn="just">
              <a:buNone/>
            </a:pPr>
            <a:r>
              <a:rPr lang="en-GB" sz="2800" b="0" i="0" u="none" strike="noStrike" baseline="0" dirty="0"/>
              <a:t>   stakeholders for the current phase or time;</a:t>
            </a:r>
          </a:p>
          <a:p>
            <a:pPr algn="just"/>
            <a:r>
              <a:rPr lang="en-GB" sz="2800" b="0" i="0" u="none" strike="noStrike" baseline="0" dirty="0"/>
              <a:t>2. Review of the stakeholder engagement profile.</a:t>
            </a:r>
            <a:endParaRPr lang="en-GB" sz="2800" b="0" u="none" strike="noStrike" baseline="0" dirty="0">
              <a:solidFill>
                <a:srgbClr val="000000"/>
              </a:solidFill>
            </a:endParaRPr>
          </a:p>
        </p:txBody>
      </p:sp>
    </p:spTree>
    <p:extLst>
      <p:ext uri="{BB962C8B-B14F-4D97-AF65-F5344CB8AC3E}">
        <p14:creationId xmlns:p14="http://schemas.microsoft.com/office/powerpoint/2010/main" val="3345609031"/>
      </p:ext>
    </p:extLst>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fontScale="92500"/>
          </a:bodyPr>
          <a:lstStyle/>
          <a:p>
            <a:pPr algn="l">
              <a:buFont typeface="Wingdings" panose="05000000000000000000" pitchFamily="2" charset="2"/>
              <a:buChar char="§"/>
            </a:pPr>
            <a:r>
              <a:rPr lang="en-GB" sz="2800" b="1" i="0" u="none" strike="noStrike" baseline="0" dirty="0"/>
              <a:t>Maintenance of the Stakeholder Community:</a:t>
            </a:r>
          </a:p>
          <a:p>
            <a:pPr algn="just"/>
            <a:r>
              <a:rPr lang="en-GB" b="0" i="0" u="none" strike="noStrike" baseline="0" dirty="0"/>
              <a:t>The process of identifying, prioritising, and engaging stakeholders cannot be a once-only event. </a:t>
            </a:r>
          </a:p>
          <a:p>
            <a:pPr algn="just"/>
            <a:endParaRPr lang="en-GB" b="0" i="0" u="none" strike="noStrike" baseline="0" dirty="0"/>
          </a:p>
          <a:p>
            <a:pPr algn="just"/>
            <a:r>
              <a:rPr lang="en-GB" b="0" i="0" u="none" strike="noStrike" baseline="0" dirty="0"/>
              <a:t>The work of managing relationships with stakeholders does not stop with planning. </a:t>
            </a:r>
          </a:p>
          <a:p>
            <a:pPr algn="just"/>
            <a:endParaRPr lang="en-GB" b="0" i="0" u="none" strike="noStrike" baseline="0" dirty="0"/>
          </a:p>
          <a:p>
            <a:pPr algn="just"/>
            <a:r>
              <a:rPr lang="en-GB" b="0" i="0" u="none" strike="noStrike" baseline="0" dirty="0"/>
              <a:t>The nature and membership of the stakeholder community changes as stakeholders are re-assigned or leave the organisation, assume different levels of relative importance to the activity, experience fluctuations in their power, interest or influence.</a:t>
            </a:r>
            <a:endParaRPr lang="en-GB" b="1" i="0" u="none" strike="noStrike" baseline="0" dirty="0"/>
          </a:p>
          <a:p>
            <a:pPr marL="0" indent="0" algn="l">
              <a:buNone/>
            </a:pPr>
            <a:endParaRPr lang="en-GB" sz="2800" b="0" u="none" strike="noStrike" baseline="0" dirty="0">
              <a:solidFill>
                <a:srgbClr val="000000"/>
              </a:solidFill>
            </a:endParaRPr>
          </a:p>
        </p:txBody>
      </p:sp>
    </p:spTree>
    <p:extLst>
      <p:ext uri="{BB962C8B-B14F-4D97-AF65-F5344CB8AC3E}">
        <p14:creationId xmlns:p14="http://schemas.microsoft.com/office/powerpoint/2010/main" val="3679655421"/>
      </p:ext>
    </p:extLst>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fontScale="92500" lnSpcReduction="20000"/>
          </a:bodyPr>
          <a:lstStyle/>
          <a:p>
            <a:pPr algn="l">
              <a:buFont typeface="Wingdings" panose="05000000000000000000" pitchFamily="2" charset="2"/>
              <a:buChar char="§"/>
            </a:pPr>
            <a:r>
              <a:rPr lang="en-GB" sz="2800" b="1" i="0" u="none" strike="noStrike" baseline="0" dirty="0"/>
              <a:t>Maintenance of the Stakeholder Community:</a:t>
            </a:r>
          </a:p>
          <a:p>
            <a:pPr algn="just"/>
            <a:r>
              <a:rPr lang="en-GB" sz="2600" b="0" i="0" u="none" strike="noStrike" baseline="0" dirty="0"/>
              <a:t>The key to managing stakeholder relationships is in understanding that the stakeholder community is a network of people.</a:t>
            </a:r>
          </a:p>
          <a:p>
            <a:pPr algn="just"/>
            <a:endParaRPr lang="en-GB" sz="2600" b="0" i="0" u="none" strike="noStrike" baseline="0" dirty="0"/>
          </a:p>
          <a:p>
            <a:pPr algn="just"/>
            <a:r>
              <a:rPr lang="en-GB" sz="2600" b="0" i="0" u="none" strike="noStrike" baseline="0" dirty="0"/>
              <a:t>It is not possible to develop relationships that will never change, just as it is not possible to make objective decisions about people. </a:t>
            </a:r>
          </a:p>
          <a:p>
            <a:pPr algn="just"/>
            <a:endParaRPr lang="en-GB" sz="2600" b="0" i="0" u="none" strike="noStrike" baseline="0" dirty="0"/>
          </a:p>
          <a:p>
            <a:pPr algn="just"/>
            <a:r>
              <a:rPr lang="en-GB" sz="2600" b="0" i="0" u="none" strike="noStrike" baseline="0" dirty="0"/>
              <a:t>At best, a methodology should aim to reduce the subjectivity inherent in people making decisions about how to develop and maintain robust relationships with other people.</a:t>
            </a:r>
            <a:endParaRPr lang="en-GB" sz="2600" b="0" u="none" strike="noStrike" baseline="0" dirty="0">
              <a:solidFill>
                <a:srgbClr val="000000"/>
              </a:solidFill>
            </a:endParaRPr>
          </a:p>
        </p:txBody>
      </p:sp>
    </p:spTree>
    <p:extLst>
      <p:ext uri="{BB962C8B-B14F-4D97-AF65-F5344CB8AC3E}">
        <p14:creationId xmlns:p14="http://schemas.microsoft.com/office/powerpoint/2010/main" val="587148770"/>
      </p:ext>
    </p:extLst>
  </p:cSld>
  <p:clrMapOvr>
    <a:masterClrMapping/>
  </p:clrMapOvr>
  <p:transition spd="med"/>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lnSpcReduction="10000"/>
          </a:bodyPr>
          <a:lstStyle/>
          <a:p>
            <a:pPr algn="l">
              <a:buFont typeface="Wingdings" panose="05000000000000000000" pitchFamily="2" charset="2"/>
              <a:buChar char="§"/>
            </a:pPr>
            <a:r>
              <a:rPr lang="en-GB" sz="2800" b="1" i="0" u="none" strike="noStrike" baseline="0" dirty="0"/>
              <a:t>Maintenance of the Stakeholder Community:</a:t>
            </a:r>
          </a:p>
          <a:p>
            <a:pPr algn="just"/>
            <a:r>
              <a:rPr lang="en-GB" b="0" i="0" u="none" strike="noStrike" baseline="0" dirty="0"/>
              <a:t>Because relationships are not fixed, it is necessary to review the membership of the stakeholder community regularly and continuously. </a:t>
            </a:r>
          </a:p>
          <a:p>
            <a:pPr algn="just"/>
            <a:r>
              <a:rPr lang="en-GB" b="0" i="0" u="none" strike="noStrike" baseline="0" dirty="0"/>
              <a:t>Regular reviews should be programmed when the work of the</a:t>
            </a:r>
          </a:p>
          <a:p>
            <a:pPr algn="just"/>
            <a:r>
              <a:rPr lang="en-GB" b="0" i="0" u="none" strike="noStrike" baseline="0" dirty="0"/>
              <a:t>activity moves from one stage of its implementation to the next: that is from planning to build or build to implement; at regular intervals within a particular phase, if that phase is intended to go for a long time. </a:t>
            </a:r>
          </a:p>
          <a:p>
            <a:pPr algn="just"/>
            <a:r>
              <a:rPr lang="en-GB" b="0" i="0" u="none" strike="noStrike" baseline="0" dirty="0"/>
              <a:t>A typical interval for this type of review would be three months.</a:t>
            </a:r>
            <a:endParaRPr lang="en-GB" b="0" u="none" strike="noStrike" baseline="0" dirty="0">
              <a:solidFill>
                <a:srgbClr val="000000"/>
              </a:solidFill>
            </a:endParaRPr>
          </a:p>
        </p:txBody>
      </p:sp>
    </p:spTree>
    <p:extLst>
      <p:ext uri="{BB962C8B-B14F-4D97-AF65-F5344CB8AC3E}">
        <p14:creationId xmlns:p14="http://schemas.microsoft.com/office/powerpoint/2010/main" val="3597387058"/>
      </p:ext>
    </p:extLst>
  </p:cSld>
  <p:clrMapOvr>
    <a:masterClrMapping/>
  </p:clrMapOvr>
  <p:transition spd="med"/>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Business problem?"/>
          <p:cNvSpPr txBox="1">
            <a:spLocks noGrp="1"/>
          </p:cNvSpPr>
          <p:nvPr>
            <p:ph type="title"/>
          </p:nvPr>
        </p:nvSpPr>
        <p:spPr>
          <a:xfrm>
            <a:off x="0" y="274639"/>
            <a:ext cx="8686800" cy="1066128"/>
          </a:xfrm>
          <a:prstGeom prst="rect">
            <a:avLst/>
          </a:prstGeom>
        </p:spPr>
        <p:txBody>
          <a:bodyPr>
            <a:normAutofit/>
          </a:bodyPr>
          <a:lstStyle>
            <a:lvl1pPr>
              <a:defRPr b="1"/>
            </a:lvl1pPr>
          </a:lstStyle>
          <a:p>
            <a:r>
              <a:rPr lang="en-GB" sz="3600" dirty="0"/>
              <a:t>Stakeholder Relationship Management</a:t>
            </a:r>
            <a:endParaRPr sz="3600" dirty="0"/>
          </a:p>
        </p:txBody>
      </p:sp>
      <p:sp>
        <p:nvSpPr>
          <p:cNvPr id="131" name="= current or medium to long-term challenges a business faces…"/>
          <p:cNvSpPr txBox="1">
            <a:spLocks noGrp="1"/>
          </p:cNvSpPr>
          <p:nvPr>
            <p:ph type="body" idx="1"/>
          </p:nvPr>
        </p:nvSpPr>
        <p:spPr>
          <a:xfrm>
            <a:off x="102741" y="1222626"/>
            <a:ext cx="8856323" cy="4294608"/>
          </a:xfrm>
          <a:prstGeom prst="rect">
            <a:avLst/>
          </a:prstGeom>
        </p:spPr>
        <p:txBody>
          <a:bodyPr>
            <a:normAutofit/>
          </a:bodyPr>
          <a:lstStyle/>
          <a:p>
            <a:pPr algn="l">
              <a:buFont typeface="Wingdings" panose="05000000000000000000" pitchFamily="2" charset="2"/>
              <a:buChar char="§"/>
            </a:pPr>
            <a:r>
              <a:rPr lang="en-GB" sz="2800" b="1" i="0" u="none" strike="noStrike" baseline="0" dirty="0"/>
              <a:t>Maintenance of the Stakeholder Community:</a:t>
            </a:r>
          </a:p>
          <a:p>
            <a:pPr algn="just"/>
            <a:r>
              <a:rPr lang="en-GB" b="0" i="0" u="none" strike="noStrike" baseline="0" dirty="0"/>
              <a:t>The team also needs to continuously scan their stakeholder community for unplanned occurrences that may trigger a review when the activity moves from one stage of its implementation to the next or new personnel join the team.</a:t>
            </a:r>
          </a:p>
          <a:p>
            <a:pPr algn="just"/>
            <a:endParaRPr lang="en-GB" b="0" i="0" u="none" strike="noStrike" baseline="0" dirty="0"/>
          </a:p>
          <a:p>
            <a:pPr algn="just"/>
            <a:r>
              <a:rPr lang="en-GB" b="0" i="0" u="none" strike="noStrike" baseline="0" dirty="0"/>
              <a:t> Each time the dynamics of the stakeholder community change, membership of the community must be re-assessed.</a:t>
            </a:r>
            <a:endParaRPr lang="en-GB" b="0" u="none" strike="noStrike" baseline="0" dirty="0">
              <a:solidFill>
                <a:srgbClr val="000000"/>
              </a:solidFill>
            </a:endParaRPr>
          </a:p>
        </p:txBody>
      </p:sp>
    </p:spTree>
    <p:extLst>
      <p:ext uri="{BB962C8B-B14F-4D97-AF65-F5344CB8AC3E}">
        <p14:creationId xmlns:p14="http://schemas.microsoft.com/office/powerpoint/2010/main" val="2751490323"/>
      </p:ext>
    </p:extLst>
  </p:cSld>
  <p:clrMapOvr>
    <a:masterClrMapping/>
  </p:clrMapOvr>
  <p:transition spd="med"/>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88E1E-F646-67DE-7B9E-B6CAE68F35F1}"/>
              </a:ext>
            </a:extLst>
          </p:cNvPr>
          <p:cNvSpPr>
            <a:spLocks noGrp="1"/>
          </p:cNvSpPr>
          <p:nvPr>
            <p:ph type="title"/>
          </p:nvPr>
        </p:nvSpPr>
        <p:spPr/>
        <p:txBody>
          <a:bodyPr>
            <a:noAutofit/>
          </a:bodyPr>
          <a:lstStyle/>
          <a:p>
            <a:r>
              <a:rPr lang="en-GB" sz="2800" b="1" dirty="0"/>
              <a:t>Write down your thoughts on how to build stakeholder relationships </a:t>
            </a:r>
            <a:br>
              <a:rPr lang="en-GB" sz="2800" b="1" dirty="0"/>
            </a:br>
            <a:r>
              <a:rPr lang="en-GB" sz="2800" b="1" dirty="0"/>
              <a:t>(5 minutes)</a:t>
            </a:r>
          </a:p>
        </p:txBody>
      </p:sp>
      <p:pic>
        <p:nvPicPr>
          <p:cNvPr id="4" name="Online Media 3" title="How To Build Strong Stakeholder Relationships? - BusinessGuide360.com">
            <a:hlinkClick r:id="" action="ppaction://media"/>
            <a:extLst>
              <a:ext uri="{FF2B5EF4-FFF2-40B4-BE49-F238E27FC236}">
                <a16:creationId xmlns:a16="http://schemas.microsoft.com/office/drawing/2014/main" id="{1F4B3D89-10ED-9850-C579-C35FC33C37FC}"/>
              </a:ext>
            </a:extLst>
          </p:cNvPr>
          <p:cNvPicPr>
            <a:picLocks noRot="1" noChangeAspect="1"/>
          </p:cNvPicPr>
          <p:nvPr>
            <a:videoFile r:link="rId1"/>
          </p:nvPr>
        </p:nvPicPr>
        <p:blipFill>
          <a:blip r:embed="rId3"/>
          <a:stretch>
            <a:fillRect/>
          </a:stretch>
        </p:blipFill>
        <p:spPr>
          <a:xfrm>
            <a:off x="1175657" y="1894623"/>
            <a:ext cx="6490208" cy="3666968"/>
          </a:xfrm>
          <a:prstGeom prst="rect">
            <a:avLst/>
          </a:prstGeom>
        </p:spPr>
      </p:pic>
    </p:spTree>
    <p:extLst>
      <p:ext uri="{BB962C8B-B14F-4D97-AF65-F5344CB8AC3E}">
        <p14:creationId xmlns:p14="http://schemas.microsoft.com/office/powerpoint/2010/main" val="67796344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prstGeom prst="rect">
            <a:avLst/>
          </a:prstGeom>
        </p:spPr>
        <p:txBody>
          <a:bodyPr/>
          <a:lstStyle>
            <a:lvl1pPr>
              <a:defRPr b="1"/>
            </a:lvl1pPr>
          </a:lstStyle>
          <a:p>
            <a:r>
              <a:rPr dirty="0"/>
              <a:t>Summary</a:t>
            </a:r>
            <a:r>
              <a:rPr lang="en-GB" dirty="0"/>
              <a:t>…Today we have examined…</a:t>
            </a:r>
            <a:endParaRPr dirty="0"/>
          </a:p>
        </p:txBody>
      </p:sp>
      <p:sp>
        <p:nvSpPr>
          <p:cNvPr id="278" name="Got to know each other…"/>
          <p:cNvSpPr txBox="1">
            <a:spLocks noGrp="1"/>
          </p:cNvSpPr>
          <p:nvPr>
            <p:ph type="body" idx="1"/>
          </p:nvPr>
        </p:nvSpPr>
        <p:spPr>
          <a:xfrm>
            <a:off x="457200" y="1243174"/>
            <a:ext cx="8229600" cy="4274060"/>
          </a:xfrm>
          <a:prstGeom prst="rect">
            <a:avLst/>
          </a:prstGeom>
        </p:spPr>
        <p:txBody>
          <a:bodyPr>
            <a:normAutofit fontScale="85000" lnSpcReduction="20000"/>
          </a:bodyPr>
          <a:lstStyle/>
          <a:p>
            <a:endParaRPr lang="en-GB" sz="2800" dirty="0"/>
          </a:p>
          <a:p>
            <a:r>
              <a:rPr lang="en-GB" sz="3600" dirty="0"/>
              <a:t>What is stakeholder relationship.</a:t>
            </a:r>
          </a:p>
          <a:p>
            <a:r>
              <a:rPr lang="en-GB" sz="3600" dirty="0"/>
              <a:t>5 steps in establishing stakeholder relationship.</a:t>
            </a:r>
          </a:p>
          <a:p>
            <a:r>
              <a:rPr lang="en-GB" sz="2800" b="1" i="1" u="none" strike="noStrike" baseline="0" dirty="0"/>
              <a:t>Step 1</a:t>
            </a:r>
            <a:r>
              <a:rPr lang="en-GB" sz="2800" b="0" i="0" u="none" strike="noStrike" baseline="0" dirty="0"/>
              <a:t>: identification of all stakeholders;</a:t>
            </a:r>
          </a:p>
          <a:p>
            <a:r>
              <a:rPr lang="en-GB" sz="2800" b="1" i="1" u="none" strike="noStrike" baseline="0" dirty="0"/>
              <a:t>Step 2</a:t>
            </a:r>
            <a:r>
              <a:rPr lang="en-GB" sz="2800" b="0" i="0" u="none" strike="noStrike" baseline="0" dirty="0"/>
              <a:t>: prioritisation to determine who is important;</a:t>
            </a:r>
          </a:p>
          <a:p>
            <a:r>
              <a:rPr lang="en-GB" sz="2800" b="1" i="1" u="none" strike="noStrike" baseline="0" dirty="0"/>
              <a:t>Step 3</a:t>
            </a:r>
            <a:r>
              <a:rPr lang="en-GB" sz="2800" b="0" i="0" u="none" strike="noStrike" baseline="0" dirty="0"/>
              <a:t>: visualisation (mapping) to understand the overall stakeholder community;</a:t>
            </a:r>
          </a:p>
          <a:p>
            <a:r>
              <a:rPr lang="en-GB" sz="2800" b="1" i="1" u="none" strike="noStrike" baseline="0" dirty="0"/>
              <a:t>Step 4</a:t>
            </a:r>
            <a:r>
              <a:rPr lang="en-GB" sz="2800" b="0" i="0" u="none" strike="noStrike" baseline="0" dirty="0"/>
              <a:t>: engagement through effective communications;</a:t>
            </a:r>
          </a:p>
          <a:p>
            <a:r>
              <a:rPr lang="en-GB" sz="2800" b="1" i="1" u="none" strike="noStrike" baseline="0" dirty="0"/>
              <a:t>Step 5</a:t>
            </a:r>
            <a:r>
              <a:rPr lang="en-GB" sz="2800" b="0" i="0" u="none" strike="noStrike" baseline="0" dirty="0"/>
              <a:t>: monitoring the effect of the engagement.</a:t>
            </a:r>
          </a:p>
          <a:p>
            <a:r>
              <a:rPr lang="en-GB" sz="3600" dirty="0"/>
              <a:t>Maintenance of stakeholder community.</a:t>
            </a:r>
            <a:endParaRPr lang="en-GB" sz="2800" dirty="0"/>
          </a:p>
        </p:txBody>
      </p:sp>
    </p:spTree>
    <p:extLst>
      <p:ext uri="{BB962C8B-B14F-4D97-AF65-F5344CB8AC3E}">
        <p14:creationId xmlns:p14="http://schemas.microsoft.com/office/powerpoint/2010/main" val="3489585717"/>
      </p:ext>
    </p:extLst>
  </p:cSld>
  <p:clrMapOvr>
    <a:masterClrMapping/>
  </p:clrMapOvr>
  <p:transition spd="med"/>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xfrm>
            <a:off x="457200" y="71920"/>
            <a:ext cx="8229600" cy="544530"/>
          </a:xfrm>
          <a:prstGeom prst="rect">
            <a:avLst/>
          </a:prstGeom>
        </p:spPr>
        <p:txBody>
          <a:bodyPr>
            <a:normAutofit fontScale="90000"/>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71919" y="616450"/>
            <a:ext cx="8928243" cy="5147352"/>
          </a:xfrm>
          <a:prstGeom prst="rect">
            <a:avLst/>
          </a:prstGeom>
        </p:spPr>
        <p:txBody>
          <a:bodyPr>
            <a:normAutofit fontScale="25000" lnSpcReduction="20000"/>
          </a:bodyPr>
          <a:lstStyle/>
          <a:p>
            <a:pPr marL="228885" indent="-228885" defTabSz="610361">
              <a:defRPr sz="2136"/>
            </a:pPr>
            <a:endParaRPr lang="en-GB" dirty="0"/>
          </a:p>
          <a:p>
            <a:pPr algn="just">
              <a:lnSpc>
                <a:spcPct val="107000"/>
              </a:lnSpc>
              <a:spcAft>
                <a:spcPts val="800"/>
              </a:spcAft>
            </a:pPr>
            <a:r>
              <a:rPr lang="en-GB" sz="8000" kern="0" dirty="0" err="1">
                <a:effectLst/>
                <a:ea typeface="Calibri" panose="020F0502020204030204" pitchFamily="34" charset="0"/>
                <a:cs typeface="Times New Roman" panose="02020603050405020304" pitchFamily="18" charset="0"/>
              </a:rPr>
              <a:t>Bourne</a:t>
            </a:r>
            <a:r>
              <a:rPr lang="en-GB" sz="8000" kern="0" dirty="0">
                <a:effectLst/>
                <a:ea typeface="Calibri" panose="020F0502020204030204" pitchFamily="34" charset="0"/>
                <a:cs typeface="Times New Roman" panose="02020603050405020304" pitchFamily="18" charset="0"/>
              </a:rPr>
              <a:t>, L., (2010). Stakeholder Relationship Management : </a:t>
            </a:r>
            <a:r>
              <a:rPr lang="en-GB" sz="8000" i="1" kern="0" dirty="0">
                <a:effectLst/>
                <a:ea typeface="Calibri" panose="020F0502020204030204" pitchFamily="34" charset="0"/>
                <a:cs typeface="Times New Roman" panose="02020603050405020304" pitchFamily="18" charset="0"/>
              </a:rPr>
              <a:t>Using the Stakeholder Circle Methodology for More Effective Stakeholder Engagement of Senior Management, Paper presented at </a:t>
            </a:r>
            <a:r>
              <a:rPr lang="en-GB" sz="8000" kern="0" dirty="0">
                <a:effectLst/>
                <a:ea typeface="Calibri" panose="020F0502020204030204" pitchFamily="34" charset="0"/>
                <a:cs typeface="Times New Roman" panose="02020603050405020304" pitchFamily="18" charset="0"/>
              </a:rPr>
              <a:t>7th Project Management National Benchmarking Forum, PMI Chapter, Rio de Janeiro, Brazil. 24th to 26th Nov. 2010</a:t>
            </a:r>
          </a:p>
          <a:p>
            <a:pPr algn="just">
              <a:lnSpc>
                <a:spcPct val="107000"/>
              </a:lnSpc>
              <a:spcAft>
                <a:spcPts val="800"/>
              </a:spcAft>
            </a:pPr>
            <a:r>
              <a:rPr lang="en-GB" sz="8000" kern="0" dirty="0" err="1">
                <a:effectLst/>
                <a:ea typeface="Calibri" panose="020F0502020204030204" pitchFamily="34" charset="0"/>
                <a:cs typeface="Times New Roman" panose="02020603050405020304" pitchFamily="18" charset="0"/>
              </a:rPr>
              <a:t>Bourne</a:t>
            </a:r>
            <a:r>
              <a:rPr lang="en-GB" sz="8000" kern="0" dirty="0">
                <a:effectLst/>
                <a:ea typeface="Calibri" panose="020F0502020204030204" pitchFamily="34" charset="0"/>
                <a:cs typeface="Times New Roman" panose="02020603050405020304" pitchFamily="18" charset="0"/>
              </a:rPr>
              <a:t>, L., (2016), </a:t>
            </a:r>
            <a:r>
              <a:rPr lang="en-GB" sz="8000" i="1" kern="0" dirty="0">
                <a:effectLst/>
                <a:ea typeface="Calibri" panose="020F0502020204030204" pitchFamily="34" charset="0"/>
                <a:cs typeface="Times New Roman" panose="02020603050405020304" pitchFamily="18" charset="0"/>
              </a:rPr>
              <a:t>Stakeholder Relationship Management: A Maturity Model for Organisational Implementation</a:t>
            </a:r>
            <a:r>
              <a:rPr lang="en-GB" sz="8000" kern="0" dirty="0">
                <a:effectLst/>
                <a:ea typeface="Calibri" panose="020F0502020204030204" pitchFamily="34" charset="0"/>
                <a:cs typeface="Times New Roman" panose="02020603050405020304" pitchFamily="18" charset="0"/>
              </a:rPr>
              <a:t>, Routledge-Taylor &amp; Francis Group, New York. </a:t>
            </a:r>
            <a:endParaRPr lang="en-GB" sz="80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8000" kern="0" dirty="0">
                <a:effectLst/>
                <a:ea typeface="Calibri" panose="020F0502020204030204" pitchFamily="34" charset="0"/>
                <a:cs typeface="Times New Roman" panose="02020603050405020304" pitchFamily="18" charset="0"/>
              </a:rPr>
              <a:t>Mitchell, R. K., </a:t>
            </a:r>
            <a:r>
              <a:rPr lang="en-GB" sz="8000" kern="0" dirty="0" err="1">
                <a:effectLst/>
                <a:ea typeface="Calibri" panose="020F0502020204030204" pitchFamily="34" charset="0"/>
                <a:cs typeface="Times New Roman" panose="02020603050405020304" pitchFamily="18" charset="0"/>
              </a:rPr>
              <a:t>Agle</a:t>
            </a:r>
            <a:r>
              <a:rPr lang="en-GB" sz="8000" kern="0" dirty="0">
                <a:effectLst/>
                <a:ea typeface="Calibri" panose="020F0502020204030204" pitchFamily="34" charset="0"/>
                <a:cs typeface="Times New Roman" panose="02020603050405020304" pitchFamily="18" charset="0"/>
              </a:rPr>
              <a:t>, B. R., &amp; Wood, D. J. (1997). Toward a Theory of Stakeholder Identification and Salience: Defining the Principle Of Who And What Really Counts. Academy of Management Review, 22(4), 853–886. </a:t>
            </a:r>
            <a:endParaRPr lang="en-GB" sz="80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8000" kern="0" dirty="0">
                <a:effectLst/>
                <a:ea typeface="Calibri" panose="020F0502020204030204" pitchFamily="34" charset="0"/>
                <a:cs typeface="Times New Roman" panose="02020603050405020304" pitchFamily="18" charset="0"/>
              </a:rPr>
              <a:t>Rowley, T. J. (1997). "Moving Beyond Dyadic Ties: A Network Theory of Stakeholder Influences." Academy of Management Review </a:t>
            </a:r>
            <a:r>
              <a:rPr lang="en-GB" sz="8000" b="1" kern="0" dirty="0">
                <a:effectLst/>
                <a:ea typeface="Calibri" panose="020F0502020204030204" pitchFamily="34" charset="0"/>
                <a:cs typeface="Times New Roman" panose="02020603050405020304" pitchFamily="18" charset="0"/>
              </a:rPr>
              <a:t>22</a:t>
            </a:r>
            <a:r>
              <a:rPr lang="en-GB" sz="8000" kern="0" dirty="0">
                <a:effectLst/>
                <a:ea typeface="Calibri" panose="020F0502020204030204" pitchFamily="34" charset="0"/>
                <a:cs typeface="Times New Roman" panose="02020603050405020304" pitchFamily="18" charset="0"/>
              </a:rPr>
              <a:t>(4): 887-910.</a:t>
            </a:r>
            <a:endParaRPr lang="en-GB" sz="8000" kern="100" dirty="0">
              <a:effectLst/>
              <a:ea typeface="Calibri" panose="020F0502020204030204" pitchFamily="34" charset="0"/>
              <a:cs typeface="Times New Roman" panose="02020603050405020304" pitchFamily="18" charset="0"/>
            </a:endParaRPr>
          </a:p>
          <a:p>
            <a:pPr algn="just">
              <a:lnSpc>
                <a:spcPct val="107000"/>
              </a:lnSpc>
              <a:spcAft>
                <a:spcPts val="800"/>
              </a:spcAft>
            </a:pPr>
            <a:endParaRPr lang="en-GB" sz="8000"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8000" kern="0" dirty="0">
                <a:effectLst/>
                <a:ea typeface="Calibri" panose="020F0502020204030204" pitchFamily="34" charset="0"/>
                <a:cs typeface="TimesNewRomanPSMT"/>
              </a:rPr>
              <a:t> </a:t>
            </a:r>
            <a:endParaRPr lang="en-GB" sz="8000" kern="1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800" kern="0" dirty="0">
                <a:effectLst/>
                <a:latin typeface="TimesNewRomanPSMT"/>
                <a:ea typeface="Calibri" panose="020F0502020204030204" pitchFamily="34" charset="0"/>
                <a:cs typeface="TimesNewRomanPSMT"/>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885" indent="-228885" defTabSz="610361">
              <a:defRPr sz="2136"/>
            </a:pPr>
            <a:endParaRPr i="1" dirty="0"/>
          </a:p>
        </p:txBody>
      </p:sp>
    </p:spTree>
  </p:cSld>
  <p:clrMapOvr>
    <a:masterClrMapping/>
  </p:clrMapOvr>
  <p:transition spd="med"/>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4452</TotalTime>
  <Words>3801</Words>
  <Application>Microsoft Office PowerPoint</Application>
  <PresentationFormat>On-screen Show (4:3)</PresentationFormat>
  <Paragraphs>351</Paragraphs>
  <Slides>52</Slides>
  <Notes>0</Notes>
  <HiddenSlides>3</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52</vt:i4>
      </vt:variant>
    </vt:vector>
  </HeadingPairs>
  <TitlesOfParts>
    <vt:vector size="59" baseType="lpstr">
      <vt:lpstr>Myriad Pro</vt:lpstr>
      <vt:lpstr>TimesNewRomanPSMT</vt:lpstr>
      <vt:lpstr>Times-Roman</vt:lpstr>
      <vt:lpstr>Arial</vt:lpstr>
      <vt:lpstr>Calibri</vt:lpstr>
      <vt:lpstr>Wingdings</vt:lpstr>
      <vt:lpstr>20140311PresentationUWTSDTemplate</vt:lpstr>
      <vt:lpstr>  BALM 5001  Understanding and Engaging Stakeholders  Week 3 – Stakeholder Relationship Management     </vt:lpstr>
      <vt:lpstr>Last Week (i.e., Week 2), ……</vt:lpstr>
      <vt:lpstr>This Week (i.e., Week 3), ……</vt:lpstr>
      <vt:lpstr>Individual Exercise (5 mins)</vt:lpstr>
      <vt:lpstr>Stakeholder Relationship Management</vt:lpstr>
      <vt:lpstr>Stakeholder Relationship Management</vt:lpstr>
      <vt:lpstr>Stakeholder Relationship Management</vt:lpstr>
      <vt:lpstr>Stakeholder Relationship Management</vt:lpstr>
      <vt:lpstr>Stakeholder Community</vt:lpstr>
      <vt:lpstr>Stakeholder Relationship Management</vt:lpstr>
      <vt:lpstr>Stakeholder Relationship Management</vt:lpstr>
      <vt:lpstr>Stakeholder Relationship Management</vt:lpstr>
      <vt:lpstr>Case Activity: Stakeholders of SkyHigh Airlines  (Group Work 10 mins)</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Break!</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Stakeholder Relationship Management</vt:lpstr>
      <vt:lpstr>Write down your thoughts on how to build stakeholder relationships  (5 minutes)</vt:lpstr>
      <vt:lpstr>Summary…Today we have examined…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Eric Osei</cp:lastModifiedBy>
  <cp:revision>214</cp:revision>
  <dcterms:modified xsi:type="dcterms:W3CDTF">2025-09-27T08:13:39Z</dcterms:modified>
</cp:coreProperties>
</file>