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65" r:id="rId5"/>
    <p:sldId id="266" r:id="rId6"/>
    <p:sldId id="267" r:id="rId7"/>
    <p:sldId id="268" r:id="rId8"/>
    <p:sldId id="269" r:id="rId9"/>
    <p:sldId id="270" r:id="rId10"/>
    <p:sldId id="271" r:id="rId11"/>
    <p:sldId id="272" r:id="rId12"/>
    <p:sldId id="273" r:id="rId13"/>
    <p:sldId id="274" r:id="rId14"/>
    <p:sldId id="275" r:id="rId15"/>
    <p:sldId id="277" r:id="rId16"/>
    <p:sldId id="278" r:id="rId17"/>
    <p:sldId id="279" r:id="rId18"/>
    <p:sldId id="280" r:id="rId19"/>
    <p:sldId id="281" r:id="rId20"/>
    <p:sldId id="282" r:id="rId21"/>
    <p:sldId id="283" r:id="rId22"/>
    <p:sldId id="284" r:id="rId23"/>
    <p:sldId id="285" r:id="rId24"/>
    <p:sldId id="286" r:id="rId25"/>
    <p:sldId id="288" r:id="rId26"/>
    <p:sldId id="289" r:id="rId27"/>
    <p:sldId id="291" r:id="rId28"/>
    <p:sldId id="290" r:id="rId29"/>
    <p:sldId id="292" r:id="rId30"/>
    <p:sldId id="293" r:id="rId31"/>
    <p:sldId id="295" r:id="rId32"/>
    <p:sldId id="294" r:id="rId33"/>
    <p:sldId id="296" r:id="rId34"/>
    <p:sldId id="297" r:id="rId35"/>
    <p:sldId id="298" r:id="rId36"/>
    <p:sldId id="299" r:id="rId37"/>
    <p:sldId id="300" r:id="rId38"/>
    <p:sldId id="301" r:id="rId39"/>
    <p:sldId id="302" r:id="rId40"/>
    <p:sldId id="303" r:id="rId41"/>
    <p:sldId id="304" r:id="rId42"/>
    <p:sldId id="305" r:id="rId43"/>
  </p:sldIdLst>
  <p:sldSz cx="12188825" cy="6858000"/>
  <p:notesSz cx="6858000" cy="9144000"/>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66283" autoAdjust="0"/>
  </p:normalViewPr>
  <p:slideViewPr>
    <p:cSldViewPr showGuides="1">
      <p:cViewPr varScale="1">
        <p:scale>
          <a:sx n="77" d="100"/>
          <a:sy n="77" d="100"/>
        </p:scale>
        <p:origin x="1914" y="84"/>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7515E5-9B82-4E4B-97F4-A77DE3D30C03}" type="doc">
      <dgm:prSet loTypeId="urn:microsoft.com/office/officeart/2005/8/layout/radial5" loCatId="relationship" qsTypeId="urn:microsoft.com/office/officeart/2005/8/quickstyle/3d4" qsCatId="3D" csTypeId="urn:microsoft.com/office/officeart/2005/8/colors/accent1_2" csCatId="accent1" phldr="1"/>
      <dgm:spPr/>
      <dgm:t>
        <a:bodyPr/>
        <a:lstStyle/>
        <a:p>
          <a:endParaRPr lang="en-GB"/>
        </a:p>
      </dgm:t>
    </dgm:pt>
    <dgm:pt modelId="{0DDAB720-F728-4130-9782-54142B678711}">
      <dgm:prSet phldrT="[Text]"/>
      <dgm:spPr/>
      <dgm:t>
        <a:bodyPr/>
        <a:lstStyle/>
        <a:p>
          <a:r>
            <a:rPr lang="en-GB" dirty="0" smtClean="0"/>
            <a:t>Digital Literacy</a:t>
          </a:r>
          <a:endParaRPr lang="en-GB" dirty="0"/>
        </a:p>
      </dgm:t>
    </dgm:pt>
    <dgm:pt modelId="{37E01DA6-E71C-493F-9886-0090A47E8941}" type="parTrans" cxnId="{EB121D34-6E10-427C-AF90-D3695360F072}">
      <dgm:prSet/>
      <dgm:spPr/>
      <dgm:t>
        <a:bodyPr/>
        <a:lstStyle/>
        <a:p>
          <a:endParaRPr lang="en-GB"/>
        </a:p>
      </dgm:t>
    </dgm:pt>
    <dgm:pt modelId="{DE5B7E2B-F688-44CD-99F7-E0D24A60AD25}" type="sibTrans" cxnId="{EB121D34-6E10-427C-AF90-D3695360F072}">
      <dgm:prSet/>
      <dgm:spPr/>
      <dgm:t>
        <a:bodyPr/>
        <a:lstStyle/>
        <a:p>
          <a:endParaRPr lang="en-GB"/>
        </a:p>
      </dgm:t>
    </dgm:pt>
    <dgm:pt modelId="{2B599370-4A96-48A7-8C4C-615A0801F579}">
      <dgm:prSet phldrT="[Text]"/>
      <dgm:spPr/>
      <dgm:t>
        <a:bodyPr/>
        <a:lstStyle/>
        <a:p>
          <a:r>
            <a:rPr lang="en-GB" dirty="0" smtClean="0"/>
            <a:t>Functional Skills</a:t>
          </a:r>
          <a:endParaRPr lang="en-GB" dirty="0"/>
        </a:p>
      </dgm:t>
    </dgm:pt>
    <dgm:pt modelId="{951AAAD3-AF89-4C14-8A08-C3B8333ED3E8}" type="parTrans" cxnId="{1B2EDA59-ECF2-4845-BD5B-430786176A20}">
      <dgm:prSet/>
      <dgm:spPr/>
      <dgm:t>
        <a:bodyPr/>
        <a:lstStyle/>
        <a:p>
          <a:endParaRPr lang="en-GB"/>
        </a:p>
      </dgm:t>
    </dgm:pt>
    <dgm:pt modelId="{523BAB83-9EF8-4AD9-81FA-814C688EA005}" type="sibTrans" cxnId="{1B2EDA59-ECF2-4845-BD5B-430786176A20}">
      <dgm:prSet/>
      <dgm:spPr/>
      <dgm:t>
        <a:bodyPr/>
        <a:lstStyle/>
        <a:p>
          <a:endParaRPr lang="en-GB"/>
        </a:p>
      </dgm:t>
    </dgm:pt>
    <dgm:pt modelId="{B67E558A-076A-4927-8F71-C5E4EBB00E76}">
      <dgm:prSet phldrT="[Text]"/>
      <dgm:spPr/>
      <dgm:t>
        <a:bodyPr/>
        <a:lstStyle/>
        <a:p>
          <a:r>
            <a:rPr lang="en-GB" dirty="0" smtClean="0"/>
            <a:t>Creativity</a:t>
          </a:r>
          <a:endParaRPr lang="en-GB" dirty="0"/>
        </a:p>
      </dgm:t>
    </dgm:pt>
    <dgm:pt modelId="{AF10182F-C30A-4BE9-B0EB-D08634EDA57D}" type="parTrans" cxnId="{A6E71CA9-051F-4763-976D-D83C2F8AF7D2}">
      <dgm:prSet/>
      <dgm:spPr/>
      <dgm:t>
        <a:bodyPr/>
        <a:lstStyle/>
        <a:p>
          <a:endParaRPr lang="en-GB"/>
        </a:p>
      </dgm:t>
    </dgm:pt>
    <dgm:pt modelId="{CFDABB2E-7862-45F3-A7B6-D0AC4070C298}" type="sibTrans" cxnId="{A6E71CA9-051F-4763-976D-D83C2F8AF7D2}">
      <dgm:prSet/>
      <dgm:spPr/>
      <dgm:t>
        <a:bodyPr/>
        <a:lstStyle/>
        <a:p>
          <a:endParaRPr lang="en-GB"/>
        </a:p>
      </dgm:t>
    </dgm:pt>
    <dgm:pt modelId="{A5608D1C-0EAA-4EB2-8B19-6613177A3B57}">
      <dgm:prSet phldrT="[Text]"/>
      <dgm:spPr/>
      <dgm:t>
        <a:bodyPr/>
        <a:lstStyle/>
        <a:p>
          <a:r>
            <a:rPr lang="en-GB" dirty="0" smtClean="0"/>
            <a:t>Critical thinking and evaluation</a:t>
          </a:r>
          <a:endParaRPr lang="en-GB" dirty="0"/>
        </a:p>
      </dgm:t>
    </dgm:pt>
    <dgm:pt modelId="{5E31BF36-AB1E-4D70-A82E-B0F78C569810}" type="parTrans" cxnId="{6DA2C3C0-8B17-4199-886E-6D581E4CD817}">
      <dgm:prSet/>
      <dgm:spPr/>
      <dgm:t>
        <a:bodyPr/>
        <a:lstStyle/>
        <a:p>
          <a:endParaRPr lang="en-GB"/>
        </a:p>
      </dgm:t>
    </dgm:pt>
    <dgm:pt modelId="{C5F279CF-123E-4608-9EF8-0C530E4959EC}" type="sibTrans" cxnId="{6DA2C3C0-8B17-4199-886E-6D581E4CD817}">
      <dgm:prSet/>
      <dgm:spPr/>
      <dgm:t>
        <a:bodyPr/>
        <a:lstStyle/>
        <a:p>
          <a:endParaRPr lang="en-GB"/>
        </a:p>
      </dgm:t>
    </dgm:pt>
    <dgm:pt modelId="{5C319F33-D787-4437-97D2-8FBD00984389}">
      <dgm:prSet phldrT="[Text]"/>
      <dgm:spPr/>
      <dgm:t>
        <a:bodyPr/>
        <a:lstStyle/>
        <a:p>
          <a:r>
            <a:rPr lang="en-GB" dirty="0" smtClean="0"/>
            <a:t>Cultural and social understanding</a:t>
          </a:r>
          <a:endParaRPr lang="en-GB" dirty="0"/>
        </a:p>
      </dgm:t>
    </dgm:pt>
    <dgm:pt modelId="{384DB3F8-4819-42CD-9453-99E29DA483FD}" type="parTrans" cxnId="{8BC86673-126B-4840-A984-3EF32377E474}">
      <dgm:prSet/>
      <dgm:spPr/>
      <dgm:t>
        <a:bodyPr/>
        <a:lstStyle/>
        <a:p>
          <a:endParaRPr lang="en-GB"/>
        </a:p>
      </dgm:t>
    </dgm:pt>
    <dgm:pt modelId="{047A895C-1C89-446F-9AFF-66D786C20892}" type="sibTrans" cxnId="{8BC86673-126B-4840-A984-3EF32377E474}">
      <dgm:prSet/>
      <dgm:spPr/>
      <dgm:t>
        <a:bodyPr/>
        <a:lstStyle/>
        <a:p>
          <a:endParaRPr lang="en-GB"/>
        </a:p>
      </dgm:t>
    </dgm:pt>
    <dgm:pt modelId="{C8A3CCBD-7FAB-48FD-9FCE-BCAD81BE4BAA}">
      <dgm:prSet/>
      <dgm:spPr/>
      <dgm:t>
        <a:bodyPr/>
        <a:lstStyle/>
        <a:p>
          <a:r>
            <a:rPr lang="en-GB" dirty="0" smtClean="0"/>
            <a:t>Collaboration</a:t>
          </a:r>
          <a:endParaRPr lang="en-GB" dirty="0"/>
        </a:p>
      </dgm:t>
    </dgm:pt>
    <dgm:pt modelId="{DA8594C2-CF8F-4542-925E-C5446E911D69}" type="parTrans" cxnId="{FD5E431E-24F8-48A5-ABAE-249DEDE486D9}">
      <dgm:prSet/>
      <dgm:spPr/>
      <dgm:t>
        <a:bodyPr/>
        <a:lstStyle/>
        <a:p>
          <a:endParaRPr lang="en-GB"/>
        </a:p>
      </dgm:t>
    </dgm:pt>
    <dgm:pt modelId="{3A9ED3A3-B38A-4B85-AAE4-47C0B8D28EA9}" type="sibTrans" cxnId="{FD5E431E-24F8-48A5-ABAE-249DEDE486D9}">
      <dgm:prSet/>
      <dgm:spPr/>
      <dgm:t>
        <a:bodyPr/>
        <a:lstStyle/>
        <a:p>
          <a:endParaRPr lang="en-GB"/>
        </a:p>
      </dgm:t>
    </dgm:pt>
    <dgm:pt modelId="{CE599601-7146-46C0-87AF-61F83D77495C}">
      <dgm:prSet/>
      <dgm:spPr/>
      <dgm:t>
        <a:bodyPr/>
        <a:lstStyle/>
        <a:p>
          <a:r>
            <a:rPr lang="en-GB" dirty="0" smtClean="0"/>
            <a:t>Ability to find and select information</a:t>
          </a:r>
          <a:endParaRPr lang="en-GB" dirty="0"/>
        </a:p>
      </dgm:t>
    </dgm:pt>
    <dgm:pt modelId="{8058C6B8-2A7D-4412-8667-03E5D176F64E}" type="parTrans" cxnId="{EBDCB3CE-5F05-4339-9489-F1FD0E987070}">
      <dgm:prSet/>
      <dgm:spPr/>
      <dgm:t>
        <a:bodyPr/>
        <a:lstStyle/>
        <a:p>
          <a:endParaRPr lang="en-GB"/>
        </a:p>
      </dgm:t>
    </dgm:pt>
    <dgm:pt modelId="{943EEA49-E54E-45F0-ADED-26AA82398A87}" type="sibTrans" cxnId="{EBDCB3CE-5F05-4339-9489-F1FD0E987070}">
      <dgm:prSet/>
      <dgm:spPr/>
      <dgm:t>
        <a:bodyPr/>
        <a:lstStyle/>
        <a:p>
          <a:endParaRPr lang="en-GB"/>
        </a:p>
      </dgm:t>
    </dgm:pt>
    <dgm:pt modelId="{270415D2-FC43-4D52-B4CB-D8FCC4633209}">
      <dgm:prSet/>
      <dgm:spPr/>
      <dgm:t>
        <a:bodyPr/>
        <a:lstStyle/>
        <a:p>
          <a:r>
            <a:rPr lang="en-GB" dirty="0" smtClean="0"/>
            <a:t>Effective Communication</a:t>
          </a:r>
          <a:endParaRPr lang="en-GB" dirty="0"/>
        </a:p>
      </dgm:t>
    </dgm:pt>
    <dgm:pt modelId="{D6C41583-5F5E-4ED2-BADF-1FAC11995BAE}" type="parTrans" cxnId="{624FDE10-0FE0-4EF6-83DE-D9CA672BC004}">
      <dgm:prSet/>
      <dgm:spPr/>
      <dgm:t>
        <a:bodyPr/>
        <a:lstStyle/>
        <a:p>
          <a:endParaRPr lang="en-GB"/>
        </a:p>
      </dgm:t>
    </dgm:pt>
    <dgm:pt modelId="{705A8AD4-FBCD-4F29-B928-6FBC795FC796}" type="sibTrans" cxnId="{624FDE10-0FE0-4EF6-83DE-D9CA672BC004}">
      <dgm:prSet/>
      <dgm:spPr/>
      <dgm:t>
        <a:bodyPr/>
        <a:lstStyle/>
        <a:p>
          <a:endParaRPr lang="en-GB"/>
        </a:p>
      </dgm:t>
    </dgm:pt>
    <dgm:pt modelId="{95302EBA-8A3D-4A84-B3E9-FB133A03FB6E}">
      <dgm:prSet/>
      <dgm:spPr/>
      <dgm:t>
        <a:bodyPr/>
        <a:lstStyle/>
        <a:p>
          <a:r>
            <a:rPr lang="en-GB" dirty="0" smtClean="0"/>
            <a:t>E-Safety</a:t>
          </a:r>
          <a:endParaRPr lang="en-GB" dirty="0"/>
        </a:p>
      </dgm:t>
    </dgm:pt>
    <dgm:pt modelId="{D32EEECC-6074-4CE9-8375-6EA7E5CCF63C}" type="parTrans" cxnId="{21438712-67E7-4EEE-99EF-78CDE22C3528}">
      <dgm:prSet/>
      <dgm:spPr/>
      <dgm:t>
        <a:bodyPr/>
        <a:lstStyle/>
        <a:p>
          <a:endParaRPr lang="en-GB"/>
        </a:p>
      </dgm:t>
    </dgm:pt>
    <dgm:pt modelId="{DAB99892-0D4C-4FF6-9B6B-E4236D3BAFA2}" type="sibTrans" cxnId="{21438712-67E7-4EEE-99EF-78CDE22C3528}">
      <dgm:prSet/>
      <dgm:spPr/>
      <dgm:t>
        <a:bodyPr/>
        <a:lstStyle/>
        <a:p>
          <a:endParaRPr lang="en-GB"/>
        </a:p>
      </dgm:t>
    </dgm:pt>
    <dgm:pt modelId="{1D3069F4-BCA5-43AB-8E38-9334B07F0EB1}" type="pres">
      <dgm:prSet presAssocID="{077515E5-9B82-4E4B-97F4-A77DE3D30C03}" presName="Name0" presStyleCnt="0">
        <dgm:presLayoutVars>
          <dgm:chMax val="1"/>
          <dgm:dir/>
          <dgm:animLvl val="ctr"/>
          <dgm:resizeHandles val="exact"/>
        </dgm:presLayoutVars>
      </dgm:prSet>
      <dgm:spPr/>
    </dgm:pt>
    <dgm:pt modelId="{CA0D987F-8C85-47BD-9FBF-C61FAFC3098D}" type="pres">
      <dgm:prSet presAssocID="{0DDAB720-F728-4130-9782-54142B678711}" presName="centerShape" presStyleLbl="node0" presStyleIdx="0" presStyleCnt="1"/>
      <dgm:spPr/>
    </dgm:pt>
    <dgm:pt modelId="{4749049B-017A-424A-A8B3-2DB660A21BBB}" type="pres">
      <dgm:prSet presAssocID="{951AAAD3-AF89-4C14-8A08-C3B8333ED3E8}" presName="parTrans" presStyleLbl="sibTrans2D1" presStyleIdx="0" presStyleCnt="8"/>
      <dgm:spPr/>
    </dgm:pt>
    <dgm:pt modelId="{84F78861-2429-46B1-A935-9FEF37BF10E9}" type="pres">
      <dgm:prSet presAssocID="{951AAAD3-AF89-4C14-8A08-C3B8333ED3E8}" presName="connectorText" presStyleLbl="sibTrans2D1" presStyleIdx="0" presStyleCnt="8"/>
      <dgm:spPr/>
    </dgm:pt>
    <dgm:pt modelId="{094467A8-16F2-400B-AE3D-5611724523F0}" type="pres">
      <dgm:prSet presAssocID="{2B599370-4A96-48A7-8C4C-615A0801F579}" presName="node" presStyleLbl="node1" presStyleIdx="0" presStyleCnt="8">
        <dgm:presLayoutVars>
          <dgm:bulletEnabled val="1"/>
        </dgm:presLayoutVars>
      </dgm:prSet>
      <dgm:spPr/>
    </dgm:pt>
    <dgm:pt modelId="{F862A853-8067-4A90-AAC9-A9129C16EE4E}" type="pres">
      <dgm:prSet presAssocID="{AF10182F-C30A-4BE9-B0EB-D08634EDA57D}" presName="parTrans" presStyleLbl="sibTrans2D1" presStyleIdx="1" presStyleCnt="8"/>
      <dgm:spPr/>
    </dgm:pt>
    <dgm:pt modelId="{D51EFCBD-0331-43C1-8870-7FD79B802E94}" type="pres">
      <dgm:prSet presAssocID="{AF10182F-C30A-4BE9-B0EB-D08634EDA57D}" presName="connectorText" presStyleLbl="sibTrans2D1" presStyleIdx="1" presStyleCnt="8"/>
      <dgm:spPr/>
    </dgm:pt>
    <dgm:pt modelId="{B109E368-EF01-45B4-AD85-35F53E438C32}" type="pres">
      <dgm:prSet presAssocID="{B67E558A-076A-4927-8F71-C5E4EBB00E76}" presName="node" presStyleLbl="node1" presStyleIdx="1" presStyleCnt="8">
        <dgm:presLayoutVars>
          <dgm:bulletEnabled val="1"/>
        </dgm:presLayoutVars>
      </dgm:prSet>
      <dgm:spPr/>
    </dgm:pt>
    <dgm:pt modelId="{FBFE5488-4F6D-4BA0-82FA-E74E13E2DDE8}" type="pres">
      <dgm:prSet presAssocID="{5E31BF36-AB1E-4D70-A82E-B0F78C569810}" presName="parTrans" presStyleLbl="sibTrans2D1" presStyleIdx="2" presStyleCnt="8"/>
      <dgm:spPr/>
    </dgm:pt>
    <dgm:pt modelId="{9CD469C4-A081-4D7E-B2C4-246B73CFC039}" type="pres">
      <dgm:prSet presAssocID="{5E31BF36-AB1E-4D70-A82E-B0F78C569810}" presName="connectorText" presStyleLbl="sibTrans2D1" presStyleIdx="2" presStyleCnt="8"/>
      <dgm:spPr/>
    </dgm:pt>
    <dgm:pt modelId="{8A42FF3F-FD9E-4F19-9F1E-A94AA65E84DB}" type="pres">
      <dgm:prSet presAssocID="{A5608D1C-0EAA-4EB2-8B19-6613177A3B57}" presName="node" presStyleLbl="node1" presStyleIdx="2" presStyleCnt="8">
        <dgm:presLayoutVars>
          <dgm:bulletEnabled val="1"/>
        </dgm:presLayoutVars>
      </dgm:prSet>
      <dgm:spPr/>
    </dgm:pt>
    <dgm:pt modelId="{A9720DBE-9BCB-4268-A9D0-C4521560492E}" type="pres">
      <dgm:prSet presAssocID="{384DB3F8-4819-42CD-9453-99E29DA483FD}" presName="parTrans" presStyleLbl="sibTrans2D1" presStyleIdx="3" presStyleCnt="8"/>
      <dgm:spPr/>
    </dgm:pt>
    <dgm:pt modelId="{721348CC-C3E0-4E9B-B910-6B558786A4C2}" type="pres">
      <dgm:prSet presAssocID="{384DB3F8-4819-42CD-9453-99E29DA483FD}" presName="connectorText" presStyleLbl="sibTrans2D1" presStyleIdx="3" presStyleCnt="8"/>
      <dgm:spPr/>
    </dgm:pt>
    <dgm:pt modelId="{3EA8F5E6-74BA-4C40-A667-0F003C53A6DF}" type="pres">
      <dgm:prSet presAssocID="{5C319F33-D787-4437-97D2-8FBD00984389}" presName="node" presStyleLbl="node1" presStyleIdx="3" presStyleCnt="8">
        <dgm:presLayoutVars>
          <dgm:bulletEnabled val="1"/>
        </dgm:presLayoutVars>
      </dgm:prSet>
      <dgm:spPr/>
    </dgm:pt>
    <dgm:pt modelId="{48B625D8-6156-42C9-B9DD-8FDC7E5F3BFD}" type="pres">
      <dgm:prSet presAssocID="{DA8594C2-CF8F-4542-925E-C5446E911D69}" presName="parTrans" presStyleLbl="sibTrans2D1" presStyleIdx="4" presStyleCnt="8"/>
      <dgm:spPr/>
    </dgm:pt>
    <dgm:pt modelId="{D598B73C-2DCC-43F2-B140-5BC465BDC730}" type="pres">
      <dgm:prSet presAssocID="{DA8594C2-CF8F-4542-925E-C5446E911D69}" presName="connectorText" presStyleLbl="sibTrans2D1" presStyleIdx="4" presStyleCnt="8"/>
      <dgm:spPr/>
    </dgm:pt>
    <dgm:pt modelId="{86F01CD2-2104-4CD8-B76B-E26B11735A57}" type="pres">
      <dgm:prSet presAssocID="{C8A3CCBD-7FAB-48FD-9FCE-BCAD81BE4BAA}" presName="node" presStyleLbl="node1" presStyleIdx="4" presStyleCnt="8">
        <dgm:presLayoutVars>
          <dgm:bulletEnabled val="1"/>
        </dgm:presLayoutVars>
      </dgm:prSet>
      <dgm:spPr/>
    </dgm:pt>
    <dgm:pt modelId="{967DA3C6-03F7-4CDF-924E-9153EF7556BD}" type="pres">
      <dgm:prSet presAssocID="{8058C6B8-2A7D-4412-8667-03E5D176F64E}" presName="parTrans" presStyleLbl="sibTrans2D1" presStyleIdx="5" presStyleCnt="8"/>
      <dgm:spPr/>
    </dgm:pt>
    <dgm:pt modelId="{4C5632F7-9814-49D0-833B-90B2394DC456}" type="pres">
      <dgm:prSet presAssocID="{8058C6B8-2A7D-4412-8667-03E5D176F64E}" presName="connectorText" presStyleLbl="sibTrans2D1" presStyleIdx="5" presStyleCnt="8"/>
      <dgm:spPr/>
    </dgm:pt>
    <dgm:pt modelId="{E07FE725-C480-4F3F-B8CB-F13C66CD21B2}" type="pres">
      <dgm:prSet presAssocID="{CE599601-7146-46C0-87AF-61F83D77495C}" presName="node" presStyleLbl="node1" presStyleIdx="5" presStyleCnt="8">
        <dgm:presLayoutVars>
          <dgm:bulletEnabled val="1"/>
        </dgm:presLayoutVars>
      </dgm:prSet>
      <dgm:spPr/>
    </dgm:pt>
    <dgm:pt modelId="{077577F1-CA67-46D7-ADB7-6281B0142A26}" type="pres">
      <dgm:prSet presAssocID="{D6C41583-5F5E-4ED2-BADF-1FAC11995BAE}" presName="parTrans" presStyleLbl="sibTrans2D1" presStyleIdx="6" presStyleCnt="8"/>
      <dgm:spPr/>
    </dgm:pt>
    <dgm:pt modelId="{5D2425F9-105A-45B0-BAF1-559C6D234D8A}" type="pres">
      <dgm:prSet presAssocID="{D6C41583-5F5E-4ED2-BADF-1FAC11995BAE}" presName="connectorText" presStyleLbl="sibTrans2D1" presStyleIdx="6" presStyleCnt="8"/>
      <dgm:spPr/>
    </dgm:pt>
    <dgm:pt modelId="{3783D5B1-A3B3-4614-8C4E-A74A13EF2379}" type="pres">
      <dgm:prSet presAssocID="{270415D2-FC43-4D52-B4CB-D8FCC4633209}" presName="node" presStyleLbl="node1" presStyleIdx="6" presStyleCnt="8">
        <dgm:presLayoutVars>
          <dgm:bulletEnabled val="1"/>
        </dgm:presLayoutVars>
      </dgm:prSet>
      <dgm:spPr/>
    </dgm:pt>
    <dgm:pt modelId="{DC53862E-6FD5-46ED-A72C-A2CDA0C67A43}" type="pres">
      <dgm:prSet presAssocID="{D32EEECC-6074-4CE9-8375-6EA7E5CCF63C}" presName="parTrans" presStyleLbl="sibTrans2D1" presStyleIdx="7" presStyleCnt="8"/>
      <dgm:spPr/>
    </dgm:pt>
    <dgm:pt modelId="{D50A2D0C-292B-41D3-AB78-25369F1A2E04}" type="pres">
      <dgm:prSet presAssocID="{D32EEECC-6074-4CE9-8375-6EA7E5CCF63C}" presName="connectorText" presStyleLbl="sibTrans2D1" presStyleIdx="7" presStyleCnt="8"/>
      <dgm:spPr/>
    </dgm:pt>
    <dgm:pt modelId="{BD48F1C1-301E-4180-ACA6-E200A15A6CC7}" type="pres">
      <dgm:prSet presAssocID="{95302EBA-8A3D-4A84-B3E9-FB133A03FB6E}" presName="node" presStyleLbl="node1" presStyleIdx="7" presStyleCnt="8">
        <dgm:presLayoutVars>
          <dgm:bulletEnabled val="1"/>
        </dgm:presLayoutVars>
      </dgm:prSet>
      <dgm:spPr/>
    </dgm:pt>
  </dgm:ptLst>
  <dgm:cxnLst>
    <dgm:cxn modelId="{A6E71CA9-051F-4763-976D-D83C2F8AF7D2}" srcId="{0DDAB720-F728-4130-9782-54142B678711}" destId="{B67E558A-076A-4927-8F71-C5E4EBB00E76}" srcOrd="1" destOrd="0" parTransId="{AF10182F-C30A-4BE9-B0EB-D08634EDA57D}" sibTransId="{CFDABB2E-7862-45F3-A7B6-D0AC4070C298}"/>
    <dgm:cxn modelId="{802384D4-9D78-4539-96BE-8CBC38CC35A7}" type="presOf" srcId="{DA8594C2-CF8F-4542-925E-C5446E911D69}" destId="{48B625D8-6156-42C9-B9DD-8FDC7E5F3BFD}" srcOrd="0" destOrd="0" presId="urn:microsoft.com/office/officeart/2005/8/layout/radial5"/>
    <dgm:cxn modelId="{EB121D34-6E10-427C-AF90-D3695360F072}" srcId="{077515E5-9B82-4E4B-97F4-A77DE3D30C03}" destId="{0DDAB720-F728-4130-9782-54142B678711}" srcOrd="0" destOrd="0" parTransId="{37E01DA6-E71C-493F-9886-0090A47E8941}" sibTransId="{DE5B7E2B-F688-44CD-99F7-E0D24A60AD25}"/>
    <dgm:cxn modelId="{88C958A5-9D72-40A0-8EA5-96078CA384E3}" type="presOf" srcId="{D6C41583-5F5E-4ED2-BADF-1FAC11995BAE}" destId="{5D2425F9-105A-45B0-BAF1-559C6D234D8A}" srcOrd="1" destOrd="0" presId="urn:microsoft.com/office/officeart/2005/8/layout/radial5"/>
    <dgm:cxn modelId="{6A6E7340-5AC4-42C7-84C1-CE0BA9D3D827}" type="presOf" srcId="{C8A3CCBD-7FAB-48FD-9FCE-BCAD81BE4BAA}" destId="{86F01CD2-2104-4CD8-B76B-E26B11735A57}" srcOrd="0" destOrd="0" presId="urn:microsoft.com/office/officeart/2005/8/layout/radial5"/>
    <dgm:cxn modelId="{D1C4F1D6-7BCD-466C-BBB1-BB8983E679B8}" type="presOf" srcId="{384DB3F8-4819-42CD-9453-99E29DA483FD}" destId="{A9720DBE-9BCB-4268-A9D0-C4521560492E}" srcOrd="0" destOrd="0" presId="urn:microsoft.com/office/officeart/2005/8/layout/radial5"/>
    <dgm:cxn modelId="{05B02C1A-110B-4689-A674-2F26176063F2}" type="presOf" srcId="{95302EBA-8A3D-4A84-B3E9-FB133A03FB6E}" destId="{BD48F1C1-301E-4180-ACA6-E200A15A6CC7}" srcOrd="0" destOrd="0" presId="urn:microsoft.com/office/officeart/2005/8/layout/radial5"/>
    <dgm:cxn modelId="{4A4EBDA1-9FF6-4CD2-85D6-1212B57A69E8}" type="presOf" srcId="{384DB3F8-4819-42CD-9453-99E29DA483FD}" destId="{721348CC-C3E0-4E9B-B910-6B558786A4C2}" srcOrd="1" destOrd="0" presId="urn:microsoft.com/office/officeart/2005/8/layout/radial5"/>
    <dgm:cxn modelId="{CC007552-7056-4F33-ACAE-8F55CA607E57}" type="presOf" srcId="{AF10182F-C30A-4BE9-B0EB-D08634EDA57D}" destId="{D51EFCBD-0331-43C1-8870-7FD79B802E94}" srcOrd="1" destOrd="0" presId="urn:microsoft.com/office/officeart/2005/8/layout/radial5"/>
    <dgm:cxn modelId="{4656533A-5C92-4736-9475-416E45920D0A}" type="presOf" srcId="{CE599601-7146-46C0-87AF-61F83D77495C}" destId="{E07FE725-C480-4F3F-B8CB-F13C66CD21B2}" srcOrd="0" destOrd="0" presId="urn:microsoft.com/office/officeart/2005/8/layout/radial5"/>
    <dgm:cxn modelId="{0F9F003D-4A01-49DA-AC36-0CC998F33457}" type="presOf" srcId="{951AAAD3-AF89-4C14-8A08-C3B8333ED3E8}" destId="{84F78861-2429-46B1-A935-9FEF37BF10E9}" srcOrd="1" destOrd="0" presId="urn:microsoft.com/office/officeart/2005/8/layout/radial5"/>
    <dgm:cxn modelId="{9FE71E3D-3E17-40AF-88F8-F370AE2ADBDC}" type="presOf" srcId="{5E31BF36-AB1E-4D70-A82E-B0F78C569810}" destId="{9CD469C4-A081-4D7E-B2C4-246B73CFC039}" srcOrd="1" destOrd="0" presId="urn:microsoft.com/office/officeart/2005/8/layout/radial5"/>
    <dgm:cxn modelId="{AB4AAD61-FEE1-4187-9F4D-C746791F30F0}" type="presOf" srcId="{270415D2-FC43-4D52-B4CB-D8FCC4633209}" destId="{3783D5B1-A3B3-4614-8C4E-A74A13EF2379}" srcOrd="0" destOrd="0" presId="urn:microsoft.com/office/officeart/2005/8/layout/radial5"/>
    <dgm:cxn modelId="{292A3DAD-BE53-4131-8495-8793E5E579E6}" type="presOf" srcId="{8058C6B8-2A7D-4412-8667-03E5D176F64E}" destId="{4C5632F7-9814-49D0-833B-90B2394DC456}" srcOrd="1" destOrd="0" presId="urn:microsoft.com/office/officeart/2005/8/layout/radial5"/>
    <dgm:cxn modelId="{F92E004B-7BBF-428E-BF96-1265439A348E}" type="presOf" srcId="{5E31BF36-AB1E-4D70-A82E-B0F78C569810}" destId="{FBFE5488-4F6D-4BA0-82FA-E74E13E2DDE8}" srcOrd="0" destOrd="0" presId="urn:microsoft.com/office/officeart/2005/8/layout/radial5"/>
    <dgm:cxn modelId="{68593628-CEA5-4151-BBD7-1EDCD2A3FE1A}" type="presOf" srcId="{0DDAB720-F728-4130-9782-54142B678711}" destId="{CA0D987F-8C85-47BD-9FBF-C61FAFC3098D}" srcOrd="0" destOrd="0" presId="urn:microsoft.com/office/officeart/2005/8/layout/radial5"/>
    <dgm:cxn modelId="{3696D122-BB60-4738-8135-F394C6E96BB7}" type="presOf" srcId="{D6C41583-5F5E-4ED2-BADF-1FAC11995BAE}" destId="{077577F1-CA67-46D7-ADB7-6281B0142A26}" srcOrd="0" destOrd="0" presId="urn:microsoft.com/office/officeart/2005/8/layout/radial5"/>
    <dgm:cxn modelId="{902EF4A5-0A37-4322-B8E1-5283F5B58074}" type="presOf" srcId="{DA8594C2-CF8F-4542-925E-C5446E911D69}" destId="{D598B73C-2DCC-43F2-B140-5BC465BDC730}" srcOrd="1" destOrd="0" presId="urn:microsoft.com/office/officeart/2005/8/layout/radial5"/>
    <dgm:cxn modelId="{FD5E431E-24F8-48A5-ABAE-249DEDE486D9}" srcId="{0DDAB720-F728-4130-9782-54142B678711}" destId="{C8A3CCBD-7FAB-48FD-9FCE-BCAD81BE4BAA}" srcOrd="4" destOrd="0" parTransId="{DA8594C2-CF8F-4542-925E-C5446E911D69}" sibTransId="{3A9ED3A3-B38A-4B85-AAE4-47C0B8D28EA9}"/>
    <dgm:cxn modelId="{69C6A8A2-7458-49F5-8C4B-D593F6542E4E}" type="presOf" srcId="{D32EEECC-6074-4CE9-8375-6EA7E5CCF63C}" destId="{D50A2D0C-292B-41D3-AB78-25369F1A2E04}" srcOrd="1" destOrd="0" presId="urn:microsoft.com/office/officeart/2005/8/layout/radial5"/>
    <dgm:cxn modelId="{624FDE10-0FE0-4EF6-83DE-D9CA672BC004}" srcId="{0DDAB720-F728-4130-9782-54142B678711}" destId="{270415D2-FC43-4D52-B4CB-D8FCC4633209}" srcOrd="6" destOrd="0" parTransId="{D6C41583-5F5E-4ED2-BADF-1FAC11995BAE}" sibTransId="{705A8AD4-FBCD-4F29-B928-6FBC795FC796}"/>
    <dgm:cxn modelId="{22822BFC-1533-4F12-ADCE-D14FEC434F9E}" type="presOf" srcId="{2B599370-4A96-48A7-8C4C-615A0801F579}" destId="{094467A8-16F2-400B-AE3D-5611724523F0}" srcOrd="0" destOrd="0" presId="urn:microsoft.com/office/officeart/2005/8/layout/radial5"/>
    <dgm:cxn modelId="{73B09953-EB10-4238-9606-DBD0F9178D22}" type="presOf" srcId="{D32EEECC-6074-4CE9-8375-6EA7E5CCF63C}" destId="{DC53862E-6FD5-46ED-A72C-A2CDA0C67A43}" srcOrd="0" destOrd="0" presId="urn:microsoft.com/office/officeart/2005/8/layout/radial5"/>
    <dgm:cxn modelId="{8BC86673-126B-4840-A984-3EF32377E474}" srcId="{0DDAB720-F728-4130-9782-54142B678711}" destId="{5C319F33-D787-4437-97D2-8FBD00984389}" srcOrd="3" destOrd="0" parTransId="{384DB3F8-4819-42CD-9453-99E29DA483FD}" sibTransId="{047A895C-1C89-446F-9AFF-66D786C20892}"/>
    <dgm:cxn modelId="{6DA2C3C0-8B17-4199-886E-6D581E4CD817}" srcId="{0DDAB720-F728-4130-9782-54142B678711}" destId="{A5608D1C-0EAA-4EB2-8B19-6613177A3B57}" srcOrd="2" destOrd="0" parTransId="{5E31BF36-AB1E-4D70-A82E-B0F78C569810}" sibTransId="{C5F279CF-123E-4608-9EF8-0C530E4959EC}"/>
    <dgm:cxn modelId="{AD2B1F16-C6A3-4BCB-9614-B9351B003DC6}" type="presOf" srcId="{AF10182F-C30A-4BE9-B0EB-D08634EDA57D}" destId="{F862A853-8067-4A90-AAC9-A9129C16EE4E}" srcOrd="0" destOrd="0" presId="urn:microsoft.com/office/officeart/2005/8/layout/radial5"/>
    <dgm:cxn modelId="{5FE7B7C8-E7B5-4238-BA37-B7EE7FA762E7}" type="presOf" srcId="{A5608D1C-0EAA-4EB2-8B19-6613177A3B57}" destId="{8A42FF3F-FD9E-4F19-9F1E-A94AA65E84DB}" srcOrd="0" destOrd="0" presId="urn:microsoft.com/office/officeart/2005/8/layout/radial5"/>
    <dgm:cxn modelId="{1B2EDA59-ECF2-4845-BD5B-430786176A20}" srcId="{0DDAB720-F728-4130-9782-54142B678711}" destId="{2B599370-4A96-48A7-8C4C-615A0801F579}" srcOrd="0" destOrd="0" parTransId="{951AAAD3-AF89-4C14-8A08-C3B8333ED3E8}" sibTransId="{523BAB83-9EF8-4AD9-81FA-814C688EA005}"/>
    <dgm:cxn modelId="{21438712-67E7-4EEE-99EF-78CDE22C3528}" srcId="{0DDAB720-F728-4130-9782-54142B678711}" destId="{95302EBA-8A3D-4A84-B3E9-FB133A03FB6E}" srcOrd="7" destOrd="0" parTransId="{D32EEECC-6074-4CE9-8375-6EA7E5CCF63C}" sibTransId="{DAB99892-0D4C-4FF6-9B6B-E4236D3BAFA2}"/>
    <dgm:cxn modelId="{84C885CA-EF52-44A9-A75C-A9DC027B1117}" type="presOf" srcId="{8058C6B8-2A7D-4412-8667-03E5D176F64E}" destId="{967DA3C6-03F7-4CDF-924E-9153EF7556BD}" srcOrd="0" destOrd="0" presId="urn:microsoft.com/office/officeart/2005/8/layout/radial5"/>
    <dgm:cxn modelId="{CE328E93-140E-4949-8843-C22B0E8838CE}" type="presOf" srcId="{5C319F33-D787-4437-97D2-8FBD00984389}" destId="{3EA8F5E6-74BA-4C40-A667-0F003C53A6DF}" srcOrd="0" destOrd="0" presId="urn:microsoft.com/office/officeart/2005/8/layout/radial5"/>
    <dgm:cxn modelId="{D2DAF2EB-86DA-432B-9A49-FB7A0E8AE389}" type="presOf" srcId="{B67E558A-076A-4927-8F71-C5E4EBB00E76}" destId="{B109E368-EF01-45B4-AD85-35F53E438C32}" srcOrd="0" destOrd="0" presId="urn:microsoft.com/office/officeart/2005/8/layout/radial5"/>
    <dgm:cxn modelId="{511ADC2C-DE76-42B9-86E0-CCA068B1FB61}" type="presOf" srcId="{951AAAD3-AF89-4C14-8A08-C3B8333ED3E8}" destId="{4749049B-017A-424A-A8B3-2DB660A21BBB}" srcOrd="0" destOrd="0" presId="urn:microsoft.com/office/officeart/2005/8/layout/radial5"/>
    <dgm:cxn modelId="{1C0C149A-6A8E-4535-BD88-ACF4FE7AAF6A}" type="presOf" srcId="{077515E5-9B82-4E4B-97F4-A77DE3D30C03}" destId="{1D3069F4-BCA5-43AB-8E38-9334B07F0EB1}" srcOrd="0" destOrd="0" presId="urn:microsoft.com/office/officeart/2005/8/layout/radial5"/>
    <dgm:cxn modelId="{EBDCB3CE-5F05-4339-9489-F1FD0E987070}" srcId="{0DDAB720-F728-4130-9782-54142B678711}" destId="{CE599601-7146-46C0-87AF-61F83D77495C}" srcOrd="5" destOrd="0" parTransId="{8058C6B8-2A7D-4412-8667-03E5D176F64E}" sibTransId="{943EEA49-E54E-45F0-ADED-26AA82398A87}"/>
    <dgm:cxn modelId="{54F1C066-B8CA-43E7-8332-D0A0E5CF7FFD}" type="presParOf" srcId="{1D3069F4-BCA5-43AB-8E38-9334B07F0EB1}" destId="{CA0D987F-8C85-47BD-9FBF-C61FAFC3098D}" srcOrd="0" destOrd="0" presId="urn:microsoft.com/office/officeart/2005/8/layout/radial5"/>
    <dgm:cxn modelId="{DB7A7981-A926-43D7-B965-441053DAE9B3}" type="presParOf" srcId="{1D3069F4-BCA5-43AB-8E38-9334B07F0EB1}" destId="{4749049B-017A-424A-A8B3-2DB660A21BBB}" srcOrd="1" destOrd="0" presId="urn:microsoft.com/office/officeart/2005/8/layout/radial5"/>
    <dgm:cxn modelId="{3855BDD7-0F2F-484D-A34E-B898EF153A09}" type="presParOf" srcId="{4749049B-017A-424A-A8B3-2DB660A21BBB}" destId="{84F78861-2429-46B1-A935-9FEF37BF10E9}" srcOrd="0" destOrd="0" presId="urn:microsoft.com/office/officeart/2005/8/layout/radial5"/>
    <dgm:cxn modelId="{A10A137C-8072-4215-BDF3-C9DD9E773148}" type="presParOf" srcId="{1D3069F4-BCA5-43AB-8E38-9334B07F0EB1}" destId="{094467A8-16F2-400B-AE3D-5611724523F0}" srcOrd="2" destOrd="0" presId="urn:microsoft.com/office/officeart/2005/8/layout/radial5"/>
    <dgm:cxn modelId="{E8A27BD4-B6E1-456A-8188-23FFB4130A36}" type="presParOf" srcId="{1D3069F4-BCA5-43AB-8E38-9334B07F0EB1}" destId="{F862A853-8067-4A90-AAC9-A9129C16EE4E}" srcOrd="3" destOrd="0" presId="urn:microsoft.com/office/officeart/2005/8/layout/radial5"/>
    <dgm:cxn modelId="{C7C03139-9928-44E8-943A-5DBA0ECC7643}" type="presParOf" srcId="{F862A853-8067-4A90-AAC9-A9129C16EE4E}" destId="{D51EFCBD-0331-43C1-8870-7FD79B802E94}" srcOrd="0" destOrd="0" presId="urn:microsoft.com/office/officeart/2005/8/layout/radial5"/>
    <dgm:cxn modelId="{EFD16B58-A1A0-4441-9B62-5F70B4483020}" type="presParOf" srcId="{1D3069F4-BCA5-43AB-8E38-9334B07F0EB1}" destId="{B109E368-EF01-45B4-AD85-35F53E438C32}" srcOrd="4" destOrd="0" presId="urn:microsoft.com/office/officeart/2005/8/layout/radial5"/>
    <dgm:cxn modelId="{9C855F6F-7E7A-4495-977C-1DD91B21325E}" type="presParOf" srcId="{1D3069F4-BCA5-43AB-8E38-9334B07F0EB1}" destId="{FBFE5488-4F6D-4BA0-82FA-E74E13E2DDE8}" srcOrd="5" destOrd="0" presId="urn:microsoft.com/office/officeart/2005/8/layout/radial5"/>
    <dgm:cxn modelId="{A4DFFF98-427F-4696-9692-3FCB4EE52124}" type="presParOf" srcId="{FBFE5488-4F6D-4BA0-82FA-E74E13E2DDE8}" destId="{9CD469C4-A081-4D7E-B2C4-246B73CFC039}" srcOrd="0" destOrd="0" presId="urn:microsoft.com/office/officeart/2005/8/layout/radial5"/>
    <dgm:cxn modelId="{157976C6-BC14-4551-884C-DACFBE6EFB28}" type="presParOf" srcId="{1D3069F4-BCA5-43AB-8E38-9334B07F0EB1}" destId="{8A42FF3F-FD9E-4F19-9F1E-A94AA65E84DB}" srcOrd="6" destOrd="0" presId="urn:microsoft.com/office/officeart/2005/8/layout/radial5"/>
    <dgm:cxn modelId="{14EAB24D-6315-462F-B172-44FD7D85906E}" type="presParOf" srcId="{1D3069F4-BCA5-43AB-8E38-9334B07F0EB1}" destId="{A9720DBE-9BCB-4268-A9D0-C4521560492E}" srcOrd="7" destOrd="0" presId="urn:microsoft.com/office/officeart/2005/8/layout/radial5"/>
    <dgm:cxn modelId="{C15E4AA0-F0B0-4C74-B1D5-EF6D614E194D}" type="presParOf" srcId="{A9720DBE-9BCB-4268-A9D0-C4521560492E}" destId="{721348CC-C3E0-4E9B-B910-6B558786A4C2}" srcOrd="0" destOrd="0" presId="urn:microsoft.com/office/officeart/2005/8/layout/radial5"/>
    <dgm:cxn modelId="{1BAF8040-CEFD-454C-90B0-FE5CC36BF7AB}" type="presParOf" srcId="{1D3069F4-BCA5-43AB-8E38-9334B07F0EB1}" destId="{3EA8F5E6-74BA-4C40-A667-0F003C53A6DF}" srcOrd="8" destOrd="0" presId="urn:microsoft.com/office/officeart/2005/8/layout/radial5"/>
    <dgm:cxn modelId="{00BFF266-CA77-4337-9F20-713545893A88}" type="presParOf" srcId="{1D3069F4-BCA5-43AB-8E38-9334B07F0EB1}" destId="{48B625D8-6156-42C9-B9DD-8FDC7E5F3BFD}" srcOrd="9" destOrd="0" presId="urn:microsoft.com/office/officeart/2005/8/layout/radial5"/>
    <dgm:cxn modelId="{8C241AE7-488D-4C62-BDC1-AC5DDB604F4A}" type="presParOf" srcId="{48B625D8-6156-42C9-B9DD-8FDC7E5F3BFD}" destId="{D598B73C-2DCC-43F2-B140-5BC465BDC730}" srcOrd="0" destOrd="0" presId="urn:microsoft.com/office/officeart/2005/8/layout/radial5"/>
    <dgm:cxn modelId="{0042830C-FFD3-4A90-9A5D-4EDE07963C17}" type="presParOf" srcId="{1D3069F4-BCA5-43AB-8E38-9334B07F0EB1}" destId="{86F01CD2-2104-4CD8-B76B-E26B11735A57}" srcOrd="10" destOrd="0" presId="urn:microsoft.com/office/officeart/2005/8/layout/radial5"/>
    <dgm:cxn modelId="{7E91EB4F-29E1-47EC-BD0C-B770B41B37FD}" type="presParOf" srcId="{1D3069F4-BCA5-43AB-8E38-9334B07F0EB1}" destId="{967DA3C6-03F7-4CDF-924E-9153EF7556BD}" srcOrd="11" destOrd="0" presId="urn:microsoft.com/office/officeart/2005/8/layout/radial5"/>
    <dgm:cxn modelId="{CF642A0C-59D6-482F-B9FA-26BE8F9818E1}" type="presParOf" srcId="{967DA3C6-03F7-4CDF-924E-9153EF7556BD}" destId="{4C5632F7-9814-49D0-833B-90B2394DC456}" srcOrd="0" destOrd="0" presId="urn:microsoft.com/office/officeart/2005/8/layout/radial5"/>
    <dgm:cxn modelId="{FD331C4C-39D0-4614-B91B-5414224FB712}" type="presParOf" srcId="{1D3069F4-BCA5-43AB-8E38-9334B07F0EB1}" destId="{E07FE725-C480-4F3F-B8CB-F13C66CD21B2}" srcOrd="12" destOrd="0" presId="urn:microsoft.com/office/officeart/2005/8/layout/radial5"/>
    <dgm:cxn modelId="{02C543A1-3559-4389-8061-B1ACFF9AF6AC}" type="presParOf" srcId="{1D3069F4-BCA5-43AB-8E38-9334B07F0EB1}" destId="{077577F1-CA67-46D7-ADB7-6281B0142A26}" srcOrd="13" destOrd="0" presId="urn:microsoft.com/office/officeart/2005/8/layout/radial5"/>
    <dgm:cxn modelId="{AE62F18D-ABEE-4BC2-B2A7-6CDFA68575B6}" type="presParOf" srcId="{077577F1-CA67-46D7-ADB7-6281B0142A26}" destId="{5D2425F9-105A-45B0-BAF1-559C6D234D8A}" srcOrd="0" destOrd="0" presId="urn:microsoft.com/office/officeart/2005/8/layout/radial5"/>
    <dgm:cxn modelId="{700D9C98-5DED-4264-A964-0E34D6E5C916}" type="presParOf" srcId="{1D3069F4-BCA5-43AB-8E38-9334B07F0EB1}" destId="{3783D5B1-A3B3-4614-8C4E-A74A13EF2379}" srcOrd="14" destOrd="0" presId="urn:microsoft.com/office/officeart/2005/8/layout/radial5"/>
    <dgm:cxn modelId="{93648D95-B7F3-4EA3-A36C-6DD6E0F66946}" type="presParOf" srcId="{1D3069F4-BCA5-43AB-8E38-9334B07F0EB1}" destId="{DC53862E-6FD5-46ED-A72C-A2CDA0C67A43}" srcOrd="15" destOrd="0" presId="urn:microsoft.com/office/officeart/2005/8/layout/radial5"/>
    <dgm:cxn modelId="{3AE324DA-8EB8-4AF3-8107-CBDE0E9FE100}" type="presParOf" srcId="{DC53862E-6FD5-46ED-A72C-A2CDA0C67A43}" destId="{D50A2D0C-292B-41D3-AB78-25369F1A2E04}" srcOrd="0" destOrd="0" presId="urn:microsoft.com/office/officeart/2005/8/layout/radial5"/>
    <dgm:cxn modelId="{D6F7D10A-6D6D-450E-BAFC-F4C8572C6409}" type="presParOf" srcId="{1D3069F4-BCA5-43AB-8E38-9334B07F0EB1}" destId="{BD48F1C1-301E-4180-ACA6-E200A15A6CC7}" srcOrd="16"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D987F-8C85-47BD-9FBF-C61FAFC3098D}">
      <dsp:nvSpPr>
        <dsp:cNvPr id="0" name=""/>
        <dsp:cNvSpPr/>
      </dsp:nvSpPr>
      <dsp:spPr>
        <a:xfrm>
          <a:off x="3806473" y="2423074"/>
          <a:ext cx="1634570" cy="1634570"/>
        </a:xfrm>
        <a:prstGeom prst="ellipse">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r>
            <a:rPr lang="en-GB" sz="2500" kern="1200" dirty="0" smtClean="0"/>
            <a:t>Digital Literacy</a:t>
          </a:r>
          <a:endParaRPr lang="en-GB" sz="2500" kern="1200" dirty="0"/>
        </a:p>
      </dsp:txBody>
      <dsp:txXfrm>
        <a:off x="4045850" y="2662451"/>
        <a:ext cx="1155816" cy="1155816"/>
      </dsp:txXfrm>
    </dsp:sp>
    <dsp:sp modelId="{4749049B-017A-424A-A8B3-2DB660A21BBB}">
      <dsp:nvSpPr>
        <dsp:cNvPr id="0" name=""/>
        <dsp:cNvSpPr/>
      </dsp:nvSpPr>
      <dsp:spPr>
        <a:xfrm rot="16200000">
          <a:off x="4372663" y="1685646"/>
          <a:ext cx="502189" cy="55575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4447992" y="1872126"/>
        <a:ext cx="351532" cy="333452"/>
      </dsp:txXfrm>
    </dsp:sp>
    <dsp:sp modelId="{094467A8-16F2-400B-AE3D-5611724523F0}">
      <dsp:nvSpPr>
        <dsp:cNvPr id="0" name=""/>
        <dsp:cNvSpPr/>
      </dsp:nvSpPr>
      <dsp:spPr>
        <a:xfrm>
          <a:off x="3888201" y="4433"/>
          <a:ext cx="1471113" cy="1471113"/>
        </a:xfrm>
        <a:prstGeom prst="ellipse">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Functional Skills</a:t>
          </a:r>
          <a:endParaRPr lang="en-GB" sz="1200" kern="1200" dirty="0"/>
        </a:p>
      </dsp:txBody>
      <dsp:txXfrm>
        <a:off x="4103641" y="219873"/>
        <a:ext cx="1040233" cy="1040233"/>
      </dsp:txXfrm>
    </dsp:sp>
    <dsp:sp modelId="{F862A853-8067-4A90-AAC9-A9129C16EE4E}">
      <dsp:nvSpPr>
        <dsp:cNvPr id="0" name=""/>
        <dsp:cNvSpPr/>
      </dsp:nvSpPr>
      <dsp:spPr>
        <a:xfrm rot="18900000">
          <a:off x="5275523" y="2059623"/>
          <a:ext cx="502189" cy="55575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5297586" y="2224039"/>
        <a:ext cx="351532" cy="333452"/>
      </dsp:txXfrm>
    </dsp:sp>
    <dsp:sp modelId="{B109E368-EF01-45B4-AD85-35F53E438C32}">
      <dsp:nvSpPr>
        <dsp:cNvPr id="0" name=""/>
        <dsp:cNvSpPr/>
      </dsp:nvSpPr>
      <dsp:spPr>
        <a:xfrm>
          <a:off x="5656230" y="736774"/>
          <a:ext cx="1471113" cy="1471113"/>
        </a:xfrm>
        <a:prstGeom prst="ellipse">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Creativity</a:t>
          </a:r>
          <a:endParaRPr lang="en-GB" sz="1200" kern="1200" dirty="0"/>
        </a:p>
      </dsp:txBody>
      <dsp:txXfrm>
        <a:off x="5871670" y="952214"/>
        <a:ext cx="1040233" cy="1040233"/>
      </dsp:txXfrm>
    </dsp:sp>
    <dsp:sp modelId="{FBFE5488-4F6D-4BA0-82FA-E74E13E2DDE8}">
      <dsp:nvSpPr>
        <dsp:cNvPr id="0" name=""/>
        <dsp:cNvSpPr/>
      </dsp:nvSpPr>
      <dsp:spPr>
        <a:xfrm>
          <a:off x="5649500" y="2962482"/>
          <a:ext cx="502189" cy="55575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5649500" y="3073633"/>
        <a:ext cx="351532" cy="333452"/>
      </dsp:txXfrm>
    </dsp:sp>
    <dsp:sp modelId="{8A42FF3F-FD9E-4F19-9F1E-A94AA65E84DB}">
      <dsp:nvSpPr>
        <dsp:cNvPr id="0" name=""/>
        <dsp:cNvSpPr/>
      </dsp:nvSpPr>
      <dsp:spPr>
        <a:xfrm>
          <a:off x="6388571" y="2504803"/>
          <a:ext cx="1471113" cy="1471113"/>
        </a:xfrm>
        <a:prstGeom prst="ellipse">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Critical thinking and evaluation</a:t>
          </a:r>
          <a:endParaRPr lang="en-GB" sz="1200" kern="1200" dirty="0"/>
        </a:p>
      </dsp:txBody>
      <dsp:txXfrm>
        <a:off x="6604011" y="2720243"/>
        <a:ext cx="1040233" cy="1040233"/>
      </dsp:txXfrm>
    </dsp:sp>
    <dsp:sp modelId="{A9720DBE-9BCB-4268-A9D0-C4521560492E}">
      <dsp:nvSpPr>
        <dsp:cNvPr id="0" name=""/>
        <dsp:cNvSpPr/>
      </dsp:nvSpPr>
      <dsp:spPr>
        <a:xfrm rot="2700000">
          <a:off x="5275523" y="3865342"/>
          <a:ext cx="502189" cy="55575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5297586" y="3923228"/>
        <a:ext cx="351532" cy="333452"/>
      </dsp:txXfrm>
    </dsp:sp>
    <dsp:sp modelId="{3EA8F5E6-74BA-4C40-A667-0F003C53A6DF}">
      <dsp:nvSpPr>
        <dsp:cNvPr id="0" name=""/>
        <dsp:cNvSpPr/>
      </dsp:nvSpPr>
      <dsp:spPr>
        <a:xfrm>
          <a:off x="5656230" y="4272831"/>
          <a:ext cx="1471113" cy="1471113"/>
        </a:xfrm>
        <a:prstGeom prst="ellipse">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Cultural and social understanding</a:t>
          </a:r>
          <a:endParaRPr lang="en-GB" sz="1200" kern="1200" dirty="0"/>
        </a:p>
      </dsp:txBody>
      <dsp:txXfrm>
        <a:off x="5871670" y="4488271"/>
        <a:ext cx="1040233" cy="1040233"/>
      </dsp:txXfrm>
    </dsp:sp>
    <dsp:sp modelId="{48B625D8-6156-42C9-B9DD-8FDC7E5F3BFD}">
      <dsp:nvSpPr>
        <dsp:cNvPr id="0" name=""/>
        <dsp:cNvSpPr/>
      </dsp:nvSpPr>
      <dsp:spPr>
        <a:xfrm rot="5400000">
          <a:off x="4372663" y="4239319"/>
          <a:ext cx="502189" cy="55575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4447992" y="4275142"/>
        <a:ext cx="351532" cy="333452"/>
      </dsp:txXfrm>
    </dsp:sp>
    <dsp:sp modelId="{86F01CD2-2104-4CD8-B76B-E26B11735A57}">
      <dsp:nvSpPr>
        <dsp:cNvPr id="0" name=""/>
        <dsp:cNvSpPr/>
      </dsp:nvSpPr>
      <dsp:spPr>
        <a:xfrm>
          <a:off x="3888201" y="5005173"/>
          <a:ext cx="1471113" cy="1471113"/>
        </a:xfrm>
        <a:prstGeom prst="ellipse">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Collaboration</a:t>
          </a:r>
          <a:endParaRPr lang="en-GB" sz="1200" kern="1200" dirty="0"/>
        </a:p>
      </dsp:txBody>
      <dsp:txXfrm>
        <a:off x="4103641" y="5220613"/>
        <a:ext cx="1040233" cy="1040233"/>
      </dsp:txXfrm>
    </dsp:sp>
    <dsp:sp modelId="{967DA3C6-03F7-4CDF-924E-9153EF7556BD}">
      <dsp:nvSpPr>
        <dsp:cNvPr id="0" name=""/>
        <dsp:cNvSpPr/>
      </dsp:nvSpPr>
      <dsp:spPr>
        <a:xfrm rot="8100000">
          <a:off x="3469804" y="3865342"/>
          <a:ext cx="502189" cy="55575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3598398" y="3923228"/>
        <a:ext cx="351532" cy="333452"/>
      </dsp:txXfrm>
    </dsp:sp>
    <dsp:sp modelId="{E07FE725-C480-4F3F-B8CB-F13C66CD21B2}">
      <dsp:nvSpPr>
        <dsp:cNvPr id="0" name=""/>
        <dsp:cNvSpPr/>
      </dsp:nvSpPr>
      <dsp:spPr>
        <a:xfrm>
          <a:off x="2120173" y="4272831"/>
          <a:ext cx="1471113" cy="1471113"/>
        </a:xfrm>
        <a:prstGeom prst="ellipse">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Ability to find and select information</a:t>
          </a:r>
          <a:endParaRPr lang="en-GB" sz="1200" kern="1200" dirty="0"/>
        </a:p>
      </dsp:txBody>
      <dsp:txXfrm>
        <a:off x="2335613" y="4488271"/>
        <a:ext cx="1040233" cy="1040233"/>
      </dsp:txXfrm>
    </dsp:sp>
    <dsp:sp modelId="{077577F1-CA67-46D7-ADB7-6281B0142A26}">
      <dsp:nvSpPr>
        <dsp:cNvPr id="0" name=""/>
        <dsp:cNvSpPr/>
      </dsp:nvSpPr>
      <dsp:spPr>
        <a:xfrm rot="10800000">
          <a:off x="3095827" y="2962482"/>
          <a:ext cx="502189" cy="55575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3246484" y="3073633"/>
        <a:ext cx="351532" cy="333452"/>
      </dsp:txXfrm>
    </dsp:sp>
    <dsp:sp modelId="{3783D5B1-A3B3-4614-8C4E-A74A13EF2379}">
      <dsp:nvSpPr>
        <dsp:cNvPr id="0" name=""/>
        <dsp:cNvSpPr/>
      </dsp:nvSpPr>
      <dsp:spPr>
        <a:xfrm>
          <a:off x="1387831" y="2504803"/>
          <a:ext cx="1471113" cy="1471113"/>
        </a:xfrm>
        <a:prstGeom prst="ellipse">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Effective Communication</a:t>
          </a:r>
          <a:endParaRPr lang="en-GB" sz="1200" kern="1200" dirty="0"/>
        </a:p>
      </dsp:txBody>
      <dsp:txXfrm>
        <a:off x="1603271" y="2720243"/>
        <a:ext cx="1040233" cy="1040233"/>
      </dsp:txXfrm>
    </dsp:sp>
    <dsp:sp modelId="{DC53862E-6FD5-46ED-A72C-A2CDA0C67A43}">
      <dsp:nvSpPr>
        <dsp:cNvPr id="0" name=""/>
        <dsp:cNvSpPr/>
      </dsp:nvSpPr>
      <dsp:spPr>
        <a:xfrm rot="13500000">
          <a:off x="3469804" y="2059623"/>
          <a:ext cx="502189" cy="55575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3598398" y="2224039"/>
        <a:ext cx="351532" cy="333452"/>
      </dsp:txXfrm>
    </dsp:sp>
    <dsp:sp modelId="{BD48F1C1-301E-4180-ACA6-E200A15A6CC7}">
      <dsp:nvSpPr>
        <dsp:cNvPr id="0" name=""/>
        <dsp:cNvSpPr/>
      </dsp:nvSpPr>
      <dsp:spPr>
        <a:xfrm>
          <a:off x="2120173" y="736774"/>
          <a:ext cx="1471113" cy="1471113"/>
        </a:xfrm>
        <a:prstGeom prst="ellipse">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E-Safety</a:t>
          </a:r>
          <a:endParaRPr lang="en-GB" sz="1200" kern="1200" dirty="0"/>
        </a:p>
      </dsp:txBody>
      <dsp:txXfrm>
        <a:off x="2335613" y="952214"/>
        <a:ext cx="1040233" cy="1040233"/>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10/11/2017</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10/11/2017</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smtClean="0"/>
              <a:t>The ability to use digital technology, communication tools or networks to locate, evaluate, use and create information. </a:t>
            </a:r>
            <a:r>
              <a:rPr lang="en-GB" i="1" baseline="30000" dirty="0" smtClean="0"/>
              <a:t>1</a:t>
            </a:r>
            <a:r>
              <a:rPr lang="en-GB" dirty="0" smtClean="0"/>
              <a:t> </a:t>
            </a:r>
          </a:p>
          <a:p>
            <a:r>
              <a:rPr lang="en-GB" i="1" dirty="0" smtClean="0"/>
              <a:t>The ability to understand and use information in multiple formats from a wide range of sources when it is presented via computers. </a:t>
            </a:r>
            <a:r>
              <a:rPr lang="en-GB" i="1" baseline="30000" dirty="0" smtClean="0"/>
              <a:t>2</a:t>
            </a:r>
            <a:r>
              <a:rPr lang="en-GB" dirty="0" smtClean="0"/>
              <a:t> </a:t>
            </a:r>
          </a:p>
          <a:p>
            <a:r>
              <a:rPr lang="en-GB" i="1" dirty="0" smtClean="0"/>
              <a:t>A person’s ability to perform tasks effectively in a digital environment... Literacy includes the ability to read and interpret media, to reproduce data and images through digital manipulation, and to evaluate and apply new knowledge gained from digital environments.</a:t>
            </a:r>
            <a:endParaRPr lang="en-GB" dirty="0" smtClean="0"/>
          </a:p>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4</a:t>
            </a:fld>
            <a:endParaRPr lang="en-GB"/>
          </a:p>
        </p:txBody>
      </p:sp>
    </p:spTree>
    <p:extLst>
      <p:ext uri="{BB962C8B-B14F-4D97-AF65-F5344CB8AC3E}">
        <p14:creationId xmlns:p14="http://schemas.microsoft.com/office/powerpoint/2010/main" val="3783422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12</a:t>
            </a:fld>
            <a:endParaRPr lang="en-GB"/>
          </a:p>
        </p:txBody>
      </p:sp>
    </p:spTree>
    <p:extLst>
      <p:ext uri="{BB962C8B-B14F-4D97-AF65-F5344CB8AC3E}">
        <p14:creationId xmlns:p14="http://schemas.microsoft.com/office/powerpoint/2010/main" val="605275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Activity. How much can you find out about a person in the room.</a:t>
            </a:r>
            <a:endParaRPr lang="en-GB" dirty="0"/>
          </a:p>
        </p:txBody>
      </p:sp>
      <p:sp>
        <p:nvSpPr>
          <p:cNvPr id="4" name="Slide Number Placeholder 3"/>
          <p:cNvSpPr>
            <a:spLocks noGrp="1"/>
          </p:cNvSpPr>
          <p:nvPr>
            <p:ph type="sldNum" sz="quarter" idx="10"/>
          </p:nvPr>
        </p:nvSpPr>
        <p:spPr/>
        <p:txBody>
          <a:bodyPr/>
          <a:lstStyle/>
          <a:p>
            <a:fld id="{F93199CD-3E1B-4AE6-990F-76F925F5EA9F}" type="slidenum">
              <a:rPr lang="en-GB" smtClean="0"/>
              <a:t>16</a:t>
            </a:fld>
            <a:endParaRPr lang="en-GB"/>
          </a:p>
        </p:txBody>
      </p:sp>
    </p:spTree>
    <p:extLst>
      <p:ext uri="{BB962C8B-B14F-4D97-AF65-F5344CB8AC3E}">
        <p14:creationId xmlns:p14="http://schemas.microsoft.com/office/powerpoint/2010/main" val="32613970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a:solidFill>
                  <a:schemeClr val="tx1"/>
                </a:solidFill>
              </a:defRPr>
            </a:lvl1pPr>
          </a:lstStyle>
          <a:p>
            <a:r>
              <a:rPr lang="en-US" smtClean="0"/>
              <a:t>Click to edit Master title style</a:t>
            </a:r>
            <a:endParaRPr/>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10/11/2017</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lvl1pPr>
          </a:lstStyle>
          <a:p>
            <a:r>
              <a:rPr lang="en-US" smtClean="0"/>
              <a:t>Click to edit Master title style</a:t>
            </a:r>
            <a:endParaRPr/>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10/11/2017</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10/11/2017</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fld id="{03F41C87-7AD9-4845-A077-840E4A0F3F06}" type="datetimeFigureOut">
              <a:rPr lang="en-US"/>
              <a:t>10/11/2017</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03F41C87-7AD9-4845-A077-840E4A0F3F06}" type="datetimeFigureOut">
              <a:rPr lang="en-US"/>
              <a:t>10/11/2017</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03F41C87-7AD9-4845-A077-840E4A0F3F06}" type="datetimeFigureOut">
              <a:rPr lang="en-US"/>
              <a:t>10/11/2017</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03F41C87-7AD9-4845-A077-840E4A0F3F06}" type="datetimeFigureOut">
              <a:rPr lang="en-US"/>
              <a:t>10/11/2017</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pPr/>
              <a:t>10/11/2017</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10/11/2017</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10/11/2017</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p:spPr>
        <p:txBody>
          <a:bodyPr vert="horz" lIns="91440" tIns="45720" rIns="9144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03F41C87-7AD9-4845-A077-840E4A0F3F06}" type="datetimeFigureOut">
              <a:rPr lang="en-US" smtClean="0"/>
              <a:pPr/>
              <a:t>10/11/2017</a:t>
            </a:fld>
            <a:endParaRPr lang="en-US"/>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spc="100" baseline="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hyperlink" Target="mailto:J.Bloggs@uwtsd.ac.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dirty="0" smtClean="0"/>
              <a:t>Academic Skills</a:t>
            </a:r>
            <a:endParaRPr lang="en-US" dirty="0"/>
          </a:p>
        </p:txBody>
      </p:sp>
      <p:sp>
        <p:nvSpPr>
          <p:cNvPr id="4" name="Subtitle 3"/>
          <p:cNvSpPr>
            <a:spLocks noGrp="1"/>
          </p:cNvSpPr>
          <p:nvPr>
            <p:ph type="subTitle" idx="1"/>
          </p:nvPr>
        </p:nvSpPr>
        <p:spPr/>
        <p:txBody>
          <a:bodyPr/>
          <a:lstStyle/>
          <a:p>
            <a:r>
              <a:rPr lang="it-IT" dirty="0" smtClean="0"/>
              <a:t>Digital Literacy</a:t>
            </a:r>
            <a:endParaRPr lang="it-IT" dirty="0"/>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Explore our understanding of digital literacy</a:t>
            </a:r>
          </a:p>
          <a:p>
            <a:r>
              <a:rPr lang="en-GB" dirty="0" smtClean="0"/>
              <a:t>Become familiar with UWTSD’s Email system and related policies</a:t>
            </a:r>
          </a:p>
          <a:p>
            <a:r>
              <a:rPr lang="en-GB" dirty="0" smtClean="0"/>
              <a:t>Social Media and appropriate usage</a:t>
            </a:r>
          </a:p>
          <a:p>
            <a:r>
              <a:rPr lang="en-GB" dirty="0" err="1" smtClean="0"/>
              <a:t>Turnitin</a:t>
            </a:r>
            <a:r>
              <a:rPr lang="en-GB" dirty="0" smtClean="0"/>
              <a:t> – academic assignment submission portal</a:t>
            </a:r>
          </a:p>
          <a:p>
            <a:r>
              <a:rPr lang="en-GB" dirty="0" smtClean="0"/>
              <a:t>Using Microsoft Word 2013 to support your referencing in assignments</a:t>
            </a:r>
            <a:endParaRPr lang="en-GB" dirty="0"/>
          </a:p>
        </p:txBody>
      </p:sp>
    </p:spTree>
    <p:extLst>
      <p:ext uri="{BB962C8B-B14F-4D97-AF65-F5344CB8AC3E}">
        <p14:creationId xmlns:p14="http://schemas.microsoft.com/office/powerpoint/2010/main" val="4205790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What is digital literacy?</a:t>
            </a:r>
          </a:p>
          <a:p>
            <a:r>
              <a:rPr lang="en-GB" dirty="0" smtClean="0"/>
              <a:t>Spend a few minutes working with a small group exploring your understanding of digital literacy.</a:t>
            </a:r>
            <a:endParaRPr lang="en-GB" dirty="0"/>
          </a:p>
        </p:txBody>
      </p:sp>
    </p:spTree>
    <p:extLst>
      <p:ext uri="{BB962C8B-B14F-4D97-AF65-F5344CB8AC3E}">
        <p14:creationId xmlns:p14="http://schemas.microsoft.com/office/powerpoint/2010/main" val="33705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4230687113"/>
              </p:ext>
            </p:extLst>
          </p:nvPr>
        </p:nvGraphicFramePr>
        <p:xfrm>
          <a:off x="2031471" y="188640"/>
          <a:ext cx="9247517" cy="6480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405780" y="476672"/>
            <a:ext cx="3312368" cy="1323439"/>
          </a:xfrm>
          <a:prstGeom prst="rect">
            <a:avLst/>
          </a:prstGeom>
          <a:noFill/>
        </p:spPr>
        <p:txBody>
          <a:bodyPr wrap="square" rtlCol="0">
            <a:spAutoFit/>
          </a:bodyPr>
          <a:lstStyle/>
          <a:p>
            <a:r>
              <a:rPr lang="en-GB" sz="4000" b="1" dirty="0" smtClean="0"/>
              <a:t>Digital Literacy</a:t>
            </a:r>
            <a:endParaRPr lang="en-GB" sz="4000" b="1" dirty="0"/>
          </a:p>
        </p:txBody>
      </p:sp>
    </p:spTree>
    <p:extLst>
      <p:ext uri="{BB962C8B-B14F-4D97-AF65-F5344CB8AC3E}">
        <p14:creationId xmlns:p14="http://schemas.microsoft.com/office/powerpoint/2010/main" val="1773208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UWTSD – Email System</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You all have free access to the University email account.</a:t>
            </a:r>
          </a:p>
          <a:p>
            <a:r>
              <a:rPr lang="en-GB" dirty="0" smtClean="0"/>
              <a:t>It is via Microsoft Office 365. This should be checked regularly to avoid missing university messages. Emails can be directly from your course tutors, or university wide emails.</a:t>
            </a:r>
          </a:p>
          <a:p>
            <a:r>
              <a:rPr lang="en-GB" dirty="0" smtClean="0"/>
              <a:t>Your email address will be in the form of:</a:t>
            </a:r>
          </a:p>
          <a:p>
            <a:pPr marL="0" indent="0">
              <a:buNone/>
            </a:pPr>
            <a:r>
              <a:rPr lang="en-GB" dirty="0"/>
              <a:t>studentnumber@student.uwtsd.ac.uk for students (e.g. 12345678@student.uwtsd.ac.uk)</a:t>
            </a:r>
          </a:p>
          <a:p>
            <a:pPr marL="0" indent="0">
              <a:buNone/>
            </a:pPr>
            <a:r>
              <a:rPr lang="en-GB" dirty="0"/>
              <a:t>username@uwtsd.ac.uk for staff including Associates (e.g. </a:t>
            </a:r>
            <a:r>
              <a:rPr lang="en-GB" dirty="0">
                <a:hlinkClick r:id="rId2"/>
              </a:rPr>
              <a:t>J.Bloggs@uwtsd.ac.uk</a:t>
            </a:r>
            <a:r>
              <a:rPr lang="en-GB" dirty="0" smtClean="0"/>
              <a:t>)</a:t>
            </a:r>
          </a:p>
          <a:p>
            <a:r>
              <a:rPr lang="en-GB" dirty="0" smtClean="0"/>
              <a:t>To access the email account, you can use the web browser and the address:</a:t>
            </a:r>
          </a:p>
          <a:p>
            <a:pPr marL="0" indent="0">
              <a:buNone/>
            </a:pPr>
            <a:r>
              <a:rPr lang="en-GB" dirty="0"/>
              <a:t>www.outlook.com/uwtsd.ac.uk and entering their email address and password.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73579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University e-mail guides</a:t>
            </a:r>
            <a:endParaRPr lang="en-GB" dirty="0"/>
          </a:p>
        </p:txBody>
      </p:sp>
      <p:sp>
        <p:nvSpPr>
          <p:cNvPr id="3" name="Content Placeholder 2"/>
          <p:cNvSpPr>
            <a:spLocks noGrp="1"/>
          </p:cNvSpPr>
          <p:nvPr>
            <p:ph idx="1"/>
          </p:nvPr>
        </p:nvSpPr>
        <p:spPr/>
        <p:txBody>
          <a:bodyPr/>
          <a:lstStyle/>
          <a:p>
            <a:r>
              <a:rPr lang="en-GB" dirty="0"/>
              <a:t>http://www.uwtsd.ac.uk/ithelp/online-guides/email--calendar-guides/</a:t>
            </a:r>
          </a:p>
          <a:p>
            <a:endParaRPr lang="en-GB" dirty="0"/>
          </a:p>
        </p:txBody>
      </p:sp>
    </p:spTree>
    <p:extLst>
      <p:ext uri="{BB962C8B-B14F-4D97-AF65-F5344CB8AC3E}">
        <p14:creationId xmlns:p14="http://schemas.microsoft.com/office/powerpoint/2010/main" val="635481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81876" y="136325"/>
            <a:ext cx="10868370" cy="6720782"/>
          </a:xfrm>
        </p:spPr>
      </p:pic>
    </p:spTree>
    <p:extLst>
      <p:ext uri="{BB962C8B-B14F-4D97-AF65-F5344CB8AC3E}">
        <p14:creationId xmlns:p14="http://schemas.microsoft.com/office/powerpoint/2010/main" val="2310807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E-Mail Communication</a:t>
            </a:r>
            <a:endParaRPr lang="en-GB" dirty="0"/>
          </a:p>
        </p:txBody>
      </p:sp>
      <p:sp>
        <p:nvSpPr>
          <p:cNvPr id="3" name="Content Placeholder 2"/>
          <p:cNvSpPr>
            <a:spLocks noGrp="1"/>
          </p:cNvSpPr>
          <p:nvPr>
            <p:ph idx="1"/>
          </p:nvPr>
        </p:nvSpPr>
        <p:spPr/>
        <p:txBody>
          <a:bodyPr/>
          <a:lstStyle/>
          <a:p>
            <a:r>
              <a:rPr lang="en-GB" dirty="0" smtClean="0"/>
              <a:t>All information that you receive from the university will be via your University e-mail account.</a:t>
            </a:r>
          </a:p>
          <a:p>
            <a:r>
              <a:rPr lang="en-GB" dirty="0" smtClean="0"/>
              <a:t>Staff will not contact you or respond to you, using your personal e-mail accounts.</a:t>
            </a:r>
          </a:p>
          <a:p>
            <a:r>
              <a:rPr lang="en-GB" dirty="0" smtClean="0"/>
              <a:t>Data protection and email usage.</a:t>
            </a:r>
            <a:endParaRPr lang="en-GB" dirty="0"/>
          </a:p>
        </p:txBody>
      </p:sp>
    </p:spTree>
    <p:extLst>
      <p:ext uri="{BB962C8B-B14F-4D97-AF65-F5344CB8AC3E}">
        <p14:creationId xmlns:p14="http://schemas.microsoft.com/office/powerpoint/2010/main" val="1522990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E-Mail Communication</a:t>
            </a:r>
            <a:endParaRPr lang="en-GB" dirty="0"/>
          </a:p>
        </p:txBody>
      </p:sp>
      <p:sp>
        <p:nvSpPr>
          <p:cNvPr id="3" name="Content Placeholder 2"/>
          <p:cNvSpPr>
            <a:spLocks noGrp="1"/>
          </p:cNvSpPr>
          <p:nvPr>
            <p:ph idx="1"/>
          </p:nvPr>
        </p:nvSpPr>
        <p:spPr/>
        <p:txBody>
          <a:bodyPr/>
          <a:lstStyle/>
          <a:p>
            <a:r>
              <a:rPr lang="en-GB" dirty="0" smtClean="0"/>
              <a:t>When contacting members of staff, please use a professional manner, do not use </a:t>
            </a:r>
            <a:r>
              <a:rPr lang="en-GB" dirty="0" err="1" smtClean="0"/>
              <a:t>emojis</a:t>
            </a:r>
            <a:r>
              <a:rPr lang="en-GB" dirty="0" smtClean="0"/>
              <a:t>, kisses or text speak.</a:t>
            </a:r>
          </a:p>
          <a:p>
            <a:r>
              <a:rPr lang="en-GB" dirty="0" smtClean="0"/>
              <a:t>Remember to either introduce yourself, or sign off with your name. It can also be helpful to include your student number.</a:t>
            </a:r>
            <a:endParaRPr lang="en-GB" dirty="0"/>
          </a:p>
        </p:txBody>
      </p:sp>
    </p:spTree>
    <p:extLst>
      <p:ext uri="{BB962C8B-B14F-4D97-AF65-F5344CB8AC3E}">
        <p14:creationId xmlns:p14="http://schemas.microsoft.com/office/powerpoint/2010/main" val="3593884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E-Mail Communication</a:t>
            </a:r>
            <a:endParaRPr lang="en-GB" dirty="0"/>
          </a:p>
        </p:txBody>
      </p:sp>
      <p:sp>
        <p:nvSpPr>
          <p:cNvPr id="3" name="Content Placeholder 2"/>
          <p:cNvSpPr>
            <a:spLocks noGrp="1"/>
          </p:cNvSpPr>
          <p:nvPr>
            <p:ph idx="1"/>
          </p:nvPr>
        </p:nvSpPr>
        <p:spPr/>
        <p:txBody>
          <a:bodyPr/>
          <a:lstStyle/>
          <a:p>
            <a:r>
              <a:rPr lang="en-GB" dirty="0" smtClean="0"/>
              <a:t>Please allow 48 hours for a response to your email. This is university policy.</a:t>
            </a:r>
          </a:p>
          <a:p>
            <a:r>
              <a:rPr lang="en-GB" dirty="0" smtClean="0"/>
              <a:t>This does not include weekends or holidays! </a:t>
            </a:r>
          </a:p>
          <a:p>
            <a:pPr lvl="1"/>
            <a:r>
              <a:rPr lang="en-GB" dirty="0" smtClean="0"/>
              <a:t>If you send an e-mail on Friday, you may not hear from the tutor until Tuesday.</a:t>
            </a:r>
          </a:p>
          <a:p>
            <a:r>
              <a:rPr lang="en-GB" dirty="0" smtClean="0"/>
              <a:t>Please do not contact another member of staff with the same question if you have not received an email response.</a:t>
            </a:r>
            <a:endParaRPr lang="en-GB" dirty="0"/>
          </a:p>
        </p:txBody>
      </p:sp>
    </p:spTree>
    <p:extLst>
      <p:ext uri="{BB962C8B-B14F-4D97-AF65-F5344CB8AC3E}">
        <p14:creationId xmlns:p14="http://schemas.microsoft.com/office/powerpoint/2010/main" val="2902772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E-Mail Communication</a:t>
            </a:r>
            <a:endParaRPr lang="en-GB" dirty="0"/>
          </a:p>
        </p:txBody>
      </p:sp>
      <p:sp>
        <p:nvSpPr>
          <p:cNvPr id="3" name="Content Placeholder 2"/>
          <p:cNvSpPr>
            <a:spLocks noGrp="1"/>
          </p:cNvSpPr>
          <p:nvPr>
            <p:ph idx="1"/>
          </p:nvPr>
        </p:nvSpPr>
        <p:spPr/>
        <p:txBody>
          <a:bodyPr/>
          <a:lstStyle/>
          <a:p>
            <a:r>
              <a:rPr lang="en-GB" dirty="0" smtClean="0"/>
              <a:t>Please ensure that you e-mail the correct member of staff for your enquiry.</a:t>
            </a:r>
          </a:p>
          <a:p>
            <a:pPr lvl="1"/>
            <a:r>
              <a:rPr lang="en-GB" dirty="0"/>
              <a:t>Any issues regarding the course itself, questions and issues about the course etc. – you must contact the programme director.</a:t>
            </a:r>
          </a:p>
          <a:p>
            <a:pPr lvl="1"/>
            <a:r>
              <a:rPr lang="en-GB" dirty="0"/>
              <a:t>If you have specific questions relating to a module (i.e., questions about assignments) you must contact the module tutor responsible.</a:t>
            </a:r>
          </a:p>
          <a:p>
            <a:pPr lvl="1"/>
            <a:r>
              <a:rPr lang="en-GB" dirty="0" smtClean="0"/>
              <a:t>If </a:t>
            </a:r>
            <a:r>
              <a:rPr lang="en-GB" dirty="0"/>
              <a:t>you are experiencing personal distress you can contact your personal tutor, your programme director or student services. </a:t>
            </a:r>
          </a:p>
          <a:p>
            <a:pPr lvl="1"/>
            <a:endParaRPr lang="en-GB" dirty="0"/>
          </a:p>
        </p:txBody>
      </p:sp>
    </p:spTree>
    <p:extLst>
      <p:ext uri="{BB962C8B-B14F-4D97-AF65-F5344CB8AC3E}">
        <p14:creationId xmlns:p14="http://schemas.microsoft.com/office/powerpoint/2010/main" val="215288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Communication via Email</a:t>
            </a:r>
            <a:br>
              <a:rPr lang="en-GB" dirty="0" smtClean="0"/>
            </a:br>
            <a:r>
              <a:rPr lang="en-GB" dirty="0" smtClean="0"/>
              <a:t>Do’s and Don'ts</a:t>
            </a:r>
            <a:endParaRPr lang="en-GB" dirty="0"/>
          </a:p>
        </p:txBody>
      </p:sp>
      <p:sp>
        <p:nvSpPr>
          <p:cNvPr id="7" name="Text Placeholder 6"/>
          <p:cNvSpPr>
            <a:spLocks noGrp="1"/>
          </p:cNvSpPr>
          <p:nvPr>
            <p:ph type="body" idx="1"/>
          </p:nvPr>
        </p:nvSpPr>
        <p:spPr/>
        <p:txBody>
          <a:bodyPr/>
          <a:lstStyle/>
          <a:p>
            <a:r>
              <a:rPr lang="en-GB" dirty="0" smtClean="0"/>
              <a:t>Do’s</a:t>
            </a:r>
            <a:endParaRPr lang="en-GB" dirty="0"/>
          </a:p>
        </p:txBody>
      </p:sp>
      <p:sp>
        <p:nvSpPr>
          <p:cNvPr id="8" name="Content Placeholder 7"/>
          <p:cNvSpPr>
            <a:spLocks noGrp="1"/>
          </p:cNvSpPr>
          <p:nvPr>
            <p:ph sz="half" idx="2"/>
          </p:nvPr>
        </p:nvSpPr>
        <p:spPr/>
        <p:txBody>
          <a:bodyPr>
            <a:normAutofit fontScale="70000" lnSpcReduction="20000"/>
          </a:bodyPr>
          <a:lstStyle/>
          <a:p>
            <a:r>
              <a:rPr lang="en-GB" dirty="0" smtClean="0"/>
              <a:t>Check your University Email Regularly. </a:t>
            </a:r>
          </a:p>
          <a:p>
            <a:r>
              <a:rPr lang="en-GB" dirty="0" smtClean="0"/>
              <a:t>Use your University Email Account to contact staff members. </a:t>
            </a:r>
          </a:p>
          <a:p>
            <a:r>
              <a:rPr lang="en-GB" dirty="0" smtClean="0"/>
              <a:t>Contact the correct member of staff. </a:t>
            </a:r>
          </a:p>
          <a:p>
            <a:r>
              <a:rPr lang="en-GB" dirty="0" smtClean="0"/>
              <a:t>Allow 48 hours for a response, before sending a follow up email. </a:t>
            </a:r>
          </a:p>
          <a:p>
            <a:r>
              <a:rPr lang="en-GB" dirty="0" smtClean="0"/>
              <a:t>Use E-mails as the primary source of communication out of lectures.  </a:t>
            </a:r>
          </a:p>
          <a:p>
            <a:r>
              <a:rPr lang="en-GB" dirty="0" smtClean="0"/>
              <a:t>Use correct grammar / punctuation. </a:t>
            </a:r>
          </a:p>
          <a:p>
            <a:r>
              <a:rPr lang="en-GB" dirty="0" smtClean="0"/>
              <a:t>Identify yourself clearly within the email. </a:t>
            </a:r>
            <a:endParaRPr lang="en-GB" dirty="0"/>
          </a:p>
        </p:txBody>
      </p:sp>
      <p:sp>
        <p:nvSpPr>
          <p:cNvPr id="9" name="Text Placeholder 8"/>
          <p:cNvSpPr>
            <a:spLocks noGrp="1"/>
          </p:cNvSpPr>
          <p:nvPr>
            <p:ph type="body" sz="quarter" idx="3"/>
          </p:nvPr>
        </p:nvSpPr>
        <p:spPr/>
        <p:txBody>
          <a:bodyPr/>
          <a:lstStyle/>
          <a:p>
            <a:r>
              <a:rPr lang="en-GB" dirty="0" smtClean="0"/>
              <a:t>Don’ts</a:t>
            </a:r>
            <a:endParaRPr lang="en-GB" dirty="0"/>
          </a:p>
        </p:txBody>
      </p:sp>
      <p:sp>
        <p:nvSpPr>
          <p:cNvPr id="10" name="Content Placeholder 9"/>
          <p:cNvSpPr>
            <a:spLocks noGrp="1"/>
          </p:cNvSpPr>
          <p:nvPr>
            <p:ph sz="quarter" idx="4"/>
          </p:nvPr>
        </p:nvSpPr>
        <p:spPr/>
        <p:txBody>
          <a:bodyPr/>
          <a:lstStyle/>
          <a:p>
            <a:r>
              <a:rPr lang="en-GB" sz="1800" dirty="0" smtClean="0"/>
              <a:t>Contact other members of staff for the same line of enquiry (unless told to be the original member of staff).</a:t>
            </a:r>
          </a:p>
          <a:p>
            <a:r>
              <a:rPr lang="en-GB" sz="1800" dirty="0" smtClean="0"/>
              <a:t> No Kisses</a:t>
            </a:r>
          </a:p>
          <a:p>
            <a:r>
              <a:rPr lang="en-GB" sz="1800" dirty="0"/>
              <a:t> </a:t>
            </a:r>
            <a:r>
              <a:rPr lang="en-GB" sz="1800" dirty="0" smtClean="0"/>
              <a:t>No Emoji’s</a:t>
            </a:r>
          </a:p>
          <a:p>
            <a:r>
              <a:rPr lang="en-GB" sz="1800" dirty="0"/>
              <a:t> </a:t>
            </a:r>
            <a:r>
              <a:rPr lang="en-GB" sz="1800" dirty="0" smtClean="0"/>
              <a:t>Avoid Text Speak. </a:t>
            </a:r>
          </a:p>
          <a:p>
            <a:endParaRPr lang="en-GB" dirty="0"/>
          </a:p>
        </p:txBody>
      </p:sp>
    </p:spTree>
    <p:extLst>
      <p:ext uri="{BB962C8B-B14F-4D97-AF65-F5344CB8AC3E}">
        <p14:creationId xmlns:p14="http://schemas.microsoft.com/office/powerpoint/2010/main" val="3896908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7868" y="620688"/>
            <a:ext cx="10058400" cy="5657849"/>
          </a:xfrm>
          <a:prstGeom prst="rect">
            <a:avLst/>
          </a:prstGeom>
        </p:spPr>
      </p:pic>
      <p:sp>
        <p:nvSpPr>
          <p:cNvPr id="3" name="TextBox 2"/>
          <p:cNvSpPr txBox="1"/>
          <p:nvPr/>
        </p:nvSpPr>
        <p:spPr>
          <a:xfrm>
            <a:off x="1341884" y="637045"/>
            <a:ext cx="4320480" cy="830997"/>
          </a:xfrm>
          <a:prstGeom prst="rect">
            <a:avLst/>
          </a:prstGeom>
          <a:noFill/>
        </p:spPr>
        <p:txBody>
          <a:bodyPr wrap="square" rtlCol="0">
            <a:spAutoFit/>
          </a:bodyPr>
          <a:lstStyle/>
          <a:p>
            <a:r>
              <a:rPr lang="en-GB" sz="4800" b="1" dirty="0" smtClean="0"/>
              <a:t>Social Media</a:t>
            </a:r>
            <a:endParaRPr lang="en-GB" sz="4800" b="1" dirty="0"/>
          </a:p>
        </p:txBody>
      </p:sp>
    </p:spTree>
    <p:extLst>
      <p:ext uri="{BB962C8B-B14F-4D97-AF65-F5344CB8AC3E}">
        <p14:creationId xmlns:p14="http://schemas.microsoft.com/office/powerpoint/2010/main" val="1362935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a:t>
            </a:r>
            <a:endParaRPr lang="en-GB" dirty="0"/>
          </a:p>
        </p:txBody>
      </p:sp>
      <p:sp>
        <p:nvSpPr>
          <p:cNvPr id="3" name="Content Placeholder 2"/>
          <p:cNvSpPr>
            <a:spLocks noGrp="1"/>
          </p:cNvSpPr>
          <p:nvPr>
            <p:ph idx="1"/>
          </p:nvPr>
        </p:nvSpPr>
        <p:spPr/>
        <p:txBody>
          <a:bodyPr/>
          <a:lstStyle/>
          <a:p>
            <a:r>
              <a:rPr lang="en-GB" dirty="0" smtClean="0"/>
              <a:t>Social media can be a very helpful platform for help and support.</a:t>
            </a:r>
          </a:p>
          <a:p>
            <a:r>
              <a:rPr lang="en-GB" dirty="0" smtClean="0"/>
              <a:t>However it can also be problematic.</a:t>
            </a:r>
          </a:p>
          <a:p>
            <a:r>
              <a:rPr lang="en-GB" dirty="0" smtClean="0"/>
              <a:t>Misunderstandings can easily happen and the fall-out from this can cause difficulties.</a:t>
            </a:r>
            <a:endParaRPr lang="en-GB" dirty="0"/>
          </a:p>
        </p:txBody>
      </p:sp>
    </p:spTree>
    <p:extLst>
      <p:ext uri="{BB962C8B-B14F-4D97-AF65-F5344CB8AC3E}">
        <p14:creationId xmlns:p14="http://schemas.microsoft.com/office/powerpoint/2010/main" val="1151158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a:t>
            </a:r>
            <a:endParaRPr lang="en-GB" dirty="0"/>
          </a:p>
        </p:txBody>
      </p:sp>
      <p:sp>
        <p:nvSpPr>
          <p:cNvPr id="3" name="Content Placeholder 2"/>
          <p:cNvSpPr>
            <a:spLocks noGrp="1"/>
          </p:cNvSpPr>
          <p:nvPr>
            <p:ph idx="1"/>
          </p:nvPr>
        </p:nvSpPr>
        <p:spPr/>
        <p:txBody>
          <a:bodyPr/>
          <a:lstStyle/>
          <a:p>
            <a:r>
              <a:rPr lang="en-GB" dirty="0" smtClean="0"/>
              <a:t>Always check your information is accurate before posting to Social Media, e.g. speak to your module leader, or check Moodle.</a:t>
            </a:r>
          </a:p>
          <a:p>
            <a:r>
              <a:rPr lang="en-GB" dirty="0" smtClean="0"/>
              <a:t>Please be mindful of what and how you post information on to Social Media. There have been serious academic consequences for inappropriate use of Social Media.</a:t>
            </a:r>
          </a:p>
          <a:p>
            <a:r>
              <a:rPr lang="en-GB" dirty="0" smtClean="0"/>
              <a:t>Also, please remember Copyright rules and regulations if you share information.</a:t>
            </a:r>
          </a:p>
          <a:p>
            <a:r>
              <a:rPr lang="en-GB" dirty="0" smtClean="0"/>
              <a:t>Use Social Media responsibly.</a:t>
            </a:r>
            <a:endParaRPr lang="en-GB" dirty="0"/>
          </a:p>
        </p:txBody>
      </p:sp>
    </p:spTree>
    <p:extLst>
      <p:ext uri="{BB962C8B-B14F-4D97-AF65-F5344CB8AC3E}">
        <p14:creationId xmlns:p14="http://schemas.microsoft.com/office/powerpoint/2010/main" val="386295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a:t>
            </a:r>
            <a:endParaRPr lang="en-GB" dirty="0"/>
          </a:p>
        </p:txBody>
      </p:sp>
      <p:sp>
        <p:nvSpPr>
          <p:cNvPr id="3" name="Content Placeholder 2"/>
          <p:cNvSpPr>
            <a:spLocks noGrp="1"/>
          </p:cNvSpPr>
          <p:nvPr>
            <p:ph idx="1"/>
          </p:nvPr>
        </p:nvSpPr>
        <p:spPr/>
        <p:txBody>
          <a:bodyPr/>
          <a:lstStyle/>
          <a:p>
            <a:r>
              <a:rPr lang="en-GB" dirty="0" smtClean="0"/>
              <a:t>Employers have been known to check Facebook and other Social Media platforms. Your life may not be as private as you think!</a:t>
            </a:r>
          </a:p>
          <a:p>
            <a:r>
              <a:rPr lang="en-GB" dirty="0" smtClean="0"/>
              <a:t>Please consider this when you post and reflect on the consequences it may have to your future employment.</a:t>
            </a:r>
            <a:endParaRPr lang="en-GB" dirty="0"/>
          </a:p>
        </p:txBody>
      </p:sp>
    </p:spTree>
    <p:extLst>
      <p:ext uri="{BB962C8B-B14F-4D97-AF65-F5344CB8AC3E}">
        <p14:creationId xmlns:p14="http://schemas.microsoft.com/office/powerpoint/2010/main" val="2087533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81000"/>
            <a:ext cx="9144000" cy="1371600"/>
          </a:xfrm>
        </p:spPr>
        <p:txBody>
          <a:bodyPr/>
          <a:lstStyle/>
          <a:p>
            <a:r>
              <a:rPr lang="en-GB" dirty="0" smtClean="0"/>
              <a:t>A guide to </a:t>
            </a:r>
            <a:r>
              <a:rPr lang="en-GB" dirty="0" err="1" smtClean="0"/>
              <a:t>Turnitin</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79725" y="2600325"/>
            <a:ext cx="6429375" cy="1657350"/>
          </a:xfrm>
          <a:prstGeom prst="rect">
            <a:avLst/>
          </a:prstGeom>
        </p:spPr>
      </p:pic>
    </p:spTree>
    <p:extLst>
      <p:ext uri="{BB962C8B-B14F-4D97-AF65-F5344CB8AC3E}">
        <p14:creationId xmlns:p14="http://schemas.microsoft.com/office/powerpoint/2010/main" val="137934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
            </a:r>
            <a:r>
              <a:rPr lang="en-GB" dirty="0" err="1" smtClean="0"/>
              <a:t>Turnitin</a:t>
            </a:r>
            <a:r>
              <a:rPr lang="en-GB" dirty="0" smtClean="0"/>
              <a:t>?</a:t>
            </a:r>
            <a:endParaRPr lang="en-GB" dirty="0"/>
          </a:p>
        </p:txBody>
      </p:sp>
      <p:sp>
        <p:nvSpPr>
          <p:cNvPr id="3" name="Content Placeholder 2"/>
          <p:cNvSpPr>
            <a:spLocks noGrp="1"/>
          </p:cNvSpPr>
          <p:nvPr>
            <p:ph idx="1"/>
          </p:nvPr>
        </p:nvSpPr>
        <p:spPr/>
        <p:txBody>
          <a:bodyPr/>
          <a:lstStyle/>
          <a:p>
            <a:r>
              <a:rPr lang="en-GB" dirty="0" smtClean="0"/>
              <a:t>This is software that academic staff will use to read through your work, check the originality and provide feedback.</a:t>
            </a:r>
          </a:p>
          <a:p>
            <a:r>
              <a:rPr lang="en-GB" dirty="0" smtClean="0"/>
              <a:t>You can find it on your Moodle Module Page, under Assignments Submissions links.</a:t>
            </a:r>
          </a:p>
          <a:p>
            <a:r>
              <a:rPr lang="en-GB" dirty="0" smtClean="0"/>
              <a:t>Most of your assignments will be submitted through </a:t>
            </a:r>
            <a:r>
              <a:rPr lang="en-GB" dirty="0" err="1" smtClean="0"/>
              <a:t>Turnitin</a:t>
            </a:r>
            <a:r>
              <a:rPr lang="en-GB" dirty="0" smtClean="0"/>
              <a:t>. There will be some exceptions and your lecturer will advise you of these.</a:t>
            </a:r>
            <a:endParaRPr lang="en-GB" dirty="0"/>
          </a:p>
        </p:txBody>
      </p:sp>
    </p:spTree>
    <p:extLst>
      <p:ext uri="{BB962C8B-B14F-4D97-AF65-F5344CB8AC3E}">
        <p14:creationId xmlns:p14="http://schemas.microsoft.com/office/powerpoint/2010/main" val="1012708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Turnitin</a:t>
            </a:r>
            <a:endParaRPr lang="en-GB" dirty="0"/>
          </a:p>
        </p:txBody>
      </p:sp>
      <p:sp>
        <p:nvSpPr>
          <p:cNvPr id="3" name="Content Placeholder 2"/>
          <p:cNvSpPr>
            <a:spLocks noGrp="1"/>
          </p:cNvSpPr>
          <p:nvPr>
            <p:ph idx="1"/>
          </p:nvPr>
        </p:nvSpPr>
        <p:spPr/>
        <p:txBody>
          <a:bodyPr/>
          <a:lstStyle/>
          <a:p>
            <a:r>
              <a:rPr lang="en-GB" dirty="0" smtClean="0"/>
              <a:t>The software will check your work against over 14 billion web pages and over 150million student papers, leading library databases and publications.</a:t>
            </a:r>
          </a:p>
          <a:p>
            <a:r>
              <a:rPr lang="en-GB" dirty="0" smtClean="0"/>
              <a:t>It allows lecturers to provide individual feedback to each student, and gives the opportunity for the markers to customise their comments on the actual work.</a:t>
            </a:r>
          </a:p>
        </p:txBody>
      </p:sp>
    </p:spTree>
    <p:extLst>
      <p:ext uri="{BB962C8B-B14F-4D97-AF65-F5344CB8AC3E}">
        <p14:creationId xmlns:p14="http://schemas.microsoft.com/office/powerpoint/2010/main" val="3321346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information</a:t>
            </a:r>
            <a:endParaRPr lang="en-GB" dirty="0"/>
          </a:p>
        </p:txBody>
      </p:sp>
      <p:sp>
        <p:nvSpPr>
          <p:cNvPr id="3" name="Content Placeholder 2"/>
          <p:cNvSpPr>
            <a:spLocks noGrp="1"/>
          </p:cNvSpPr>
          <p:nvPr>
            <p:ph idx="1"/>
          </p:nvPr>
        </p:nvSpPr>
        <p:spPr/>
        <p:txBody>
          <a:bodyPr/>
          <a:lstStyle/>
          <a:p>
            <a:r>
              <a:rPr lang="en-GB" dirty="0" smtClean="0"/>
              <a:t>The module tutor will open the draft and the final portals.</a:t>
            </a:r>
          </a:p>
          <a:p>
            <a:r>
              <a:rPr lang="en-GB" dirty="0" smtClean="0"/>
              <a:t>You can only submit </a:t>
            </a:r>
            <a:r>
              <a:rPr lang="en-GB" u="sng" dirty="0" smtClean="0"/>
              <a:t>ONE</a:t>
            </a:r>
            <a:r>
              <a:rPr lang="en-GB" dirty="0" smtClean="0"/>
              <a:t> draft copy and </a:t>
            </a:r>
            <a:r>
              <a:rPr lang="en-GB" u="sng" dirty="0" smtClean="0"/>
              <a:t>ONE</a:t>
            </a:r>
            <a:r>
              <a:rPr lang="en-GB" dirty="0" smtClean="0"/>
              <a:t> final copy. This will be in separate portals, you cannot overwrite. Make sure you put the correct assignment in the correct portal!</a:t>
            </a:r>
          </a:p>
          <a:p>
            <a:r>
              <a:rPr lang="en-GB" dirty="0" smtClean="0"/>
              <a:t>Make a note of the deadline date. For most of your assignments this will be 12:00 (midday) but again, check each module.</a:t>
            </a:r>
          </a:p>
          <a:p>
            <a:r>
              <a:rPr lang="en-GB" dirty="0" smtClean="0"/>
              <a:t>You will receive your mark and feedback within 20 working days (this is a university regulation).</a:t>
            </a:r>
          </a:p>
          <a:p>
            <a:r>
              <a:rPr lang="en-GB" dirty="0" smtClean="0"/>
              <a:t>All marks are provisional until the examination boards.</a:t>
            </a:r>
            <a:endParaRPr lang="en-GB" dirty="0"/>
          </a:p>
        </p:txBody>
      </p:sp>
    </p:spTree>
    <p:extLst>
      <p:ext uri="{BB962C8B-B14F-4D97-AF65-F5344CB8AC3E}">
        <p14:creationId xmlns:p14="http://schemas.microsoft.com/office/powerpoint/2010/main" val="2682355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51351" y="383178"/>
            <a:ext cx="10531179" cy="6287710"/>
          </a:xfrm>
        </p:spPr>
      </p:pic>
    </p:spTree>
    <p:extLst>
      <p:ext uri="{BB962C8B-B14F-4D97-AF65-F5344CB8AC3E}">
        <p14:creationId xmlns:p14="http://schemas.microsoft.com/office/powerpoint/2010/main" val="1090090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Grademark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In line with the University’s regulations</a:t>
            </a:r>
            <a:r>
              <a:rPr lang="en-GB" dirty="0"/>
              <a:t>, </a:t>
            </a:r>
            <a:r>
              <a:rPr lang="en-GB" dirty="0" smtClean="0"/>
              <a:t> the </a:t>
            </a:r>
            <a:r>
              <a:rPr lang="en-GB" b="1" dirty="0"/>
              <a:t>normal </a:t>
            </a:r>
            <a:r>
              <a:rPr lang="en-GB" dirty="0"/>
              <a:t>expectation is that all assignments or other forms of assessment are </a:t>
            </a:r>
            <a:r>
              <a:rPr lang="en-GB" dirty="0" smtClean="0"/>
              <a:t>submitted electronically</a:t>
            </a:r>
            <a:r>
              <a:rPr lang="en-GB" dirty="0"/>
              <a:t>, normally through the University’s Moodle </a:t>
            </a:r>
            <a:r>
              <a:rPr lang="en-GB" dirty="0" smtClean="0"/>
              <a:t>platform (via Turnitin).</a:t>
            </a:r>
          </a:p>
          <a:p>
            <a:endParaRPr lang="en-GB" dirty="0"/>
          </a:p>
          <a:p>
            <a:r>
              <a:rPr lang="en-GB" dirty="0" smtClean="0"/>
              <a:t>There maybe some cases where it is not expected for work to be submitted electronically via turnitin (e.g. Examinations). </a:t>
            </a:r>
          </a:p>
          <a:p>
            <a:endParaRPr lang="en-GB" dirty="0"/>
          </a:p>
          <a:p>
            <a:r>
              <a:rPr lang="en-GB" dirty="0" smtClean="0"/>
              <a:t>Consequently, you will receive your feedback and grade electronically via the </a:t>
            </a:r>
            <a:r>
              <a:rPr lang="en-GB" dirty="0" err="1"/>
              <a:t>G</a:t>
            </a:r>
            <a:r>
              <a:rPr lang="en-GB" dirty="0" err="1" smtClean="0"/>
              <a:t>radeMark</a:t>
            </a:r>
            <a:r>
              <a:rPr lang="en-GB" dirty="0" smtClean="0"/>
              <a:t> function of turnitin. </a:t>
            </a:r>
          </a:p>
          <a:p>
            <a:pPr lvl="1"/>
            <a:r>
              <a:rPr lang="en-GB" dirty="0" smtClean="0"/>
              <a:t>The lecturer will not print hard copies of the feedback. </a:t>
            </a:r>
            <a:endParaRPr lang="en-GB" dirty="0"/>
          </a:p>
        </p:txBody>
      </p:sp>
    </p:spTree>
    <p:extLst>
      <p:ext uri="{BB962C8B-B14F-4D97-AF65-F5344CB8AC3E}">
        <p14:creationId xmlns:p14="http://schemas.microsoft.com/office/powerpoint/2010/main" val="1151710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GradeMark</a:t>
            </a:r>
            <a:endParaRPr lang="en-GB" dirty="0"/>
          </a:p>
        </p:txBody>
      </p:sp>
      <p:sp>
        <p:nvSpPr>
          <p:cNvPr id="3" name="Content Placeholder 2"/>
          <p:cNvSpPr>
            <a:spLocks noGrp="1"/>
          </p:cNvSpPr>
          <p:nvPr>
            <p:ph idx="1"/>
          </p:nvPr>
        </p:nvSpPr>
        <p:spPr/>
        <p:txBody>
          <a:bodyPr/>
          <a:lstStyle/>
          <a:p>
            <a:r>
              <a:rPr lang="en-GB" dirty="0" smtClean="0"/>
              <a:t>To view your marked work, your grade and your feedback you will need to go into “Grade mark” view of your assignment. </a:t>
            </a:r>
          </a:p>
          <a:p>
            <a:endParaRPr lang="en-GB" dirty="0"/>
          </a:p>
          <a:p>
            <a:r>
              <a:rPr lang="en-GB" dirty="0" smtClean="0"/>
              <a:t>Click on your originally report score (as indicated in the next slide). </a:t>
            </a:r>
          </a:p>
          <a:p>
            <a:endParaRPr lang="en-GB" dirty="0"/>
          </a:p>
          <a:p>
            <a:r>
              <a:rPr lang="en-GB" dirty="0" smtClean="0"/>
              <a:t>Then as you see the essay in full, click on the </a:t>
            </a:r>
            <a:r>
              <a:rPr lang="en-GB" dirty="0" err="1" smtClean="0"/>
              <a:t>GradeMark</a:t>
            </a:r>
            <a:r>
              <a:rPr lang="en-GB" dirty="0" smtClean="0"/>
              <a:t> option in the document view. </a:t>
            </a:r>
            <a:endParaRPr lang="en-GB" dirty="0"/>
          </a:p>
        </p:txBody>
      </p:sp>
    </p:spTree>
    <p:extLst>
      <p:ext uri="{BB962C8B-B14F-4D97-AF65-F5344CB8AC3E}">
        <p14:creationId xmlns:p14="http://schemas.microsoft.com/office/powerpoint/2010/main" val="3146892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Grademark</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087" y="2668786"/>
            <a:ext cx="11491068" cy="3071013"/>
          </a:xfrm>
          <a:prstGeom prst="rect">
            <a:avLst/>
          </a:prstGeom>
        </p:spPr>
      </p:pic>
      <p:sp>
        <p:nvSpPr>
          <p:cNvPr id="5" name="Oval 4"/>
          <p:cNvSpPr/>
          <p:nvPr/>
        </p:nvSpPr>
        <p:spPr>
          <a:xfrm>
            <a:off x="9471732" y="4965300"/>
            <a:ext cx="939555" cy="77449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dirty="0"/>
          </a:p>
        </p:txBody>
      </p:sp>
    </p:spTree>
    <p:extLst>
      <p:ext uri="{BB962C8B-B14F-4D97-AF65-F5344CB8AC3E}">
        <p14:creationId xmlns:p14="http://schemas.microsoft.com/office/powerpoint/2010/main" val="685768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314242" y="293174"/>
            <a:ext cx="11349786" cy="6472215"/>
          </a:xfrm>
          <a:prstGeom prst="rect">
            <a:avLst/>
          </a:prstGeom>
        </p:spPr>
      </p:pic>
      <p:sp>
        <p:nvSpPr>
          <p:cNvPr id="5" name="Oval 4"/>
          <p:cNvSpPr/>
          <p:nvPr/>
        </p:nvSpPr>
        <p:spPr>
          <a:xfrm>
            <a:off x="1251352" y="383179"/>
            <a:ext cx="1338773" cy="1280981"/>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dirty="0"/>
          </a:p>
        </p:txBody>
      </p:sp>
    </p:spTree>
    <p:extLst>
      <p:ext uri="{BB962C8B-B14F-4D97-AF65-F5344CB8AC3E}">
        <p14:creationId xmlns:p14="http://schemas.microsoft.com/office/powerpoint/2010/main" val="2438401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GradeMark</a:t>
            </a:r>
            <a:endParaRPr lang="en-GB" dirty="0"/>
          </a:p>
        </p:txBody>
      </p:sp>
      <p:sp>
        <p:nvSpPr>
          <p:cNvPr id="3" name="Content Placeholder 2"/>
          <p:cNvSpPr>
            <a:spLocks noGrp="1"/>
          </p:cNvSpPr>
          <p:nvPr>
            <p:ph idx="1"/>
          </p:nvPr>
        </p:nvSpPr>
        <p:spPr/>
        <p:txBody>
          <a:bodyPr>
            <a:normAutofit lnSpcReduction="10000"/>
          </a:bodyPr>
          <a:lstStyle/>
          <a:p>
            <a:r>
              <a:rPr lang="en-GB" dirty="0" err="1" smtClean="0"/>
              <a:t>GradeMark</a:t>
            </a:r>
            <a:r>
              <a:rPr lang="en-GB" dirty="0" smtClean="0"/>
              <a:t> </a:t>
            </a:r>
            <a:r>
              <a:rPr lang="en-GB" dirty="0"/>
              <a:t>consists of:</a:t>
            </a:r>
          </a:p>
          <a:p>
            <a:r>
              <a:rPr lang="en-GB" dirty="0"/>
              <a:t> </a:t>
            </a:r>
          </a:p>
          <a:p>
            <a:r>
              <a:rPr lang="en-GB" b="1" dirty="0"/>
              <a:t>document viewer frame </a:t>
            </a:r>
            <a:r>
              <a:rPr lang="en-GB" dirty="0"/>
              <a:t>- shows the Grade, the title and author of the paper. The similarity index will be displayed if the instructor has allowed students to view the Originality Report for the assignment</a:t>
            </a:r>
          </a:p>
          <a:p>
            <a:r>
              <a:rPr lang="en-GB" b="1" dirty="0"/>
              <a:t>paper text </a:t>
            </a:r>
            <a:r>
              <a:rPr lang="en-GB" dirty="0"/>
              <a:t>- the full content of the submitted paper, including images, as well as any marks made by the instructor</a:t>
            </a:r>
          </a:p>
          <a:p>
            <a:r>
              <a:rPr lang="en-GB" b="1" dirty="0"/>
              <a:t>the </a:t>
            </a:r>
            <a:r>
              <a:rPr lang="en-GB" b="1" dirty="0" err="1" smtClean="0"/>
              <a:t>GradeMark</a:t>
            </a:r>
            <a:r>
              <a:rPr lang="en-GB" b="1" dirty="0" smtClean="0"/>
              <a:t> </a:t>
            </a:r>
            <a:r>
              <a:rPr lang="en-GB" b="1" dirty="0"/>
              <a:t>sidebar </a:t>
            </a:r>
            <a:r>
              <a:rPr lang="en-GB" dirty="0"/>
              <a:t>- displays the comment/mark list, general comments, and rubric scorecard information for the paper being viewed</a:t>
            </a:r>
          </a:p>
          <a:p>
            <a:endParaRPr lang="en-GB" dirty="0"/>
          </a:p>
        </p:txBody>
      </p:sp>
    </p:spTree>
    <p:extLst>
      <p:ext uri="{BB962C8B-B14F-4D97-AF65-F5344CB8AC3E}">
        <p14:creationId xmlns:p14="http://schemas.microsoft.com/office/powerpoint/2010/main" val="691981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GRADEMARK VIEW</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794083" y="2367238"/>
            <a:ext cx="10429793" cy="3572724"/>
          </a:xfrm>
          <a:prstGeom prst="rect">
            <a:avLst/>
          </a:prstGeom>
        </p:spPr>
      </p:pic>
    </p:spTree>
    <p:extLst>
      <p:ext uri="{BB962C8B-B14F-4D97-AF65-F5344CB8AC3E}">
        <p14:creationId xmlns:p14="http://schemas.microsoft.com/office/powerpoint/2010/main" val="1854526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77500" lnSpcReduction="20000"/>
          </a:bodyPr>
          <a:lstStyle/>
          <a:p>
            <a:r>
              <a:rPr lang="en-GB" dirty="0"/>
              <a:t/>
            </a:r>
            <a:br>
              <a:rPr lang="en-GB" dirty="0"/>
            </a:br>
            <a:r>
              <a:rPr lang="en-GB" dirty="0"/>
              <a:t>Marks added to a student submission appear in the body of the paper. The types of mark that an instructor can make on a student submission is a combination of any of the following:</a:t>
            </a:r>
          </a:p>
          <a:p>
            <a:r>
              <a:rPr lang="en-GB" dirty="0"/>
              <a:t> </a:t>
            </a:r>
          </a:p>
          <a:p>
            <a:r>
              <a:rPr lang="en-GB" b="1" dirty="0"/>
              <a:t>comments</a:t>
            </a:r>
            <a:r>
              <a:rPr lang="en-GB" dirty="0"/>
              <a:t> - a comment is equivalent to the note an instructor would write in the margins of a paper</a:t>
            </a:r>
          </a:p>
          <a:p>
            <a:r>
              <a:rPr lang="en-GB" b="1" dirty="0" smtClean="0"/>
              <a:t>QuickMark</a:t>
            </a:r>
            <a:r>
              <a:rPr lang="en-GB" b="1" baseline="30000" dirty="0" smtClean="0"/>
              <a:t>(SM</a:t>
            </a:r>
            <a:r>
              <a:rPr lang="en-GB" b="1" baseline="30000" dirty="0"/>
              <a:t>)</a:t>
            </a:r>
            <a:r>
              <a:rPr lang="en-GB" dirty="0"/>
              <a:t> - </a:t>
            </a:r>
            <a:r>
              <a:rPr lang="en-GB" dirty="0" smtClean="0"/>
              <a:t>QuickMark </a:t>
            </a:r>
            <a:r>
              <a:rPr lang="en-GB" dirty="0"/>
              <a:t>comments may be used by an instructor to easily place notice of a complex or frequently used grammar, punctuation, or formatting issue</a:t>
            </a:r>
          </a:p>
          <a:p>
            <a:r>
              <a:rPr lang="en-GB" b="1" dirty="0"/>
              <a:t>a rubric </a:t>
            </a:r>
            <a:r>
              <a:rPr lang="en-GB" dirty="0"/>
              <a:t>- the rubric scorecard icon located at the bottom of the sidebar allows a student to view any rubric scorecard information added to the paper by the instructor</a:t>
            </a:r>
          </a:p>
          <a:p>
            <a:r>
              <a:rPr lang="en-GB" b="1" dirty="0"/>
              <a:t>general comments </a:t>
            </a:r>
            <a:r>
              <a:rPr lang="en-GB" dirty="0"/>
              <a:t>- a general text or voice comment can be added to a paper by the instructor to include a longer statement or overall review and assessment in greater depth without reference to specific marks on the paper</a:t>
            </a:r>
          </a:p>
          <a:p>
            <a:endParaRPr lang="en-GB" dirty="0"/>
          </a:p>
        </p:txBody>
      </p:sp>
    </p:spTree>
    <p:extLst>
      <p:ext uri="{BB962C8B-B14F-4D97-AF65-F5344CB8AC3E}">
        <p14:creationId xmlns:p14="http://schemas.microsoft.com/office/powerpoint/2010/main" val="4102441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Viewing Marks and Feedback on </a:t>
            </a:r>
            <a:r>
              <a:rPr lang="en-GB" dirty="0" err="1" smtClean="0"/>
              <a:t>GradeMark</a:t>
            </a:r>
            <a:endParaRPr lang="en-GB" dirty="0"/>
          </a:p>
        </p:txBody>
      </p:sp>
      <p:sp>
        <p:nvSpPr>
          <p:cNvPr id="3" name="Content Placeholder 2"/>
          <p:cNvSpPr>
            <a:spLocks noGrp="1"/>
          </p:cNvSpPr>
          <p:nvPr>
            <p:ph idx="1"/>
          </p:nvPr>
        </p:nvSpPr>
        <p:spPr/>
        <p:txBody>
          <a:bodyPr>
            <a:normAutofit fontScale="92500" lnSpcReduction="20000"/>
          </a:bodyPr>
          <a:lstStyle/>
          <a:p>
            <a:r>
              <a:rPr lang="en-GB" dirty="0"/>
              <a:t>Viewing Marks</a:t>
            </a:r>
          </a:p>
          <a:p>
            <a:r>
              <a:rPr lang="en-GB" dirty="0"/>
              <a:t> </a:t>
            </a:r>
          </a:p>
          <a:p>
            <a:r>
              <a:rPr lang="en-GB" dirty="0"/>
              <a:t>Student users are able to view the full information of a comment or QuickMark editing mark in multiple ways.</a:t>
            </a:r>
          </a:p>
          <a:p>
            <a:r>
              <a:rPr lang="en-GB" dirty="0"/>
              <a:t/>
            </a:r>
            <a:br>
              <a:rPr lang="en-GB" dirty="0"/>
            </a:br>
            <a:r>
              <a:rPr lang="en-GB" dirty="0"/>
              <a:t>The primary method is using the mouse. The student will need to locate and click on a comment bubble on the paper. This will select the mark in question and open the comment attached to it, as well as emphasizing any highlight associated with the comment.</a:t>
            </a:r>
          </a:p>
          <a:p>
            <a:r>
              <a:rPr lang="en-GB" dirty="0"/>
              <a:t/>
            </a:r>
            <a:br>
              <a:rPr lang="en-GB" dirty="0"/>
            </a:br>
            <a:r>
              <a:rPr lang="en-GB" dirty="0"/>
              <a:t>To view a QuickMark editing mark, the student user must move the mouse pointer over the mark to view the full information of the text associated with the mark. </a:t>
            </a:r>
          </a:p>
          <a:p>
            <a:endParaRPr lang="en-GB" dirty="0"/>
          </a:p>
        </p:txBody>
      </p:sp>
    </p:spTree>
    <p:extLst>
      <p:ext uri="{BB962C8B-B14F-4D97-AF65-F5344CB8AC3E}">
        <p14:creationId xmlns:p14="http://schemas.microsoft.com/office/powerpoint/2010/main" val="1910982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006576" y="341199"/>
            <a:ext cx="10665222" cy="6270782"/>
          </a:xfrm>
          <a:prstGeom prst="rect">
            <a:avLst/>
          </a:prstGeom>
        </p:spPr>
      </p:pic>
      <p:sp>
        <p:nvSpPr>
          <p:cNvPr id="5" name="Oval 4"/>
          <p:cNvSpPr/>
          <p:nvPr/>
        </p:nvSpPr>
        <p:spPr>
          <a:xfrm>
            <a:off x="1506675" y="6076514"/>
            <a:ext cx="303332" cy="64329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dirty="0"/>
          </a:p>
        </p:txBody>
      </p:sp>
      <p:sp>
        <p:nvSpPr>
          <p:cNvPr id="6" name="Right Arrow 5"/>
          <p:cNvSpPr/>
          <p:nvPr/>
        </p:nvSpPr>
        <p:spPr>
          <a:xfrm rot="20156343">
            <a:off x="1810007" y="5604366"/>
            <a:ext cx="1254128" cy="6602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dirty="0"/>
          </a:p>
        </p:txBody>
      </p:sp>
      <p:sp>
        <p:nvSpPr>
          <p:cNvPr id="7" name="TextBox 6"/>
          <p:cNvSpPr txBox="1"/>
          <p:nvPr/>
        </p:nvSpPr>
        <p:spPr>
          <a:xfrm>
            <a:off x="3144241" y="4876424"/>
            <a:ext cx="5980449" cy="1200016"/>
          </a:xfrm>
          <a:prstGeom prst="rect">
            <a:avLst/>
          </a:prstGeom>
          <a:solidFill>
            <a:schemeClr val="bg2"/>
          </a:solidFill>
        </p:spPr>
        <p:txBody>
          <a:bodyPr wrap="square" rtlCol="0">
            <a:spAutoFit/>
          </a:bodyPr>
          <a:lstStyle/>
          <a:p>
            <a:r>
              <a:rPr lang="en-GB" sz="1799" dirty="0"/>
              <a:t>Click on Printer Icon to download and/or print current view. In Grademark it will also download / print the feedback given by lecturers. In Originality it will also download / print the originality report. </a:t>
            </a:r>
            <a:endParaRPr lang="en-GB" sz="1799" dirty="0"/>
          </a:p>
        </p:txBody>
      </p:sp>
    </p:spTree>
    <p:extLst>
      <p:ext uri="{BB962C8B-B14F-4D97-AF65-F5344CB8AC3E}">
        <p14:creationId xmlns:p14="http://schemas.microsoft.com/office/powerpoint/2010/main" val="3900136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dirty="0" smtClean="0"/>
              <a:t>Originality Report of Turnitinuk</a:t>
            </a:r>
          </a:p>
        </p:txBody>
      </p:sp>
      <p:sp>
        <p:nvSpPr>
          <p:cNvPr id="37891" name="Rectangle 3"/>
          <p:cNvSpPr>
            <a:spLocks noGrp="1" noChangeArrowheads="1"/>
          </p:cNvSpPr>
          <p:nvPr>
            <p:ph type="body" idx="1"/>
          </p:nvPr>
        </p:nvSpPr>
        <p:spPr/>
        <p:txBody>
          <a:bodyPr/>
          <a:lstStyle/>
          <a:p>
            <a:pPr>
              <a:lnSpc>
                <a:spcPct val="90000"/>
              </a:lnSpc>
            </a:pPr>
            <a:r>
              <a:rPr lang="en-GB" altLang="en-US" dirty="0" smtClean="0"/>
              <a:t>The Originality Report provides a summary of matching or similar areas of text found in a submitted paper. When an Originality Report is available to be viewed an icon is placed in the </a:t>
            </a:r>
            <a:r>
              <a:rPr lang="en-GB" altLang="en-US" i="1" dirty="0" smtClean="0"/>
              <a:t>Originality Report </a:t>
            </a:r>
            <a:r>
              <a:rPr lang="en-GB" altLang="en-US" dirty="0" smtClean="0"/>
              <a:t>column of the student class portfolio page. Originality Reports that have not finished generating have a greyed out icon placed under the </a:t>
            </a:r>
            <a:r>
              <a:rPr lang="en-GB" altLang="en-US" i="1" dirty="0" smtClean="0"/>
              <a:t>Originality Report </a:t>
            </a:r>
            <a:r>
              <a:rPr lang="en-GB" altLang="en-US" dirty="0" smtClean="0"/>
              <a:t>column of the student class portfolio page. </a:t>
            </a:r>
          </a:p>
        </p:txBody>
      </p:sp>
    </p:spTree>
    <p:extLst>
      <p:ext uri="{BB962C8B-B14F-4D97-AF65-F5344CB8AC3E}">
        <p14:creationId xmlns:p14="http://schemas.microsoft.com/office/powerpoint/2010/main" val="2188518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endParaRPr lang="en-US" altLang="en-US" dirty="0" smtClean="0"/>
          </a:p>
        </p:txBody>
      </p:sp>
      <p:sp>
        <p:nvSpPr>
          <p:cNvPr id="38915" name="Rectangle 3"/>
          <p:cNvSpPr>
            <a:spLocks noGrp="1" noChangeArrowheads="1"/>
          </p:cNvSpPr>
          <p:nvPr>
            <p:ph type="body" idx="1"/>
          </p:nvPr>
        </p:nvSpPr>
        <p:spPr/>
        <p:txBody>
          <a:bodyPr/>
          <a:lstStyle/>
          <a:p>
            <a:pPr>
              <a:lnSpc>
                <a:spcPct val="80000"/>
              </a:lnSpc>
            </a:pPr>
            <a:r>
              <a:rPr lang="en-GB" altLang="en-US" dirty="0"/>
              <a:t>The Originality Report icon shows a percentage and a corresponding colour indicating on an index where this percentage falls in terms of matching content. This percentage is the overall similarity index. </a:t>
            </a:r>
          </a:p>
          <a:p>
            <a:pPr>
              <a:lnSpc>
                <a:spcPct val="80000"/>
              </a:lnSpc>
            </a:pPr>
            <a:r>
              <a:rPr lang="en-GB" altLang="en-US" dirty="0"/>
              <a:t>The higher the percentage, the greater the amount of text in the submission that came up as matching against information in Turnitin’s repositories. The percentage range runs from 0% to 100%. The percentage is generated by the amount of similar or matching text compared to the number of words in the submission in total </a:t>
            </a:r>
          </a:p>
          <a:p>
            <a:pPr>
              <a:lnSpc>
                <a:spcPct val="80000"/>
              </a:lnSpc>
            </a:pPr>
            <a:r>
              <a:rPr lang="en-GB" altLang="en-US" dirty="0"/>
              <a:t>The </a:t>
            </a:r>
            <a:r>
              <a:rPr lang="en-GB" altLang="en-US" dirty="0" smtClean="0"/>
              <a:t>colour </a:t>
            </a:r>
            <a:r>
              <a:rPr lang="en-GB" altLang="en-US" dirty="0"/>
              <a:t>of the report icon is linked to one of five tiers of overall similarity index. This is based on the amount of matching text found by the repository comparison. The possible similarity index percentage ranges are linked to a corresponding </a:t>
            </a:r>
            <a:r>
              <a:rPr lang="en-GB" altLang="en-US" dirty="0" smtClean="0"/>
              <a:t>colour: </a:t>
            </a:r>
            <a:endParaRPr lang="en-GB" altLang="en-US" dirty="0"/>
          </a:p>
        </p:txBody>
      </p:sp>
    </p:spTree>
    <p:extLst>
      <p:ext uri="{BB962C8B-B14F-4D97-AF65-F5344CB8AC3E}">
        <p14:creationId xmlns:p14="http://schemas.microsoft.com/office/powerpoint/2010/main" val="3654223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dirty="0" smtClean="0"/>
              <a:t>Originality Report</a:t>
            </a:r>
          </a:p>
        </p:txBody>
      </p:sp>
      <p:sp>
        <p:nvSpPr>
          <p:cNvPr id="39939" name="Rectangle 3"/>
          <p:cNvSpPr>
            <a:spLocks noGrp="1" noChangeArrowheads="1"/>
          </p:cNvSpPr>
          <p:nvPr>
            <p:ph type="body" idx="1"/>
          </p:nvPr>
        </p:nvSpPr>
        <p:spPr>
          <a:xfrm>
            <a:off x="1251352" y="1207080"/>
            <a:ext cx="10175671" cy="5561151"/>
          </a:xfrm>
        </p:spPr>
        <p:txBody>
          <a:bodyPr>
            <a:normAutofit/>
          </a:bodyPr>
          <a:lstStyle/>
          <a:p>
            <a:pPr lvl="4"/>
            <a:r>
              <a:rPr lang="en-GB" altLang="en-US" sz="1999" b="1" dirty="0"/>
              <a:t>• </a:t>
            </a:r>
            <a:r>
              <a:rPr lang="en-GB" altLang="en-US" sz="2799" b="1" dirty="0"/>
              <a:t>blue </a:t>
            </a:r>
            <a:r>
              <a:rPr lang="en-GB" altLang="en-US" sz="2799" dirty="0"/>
              <a:t>(no matching words) </a:t>
            </a:r>
          </a:p>
          <a:p>
            <a:pPr lvl="4"/>
            <a:endParaRPr lang="en-GB" altLang="en-US" sz="2799" dirty="0"/>
          </a:p>
          <a:p>
            <a:pPr lvl="4"/>
            <a:r>
              <a:rPr lang="en-GB" altLang="en-US" sz="2799" b="1" dirty="0"/>
              <a:t>• green </a:t>
            </a:r>
            <a:r>
              <a:rPr lang="en-GB" altLang="en-US" sz="2799" dirty="0"/>
              <a:t>(one matching word - 24% similarity index) </a:t>
            </a:r>
          </a:p>
          <a:p>
            <a:pPr lvl="4"/>
            <a:endParaRPr lang="en-GB" altLang="en-US" sz="2799" dirty="0"/>
          </a:p>
          <a:p>
            <a:pPr lvl="4"/>
            <a:r>
              <a:rPr lang="en-GB" altLang="en-US" sz="2799" b="1" dirty="0"/>
              <a:t>• yellow </a:t>
            </a:r>
            <a:r>
              <a:rPr lang="en-GB" altLang="en-US" sz="2799" dirty="0"/>
              <a:t>(25-49% similarity index) </a:t>
            </a:r>
          </a:p>
          <a:p>
            <a:pPr lvl="4"/>
            <a:endParaRPr lang="en-GB" altLang="en-US" sz="2799" dirty="0"/>
          </a:p>
          <a:p>
            <a:pPr lvl="4"/>
            <a:r>
              <a:rPr lang="en-GB" altLang="en-US" sz="2799" b="1" dirty="0"/>
              <a:t>• orange </a:t>
            </a:r>
            <a:r>
              <a:rPr lang="en-GB" altLang="en-US" sz="2799" dirty="0"/>
              <a:t>(50-74% similarity index) </a:t>
            </a:r>
          </a:p>
          <a:p>
            <a:pPr lvl="4"/>
            <a:endParaRPr lang="en-GB" altLang="en-US" sz="2799" dirty="0"/>
          </a:p>
          <a:p>
            <a:pPr lvl="4"/>
            <a:r>
              <a:rPr lang="en-GB" altLang="en-US" sz="2799" b="1" dirty="0"/>
              <a:t>• red </a:t>
            </a:r>
            <a:r>
              <a:rPr lang="en-GB" altLang="en-US" sz="2799" dirty="0"/>
              <a:t>(75-100% similarity index) </a:t>
            </a:r>
          </a:p>
          <a:p>
            <a:endParaRPr lang="en-GB" altLang="en-US" dirty="0" smtClean="0"/>
          </a:p>
        </p:txBody>
      </p:sp>
    </p:spTree>
    <p:extLst>
      <p:ext uri="{BB962C8B-B14F-4D97-AF65-F5344CB8AC3E}">
        <p14:creationId xmlns:p14="http://schemas.microsoft.com/office/powerpoint/2010/main" val="534733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13087" y="2668786"/>
            <a:ext cx="11491068" cy="3071013"/>
          </a:xfrm>
          <a:prstGeom prst="rect">
            <a:avLst/>
          </a:prstGeom>
        </p:spPr>
      </p:pic>
      <p:sp>
        <p:nvSpPr>
          <p:cNvPr id="5" name="Oval 4"/>
          <p:cNvSpPr/>
          <p:nvPr/>
        </p:nvSpPr>
        <p:spPr>
          <a:xfrm>
            <a:off x="9471732" y="4965300"/>
            <a:ext cx="939555" cy="77449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99" dirty="0"/>
          </a:p>
        </p:txBody>
      </p:sp>
    </p:spTree>
    <p:extLst>
      <p:ext uri="{BB962C8B-B14F-4D97-AF65-F5344CB8AC3E}">
        <p14:creationId xmlns:p14="http://schemas.microsoft.com/office/powerpoint/2010/main" val="1988466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314242" y="293174"/>
            <a:ext cx="11349786" cy="6472215"/>
          </a:xfrm>
          <a:prstGeom prst="rect">
            <a:avLst/>
          </a:prstGeom>
        </p:spPr>
      </p:pic>
    </p:spTree>
    <p:extLst>
      <p:ext uri="{BB962C8B-B14F-4D97-AF65-F5344CB8AC3E}">
        <p14:creationId xmlns:p14="http://schemas.microsoft.com/office/powerpoint/2010/main" val="3917519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dirty="0" smtClean="0"/>
              <a:t>Important things to note</a:t>
            </a:r>
          </a:p>
        </p:txBody>
      </p:sp>
      <p:sp>
        <p:nvSpPr>
          <p:cNvPr id="41987" name="Rectangle 3"/>
          <p:cNvSpPr>
            <a:spLocks noGrp="1" noChangeArrowheads="1"/>
          </p:cNvSpPr>
          <p:nvPr>
            <p:ph type="body" idx="1"/>
          </p:nvPr>
        </p:nvSpPr>
        <p:spPr/>
        <p:txBody>
          <a:bodyPr/>
          <a:lstStyle/>
          <a:p>
            <a:r>
              <a:rPr lang="en-GB" altLang="en-US" dirty="0" smtClean="0"/>
              <a:t>Turnitin isn’t a plagiarism checker as such its an originality checker. </a:t>
            </a:r>
          </a:p>
          <a:p>
            <a:endParaRPr lang="en-GB" altLang="en-US" dirty="0" smtClean="0"/>
          </a:p>
          <a:p>
            <a:r>
              <a:rPr lang="en-GB" altLang="en-US" dirty="0" smtClean="0"/>
              <a:t>If you have used lots of direct quotes your turnitin will score high. </a:t>
            </a:r>
          </a:p>
          <a:p>
            <a:endParaRPr lang="en-GB" altLang="en-US" dirty="0" smtClean="0"/>
          </a:p>
          <a:p>
            <a:r>
              <a:rPr lang="en-GB" altLang="en-US" dirty="0" smtClean="0"/>
              <a:t>However, if you have referenced correctly then this isn’t a plagiarism offence. </a:t>
            </a:r>
          </a:p>
        </p:txBody>
      </p:sp>
    </p:spTree>
    <p:extLst>
      <p:ext uri="{BB962C8B-B14F-4D97-AF65-F5344CB8AC3E}">
        <p14:creationId xmlns:p14="http://schemas.microsoft.com/office/powerpoint/2010/main" val="3784791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IMPORTANT – UNIVERSITY REGULATIONS REGARDING E-SUBMISSIONS.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Students </a:t>
            </a:r>
            <a:r>
              <a:rPr lang="en-GB" dirty="0" smtClean="0"/>
              <a:t>are able to </a:t>
            </a:r>
            <a:r>
              <a:rPr lang="en-GB" dirty="0" smtClean="0"/>
              <a:t>submit to turnitin ONE draft submission (to view originality etc.) Before submitting a final submission. </a:t>
            </a:r>
          </a:p>
          <a:p>
            <a:endParaRPr lang="en-GB" dirty="0"/>
          </a:p>
          <a:p>
            <a:r>
              <a:rPr lang="en-GB" dirty="0" smtClean="0"/>
              <a:t>Consequently for EACH assessment requiring an electronic submission there will be ONE Turnitin DRAFT portal and ONE Turnitin portal for your final submission and you will only be allowed to submit once in each portal. </a:t>
            </a:r>
          </a:p>
          <a:p>
            <a:endParaRPr lang="en-GB" dirty="0"/>
          </a:p>
          <a:p>
            <a:r>
              <a:rPr lang="en-GB" dirty="0" smtClean="0"/>
              <a:t>IT IS YOUR RESPONSIBILITY TO MAKE SURE YOU SUBMIT YOUR FINAL VERSION OF THE ASSESSMENT IN THE Correct submission portal. </a:t>
            </a:r>
          </a:p>
          <a:p>
            <a:pPr lvl="1"/>
            <a:r>
              <a:rPr lang="en-GB" dirty="0" smtClean="0"/>
              <a:t>Lecturing staff will not be looking in the draft portal when it comes to marking the assessment. </a:t>
            </a:r>
            <a:endParaRPr lang="en-GB" dirty="0"/>
          </a:p>
        </p:txBody>
      </p:sp>
    </p:spTree>
    <p:extLst>
      <p:ext uri="{BB962C8B-B14F-4D97-AF65-F5344CB8AC3E}">
        <p14:creationId xmlns:p14="http://schemas.microsoft.com/office/powerpoint/2010/main" val="435671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dirty="0" smtClean="0"/>
              <a:t>Tips</a:t>
            </a:r>
          </a:p>
        </p:txBody>
      </p:sp>
      <p:sp>
        <p:nvSpPr>
          <p:cNvPr id="43011" name="Rectangle 3"/>
          <p:cNvSpPr>
            <a:spLocks noGrp="1" noChangeArrowheads="1"/>
          </p:cNvSpPr>
          <p:nvPr>
            <p:ph type="body" idx="1"/>
          </p:nvPr>
        </p:nvSpPr>
        <p:spPr/>
        <p:txBody>
          <a:bodyPr/>
          <a:lstStyle/>
          <a:p>
            <a:pPr>
              <a:lnSpc>
                <a:spcPct val="90000"/>
              </a:lnSpc>
            </a:pPr>
            <a:r>
              <a:rPr lang="en-GB" altLang="en-US" dirty="0" smtClean="0"/>
              <a:t>Read your originality report…. Even if the percentage appears low, don’t assume its fine. </a:t>
            </a:r>
          </a:p>
          <a:p>
            <a:pPr>
              <a:lnSpc>
                <a:spcPct val="90000"/>
              </a:lnSpc>
            </a:pPr>
            <a:endParaRPr lang="en-GB" altLang="en-US" dirty="0" smtClean="0"/>
          </a:p>
          <a:p>
            <a:pPr>
              <a:lnSpc>
                <a:spcPct val="90000"/>
              </a:lnSpc>
            </a:pPr>
            <a:r>
              <a:rPr lang="en-GB" altLang="en-US" dirty="0" smtClean="0"/>
              <a:t>Read the resources in the originality report and make sure you reference correctly. </a:t>
            </a:r>
          </a:p>
          <a:p>
            <a:pPr lvl="1">
              <a:lnSpc>
                <a:spcPct val="90000"/>
              </a:lnSpc>
            </a:pPr>
            <a:r>
              <a:rPr lang="en-GB" altLang="en-US" dirty="0" smtClean="0"/>
              <a:t>It is quite common for internet sites to plagiarise, so check where turnitin is claiming you got the information from. </a:t>
            </a:r>
          </a:p>
        </p:txBody>
      </p:sp>
    </p:spTree>
    <p:extLst>
      <p:ext uri="{BB962C8B-B14F-4D97-AF65-F5344CB8AC3E}">
        <p14:creationId xmlns:p14="http://schemas.microsoft.com/office/powerpoint/2010/main" val="2852042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dirty="0" smtClean="0"/>
              <a:t>Tips</a:t>
            </a:r>
          </a:p>
        </p:txBody>
      </p:sp>
      <p:sp>
        <p:nvSpPr>
          <p:cNvPr id="44035" name="Rectangle 3"/>
          <p:cNvSpPr>
            <a:spLocks noGrp="1" noChangeArrowheads="1"/>
          </p:cNvSpPr>
          <p:nvPr>
            <p:ph type="body" idx="1"/>
          </p:nvPr>
        </p:nvSpPr>
        <p:spPr/>
        <p:txBody>
          <a:bodyPr/>
          <a:lstStyle/>
          <a:p>
            <a:r>
              <a:rPr lang="en-GB" altLang="en-US" dirty="0" smtClean="0"/>
              <a:t>Please remember the University regulations about Turnitin and the number of resubmissions you are allowed. Remember ONE Draft and ONE Final submission. </a:t>
            </a:r>
          </a:p>
          <a:p>
            <a:endParaRPr lang="en-GB" altLang="en-US" dirty="0" smtClean="0"/>
          </a:p>
          <a:p>
            <a:r>
              <a:rPr lang="en-GB" altLang="en-US" dirty="0" smtClean="0"/>
              <a:t>Turnitin will give an amended originality report, 24 hours after a resubmission. </a:t>
            </a:r>
          </a:p>
        </p:txBody>
      </p:sp>
    </p:spTree>
    <p:extLst>
      <p:ext uri="{BB962C8B-B14F-4D97-AF65-F5344CB8AC3E}">
        <p14:creationId xmlns:p14="http://schemas.microsoft.com/office/powerpoint/2010/main" val="2925873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igital Blue Tunnel 16x9">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895261.potx" id="{03C5CF44-0C62-41B4-B3EA-416B4807878A}" vid="{EC3ACB92-700E-4167-B3A6-412DE40A64C2}"/>
    </a:ext>
  </a:extLst>
</a:theme>
</file>

<file path=ppt/theme/theme2.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1564227</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Take your audience through a digital tunnel where they'll  burst through to the other side and see the information you want to present. Show them lists, charts, tables, SmartArt,  and pictures using a variety of layouts in widescreen (16X9) format. This design works well for subjects on science and technology, computers, communication, and more.   
</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2012-05-11T02:04:00+00:00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TP102895246</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835483</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REDMOND\v-vaddu</DisplayName>
        <AccountId>2567</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4228E6B-D70C-44BB-A81F-A245495F612B}">
  <ds:schemaRefs>
    <ds:schemaRef ds:uri="http://schemas.microsoft.com/sharepoint/v3/contenttype/forms"/>
  </ds:schemaRefs>
</ds:datastoreItem>
</file>

<file path=customXml/itemProps2.xml><?xml version="1.0" encoding="utf-8"?>
<ds:datastoreItem xmlns:ds="http://schemas.openxmlformats.org/officeDocument/2006/customXml" ds:itemID="{00E41224-0370-4595-877C-23316CD80004}">
  <ds:schemaRefs>
    <ds:schemaRef ds:uri="http://schemas.microsoft.com/office/2006/metadata/properties"/>
    <ds:schemaRef ds:uri="http://www.w3.org/XML/1998/namespace"/>
    <ds:schemaRef ds:uri="http://purl.org/dc/elements/1.1/"/>
    <ds:schemaRef ds:uri="http://purl.org/dc/terms/"/>
    <ds:schemaRef ds:uri="http://schemas.microsoft.com/office/2006/documentManagement/types"/>
    <ds:schemaRef ds:uri="http://purl.org/dc/dcmitype/"/>
    <ds:schemaRef ds:uri="http://schemas.openxmlformats.org/package/2006/metadata/core-properties"/>
    <ds:schemaRef ds:uri="4873beb7-5857-4685-be1f-d57550cc96cc"/>
    <ds:schemaRef ds:uri="http://schemas.microsoft.com/office/infopath/2007/PartnerControls"/>
  </ds:schemaRefs>
</ds:datastoreItem>
</file>

<file path=customXml/itemProps3.xml><?xml version="1.0" encoding="utf-8"?>
<ds:datastoreItem xmlns:ds="http://schemas.openxmlformats.org/officeDocument/2006/customXml" ds:itemID="{22CCB507-0646-4A50-A4F7-7F385079D5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Business digital blue tunnel presentation (widescreen)</Template>
  <TotalTime>59</TotalTime>
  <Words>1667</Words>
  <Application>Microsoft Office PowerPoint</Application>
  <PresentationFormat>Custom</PresentationFormat>
  <Paragraphs>167</Paragraphs>
  <Slides>39</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39</vt:i4>
      </vt:variant>
    </vt:vector>
  </HeadingPairs>
  <TitlesOfParts>
    <vt:vector size="42" baseType="lpstr">
      <vt:lpstr>Arial</vt:lpstr>
      <vt:lpstr>Corbel</vt:lpstr>
      <vt:lpstr>Digital Blue Tunnel 16x9</vt:lpstr>
      <vt:lpstr>Academic Skills</vt:lpstr>
      <vt:lpstr>Aims</vt:lpstr>
      <vt:lpstr>Introduction</vt:lpstr>
      <vt:lpstr>PowerPoint Presentation</vt:lpstr>
      <vt:lpstr>UWTSD – Email System</vt:lpstr>
      <vt:lpstr>University e-mail guides</vt:lpstr>
      <vt:lpstr>PowerPoint Presentation</vt:lpstr>
      <vt:lpstr>E-Mail Communication</vt:lpstr>
      <vt:lpstr>E-Mail Communication</vt:lpstr>
      <vt:lpstr>E-Mail Communication</vt:lpstr>
      <vt:lpstr>E-Mail Communication</vt:lpstr>
      <vt:lpstr>Communication via Email Do’s and Don'ts</vt:lpstr>
      <vt:lpstr>PowerPoint Presentation</vt:lpstr>
      <vt:lpstr>Social Media</vt:lpstr>
      <vt:lpstr>Social Media</vt:lpstr>
      <vt:lpstr>Social Media</vt:lpstr>
      <vt:lpstr>A guide to Turnitin</vt:lpstr>
      <vt:lpstr>What is Turnitin?</vt:lpstr>
      <vt:lpstr>Turnitin</vt:lpstr>
      <vt:lpstr>Important information</vt:lpstr>
      <vt:lpstr>PowerPoint Presentation</vt:lpstr>
      <vt:lpstr>Grademark</vt:lpstr>
      <vt:lpstr>GradeMark</vt:lpstr>
      <vt:lpstr>Grademark</vt:lpstr>
      <vt:lpstr>PowerPoint Presentation</vt:lpstr>
      <vt:lpstr>GradeMark</vt:lpstr>
      <vt:lpstr>GRADEMARK VIEW</vt:lpstr>
      <vt:lpstr>PowerPoint Presentation</vt:lpstr>
      <vt:lpstr>Viewing Marks and Feedback on GradeMark</vt:lpstr>
      <vt:lpstr>PowerPoint Presentation</vt:lpstr>
      <vt:lpstr>Originality Report of Turnitinuk</vt:lpstr>
      <vt:lpstr>PowerPoint Presentation</vt:lpstr>
      <vt:lpstr>Originality Report</vt:lpstr>
      <vt:lpstr>PowerPoint Presentation</vt:lpstr>
      <vt:lpstr>PowerPoint Presentation</vt:lpstr>
      <vt:lpstr>Important things to note</vt:lpstr>
      <vt:lpstr>IMPORTANT – UNIVERSITY REGULATIONS REGARDING E-SUBMISSIONS. </vt:lpstr>
      <vt:lpstr>Tips</vt:lpstr>
      <vt:lpstr>Tips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Catherine Slade</dc:creator>
  <cp:lastModifiedBy>Catherine Slade</cp:lastModifiedBy>
  <cp:revision>1</cp:revision>
  <dcterms:created xsi:type="dcterms:W3CDTF">2017-10-11T09:23:16Z</dcterms:created>
  <dcterms:modified xsi:type="dcterms:W3CDTF">2017-10-11T10:22:26Z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