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363" r:id="rId2"/>
    <p:sldId id="391" r:id="rId3"/>
    <p:sldId id="367" r:id="rId4"/>
    <p:sldId id="424" r:id="rId5"/>
    <p:sldId id="426" r:id="rId6"/>
    <p:sldId id="454" r:id="rId7"/>
    <p:sldId id="455" r:id="rId8"/>
    <p:sldId id="456" r:id="rId9"/>
    <p:sldId id="393" r:id="rId10"/>
    <p:sldId id="457" r:id="rId11"/>
    <p:sldId id="396" r:id="rId12"/>
    <p:sldId id="458" r:id="rId13"/>
    <p:sldId id="432" r:id="rId14"/>
    <p:sldId id="459" r:id="rId15"/>
    <p:sldId id="460" r:id="rId16"/>
    <p:sldId id="461" r:id="rId17"/>
    <p:sldId id="462" r:id="rId18"/>
    <p:sldId id="463" r:id="rId19"/>
    <p:sldId id="431" r:id="rId20"/>
    <p:sldId id="464" r:id="rId21"/>
    <p:sldId id="465" r:id="rId22"/>
    <p:sldId id="466" r:id="rId23"/>
    <p:sldId id="467" r:id="rId24"/>
    <p:sldId id="468" r:id="rId25"/>
    <p:sldId id="469" r:id="rId26"/>
    <p:sldId id="369" r:id="rId27"/>
    <p:sldId id="370" r:id="rId2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96" d="100"/>
          <a:sy n="96" d="100"/>
        </p:scale>
        <p:origin x="108" y="31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724498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501670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847168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769796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559347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2786503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1034605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212758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8711444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29076094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8802556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6420233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4462265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40300642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6885564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1247759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34743251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28905115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3820180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10973160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40856447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13155871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30483234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12/10/2020</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12/10/2020</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12/10/2020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12/10/2020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12/10/2020</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12/10/2020</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12/10/2020</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12/10/2020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12/10/2020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12/10/2020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12/10/2020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12/10/2020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BMSW5103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293096"/>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6</a:t>
            </a:r>
          </a:p>
          <a:p>
            <a:pPr eaLnBrk="1" hangingPunct="1"/>
            <a:r>
              <a:rPr lang="en-GB" altLang="en-US" sz="4000" dirty="0">
                <a:solidFill>
                  <a:srgbClr val="FFFF00"/>
                </a:solidFill>
              </a:rPr>
              <a:t>Product and Service Strategies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in the</a:t>
            </a:r>
          </a:p>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Customer Experience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76945" y="980728"/>
            <a:ext cx="10981219" cy="4752528"/>
          </a:xfrm>
        </p:spPr>
        <p:txBody>
          <a:bodyPr/>
          <a:lstStyle/>
          <a:p>
            <a:pPr algn="just">
              <a:buFont typeface="Wingdings" panose="05000000000000000000" pitchFamily="2" charset="2"/>
              <a:buChar char="§"/>
            </a:pPr>
            <a:r>
              <a:rPr lang="en-GB" sz="2100" dirty="0"/>
              <a:t>Define product and distinguish between goods and services and how they relate to the goods-services continuum.</a:t>
            </a:r>
          </a:p>
          <a:p>
            <a:pPr algn="just">
              <a:buFont typeface="Wingdings" panose="05000000000000000000" pitchFamily="2" charset="2"/>
              <a:buChar char="§"/>
            </a:pPr>
            <a:r>
              <a:rPr lang="en-GB" sz="2100" dirty="0"/>
              <a:t>Outline the importance of the service sector in today’s marketplace.</a:t>
            </a:r>
          </a:p>
          <a:p>
            <a:pPr algn="just">
              <a:buFont typeface="Wingdings" panose="05000000000000000000" pitchFamily="2" charset="2"/>
              <a:buChar char="§"/>
            </a:pPr>
            <a:r>
              <a:rPr lang="en-GB" sz="2100" dirty="0"/>
              <a:t>List the classifications of consumer goods and services and briefly describe each category.</a:t>
            </a:r>
          </a:p>
          <a:p>
            <a:pPr algn="just">
              <a:buFont typeface="Wingdings" panose="05000000000000000000" pitchFamily="2" charset="2"/>
              <a:buChar char="§"/>
            </a:pPr>
            <a:r>
              <a:rPr lang="en-GB" sz="2100" dirty="0"/>
              <a:t>Identify each of the types of business goods and services.</a:t>
            </a:r>
          </a:p>
          <a:p>
            <a:pPr algn="just">
              <a:buFont typeface="Wingdings" panose="05000000000000000000" pitchFamily="2" charset="2"/>
              <a:buChar char="§"/>
            </a:pPr>
            <a:r>
              <a:rPr lang="en-GB" sz="2100" dirty="0"/>
              <a:t>Discuss how quality is used by marketers as a product strategy.</a:t>
            </a:r>
          </a:p>
          <a:p>
            <a:pPr algn="just">
              <a:buFont typeface="Wingdings" panose="05000000000000000000" pitchFamily="2" charset="2"/>
              <a:buChar char="§"/>
            </a:pPr>
            <a:r>
              <a:rPr lang="en-GB" sz="2100" dirty="0"/>
              <a:t>Explain why firms develop lines of related products.</a:t>
            </a:r>
          </a:p>
          <a:p>
            <a:pPr algn="just">
              <a:buFont typeface="Wingdings" panose="05000000000000000000" pitchFamily="2" charset="2"/>
              <a:buChar char="§"/>
            </a:pPr>
            <a:r>
              <a:rPr lang="en-GB" sz="2100" dirty="0"/>
              <a:t>Describe the way marketers typically measure product mixes and make product mix decisions.</a:t>
            </a:r>
          </a:p>
          <a:p>
            <a:pPr algn="just">
              <a:buFont typeface="Wingdings" panose="05000000000000000000" pitchFamily="2" charset="2"/>
              <a:buChar char="§"/>
            </a:pPr>
            <a:r>
              <a:rPr lang="en-GB" sz="2100" dirty="0"/>
              <a:t>Explain the concept of the product lifecycle.</a:t>
            </a:r>
          </a:p>
          <a:p>
            <a:pPr algn="just">
              <a:buFont typeface="Wingdings" panose="05000000000000000000" pitchFamily="2" charset="2"/>
              <a:buChar char="§"/>
            </a:pPr>
            <a:r>
              <a:rPr lang="en-GB" sz="2100" dirty="0"/>
              <a:t>Discuss how a firm can extend a product’s lifecycle, and explain why certain products may be deleted.</a:t>
            </a:r>
          </a:p>
          <a:p>
            <a:pPr marL="0" indent="0" algn="just">
              <a:buNone/>
            </a:pPr>
            <a:endParaRPr lang="en-GB" sz="2000" dirty="0"/>
          </a:p>
          <a:p>
            <a:pPr algn="just">
              <a:buFont typeface="Wingdings" panose="05000000000000000000" pitchFamily="2" charset="2"/>
              <a:buChar char="§"/>
            </a:pPr>
            <a:endParaRPr lang="en-GB" sz="2700"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09577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Marketing Mix</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61864"/>
            <a:ext cx="6138683"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Blending of the four strategy elements - product, distribution, promotion, and price - to fit the needs and preferences of a specific target market</a:t>
            </a:r>
          </a:p>
          <a:p>
            <a:pPr algn="just"/>
            <a:r>
              <a:rPr lang="en-GB" sz="2800" dirty="0"/>
              <a:t>Marketers develop strategies to sell both tangible goods and intangible services</a:t>
            </a: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A picture containing device&#10;&#10;Description automatically generated">
            <a:extLst>
              <a:ext uri="{FF2B5EF4-FFF2-40B4-BE49-F238E27FC236}">
                <a16:creationId xmlns:a16="http://schemas.microsoft.com/office/drawing/2014/main" id="{FE0C4880-E260-4468-9D35-75435E2BEC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4112" y="976030"/>
            <a:ext cx="4536504" cy="4536504"/>
          </a:xfrm>
          <a:prstGeom prst="rect">
            <a:avLst/>
          </a:prstGeom>
        </p:spPr>
      </p:pic>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a Product?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22402" y="1412776"/>
            <a:ext cx="10747195"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People buy want satisfaction, not objects</a:t>
            </a:r>
          </a:p>
          <a:p>
            <a:pPr algn="just"/>
            <a:r>
              <a:rPr lang="en-GB" b="1" dirty="0">
                <a:solidFill>
                  <a:srgbClr val="00B0F0"/>
                </a:solidFill>
              </a:rPr>
              <a:t>Product</a:t>
            </a:r>
            <a:r>
              <a:rPr lang="en-GB" dirty="0"/>
              <a:t> - Bundle of physical, service, and symbolic attributes designed to satisfy a customer’s wants and needs.</a:t>
            </a:r>
          </a:p>
          <a:p>
            <a:pPr algn="just"/>
            <a:r>
              <a:rPr lang="en-GB" dirty="0"/>
              <a:t>Developing a product or service involves defining the benefits that it will offer. These benefits are communicated and delivered by product attributes such as quality, features, and style and design.</a:t>
            </a:r>
          </a:p>
        </p:txBody>
      </p:sp>
    </p:spTree>
    <p:extLst>
      <p:ext uri="{BB962C8B-B14F-4D97-AF65-F5344CB8AC3E}">
        <p14:creationId xmlns:p14="http://schemas.microsoft.com/office/powerpoint/2010/main" val="133908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Goods and Services?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628800"/>
            <a:ext cx="10693189" cy="403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b="1" dirty="0">
                <a:solidFill>
                  <a:srgbClr val="FF0000"/>
                </a:solidFill>
              </a:rPr>
              <a:t>Services</a:t>
            </a:r>
            <a:r>
              <a:rPr lang="en-US" dirty="0"/>
              <a:t> - Intangible tasks that satisfy the needs of consumers and business users</a:t>
            </a:r>
          </a:p>
          <a:p>
            <a:pPr algn="just"/>
            <a:r>
              <a:rPr lang="en-US" b="1" dirty="0">
                <a:solidFill>
                  <a:srgbClr val="FF0000"/>
                </a:solidFill>
              </a:rPr>
              <a:t>Goods</a:t>
            </a:r>
            <a:r>
              <a:rPr lang="en-US" dirty="0"/>
              <a:t> - Tangible products that customers can see, hear, smell, taste, or touch</a:t>
            </a:r>
          </a:p>
          <a:p>
            <a:pPr algn="just"/>
            <a:r>
              <a:rPr lang="en-US" b="1" dirty="0">
                <a:solidFill>
                  <a:srgbClr val="FF0000"/>
                </a:solidFill>
              </a:rPr>
              <a:t>Goods–services continuum</a:t>
            </a:r>
            <a:r>
              <a:rPr lang="en-US" dirty="0"/>
              <a:t> - Spectrum along which goods and services fall according to their attributes, from pure good to pure service</a:t>
            </a:r>
          </a:p>
        </p:txBody>
      </p:sp>
    </p:spTree>
    <p:extLst>
      <p:ext uri="{BB962C8B-B14F-4D97-AF65-F5344CB8AC3E}">
        <p14:creationId xmlns:p14="http://schemas.microsoft.com/office/powerpoint/2010/main" val="3604285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Goods-Services Continuum</a:t>
            </a:r>
          </a:p>
        </p:txBody>
      </p:sp>
      <p:pic>
        <p:nvPicPr>
          <p:cNvPr id="2" name="Picture 1">
            <a:extLst>
              <a:ext uri="{FF2B5EF4-FFF2-40B4-BE49-F238E27FC236}">
                <a16:creationId xmlns:a16="http://schemas.microsoft.com/office/drawing/2014/main" id="{3EE670B3-33E7-4B31-98FF-2F06120DEA1C}"/>
              </a:ext>
            </a:extLst>
          </p:cNvPr>
          <p:cNvPicPr>
            <a:picLocks noChangeAspect="1"/>
          </p:cNvPicPr>
          <p:nvPr/>
        </p:nvPicPr>
        <p:blipFill rotWithShape="1">
          <a:blip r:embed="rId3">
            <a:extLst>
              <a:ext uri="{28A0092B-C50C-407E-A947-70E740481C1C}">
                <a14:useLocalDpi xmlns:a14="http://schemas.microsoft.com/office/drawing/2010/main" val="0"/>
              </a:ext>
            </a:extLst>
          </a:blip>
          <a:srcRect r="30060"/>
          <a:stretch/>
        </p:blipFill>
        <p:spPr>
          <a:xfrm>
            <a:off x="1847528" y="2852936"/>
            <a:ext cx="7920880" cy="2828623"/>
          </a:xfrm>
          <a:prstGeom prst="rect">
            <a:avLst/>
          </a:prstGeom>
        </p:spPr>
      </p:pic>
      <p:sp>
        <p:nvSpPr>
          <p:cNvPr id="7" name="Content Placeholder 2">
            <a:extLst>
              <a:ext uri="{FF2B5EF4-FFF2-40B4-BE49-F238E27FC236}">
                <a16:creationId xmlns:a16="http://schemas.microsoft.com/office/drawing/2014/main" id="{9CE3835E-79B3-4C49-ABC3-9E06B48C7A04}"/>
              </a:ext>
            </a:extLst>
          </p:cNvPr>
          <p:cNvSpPr txBox="1">
            <a:spLocks/>
          </p:cNvSpPr>
          <p:nvPr/>
        </p:nvSpPr>
        <p:spPr bwMode="auto">
          <a:xfrm>
            <a:off x="695400" y="1268760"/>
            <a:ext cx="10693189" cy="1872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400" dirty="0"/>
              <a:t>Products lie on a continuum ranging from tangible-dominant goods (salt, soap) to intangible-dominant services (education, consulting). Firms lying closer to the intangible end of this spectrum face unique challenges in developing marketing strategy.</a:t>
            </a:r>
            <a:endParaRPr lang="en-US" sz="2400" dirty="0"/>
          </a:p>
        </p:txBody>
      </p:sp>
    </p:spTree>
    <p:extLst>
      <p:ext uri="{BB962C8B-B14F-4D97-AF65-F5344CB8AC3E}">
        <p14:creationId xmlns:p14="http://schemas.microsoft.com/office/powerpoint/2010/main" val="2511240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Characteristics of Services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9416" y="1268760"/>
            <a:ext cx="10693189" cy="403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Intangible</a:t>
            </a:r>
          </a:p>
          <a:p>
            <a:r>
              <a:rPr lang="en-US" dirty="0"/>
              <a:t>Inseparable from the service providers</a:t>
            </a:r>
          </a:p>
          <a:p>
            <a:r>
              <a:rPr lang="en-US" dirty="0"/>
              <a:t>Perishable</a:t>
            </a:r>
          </a:p>
          <a:p>
            <a:r>
              <a:rPr lang="en-US" dirty="0"/>
              <a:t>Cannot be standardized</a:t>
            </a:r>
          </a:p>
          <a:p>
            <a:r>
              <a:rPr lang="en-IN" dirty="0"/>
              <a:t>Buyers play important roles in the creation and distribution of services</a:t>
            </a:r>
          </a:p>
          <a:p>
            <a:r>
              <a:rPr lang="en-IN" dirty="0"/>
              <a:t>Wide variations in service standards</a:t>
            </a:r>
            <a:endParaRPr lang="en-US" dirty="0"/>
          </a:p>
        </p:txBody>
      </p:sp>
    </p:spTree>
    <p:extLst>
      <p:ext uri="{BB962C8B-B14F-4D97-AF65-F5344CB8AC3E}">
        <p14:creationId xmlns:p14="http://schemas.microsoft.com/office/powerpoint/2010/main" val="4008008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1000"/>
                                        <p:tgtEl>
                                          <p:spTgt spid="6">
                                            <p:txEl>
                                              <p:pRg st="5" end="5"/>
                                            </p:txEl>
                                          </p:spTgt>
                                        </p:tgtEl>
                                      </p:cBhvr>
                                    </p:animEffect>
                                    <p:anim calcmode="lin" valueType="num">
                                      <p:cBhvr>
                                        <p:cTn id="4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Characteristics of Services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870789"/>
            <a:ext cx="10801200"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400" dirty="0"/>
              <a:t>A company must consider four special service characteristics when designing marketing programs:</a:t>
            </a:r>
            <a:endParaRPr lang="en-US" sz="2400" dirty="0"/>
          </a:p>
        </p:txBody>
      </p:sp>
      <p:pic>
        <p:nvPicPr>
          <p:cNvPr id="3" name="Picture 2">
            <a:extLst>
              <a:ext uri="{FF2B5EF4-FFF2-40B4-BE49-F238E27FC236}">
                <a16:creationId xmlns:a16="http://schemas.microsoft.com/office/drawing/2014/main" id="{809055E1-A568-4A11-AB6A-F8BF1D316CD4}"/>
              </a:ext>
            </a:extLst>
          </p:cNvPr>
          <p:cNvPicPr>
            <a:picLocks noChangeAspect="1"/>
          </p:cNvPicPr>
          <p:nvPr/>
        </p:nvPicPr>
        <p:blipFill>
          <a:blip r:embed="rId3"/>
          <a:stretch>
            <a:fillRect/>
          </a:stretch>
        </p:blipFill>
        <p:spPr>
          <a:xfrm>
            <a:off x="1415479" y="1700808"/>
            <a:ext cx="8965259" cy="3981330"/>
          </a:xfrm>
          <a:prstGeom prst="rect">
            <a:avLst/>
          </a:prstGeom>
        </p:spPr>
      </p:pic>
    </p:spTree>
    <p:extLst>
      <p:ext uri="{BB962C8B-B14F-4D97-AF65-F5344CB8AC3E}">
        <p14:creationId xmlns:p14="http://schemas.microsoft.com/office/powerpoint/2010/main" val="1827494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593288" cy="1143000"/>
          </a:xfrm>
        </p:spPr>
        <p:txBody>
          <a:bodyPr/>
          <a:lstStyle/>
          <a:p>
            <a:pPr eaLnBrk="1" hangingPunct="1"/>
            <a:r>
              <a:rPr lang="en-GB" altLang="en-US" sz="3600" b="1" dirty="0">
                <a:solidFill>
                  <a:schemeClr val="tx2">
                    <a:lumMod val="75000"/>
                  </a:schemeClr>
                </a:solidFill>
              </a:rPr>
              <a:t>Importance of the Service Sector</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268760"/>
            <a:ext cx="6570731" cy="4374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The service sector makes up more than three-fourths of the U.S. economy</a:t>
            </a:r>
          </a:p>
          <a:p>
            <a:pPr algn="just"/>
            <a:r>
              <a:rPr lang="en-GB" sz="2800" dirty="0"/>
              <a:t>Most service firms emphasize marketing as a significant activity for two reasons</a:t>
            </a:r>
          </a:p>
          <a:p>
            <a:pPr lvl="1" algn="just">
              <a:buFont typeface="Wingdings" panose="05000000000000000000" pitchFamily="2" charset="2"/>
              <a:buChar char="Ø"/>
            </a:pPr>
            <a:r>
              <a:rPr lang="en-GB" sz="2400" dirty="0"/>
              <a:t>Growth potential of service transactions represents a vast marketing opportunity</a:t>
            </a:r>
          </a:p>
          <a:p>
            <a:pPr lvl="1" algn="just">
              <a:buFont typeface="Wingdings" panose="05000000000000000000" pitchFamily="2" charset="2"/>
              <a:buChar char="Ø"/>
            </a:pPr>
            <a:r>
              <a:rPr lang="en-GB" sz="2400" dirty="0"/>
              <a:t>Environment for services is changing</a:t>
            </a:r>
          </a:p>
          <a:p>
            <a:pPr marL="0" indent="0" algn="just">
              <a:buNone/>
            </a:pPr>
            <a:br>
              <a:rPr lang="en-GB" sz="2800" dirty="0"/>
            </a:br>
            <a:r>
              <a:rPr lang="en-GB" sz="3000" dirty="0"/>
              <a:t> </a:t>
            </a:r>
            <a:br>
              <a:rPr lang="en-GB" dirty="0"/>
            </a:br>
            <a:br>
              <a:rPr lang="en-GB"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A picture containing text&#10;&#10;Description automatically generated">
            <a:extLst>
              <a:ext uri="{FF2B5EF4-FFF2-40B4-BE49-F238E27FC236}">
                <a16:creationId xmlns:a16="http://schemas.microsoft.com/office/drawing/2014/main" id="{9CE30BDD-839A-441A-8500-C08807CFBA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6160" y="1530245"/>
            <a:ext cx="3797510" cy="3797510"/>
          </a:xfrm>
          <a:prstGeom prst="rect">
            <a:avLst/>
          </a:prstGeom>
        </p:spPr>
      </p:pic>
    </p:spTree>
    <p:extLst>
      <p:ext uri="{BB962C8B-B14F-4D97-AF65-F5344CB8AC3E}">
        <p14:creationId xmlns:p14="http://schemas.microsoft.com/office/powerpoint/2010/main" val="3274354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593288" cy="1143000"/>
          </a:xfrm>
        </p:spPr>
        <p:txBody>
          <a:bodyPr/>
          <a:lstStyle/>
          <a:p>
            <a:pPr eaLnBrk="1" hangingPunct="1"/>
            <a:r>
              <a:rPr lang="en-GB" altLang="en-US" sz="3600" b="1" dirty="0">
                <a:solidFill>
                  <a:schemeClr val="tx2">
                    <a:lumMod val="75000"/>
                  </a:schemeClr>
                </a:solidFill>
              </a:rPr>
              <a:t>Product and Service Classifications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268760"/>
            <a:ext cx="10531171" cy="4374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3000" dirty="0"/>
              <a:t>Products and services fall into two broad classes based on the types of consumers that use them: consumer products and industrial products.</a:t>
            </a:r>
          </a:p>
          <a:p>
            <a:pPr algn="just"/>
            <a:r>
              <a:rPr lang="en-GB" sz="3000" b="1" dirty="0">
                <a:solidFill>
                  <a:srgbClr val="7030A0"/>
                </a:solidFill>
              </a:rPr>
              <a:t>Consumer product: </a:t>
            </a:r>
            <a:r>
              <a:rPr lang="en-GB" sz="3000" dirty="0"/>
              <a:t>A product bought by final consumers for personal consumption.</a:t>
            </a:r>
          </a:p>
          <a:p>
            <a:pPr algn="just"/>
            <a:r>
              <a:rPr lang="en-GB" sz="3000" b="1" dirty="0">
                <a:solidFill>
                  <a:schemeClr val="accent3">
                    <a:lumMod val="50000"/>
                  </a:schemeClr>
                </a:solidFill>
              </a:rPr>
              <a:t>Industrial product: </a:t>
            </a:r>
            <a:r>
              <a:rPr lang="en-GB" sz="3000" dirty="0"/>
              <a:t>A product bought by individuals and organizations for further processing or for use in conducting a business.</a:t>
            </a:r>
          </a:p>
          <a:p>
            <a:pPr marL="0" indent="0" algn="just">
              <a:buNone/>
            </a:pPr>
            <a:br>
              <a:rPr lang="en-GB" sz="2800" dirty="0"/>
            </a:br>
            <a:r>
              <a:rPr lang="en-GB" sz="3000" dirty="0"/>
              <a:t> </a:t>
            </a:r>
            <a:br>
              <a:rPr lang="en-GB" dirty="0"/>
            </a:br>
            <a:br>
              <a:rPr lang="en-GB"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6020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665296" cy="1143000"/>
          </a:xfrm>
        </p:spPr>
        <p:txBody>
          <a:bodyPr/>
          <a:lstStyle/>
          <a:p>
            <a:pPr eaLnBrk="1" hangingPunct="1"/>
            <a:r>
              <a:rPr lang="en-GB" altLang="en-US" sz="3600" b="1" dirty="0">
                <a:solidFill>
                  <a:schemeClr val="tx2">
                    <a:lumMod val="75000"/>
                  </a:schemeClr>
                </a:solidFill>
              </a:rPr>
              <a:t>Classification of Consumer Products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51004" y="1109734"/>
            <a:ext cx="6568077" cy="4583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000" b="1" dirty="0">
                <a:solidFill>
                  <a:srgbClr val="FF0000"/>
                </a:solidFill>
              </a:rPr>
              <a:t>Specialty product </a:t>
            </a:r>
            <a:r>
              <a:rPr lang="en-GB" sz="2000" dirty="0"/>
              <a:t>- A consumer product with unique characteristics or brand identification for which a significant group of buyers is willing to make a special purchase effort.</a:t>
            </a:r>
          </a:p>
          <a:p>
            <a:pPr algn="just"/>
            <a:r>
              <a:rPr lang="en-GB" sz="2000" b="1" dirty="0">
                <a:solidFill>
                  <a:srgbClr val="0070C0"/>
                </a:solidFill>
              </a:rPr>
              <a:t>Unsought product </a:t>
            </a:r>
            <a:r>
              <a:rPr lang="en-GB" sz="2000" dirty="0"/>
              <a:t>- A consumer product that the consumer either does not know about or knows about but does not normally consider buying.</a:t>
            </a:r>
          </a:p>
          <a:p>
            <a:pPr algn="just"/>
            <a:r>
              <a:rPr lang="en-GB" sz="2000" b="1" dirty="0">
                <a:solidFill>
                  <a:schemeClr val="accent1">
                    <a:lumMod val="50000"/>
                  </a:schemeClr>
                </a:solidFill>
              </a:rPr>
              <a:t>Convenience product </a:t>
            </a:r>
            <a:r>
              <a:rPr lang="en-GB" sz="2000" dirty="0"/>
              <a:t>- A consumer product that customers usually buy frequently, immediately, and with minimal comparison and buying effort.</a:t>
            </a:r>
          </a:p>
          <a:p>
            <a:pPr algn="just"/>
            <a:r>
              <a:rPr lang="en-GB" sz="2000" dirty="0"/>
              <a:t> </a:t>
            </a:r>
            <a:r>
              <a:rPr lang="en-GB" sz="2000" b="1" dirty="0">
                <a:solidFill>
                  <a:srgbClr val="92D050"/>
                </a:solidFill>
              </a:rPr>
              <a:t>Shopping product </a:t>
            </a:r>
            <a:r>
              <a:rPr lang="en-GB" sz="2000" dirty="0"/>
              <a:t>- A consumer product that the customer, in the process of selecting and purchasing, usually compares on such attributes as suitability, quality, price, and style.</a:t>
            </a:r>
          </a:p>
          <a:p>
            <a:pPr algn="just"/>
            <a:endParaRPr lang="en-GB" sz="2800" dirty="0"/>
          </a:p>
          <a:p>
            <a:pPr algn="just"/>
            <a:endParaRPr lang="en-GB" sz="2800" dirty="0"/>
          </a:p>
          <a:p>
            <a:endParaRPr lang="en-US" sz="2400" dirty="0"/>
          </a:p>
          <a:p>
            <a:pPr marL="0" indent="0" eaLnBrk="1" hangingPunct="1">
              <a:buFont typeface="Arial" panose="020B0604020202020204" pitchFamily="34" charset="0"/>
              <a:buNone/>
              <a:defRPr/>
            </a:pPr>
            <a:endParaRPr lang="en-GB" altLang="en-US" sz="2000" dirty="0"/>
          </a:p>
        </p:txBody>
      </p:sp>
      <p:pic>
        <p:nvPicPr>
          <p:cNvPr id="4" name="Picture 3">
            <a:extLst>
              <a:ext uri="{FF2B5EF4-FFF2-40B4-BE49-F238E27FC236}">
                <a16:creationId xmlns:a16="http://schemas.microsoft.com/office/drawing/2014/main" id="{27022ED3-89C4-42E4-92AE-D01CAC247D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35546"/>
          <a:stretch/>
        </p:blipFill>
        <p:spPr>
          <a:xfrm>
            <a:off x="7032104" y="1104298"/>
            <a:ext cx="4708892" cy="4589012"/>
          </a:xfrm>
          <a:prstGeom prst="rect">
            <a:avLst/>
          </a:prstGeom>
        </p:spPr>
      </p:pic>
    </p:spTree>
    <p:extLst>
      <p:ext uri="{BB962C8B-B14F-4D97-AF65-F5344CB8AC3E}">
        <p14:creationId xmlns:p14="http://schemas.microsoft.com/office/powerpoint/2010/main" val="349155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fade">
                                      <p:cBhvr>
                                        <p:cTn id="21" dur="1000"/>
                                        <p:tgtEl>
                                          <p:spTgt spid="6">
                                            <p:txEl>
                                              <p:pRg st="1" end="1"/>
                                            </p:txEl>
                                          </p:spTgt>
                                        </p:tgtEl>
                                      </p:cBhvr>
                                    </p:animEffect>
                                    <p:anim calcmode="lin" valueType="num">
                                      <p:cBhvr>
                                        <p:cTn id="22"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fade">
                                      <p:cBhvr>
                                        <p:cTn id="28" dur="1000"/>
                                        <p:tgtEl>
                                          <p:spTgt spid="6">
                                            <p:txEl>
                                              <p:pRg st="2" end="2"/>
                                            </p:txEl>
                                          </p:spTgt>
                                        </p:tgtEl>
                                      </p:cBhvr>
                                    </p:animEffect>
                                    <p:anim calcmode="lin" valueType="num">
                                      <p:cBhvr>
                                        <p:cTn id="2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animEffect transition="in" filter="fade">
                                      <p:cBhvr>
                                        <p:cTn id="35" dur="1000"/>
                                        <p:tgtEl>
                                          <p:spTgt spid="6">
                                            <p:txEl>
                                              <p:pRg st="3" end="3"/>
                                            </p:txEl>
                                          </p:spTgt>
                                        </p:tgtEl>
                                      </p:cBhvr>
                                    </p:animEffect>
                                    <p:anim calcmode="lin" valueType="num">
                                      <p:cBhvr>
                                        <p:cTn id="3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665296" cy="1143000"/>
          </a:xfrm>
        </p:spPr>
        <p:txBody>
          <a:bodyPr/>
          <a:lstStyle/>
          <a:p>
            <a:pPr eaLnBrk="1" hangingPunct="1"/>
            <a:r>
              <a:rPr lang="en-GB" altLang="en-US" sz="3600" b="1" dirty="0">
                <a:solidFill>
                  <a:schemeClr val="tx2">
                    <a:lumMod val="75000"/>
                  </a:schemeClr>
                </a:solidFill>
              </a:rPr>
              <a:t>Marketing Considerations for Consumer Products</a:t>
            </a:r>
          </a:p>
        </p:txBody>
      </p:sp>
      <p:pic>
        <p:nvPicPr>
          <p:cNvPr id="3" name="Picture 2">
            <a:extLst>
              <a:ext uri="{FF2B5EF4-FFF2-40B4-BE49-F238E27FC236}">
                <a16:creationId xmlns:a16="http://schemas.microsoft.com/office/drawing/2014/main" id="{A177F4B3-B1CC-4558-9E9F-C02841B508FC}"/>
              </a:ext>
            </a:extLst>
          </p:cNvPr>
          <p:cNvPicPr>
            <a:picLocks noChangeAspect="1"/>
          </p:cNvPicPr>
          <p:nvPr/>
        </p:nvPicPr>
        <p:blipFill>
          <a:blip r:embed="rId3"/>
          <a:stretch>
            <a:fillRect/>
          </a:stretch>
        </p:blipFill>
        <p:spPr>
          <a:xfrm>
            <a:off x="919646" y="908720"/>
            <a:ext cx="10352707" cy="4749130"/>
          </a:xfrm>
          <a:prstGeom prst="rect">
            <a:avLst/>
          </a:prstGeom>
        </p:spPr>
      </p:pic>
      <p:sp>
        <p:nvSpPr>
          <p:cNvPr id="5" name="Rectangle: Rounded Corners 4">
            <a:extLst>
              <a:ext uri="{FF2B5EF4-FFF2-40B4-BE49-F238E27FC236}">
                <a16:creationId xmlns:a16="http://schemas.microsoft.com/office/drawing/2014/main" id="{98B3F026-196B-4F31-903F-B9B32E53C057}"/>
              </a:ext>
            </a:extLst>
          </p:cNvPr>
          <p:cNvSpPr/>
          <p:nvPr/>
        </p:nvSpPr>
        <p:spPr>
          <a:xfrm>
            <a:off x="919646" y="1916832"/>
            <a:ext cx="10216914" cy="1143000"/>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5213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900" fill="hold"/>
                                        <p:tgtEl>
                                          <p:spTgt spid="3"/>
                                        </p:tgtEl>
                                        <p:attrNameLst>
                                          <p:attrName>ppt_w</p:attrName>
                                        </p:attrNameLst>
                                      </p:cBhvr>
                                      <p:tavLst>
                                        <p:tav tm="0">
                                          <p:val>
                                            <p:fltVal val="0"/>
                                          </p:val>
                                        </p:tav>
                                        <p:tav tm="100000">
                                          <p:val>
                                            <p:strVal val="#ppt_w"/>
                                          </p:val>
                                        </p:tav>
                                      </p:tavLst>
                                    </p:anim>
                                    <p:anim calcmode="lin" valueType="num">
                                      <p:cBhvr>
                                        <p:cTn id="8" dur="1900" fill="hold"/>
                                        <p:tgtEl>
                                          <p:spTgt spid="3"/>
                                        </p:tgtEl>
                                        <p:attrNameLst>
                                          <p:attrName>ppt_h</p:attrName>
                                        </p:attrNameLst>
                                      </p:cBhvr>
                                      <p:tavLst>
                                        <p:tav tm="0">
                                          <p:val>
                                            <p:fltVal val="0"/>
                                          </p:val>
                                        </p:tav>
                                        <p:tav tm="100000">
                                          <p:val>
                                            <p:strVal val="#ppt_h"/>
                                          </p:val>
                                        </p:tav>
                                      </p:tavLst>
                                    </p:anim>
                                    <p:anim calcmode="lin" valueType="num">
                                      <p:cBhvr>
                                        <p:cTn id="9" dur="1900" fill="hold"/>
                                        <p:tgtEl>
                                          <p:spTgt spid="3"/>
                                        </p:tgtEl>
                                        <p:attrNameLst>
                                          <p:attrName>style.rotation</p:attrName>
                                        </p:attrNameLst>
                                      </p:cBhvr>
                                      <p:tavLst>
                                        <p:tav tm="0">
                                          <p:val>
                                            <p:fltVal val="90"/>
                                          </p:val>
                                        </p:tav>
                                        <p:tav tm="100000">
                                          <p:val>
                                            <p:fltVal val="0"/>
                                          </p:val>
                                        </p:tav>
                                      </p:tavLst>
                                    </p:anim>
                                    <p:animEffect transition="in" filter="fade">
                                      <p:cBhvr>
                                        <p:cTn id="10" dur="1900"/>
                                        <p:tgtEl>
                                          <p:spTgt spid="3"/>
                                        </p:tgtEl>
                                      </p:cBhvr>
                                    </p:animEffect>
                                  </p:childTnLst>
                                </p:cTn>
                              </p:par>
                            </p:childTnLst>
                          </p:cTn>
                        </p:par>
                        <p:par>
                          <p:cTn id="11" fill="hold">
                            <p:stCondLst>
                              <p:cond delay="1900"/>
                            </p:stCondLst>
                            <p:childTnLst>
                              <p:par>
                                <p:cTn id="12" presetID="53" presetClass="entr" presetSubtype="16"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900" fill="hold"/>
                                        <p:tgtEl>
                                          <p:spTgt spid="5"/>
                                        </p:tgtEl>
                                        <p:attrNameLst>
                                          <p:attrName>ppt_w</p:attrName>
                                        </p:attrNameLst>
                                      </p:cBhvr>
                                      <p:tavLst>
                                        <p:tav tm="0">
                                          <p:val>
                                            <p:fltVal val="0"/>
                                          </p:val>
                                        </p:tav>
                                        <p:tav tm="100000">
                                          <p:val>
                                            <p:strVal val="#ppt_w"/>
                                          </p:val>
                                        </p:tav>
                                      </p:tavLst>
                                    </p:anim>
                                    <p:anim calcmode="lin" valueType="num">
                                      <p:cBhvr>
                                        <p:cTn id="15" dur="900" fill="hold"/>
                                        <p:tgtEl>
                                          <p:spTgt spid="5"/>
                                        </p:tgtEl>
                                        <p:attrNameLst>
                                          <p:attrName>ppt_h</p:attrName>
                                        </p:attrNameLst>
                                      </p:cBhvr>
                                      <p:tavLst>
                                        <p:tav tm="0">
                                          <p:val>
                                            <p:fltVal val="0"/>
                                          </p:val>
                                        </p:tav>
                                        <p:tav tm="100000">
                                          <p:val>
                                            <p:strVal val="#ppt_h"/>
                                          </p:val>
                                        </p:tav>
                                      </p:tavLst>
                                    </p:anim>
                                    <p:animEffect transition="in" filter="fade">
                                      <p:cBhvr>
                                        <p:cTn id="16" dur="900"/>
                                        <p:tgtEl>
                                          <p:spTgt spid="5"/>
                                        </p:tgtEl>
                                      </p:cBhvr>
                                    </p:animEffect>
                                  </p:childTnLst>
                                </p:cTn>
                              </p:par>
                            </p:childTnLst>
                          </p:cTn>
                        </p:par>
                        <p:par>
                          <p:cTn id="17" fill="hold">
                            <p:stCondLst>
                              <p:cond delay="2800"/>
                            </p:stCondLst>
                            <p:childTnLst>
                              <p:par>
                                <p:cTn id="18" presetID="32" presetClass="emph" presetSubtype="0" fill="hold" grpId="1" nodeType="afterEffect">
                                  <p:stCondLst>
                                    <p:cond delay="100"/>
                                  </p:stCondLst>
                                  <p:childTnLst>
                                    <p:animRot by="120000">
                                      <p:cBhvr>
                                        <p:cTn id="19" dur="300" fill="hold">
                                          <p:stCondLst>
                                            <p:cond delay="0"/>
                                          </p:stCondLst>
                                        </p:cTn>
                                        <p:tgtEl>
                                          <p:spTgt spid="5"/>
                                        </p:tgtEl>
                                        <p:attrNameLst>
                                          <p:attrName>r</p:attrName>
                                        </p:attrNameLst>
                                      </p:cBhvr>
                                    </p:animRot>
                                    <p:animRot by="-240000">
                                      <p:cBhvr>
                                        <p:cTn id="20" dur="600" fill="hold">
                                          <p:stCondLst>
                                            <p:cond delay="600"/>
                                          </p:stCondLst>
                                        </p:cTn>
                                        <p:tgtEl>
                                          <p:spTgt spid="5"/>
                                        </p:tgtEl>
                                        <p:attrNameLst>
                                          <p:attrName>r</p:attrName>
                                        </p:attrNameLst>
                                      </p:cBhvr>
                                    </p:animRot>
                                    <p:animRot by="240000">
                                      <p:cBhvr>
                                        <p:cTn id="21" dur="600" fill="hold">
                                          <p:stCondLst>
                                            <p:cond delay="1200"/>
                                          </p:stCondLst>
                                        </p:cTn>
                                        <p:tgtEl>
                                          <p:spTgt spid="5"/>
                                        </p:tgtEl>
                                        <p:attrNameLst>
                                          <p:attrName>r</p:attrName>
                                        </p:attrNameLst>
                                      </p:cBhvr>
                                    </p:animRot>
                                    <p:animRot by="-240000">
                                      <p:cBhvr>
                                        <p:cTn id="22" dur="600" fill="hold">
                                          <p:stCondLst>
                                            <p:cond delay="1800"/>
                                          </p:stCondLst>
                                        </p:cTn>
                                        <p:tgtEl>
                                          <p:spTgt spid="5"/>
                                        </p:tgtEl>
                                        <p:attrNameLst>
                                          <p:attrName>r</p:attrName>
                                        </p:attrNameLst>
                                      </p:cBhvr>
                                    </p:animRot>
                                    <p:animRot by="120000">
                                      <p:cBhvr>
                                        <p:cTn id="23" dur="600" fill="hold">
                                          <p:stCondLst>
                                            <p:cond delay="2400"/>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Classifying Consumer Services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32858"/>
            <a:ext cx="1094521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800" b="1" dirty="0">
                <a:latin typeface="+mj-lt"/>
              </a:rPr>
              <a:t>Marketers rely on five questions to classify services:</a:t>
            </a:r>
          </a:p>
          <a:p>
            <a:pPr marL="0" indent="0" algn="just">
              <a:buNone/>
            </a:pPr>
            <a:endParaRPr lang="en-GB" sz="1000" b="1" dirty="0">
              <a:latin typeface="+mj-lt"/>
            </a:endParaRPr>
          </a:p>
          <a:p>
            <a:pPr lvl="1" algn="just">
              <a:lnSpc>
                <a:spcPct val="150000"/>
              </a:lnSpc>
              <a:spcBef>
                <a:spcPts val="0"/>
              </a:spcBef>
              <a:buFont typeface="Wingdings" panose="05000000000000000000" pitchFamily="2" charset="2"/>
              <a:buChar char="Ø"/>
            </a:pPr>
            <a:r>
              <a:rPr lang="en-GB" sz="2400" dirty="0">
                <a:latin typeface="+mj-lt"/>
              </a:rPr>
              <a:t>What is the nature of the service?</a:t>
            </a:r>
          </a:p>
          <a:p>
            <a:pPr lvl="1" algn="just">
              <a:lnSpc>
                <a:spcPct val="150000"/>
              </a:lnSpc>
              <a:spcBef>
                <a:spcPts val="0"/>
              </a:spcBef>
              <a:buFont typeface="Wingdings" panose="05000000000000000000" pitchFamily="2" charset="2"/>
              <a:buChar char="Ø"/>
            </a:pPr>
            <a:r>
              <a:rPr lang="en-GB" sz="2400" dirty="0">
                <a:latin typeface="+mj-lt"/>
              </a:rPr>
              <a:t>What type of relationship does the service organization have with its customers?</a:t>
            </a:r>
          </a:p>
          <a:p>
            <a:pPr lvl="1" algn="just">
              <a:lnSpc>
                <a:spcPct val="150000"/>
              </a:lnSpc>
              <a:spcBef>
                <a:spcPts val="0"/>
              </a:spcBef>
              <a:buFont typeface="Wingdings" panose="05000000000000000000" pitchFamily="2" charset="2"/>
              <a:buChar char="Ø"/>
            </a:pPr>
            <a:r>
              <a:rPr lang="en-GB" sz="2400" dirty="0">
                <a:latin typeface="+mj-lt"/>
              </a:rPr>
              <a:t>How much flexibility is there for customization and judgment on the part of the service provider?</a:t>
            </a:r>
          </a:p>
          <a:p>
            <a:pPr lvl="1" algn="just">
              <a:lnSpc>
                <a:spcPct val="150000"/>
              </a:lnSpc>
              <a:spcBef>
                <a:spcPts val="0"/>
              </a:spcBef>
              <a:buFont typeface="Wingdings" panose="05000000000000000000" pitchFamily="2" charset="2"/>
              <a:buChar char="Ø"/>
            </a:pPr>
            <a:r>
              <a:rPr lang="en-GB" sz="2400" dirty="0">
                <a:latin typeface="+mj-lt"/>
              </a:rPr>
              <a:t>Do demand and supply for the service fluctuate?</a:t>
            </a:r>
          </a:p>
          <a:p>
            <a:pPr lvl="1" algn="just">
              <a:lnSpc>
                <a:spcPct val="150000"/>
              </a:lnSpc>
              <a:spcBef>
                <a:spcPts val="0"/>
              </a:spcBef>
              <a:buFont typeface="Wingdings" panose="05000000000000000000" pitchFamily="2" charset="2"/>
              <a:buChar char="Ø"/>
            </a:pPr>
            <a:r>
              <a:rPr lang="en-GB" sz="2400" dirty="0">
                <a:latin typeface="+mj-lt"/>
              </a:rPr>
              <a:t>How is the service delivered?</a:t>
            </a:r>
          </a:p>
          <a:p>
            <a:pPr lvl="1" algn="just">
              <a:buFont typeface="Wingdings" panose="05000000000000000000" pitchFamily="2" charset="2"/>
              <a:buChar char="Ø"/>
            </a:pPr>
            <a:endParaRPr lang="en-GB" sz="2200" dirty="0"/>
          </a:p>
          <a:p>
            <a:pPr marL="0" indent="0" algn="just">
              <a:buNone/>
            </a:pPr>
            <a:br>
              <a:rPr lang="en-GB" sz="2400" dirty="0"/>
            </a:b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713096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Effect transition="in" filter="fade">
                                      <p:cBhvr>
                                        <p:cTn id="19" dur="1000"/>
                                        <p:tgtEl>
                                          <p:spTgt spid="6">
                                            <p:txEl>
                                              <p:pRg st="3" end="3"/>
                                            </p:txEl>
                                          </p:spTgt>
                                        </p:tgtEl>
                                      </p:cBhvr>
                                    </p:animEffect>
                                    <p:anim calcmode="lin" valueType="num">
                                      <p:cBhvr>
                                        <p:cTn id="2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4" end="4"/>
                                            </p:txEl>
                                          </p:spTgt>
                                        </p:tgtEl>
                                        <p:attrNameLst>
                                          <p:attrName>style.visibility</p:attrName>
                                        </p:attrNameLst>
                                      </p:cBhvr>
                                      <p:to>
                                        <p:strVal val="visible"/>
                                      </p:to>
                                    </p:set>
                                    <p:animEffect transition="in" filter="fade">
                                      <p:cBhvr>
                                        <p:cTn id="24" dur="1000"/>
                                        <p:tgtEl>
                                          <p:spTgt spid="6">
                                            <p:txEl>
                                              <p:pRg st="4" end="4"/>
                                            </p:txEl>
                                          </p:spTgt>
                                        </p:tgtEl>
                                      </p:cBhvr>
                                    </p:animEffect>
                                    <p:anim calcmode="lin" valueType="num">
                                      <p:cBhvr>
                                        <p:cTn id="2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5" end="5"/>
                                            </p:txEl>
                                          </p:spTgt>
                                        </p:tgtEl>
                                        <p:attrNameLst>
                                          <p:attrName>style.visibility</p:attrName>
                                        </p:attrNameLst>
                                      </p:cBhvr>
                                      <p:to>
                                        <p:strVal val="visible"/>
                                      </p:to>
                                    </p:set>
                                    <p:animEffect transition="in" filter="fade">
                                      <p:cBhvr>
                                        <p:cTn id="29" dur="1000"/>
                                        <p:tgtEl>
                                          <p:spTgt spid="6">
                                            <p:txEl>
                                              <p:pRg st="5" end="5"/>
                                            </p:txEl>
                                          </p:spTgt>
                                        </p:tgtEl>
                                      </p:cBhvr>
                                    </p:animEffect>
                                    <p:anim calcmode="lin" valueType="num">
                                      <p:cBhvr>
                                        <p:cTn id="3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6" end="6"/>
                                            </p:txEl>
                                          </p:spTgt>
                                        </p:tgtEl>
                                        <p:attrNameLst>
                                          <p:attrName>style.visibility</p:attrName>
                                        </p:attrNameLst>
                                      </p:cBhvr>
                                      <p:to>
                                        <p:strVal val="visible"/>
                                      </p:to>
                                    </p:set>
                                    <p:animEffect transition="in" filter="fade">
                                      <p:cBhvr>
                                        <p:cTn id="34" dur="1000"/>
                                        <p:tgtEl>
                                          <p:spTgt spid="6">
                                            <p:txEl>
                                              <p:pRg st="6" end="6"/>
                                            </p:txEl>
                                          </p:spTgt>
                                        </p:tgtEl>
                                      </p:cBhvr>
                                    </p:animEffect>
                                    <p:anim calcmode="lin" valueType="num">
                                      <p:cBhvr>
                                        <p:cTn id="3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593288" cy="1143000"/>
          </a:xfrm>
        </p:spPr>
        <p:txBody>
          <a:bodyPr/>
          <a:lstStyle/>
          <a:p>
            <a:pPr eaLnBrk="1" hangingPunct="1"/>
            <a:r>
              <a:rPr lang="en-GB" altLang="en-US" sz="3400" b="1" dirty="0">
                <a:solidFill>
                  <a:schemeClr val="tx2">
                    <a:lumMod val="75000"/>
                  </a:schemeClr>
                </a:solidFill>
              </a:rPr>
              <a:t>Applying the Consumer Products Classification System</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268760"/>
            <a:ext cx="10531171" cy="4374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3000" b="1" dirty="0"/>
              <a:t>Classification system poses a few problems</a:t>
            </a:r>
          </a:p>
          <a:p>
            <a:pPr lvl="1" algn="just">
              <a:buFont typeface="Wingdings" panose="05000000000000000000" pitchFamily="2" charset="2"/>
              <a:buChar char="Ø"/>
            </a:pPr>
            <a:r>
              <a:rPr lang="en-GB" dirty="0"/>
              <a:t>Obstacle to implementing this system results from the suggestion that all goods and services must fit within one of the three categories:</a:t>
            </a:r>
          </a:p>
          <a:p>
            <a:pPr lvl="2" algn="just">
              <a:buFont typeface="Wingdings" panose="05000000000000000000" pitchFamily="2" charset="2"/>
              <a:buChar char="q"/>
            </a:pPr>
            <a:r>
              <a:rPr lang="en-GB" dirty="0"/>
              <a:t>Convenience goods</a:t>
            </a:r>
          </a:p>
          <a:p>
            <a:pPr lvl="2" algn="just">
              <a:buFont typeface="Wingdings" panose="05000000000000000000" pitchFamily="2" charset="2"/>
              <a:buChar char="q"/>
            </a:pPr>
            <a:r>
              <a:rPr lang="en-GB" dirty="0"/>
              <a:t>Shopping goods</a:t>
            </a:r>
          </a:p>
          <a:p>
            <a:pPr lvl="2" algn="just">
              <a:buFont typeface="Wingdings" panose="05000000000000000000" pitchFamily="2" charset="2"/>
              <a:buChar char="q"/>
            </a:pPr>
            <a:r>
              <a:rPr lang="en-GB" dirty="0"/>
              <a:t>Specialty goods</a:t>
            </a:r>
          </a:p>
          <a:p>
            <a:pPr lvl="1" algn="just">
              <a:buFont typeface="Wingdings" panose="05000000000000000000" pitchFamily="2" charset="2"/>
              <a:buChar char="Ø"/>
            </a:pPr>
            <a:r>
              <a:rPr lang="en-GB" dirty="0"/>
              <a:t>Problem emerges because consumers differ in their buying patterns</a:t>
            </a:r>
          </a:p>
          <a:p>
            <a:pPr marL="0" indent="0" algn="just">
              <a:buNone/>
            </a:pPr>
            <a:br>
              <a:rPr lang="en-GB" sz="2800" dirty="0"/>
            </a:br>
            <a:r>
              <a:rPr lang="en-GB" sz="3000" dirty="0"/>
              <a:t> </a:t>
            </a:r>
            <a:br>
              <a:rPr lang="en-GB" dirty="0"/>
            </a:br>
            <a:br>
              <a:rPr lang="en-GB"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129493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593288" cy="1143000"/>
          </a:xfrm>
        </p:spPr>
        <p:txBody>
          <a:bodyPr/>
          <a:lstStyle/>
          <a:p>
            <a:pPr eaLnBrk="1" hangingPunct="1"/>
            <a:r>
              <a:rPr lang="en-GB" altLang="en-US" sz="2800" b="1" dirty="0">
                <a:solidFill>
                  <a:schemeClr val="tx2">
                    <a:lumMod val="75000"/>
                  </a:schemeClr>
                </a:solidFill>
              </a:rPr>
              <a:t>Marketing Impact of the Consumer Products Classification System </a:t>
            </a:r>
          </a:p>
        </p:txBody>
      </p:sp>
      <p:pic>
        <p:nvPicPr>
          <p:cNvPr id="2" name="Picture 1">
            <a:extLst>
              <a:ext uri="{FF2B5EF4-FFF2-40B4-BE49-F238E27FC236}">
                <a16:creationId xmlns:a16="http://schemas.microsoft.com/office/drawing/2014/main" id="{B1EF690A-9F00-4B5D-A5BC-6CF599116163}"/>
              </a:ext>
            </a:extLst>
          </p:cNvPr>
          <p:cNvPicPr>
            <a:picLocks noChangeAspect="1"/>
          </p:cNvPicPr>
          <p:nvPr/>
        </p:nvPicPr>
        <p:blipFill rotWithShape="1">
          <a:blip r:embed="rId3">
            <a:extLst>
              <a:ext uri="{28A0092B-C50C-407E-A947-70E740481C1C}">
                <a14:useLocalDpi xmlns:a14="http://schemas.microsoft.com/office/drawing/2010/main" val="0"/>
              </a:ext>
            </a:extLst>
          </a:blip>
          <a:srcRect t="8288"/>
          <a:stretch/>
        </p:blipFill>
        <p:spPr>
          <a:xfrm>
            <a:off x="947428" y="980728"/>
            <a:ext cx="10297144" cy="4630988"/>
          </a:xfrm>
          <a:prstGeom prst="rect">
            <a:avLst/>
          </a:prstGeom>
        </p:spPr>
      </p:pic>
    </p:spTree>
    <p:extLst>
      <p:ext uri="{BB962C8B-B14F-4D97-AF65-F5344CB8AC3E}">
        <p14:creationId xmlns:p14="http://schemas.microsoft.com/office/powerpoint/2010/main" val="123191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Quality as a Product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32858"/>
            <a:ext cx="7200800"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dirty="0"/>
              <a:t>Quality is a key component to a firm’s success in a competitive marketplace</a:t>
            </a:r>
          </a:p>
          <a:p>
            <a:pPr algn="just"/>
            <a:r>
              <a:rPr lang="en-US" b="1" dirty="0">
                <a:solidFill>
                  <a:srgbClr val="FF0000"/>
                </a:solidFill>
              </a:rPr>
              <a:t>Total quality management (TQM) </a:t>
            </a:r>
            <a:r>
              <a:rPr lang="en-US" dirty="0"/>
              <a:t>- Continuous effort to improve products and work processes with the goal of achieving customer satisfaction and world-class performance</a:t>
            </a:r>
            <a:endParaRPr lang="en-US" b="1" dirty="0">
              <a:solidFill>
                <a:srgbClr val="FF0000"/>
              </a:solidFill>
            </a:endParaRPr>
          </a:p>
          <a:p>
            <a:pPr lvl="1" algn="just">
              <a:buFont typeface="Wingdings" panose="05000000000000000000" pitchFamily="2" charset="2"/>
              <a:buChar char="Ø"/>
            </a:pPr>
            <a:endParaRPr lang="en-GB" sz="3200" dirty="0"/>
          </a:p>
          <a:p>
            <a:pPr marL="0" indent="0" algn="just">
              <a:buNone/>
            </a:pPr>
            <a:br>
              <a:rPr lang="en-GB" dirty="0"/>
            </a:br>
            <a:br>
              <a:rPr lang="en-GB" dirty="0"/>
            </a:br>
            <a:endParaRPr lang="en-GB" dirty="0"/>
          </a:p>
          <a:p>
            <a:pPr algn="just"/>
            <a:endParaRPr lang="en-GB" dirty="0"/>
          </a:p>
          <a:p>
            <a:pPr algn="just"/>
            <a:endParaRPr lang="en-GB" dirty="0"/>
          </a:p>
          <a:p>
            <a:endParaRPr lang="en-US" dirty="0"/>
          </a:p>
          <a:p>
            <a:pPr marL="0" indent="0" eaLnBrk="1" hangingPunct="1">
              <a:buFont typeface="Arial" panose="020B0604020202020204" pitchFamily="34" charset="0"/>
              <a:buNone/>
              <a:defRPr/>
            </a:pPr>
            <a:endParaRPr lang="en-GB" altLang="en-US" dirty="0"/>
          </a:p>
        </p:txBody>
      </p:sp>
      <p:pic>
        <p:nvPicPr>
          <p:cNvPr id="3" name="Picture 2" descr="Logo&#10;&#10;Description automatically generated">
            <a:extLst>
              <a:ext uri="{FF2B5EF4-FFF2-40B4-BE49-F238E27FC236}">
                <a16:creationId xmlns:a16="http://schemas.microsoft.com/office/drawing/2014/main" id="{4F73E425-4158-49E7-8DC9-31949FAE1E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13186" y="1268760"/>
            <a:ext cx="3952875" cy="3810000"/>
          </a:xfrm>
          <a:prstGeom prst="rect">
            <a:avLst/>
          </a:prstGeom>
        </p:spPr>
      </p:pic>
    </p:spTree>
    <p:extLst>
      <p:ext uri="{BB962C8B-B14F-4D97-AF65-F5344CB8AC3E}">
        <p14:creationId xmlns:p14="http://schemas.microsoft.com/office/powerpoint/2010/main" val="3436421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10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Benchmarking</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52736"/>
            <a:ext cx="10945216"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Measuring quality by comparing performance against industry leaders</a:t>
            </a:r>
          </a:p>
          <a:p>
            <a:pPr algn="just"/>
            <a:r>
              <a:rPr lang="en-GB" sz="2800" dirty="0"/>
              <a:t>Involves three main activities</a:t>
            </a:r>
          </a:p>
          <a:p>
            <a:pPr lvl="1" algn="just">
              <a:buFont typeface="Wingdings" panose="05000000000000000000" pitchFamily="2" charset="2"/>
              <a:buChar char="Ø"/>
            </a:pPr>
            <a:r>
              <a:rPr lang="en-GB" sz="2200" dirty="0"/>
              <a:t>Identifying manufacturing or business processes that need improvement</a:t>
            </a:r>
          </a:p>
          <a:p>
            <a:pPr lvl="1" algn="just">
              <a:buFont typeface="Wingdings" panose="05000000000000000000" pitchFamily="2" charset="2"/>
              <a:buChar char="Ø"/>
            </a:pPr>
            <a:r>
              <a:rPr lang="en-GB" sz="2200" dirty="0"/>
              <a:t>Comparing internal processes to those of industry leaders</a:t>
            </a:r>
          </a:p>
          <a:p>
            <a:pPr lvl="1" algn="just">
              <a:buFont typeface="Wingdings" panose="05000000000000000000" pitchFamily="2" charset="2"/>
              <a:buChar char="Ø"/>
            </a:pPr>
            <a:r>
              <a:rPr lang="en-GB" sz="2200" dirty="0"/>
              <a:t>Implementing changes for quality improvement</a:t>
            </a:r>
          </a:p>
          <a:p>
            <a:pPr algn="just"/>
            <a:r>
              <a:rPr lang="en-GB" sz="2800" dirty="0"/>
              <a:t>Requires two types of analyses: internal and external</a:t>
            </a:r>
          </a:p>
          <a:p>
            <a:pPr lvl="1" algn="just">
              <a:buFont typeface="Wingdings" panose="05000000000000000000" pitchFamily="2" charset="2"/>
              <a:buChar char="Ø"/>
            </a:pPr>
            <a:r>
              <a:rPr lang="en-GB" sz="2200" dirty="0"/>
              <a:t>Company must first analyse its own activities to determine strengths and weaknesses</a:t>
            </a:r>
          </a:p>
          <a:p>
            <a:pPr lvl="1" algn="just">
              <a:buFont typeface="Wingdings" panose="05000000000000000000" pitchFamily="2" charset="2"/>
              <a:buChar char="Ø"/>
            </a:pPr>
            <a:r>
              <a:rPr lang="en-GB" sz="2200" dirty="0"/>
              <a:t>External analysis involves gathering information about the benchmark partner, to find out why the partner is perceived as the industry’s best</a:t>
            </a:r>
          </a:p>
          <a:p>
            <a:pPr algn="just"/>
            <a:endParaRPr lang="en-GB" dirty="0"/>
          </a:p>
          <a:p>
            <a:pPr lvl="1" algn="just">
              <a:buFont typeface="Wingdings" panose="05000000000000000000" pitchFamily="2" charset="2"/>
              <a:buChar char="Ø"/>
            </a:pPr>
            <a:endParaRPr lang="en-GB" sz="3200" dirty="0"/>
          </a:p>
          <a:p>
            <a:pPr marL="0" indent="0" algn="just">
              <a:buNone/>
            </a:pPr>
            <a:br>
              <a:rPr lang="en-GB" dirty="0"/>
            </a:br>
            <a:br>
              <a:rPr lang="en-GB" dirty="0"/>
            </a:br>
            <a:endParaRPr lang="en-GB" dirty="0"/>
          </a:p>
          <a:p>
            <a:pPr algn="just"/>
            <a:endParaRPr lang="en-GB" dirty="0"/>
          </a:p>
          <a:p>
            <a:pPr algn="just"/>
            <a:endParaRPr lang="en-GB" dirty="0"/>
          </a:p>
          <a:p>
            <a:endParaRPr lang="en-US"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1852660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Quality of Services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52736"/>
            <a:ext cx="10945216"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Service encounter - Point at which the customer and service provider interact</a:t>
            </a:r>
          </a:p>
          <a:p>
            <a:pPr algn="just"/>
            <a:r>
              <a:rPr lang="en-GB" sz="2800" dirty="0"/>
              <a:t>Service quality - Expected and perceived quality of a service offering</a:t>
            </a:r>
          </a:p>
          <a:p>
            <a:pPr algn="just"/>
            <a:r>
              <a:rPr lang="en-GB" dirty="0"/>
              <a:t>Determined by five variables</a:t>
            </a:r>
          </a:p>
          <a:p>
            <a:pPr lvl="1" algn="just">
              <a:buFont typeface="Wingdings" panose="05000000000000000000" pitchFamily="2" charset="2"/>
              <a:buChar char="§"/>
            </a:pPr>
            <a:r>
              <a:rPr lang="en-GB" sz="2200" dirty="0"/>
              <a:t>Tangibles</a:t>
            </a:r>
          </a:p>
          <a:p>
            <a:pPr lvl="1" algn="just">
              <a:buFont typeface="Wingdings" panose="05000000000000000000" pitchFamily="2" charset="2"/>
              <a:buChar char="§"/>
            </a:pPr>
            <a:r>
              <a:rPr lang="en-GB" sz="2200" dirty="0"/>
              <a:t>Reliability</a:t>
            </a:r>
          </a:p>
          <a:p>
            <a:pPr lvl="1" algn="just">
              <a:buFont typeface="Wingdings" panose="05000000000000000000" pitchFamily="2" charset="2"/>
              <a:buChar char="§"/>
            </a:pPr>
            <a:r>
              <a:rPr lang="en-GB" sz="2200" dirty="0"/>
              <a:t>Responsiveness</a:t>
            </a:r>
          </a:p>
          <a:p>
            <a:pPr lvl="1" algn="just">
              <a:buFont typeface="Wingdings" panose="05000000000000000000" pitchFamily="2" charset="2"/>
              <a:buChar char="§"/>
            </a:pPr>
            <a:r>
              <a:rPr lang="en-GB" sz="2200" dirty="0"/>
              <a:t>Assurances</a:t>
            </a:r>
          </a:p>
          <a:p>
            <a:pPr lvl="1" algn="just">
              <a:buFont typeface="Wingdings" panose="05000000000000000000" pitchFamily="2" charset="2"/>
              <a:buChar char="§"/>
            </a:pPr>
            <a:r>
              <a:rPr lang="en-GB" sz="2200" dirty="0"/>
              <a:t>Empathy</a:t>
            </a:r>
          </a:p>
          <a:p>
            <a:pPr algn="just"/>
            <a:endParaRPr lang="en-GB" dirty="0"/>
          </a:p>
          <a:p>
            <a:pPr lvl="1" algn="just">
              <a:buFont typeface="Wingdings" panose="05000000000000000000" pitchFamily="2" charset="2"/>
              <a:buChar char="Ø"/>
            </a:pPr>
            <a:endParaRPr lang="en-GB" sz="3200" dirty="0"/>
          </a:p>
          <a:p>
            <a:pPr marL="0" indent="0" algn="just">
              <a:buNone/>
            </a:pPr>
            <a:br>
              <a:rPr lang="en-GB" dirty="0"/>
            </a:br>
            <a:br>
              <a:rPr lang="en-GB" dirty="0"/>
            </a:br>
            <a:endParaRPr lang="en-GB" dirty="0"/>
          </a:p>
          <a:p>
            <a:pPr algn="just"/>
            <a:endParaRPr lang="en-GB" dirty="0"/>
          </a:p>
          <a:p>
            <a:pPr algn="just"/>
            <a:endParaRPr lang="en-GB" dirty="0"/>
          </a:p>
          <a:p>
            <a:endParaRPr lang="en-US" dirty="0"/>
          </a:p>
          <a:p>
            <a:pPr marL="0" indent="0" eaLnBrk="1" hangingPunct="1">
              <a:buFont typeface="Arial" panose="020B0604020202020204" pitchFamily="34" charset="0"/>
              <a:buNone/>
              <a:defRPr/>
            </a:pPr>
            <a:endParaRPr lang="en-GB" altLang="en-US" dirty="0"/>
          </a:p>
        </p:txBody>
      </p:sp>
      <p:pic>
        <p:nvPicPr>
          <p:cNvPr id="3" name="Picture 2" descr="Logo&#10;&#10;Description automatically generated">
            <a:extLst>
              <a:ext uri="{FF2B5EF4-FFF2-40B4-BE49-F238E27FC236}">
                <a16:creationId xmlns:a16="http://schemas.microsoft.com/office/drawing/2014/main" id="{6FC28AAF-1159-4F00-ADA6-DCFC9FDABD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20136" y="2708920"/>
            <a:ext cx="3384376" cy="2710198"/>
          </a:xfrm>
          <a:prstGeom prst="rect">
            <a:avLst/>
          </a:prstGeom>
        </p:spPr>
      </p:pic>
    </p:spTree>
    <p:extLst>
      <p:ext uri="{BB962C8B-B14F-4D97-AF65-F5344CB8AC3E}">
        <p14:creationId xmlns:p14="http://schemas.microsoft.com/office/powerpoint/2010/main" val="515399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 Power of Design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1384" y="836712"/>
            <a:ext cx="11072344"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100" dirty="0"/>
              <a:t>Much of Samsung’s remarkable marketing success comes from innovative new products that have captured the imagination of consumers all over the world. The company has invested heavily in R&amp;D and in design capabilities, with big payoffs. It has a clear design philosophy it calls “Design 3.0,” and an internal design slogan, “Make it Meaningful,” that reflects its relentless focus on making beautiful and intuitive products that will be integrated into customers’ lifestyles. Samsung applies three design criteria: (1) simple and intuitive, (2) efficient and long-lasting, and (3) adaptive and engaging. Like its chief rival Apple, the company organizes its design efforts through a cross-divisional Corporate Design Centre that reports directly to the CEO. The Corporate Design Centre aligns the design efforts of various divisions and analyses cultural trends to help forecast the future of design. It also coordinates the work done at Samsung’s five Global Design Centres, located in London, San Francisco, Shanghai, Tokyo, and Delhi. Among the many awards the company has received for design were two IF Gold Awards in 2013—from one of the world’s top three design contests— for its “split concept” colour printer and its twin-tub washing machine especially designed for Southeast Asia users.</a:t>
            </a:r>
          </a:p>
        </p:txBody>
      </p:sp>
      <p:pic>
        <p:nvPicPr>
          <p:cNvPr id="4" name="Picture 3" descr="A picture containing drawing&#10;&#10;Description automatically generated">
            <a:extLst>
              <a:ext uri="{FF2B5EF4-FFF2-40B4-BE49-F238E27FC236}">
                <a16:creationId xmlns:a16="http://schemas.microsoft.com/office/drawing/2014/main" id="{3C0FA323-B70C-4E41-ABBA-C0211A660B0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55650" y="147342"/>
            <a:ext cx="1948619" cy="689370"/>
          </a:xfrm>
          <a:prstGeom prst="rect">
            <a:avLst/>
          </a:prstGeom>
        </p:spPr>
      </p:pic>
    </p:spTree>
    <p:extLst>
      <p:ext uri="{BB962C8B-B14F-4D97-AF65-F5344CB8AC3E}">
        <p14:creationId xmlns:p14="http://schemas.microsoft.com/office/powerpoint/2010/main" val="366261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Enhancing the Company’s Market Position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412776"/>
            <a:ext cx="10945216"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3400" dirty="0"/>
              <a:t>Entire lines of products make a company more important to consumers and marketing intermediaries</a:t>
            </a:r>
          </a:p>
          <a:p>
            <a:pPr algn="just"/>
            <a:r>
              <a:rPr lang="en-GB" sz="3400" dirty="0"/>
              <a:t>Servicing the variety of products a company sells can enhance its position in the market</a:t>
            </a:r>
          </a:p>
          <a:p>
            <a:pPr algn="just"/>
            <a:r>
              <a:rPr lang="en-GB" sz="3400" dirty="0"/>
              <a:t>Spreading operations costs over a series of product lines reduces the average production and marketing costs of each product</a:t>
            </a:r>
          </a:p>
          <a:p>
            <a:pPr algn="just"/>
            <a:endParaRPr lang="en-GB" dirty="0"/>
          </a:p>
          <a:p>
            <a:pPr algn="just"/>
            <a:endParaRPr lang="en-GB" dirty="0"/>
          </a:p>
          <a:p>
            <a:pPr lvl="1" algn="just">
              <a:buFont typeface="Wingdings" panose="05000000000000000000" pitchFamily="2" charset="2"/>
              <a:buChar char="Ø"/>
            </a:pPr>
            <a:endParaRPr lang="en-GB" sz="3200" dirty="0"/>
          </a:p>
          <a:p>
            <a:pPr marL="0" indent="0" algn="just">
              <a:buNone/>
            </a:pPr>
            <a:br>
              <a:rPr lang="en-GB" dirty="0"/>
            </a:br>
            <a:br>
              <a:rPr lang="en-GB" dirty="0"/>
            </a:br>
            <a:endParaRPr lang="en-GB" dirty="0"/>
          </a:p>
          <a:p>
            <a:pPr algn="just"/>
            <a:endParaRPr lang="en-GB" dirty="0"/>
          </a:p>
          <a:p>
            <a:pPr algn="just"/>
            <a:endParaRPr lang="en-GB" dirty="0"/>
          </a:p>
          <a:p>
            <a:endParaRPr lang="en-US" dirty="0"/>
          </a:p>
          <a:p>
            <a:pPr marL="0" indent="0" eaLnBrk="1" hangingPunct="1">
              <a:buFont typeface="Arial" panose="020B0604020202020204" pitchFamily="34" charset="0"/>
              <a:buNone/>
              <a:defRPr/>
            </a:pPr>
            <a:endParaRPr lang="en-GB" altLang="en-US" dirty="0"/>
          </a:p>
        </p:txBody>
      </p:sp>
    </p:spTree>
    <p:extLst>
      <p:ext uri="{BB962C8B-B14F-4D97-AF65-F5344CB8AC3E}">
        <p14:creationId xmlns:p14="http://schemas.microsoft.com/office/powerpoint/2010/main" val="2793965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Stages in the Product Lifecycle </a:t>
            </a:r>
          </a:p>
        </p:txBody>
      </p:sp>
      <p:pic>
        <p:nvPicPr>
          <p:cNvPr id="2" name="Picture 1">
            <a:extLst>
              <a:ext uri="{FF2B5EF4-FFF2-40B4-BE49-F238E27FC236}">
                <a16:creationId xmlns:a16="http://schemas.microsoft.com/office/drawing/2014/main" id="{A183E05A-5262-4453-A2A0-BD97A671A2AC}"/>
              </a:ext>
            </a:extLst>
          </p:cNvPr>
          <p:cNvPicPr>
            <a:picLocks noChangeAspect="1"/>
          </p:cNvPicPr>
          <p:nvPr/>
        </p:nvPicPr>
        <p:blipFill rotWithShape="1">
          <a:blip r:embed="rId3">
            <a:extLst>
              <a:ext uri="{28A0092B-C50C-407E-A947-70E740481C1C}">
                <a14:useLocalDpi xmlns:a14="http://schemas.microsoft.com/office/drawing/2010/main" val="0"/>
              </a:ext>
            </a:extLst>
          </a:blip>
          <a:srcRect l="28952"/>
          <a:stretch/>
        </p:blipFill>
        <p:spPr>
          <a:xfrm>
            <a:off x="2009546" y="1143000"/>
            <a:ext cx="8172908" cy="4505337"/>
          </a:xfrm>
          <a:prstGeom prst="rect">
            <a:avLst/>
          </a:prstGeom>
        </p:spPr>
      </p:pic>
    </p:spTree>
    <p:extLst>
      <p:ext uri="{BB962C8B-B14F-4D97-AF65-F5344CB8AC3E}">
        <p14:creationId xmlns:p14="http://schemas.microsoft.com/office/powerpoint/2010/main" val="606222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Product Lifecycle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412776"/>
            <a:ext cx="10945216"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b="1" dirty="0">
                <a:solidFill>
                  <a:schemeClr val="accent2">
                    <a:lumMod val="50000"/>
                  </a:schemeClr>
                </a:solidFill>
              </a:rPr>
              <a:t>Introductory stage</a:t>
            </a:r>
          </a:p>
          <a:p>
            <a:pPr lvl="1" algn="just">
              <a:buFont typeface="Wingdings" panose="05000000000000000000" pitchFamily="2" charset="2"/>
              <a:buChar char="Ø"/>
            </a:pPr>
            <a:r>
              <a:rPr lang="en-GB" sz="1800" dirty="0"/>
              <a:t>Products in this stage might bring new technology to a product category</a:t>
            </a:r>
          </a:p>
          <a:p>
            <a:pPr lvl="1" algn="just">
              <a:buFont typeface="Wingdings" panose="05000000000000000000" pitchFamily="2" charset="2"/>
              <a:buChar char="Ø"/>
            </a:pPr>
            <a:r>
              <a:rPr lang="en-GB" sz="1800" dirty="0"/>
              <a:t>Technical problems and financial losses are common</a:t>
            </a:r>
          </a:p>
          <a:p>
            <a:pPr algn="just"/>
            <a:r>
              <a:rPr lang="en-GB" sz="2400" b="1" dirty="0">
                <a:solidFill>
                  <a:schemeClr val="accent6">
                    <a:lumMod val="50000"/>
                  </a:schemeClr>
                </a:solidFill>
              </a:rPr>
              <a:t>Growth stage</a:t>
            </a:r>
          </a:p>
          <a:p>
            <a:pPr lvl="1" algn="just">
              <a:buFont typeface="Wingdings" panose="05000000000000000000" pitchFamily="2" charset="2"/>
              <a:buChar char="Ø"/>
            </a:pPr>
            <a:r>
              <a:rPr lang="en-GB" sz="1800" dirty="0"/>
              <a:t>Sales volume rises rapidly as new customers make initial purchases and early buyers repurchase the product</a:t>
            </a:r>
          </a:p>
          <a:p>
            <a:pPr algn="just"/>
            <a:r>
              <a:rPr lang="en-GB" sz="2400" b="1" dirty="0">
                <a:solidFill>
                  <a:schemeClr val="accent5">
                    <a:lumMod val="50000"/>
                  </a:schemeClr>
                </a:solidFill>
              </a:rPr>
              <a:t>Maturity stage</a:t>
            </a:r>
          </a:p>
          <a:p>
            <a:pPr lvl="1" algn="just">
              <a:buFont typeface="Wingdings" panose="05000000000000000000" pitchFamily="2" charset="2"/>
              <a:buChar char="Ø"/>
            </a:pPr>
            <a:r>
              <a:rPr lang="en-GB" sz="1800" dirty="0"/>
              <a:t>Sales of a product category continue to grow during the early part of this stage but eventually reach a plateau as the backlog of potential customers dwindles</a:t>
            </a:r>
          </a:p>
          <a:p>
            <a:pPr algn="just"/>
            <a:r>
              <a:rPr lang="en-GB" sz="2400" b="1" dirty="0">
                <a:solidFill>
                  <a:srgbClr val="FF0000"/>
                </a:solidFill>
              </a:rPr>
              <a:t>Decline stage</a:t>
            </a:r>
          </a:p>
          <a:p>
            <a:pPr lvl="1" algn="just">
              <a:buFont typeface="Wingdings" panose="05000000000000000000" pitchFamily="2" charset="2"/>
              <a:buChar char="Ø"/>
            </a:pPr>
            <a:r>
              <a:rPr lang="en-GB" sz="1800" dirty="0"/>
              <a:t>Innovations or shifts in consumer preferences bring about an absolute decline in industry sales</a:t>
            </a:r>
          </a:p>
          <a:p>
            <a:pPr algn="just"/>
            <a:endParaRPr lang="en-GB" sz="1800" dirty="0"/>
          </a:p>
          <a:p>
            <a:pPr algn="just"/>
            <a:endParaRPr lang="en-GB" sz="1800" dirty="0"/>
          </a:p>
          <a:p>
            <a:pPr lvl="1" algn="just">
              <a:buFont typeface="Wingdings" panose="05000000000000000000" pitchFamily="2" charset="2"/>
              <a:buChar char="Ø"/>
            </a:pPr>
            <a:endParaRPr lang="en-GB" sz="1800" dirty="0"/>
          </a:p>
          <a:p>
            <a:pPr marL="0" indent="0" algn="just">
              <a:buNone/>
            </a:pPr>
            <a:br>
              <a:rPr lang="en-GB" sz="1800" dirty="0"/>
            </a:br>
            <a:br>
              <a:rPr lang="en-GB" sz="1800" dirty="0"/>
            </a:br>
            <a:endParaRPr lang="en-GB" sz="1800" dirty="0"/>
          </a:p>
          <a:p>
            <a:pPr algn="just"/>
            <a:endParaRPr lang="en-GB" sz="1800" dirty="0"/>
          </a:p>
          <a:p>
            <a:pPr algn="just"/>
            <a:endParaRPr lang="en-GB" sz="1800" dirty="0"/>
          </a:p>
          <a:p>
            <a:endParaRPr lang="en-US" sz="1800" dirty="0"/>
          </a:p>
          <a:p>
            <a:pPr marL="0" indent="0" eaLnBrk="1" hangingPunct="1">
              <a:buFont typeface="Arial" panose="020B0604020202020204" pitchFamily="34" charset="0"/>
              <a:buNone/>
              <a:defRPr/>
            </a:pPr>
            <a:endParaRPr lang="en-GB" altLang="en-US" sz="1800" dirty="0"/>
          </a:p>
        </p:txBody>
      </p:sp>
    </p:spTree>
    <p:extLst>
      <p:ext uri="{BB962C8B-B14F-4D97-AF65-F5344CB8AC3E}">
        <p14:creationId xmlns:p14="http://schemas.microsoft.com/office/powerpoint/2010/main" val="395032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1000"/>
                                        <p:tgtEl>
                                          <p:spTgt spid="6">
                                            <p:txEl>
                                              <p:pRg st="3" end="3"/>
                                            </p:txEl>
                                          </p:spTgt>
                                        </p:tgtEl>
                                      </p:cBhvr>
                                    </p:animEffect>
                                    <p:anim calcmode="lin" valueType="num">
                                      <p:cBhvr>
                                        <p:cTn id="2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1000"/>
                                        <p:tgtEl>
                                          <p:spTgt spid="6">
                                            <p:txEl>
                                              <p:pRg st="4" end="4"/>
                                            </p:txEl>
                                          </p:spTgt>
                                        </p:tgtEl>
                                      </p:cBhvr>
                                    </p:animEffect>
                                    <p:anim calcmode="lin" valueType="num">
                                      <p:cBhvr>
                                        <p:cTn id="3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6">
                                            <p:txEl>
                                              <p:pRg st="5" end="5"/>
                                            </p:txEl>
                                          </p:spTgt>
                                        </p:tgtEl>
                                        <p:attrNameLst>
                                          <p:attrName>style.visibility</p:attrName>
                                        </p:attrNameLst>
                                      </p:cBhvr>
                                      <p:to>
                                        <p:strVal val="visible"/>
                                      </p:to>
                                    </p:set>
                                    <p:animEffect transition="in" filter="fade">
                                      <p:cBhvr>
                                        <p:cTn id="36" dur="1000"/>
                                        <p:tgtEl>
                                          <p:spTgt spid="6">
                                            <p:txEl>
                                              <p:pRg st="5" end="5"/>
                                            </p:txEl>
                                          </p:spTgt>
                                        </p:tgtEl>
                                      </p:cBhvr>
                                    </p:animEffect>
                                    <p:anim calcmode="lin" valueType="num">
                                      <p:cBhvr>
                                        <p:cTn id="37"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6">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6">
                                            <p:txEl>
                                              <p:pRg st="6" end="6"/>
                                            </p:txEl>
                                          </p:spTgt>
                                        </p:tgtEl>
                                        <p:attrNameLst>
                                          <p:attrName>style.visibility</p:attrName>
                                        </p:attrNameLst>
                                      </p:cBhvr>
                                      <p:to>
                                        <p:strVal val="visible"/>
                                      </p:to>
                                    </p:set>
                                    <p:animEffect transition="in" filter="fade">
                                      <p:cBhvr>
                                        <p:cTn id="41" dur="1000"/>
                                        <p:tgtEl>
                                          <p:spTgt spid="6">
                                            <p:txEl>
                                              <p:pRg st="6" end="6"/>
                                            </p:txEl>
                                          </p:spTgt>
                                        </p:tgtEl>
                                      </p:cBhvr>
                                    </p:animEffect>
                                    <p:anim calcmode="lin" valueType="num">
                                      <p:cBhvr>
                                        <p:cTn id="42"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7" end="7"/>
                                            </p:txEl>
                                          </p:spTgt>
                                        </p:tgtEl>
                                        <p:attrNameLst>
                                          <p:attrName>style.visibility</p:attrName>
                                        </p:attrNameLst>
                                      </p:cBhvr>
                                      <p:to>
                                        <p:strVal val="visible"/>
                                      </p:to>
                                    </p:set>
                                    <p:animEffect transition="in" filter="fade">
                                      <p:cBhvr>
                                        <p:cTn id="48" dur="1000"/>
                                        <p:tgtEl>
                                          <p:spTgt spid="6">
                                            <p:txEl>
                                              <p:pRg st="7" end="7"/>
                                            </p:txEl>
                                          </p:spTgt>
                                        </p:tgtEl>
                                      </p:cBhvr>
                                    </p:animEffect>
                                    <p:anim calcmode="lin" valueType="num">
                                      <p:cBhvr>
                                        <p:cTn id="49"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7" end="7"/>
                                            </p:txEl>
                                          </p:spTgt>
                                        </p:tgtEl>
                                        <p:attrNameLst>
                                          <p:attrName>ppt_y</p:attrName>
                                        </p:attrNameLst>
                                      </p:cBhvr>
                                      <p:tavLst>
                                        <p:tav tm="0">
                                          <p:val>
                                            <p:strVal val="#ppt_y+.1"/>
                                          </p:val>
                                        </p:tav>
                                        <p:tav tm="100000">
                                          <p:val>
                                            <p:strVal val="#ppt_y"/>
                                          </p:val>
                                        </p:tav>
                                      </p:tavLst>
                                    </p:anim>
                                  </p:childTnLst>
                                </p:cTn>
                              </p:par>
                              <p:par>
                                <p:cTn id="51" presetID="42" presetClass="entr" presetSubtype="0" fill="hold" nodeType="withEffect">
                                  <p:stCondLst>
                                    <p:cond delay="0"/>
                                  </p:stCondLst>
                                  <p:childTnLst>
                                    <p:set>
                                      <p:cBhvr>
                                        <p:cTn id="52" dur="1" fill="hold">
                                          <p:stCondLst>
                                            <p:cond delay="0"/>
                                          </p:stCondLst>
                                        </p:cTn>
                                        <p:tgtEl>
                                          <p:spTgt spid="6">
                                            <p:txEl>
                                              <p:pRg st="8" end="8"/>
                                            </p:txEl>
                                          </p:spTgt>
                                        </p:tgtEl>
                                        <p:attrNameLst>
                                          <p:attrName>style.visibility</p:attrName>
                                        </p:attrNameLst>
                                      </p:cBhvr>
                                      <p:to>
                                        <p:strVal val="visible"/>
                                      </p:to>
                                    </p:set>
                                    <p:animEffect transition="in" filter="fade">
                                      <p:cBhvr>
                                        <p:cTn id="53" dur="1000"/>
                                        <p:tgtEl>
                                          <p:spTgt spid="6">
                                            <p:txEl>
                                              <p:pRg st="8" end="8"/>
                                            </p:txEl>
                                          </p:spTgt>
                                        </p:tgtEl>
                                      </p:cBhvr>
                                    </p:animEffect>
                                    <p:anim calcmode="lin" valueType="num">
                                      <p:cBhvr>
                                        <p:cTn id="54"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Extending the Product Lifecycle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980728"/>
            <a:ext cx="6408712" cy="4568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38138" indent="-338138" algn="just">
              <a:spcBef>
                <a:spcPts val="0"/>
              </a:spcBef>
              <a:tabLst>
                <a:tab pos="339725" algn="l"/>
                <a:tab pos="966788" algn="l"/>
              </a:tabLst>
              <a:defRPr/>
            </a:pPr>
            <a:r>
              <a:rPr lang="en-US" sz="2800" dirty="0"/>
              <a:t>Increasing frequency of use</a:t>
            </a:r>
          </a:p>
          <a:p>
            <a:pPr marL="738188" lvl="1" indent="-338138" algn="just">
              <a:spcBef>
                <a:spcPts val="0"/>
              </a:spcBef>
              <a:tabLst>
                <a:tab pos="339725" algn="l"/>
                <a:tab pos="966788" algn="l"/>
              </a:tabLst>
              <a:defRPr/>
            </a:pPr>
            <a:r>
              <a:rPr lang="en-US" sz="2000" dirty="0"/>
              <a:t>Convincing current customers to buy a product more frequently boosts total sales even if no new buyers enter the market</a:t>
            </a:r>
          </a:p>
          <a:p>
            <a:pPr algn="just">
              <a:spcBef>
                <a:spcPts val="0"/>
              </a:spcBef>
              <a:defRPr/>
            </a:pPr>
            <a:r>
              <a:rPr lang="en-US" sz="2800" dirty="0"/>
              <a:t>Increasing the number of users</a:t>
            </a:r>
          </a:p>
          <a:p>
            <a:pPr lvl="1" algn="just">
              <a:spcBef>
                <a:spcPts val="0"/>
              </a:spcBef>
              <a:defRPr/>
            </a:pPr>
            <a:r>
              <a:rPr lang="en-US" sz="2000" dirty="0"/>
              <a:t>Attracting new customers who have not previously used the product</a:t>
            </a:r>
          </a:p>
          <a:p>
            <a:pPr marL="338138" indent="-338138" algn="just">
              <a:spcBef>
                <a:spcPts val="0"/>
              </a:spcBef>
              <a:defRPr/>
            </a:pPr>
            <a:r>
              <a:rPr lang="en-US" sz="2800" dirty="0"/>
              <a:t>Finding new uses</a:t>
            </a:r>
          </a:p>
          <a:p>
            <a:pPr marL="738188" lvl="1" indent="-338138" algn="just">
              <a:spcBef>
                <a:spcPts val="0"/>
              </a:spcBef>
              <a:defRPr/>
            </a:pPr>
            <a:r>
              <a:rPr lang="en-US" sz="2000" dirty="0"/>
              <a:t>New applications extend a product’s lifecycle</a:t>
            </a:r>
          </a:p>
          <a:p>
            <a:pPr algn="just">
              <a:spcBef>
                <a:spcPts val="0"/>
              </a:spcBef>
              <a:defRPr/>
            </a:pPr>
            <a:r>
              <a:rPr lang="en-US" sz="2800" dirty="0"/>
              <a:t>Changing package sizes, labels, or product quality</a:t>
            </a:r>
          </a:p>
          <a:p>
            <a:pPr lvl="1" algn="just">
              <a:spcBef>
                <a:spcPts val="0"/>
              </a:spcBef>
              <a:defRPr/>
            </a:pPr>
            <a:r>
              <a:rPr lang="en-US" sz="2000" dirty="0"/>
              <a:t>New packaging and labels with updated images and slogans can help revitalize a product</a:t>
            </a:r>
          </a:p>
          <a:p>
            <a:pPr algn="just"/>
            <a:endParaRPr lang="en-GB" sz="1600" dirty="0"/>
          </a:p>
          <a:p>
            <a:pPr algn="just"/>
            <a:endParaRPr lang="en-GB" sz="1600" dirty="0"/>
          </a:p>
          <a:p>
            <a:pPr lvl="1" algn="just">
              <a:buFont typeface="Wingdings" panose="05000000000000000000" pitchFamily="2" charset="2"/>
              <a:buChar char="Ø"/>
            </a:pPr>
            <a:endParaRPr lang="en-GB" sz="1600" dirty="0"/>
          </a:p>
          <a:p>
            <a:pPr marL="0" indent="0" algn="just">
              <a:buNone/>
            </a:pPr>
            <a:br>
              <a:rPr lang="en-GB" sz="1600" dirty="0"/>
            </a:br>
            <a:br>
              <a:rPr lang="en-GB" sz="1600" dirty="0"/>
            </a:br>
            <a:endParaRPr lang="en-GB" sz="1600" dirty="0"/>
          </a:p>
          <a:p>
            <a:pPr algn="just"/>
            <a:endParaRPr lang="en-GB" sz="1600" dirty="0"/>
          </a:p>
          <a:p>
            <a:pPr algn="just"/>
            <a:endParaRPr lang="en-GB" sz="1600" dirty="0"/>
          </a:p>
          <a:p>
            <a:pPr algn="just"/>
            <a:endParaRPr lang="en-US" sz="1600" dirty="0"/>
          </a:p>
          <a:p>
            <a:pPr marL="0" indent="0" algn="just" eaLnBrk="1" hangingPunct="1">
              <a:buFont typeface="Arial" panose="020B0604020202020204" pitchFamily="34" charset="0"/>
              <a:buNone/>
              <a:defRPr/>
            </a:pPr>
            <a:endParaRPr lang="en-GB" altLang="en-US" sz="1600" dirty="0"/>
          </a:p>
        </p:txBody>
      </p:sp>
      <p:pic>
        <p:nvPicPr>
          <p:cNvPr id="3" name="Picture 2" descr="Chart, diagram&#10;&#10;Description automatically generated">
            <a:extLst>
              <a:ext uri="{FF2B5EF4-FFF2-40B4-BE49-F238E27FC236}">
                <a16:creationId xmlns:a16="http://schemas.microsoft.com/office/drawing/2014/main" id="{564B4602-7523-424D-A3C0-64BDA9317B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4112" y="1765992"/>
            <a:ext cx="4762500" cy="3181350"/>
          </a:xfrm>
          <a:prstGeom prst="rect">
            <a:avLst/>
          </a:prstGeom>
        </p:spPr>
      </p:pic>
    </p:spTree>
    <p:extLst>
      <p:ext uri="{BB962C8B-B14F-4D97-AF65-F5344CB8AC3E}">
        <p14:creationId xmlns:p14="http://schemas.microsoft.com/office/powerpoint/2010/main" val="11436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Product Deletion Decisions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4" y="1324541"/>
            <a:ext cx="10729192" cy="4208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38138" indent="-338138" algn="just">
              <a:spcBef>
                <a:spcPts val="0"/>
              </a:spcBef>
              <a:tabLst>
                <a:tab pos="339725" algn="l"/>
                <a:tab pos="966788" algn="l"/>
              </a:tabLst>
              <a:defRPr/>
            </a:pPr>
            <a:r>
              <a:rPr lang="en-GB" dirty="0"/>
              <a:t>Marketers prune product lines and eliminate marginal products to preserve limited resources</a:t>
            </a:r>
          </a:p>
          <a:p>
            <a:pPr marL="338138" indent="-338138" algn="just">
              <a:spcBef>
                <a:spcPts val="0"/>
              </a:spcBef>
              <a:tabLst>
                <a:tab pos="339725" algn="l"/>
                <a:tab pos="966788" algn="l"/>
              </a:tabLst>
              <a:defRPr/>
            </a:pPr>
            <a:r>
              <a:rPr lang="en-GB" dirty="0"/>
              <a:t>Firms may carry unprofitable items to carry a complete product line</a:t>
            </a:r>
          </a:p>
          <a:p>
            <a:pPr marL="338138" indent="-338138" algn="just">
              <a:spcBef>
                <a:spcPts val="0"/>
              </a:spcBef>
              <a:tabLst>
                <a:tab pos="339725" algn="l"/>
                <a:tab pos="966788" algn="l"/>
              </a:tabLst>
              <a:defRPr/>
            </a:pPr>
            <a:r>
              <a:rPr lang="en-GB" dirty="0"/>
              <a:t>Shortages or raw materials can prompt a firm to discontinue production</a:t>
            </a:r>
          </a:p>
          <a:p>
            <a:pPr marL="338138" indent="-338138" algn="just">
              <a:spcBef>
                <a:spcPts val="0"/>
              </a:spcBef>
              <a:tabLst>
                <a:tab pos="339725" algn="l"/>
                <a:tab pos="966788" algn="l"/>
              </a:tabLst>
              <a:defRPr/>
            </a:pPr>
            <a:r>
              <a:rPr lang="en-GB" dirty="0"/>
              <a:t>Firm may drop products that don’t fit into the direction in which it plans to grow</a:t>
            </a:r>
          </a:p>
          <a:p>
            <a:pPr algn="just"/>
            <a:endParaRPr lang="en-GB" sz="1600" dirty="0"/>
          </a:p>
          <a:p>
            <a:pPr algn="just"/>
            <a:endParaRPr lang="en-GB" sz="1600" dirty="0"/>
          </a:p>
          <a:p>
            <a:pPr lvl="1" algn="just">
              <a:buFont typeface="Wingdings" panose="05000000000000000000" pitchFamily="2" charset="2"/>
              <a:buChar char="Ø"/>
            </a:pPr>
            <a:endParaRPr lang="en-GB" sz="1600" dirty="0"/>
          </a:p>
          <a:p>
            <a:pPr marL="0" indent="0" algn="just">
              <a:buNone/>
            </a:pPr>
            <a:br>
              <a:rPr lang="en-GB" sz="1600" dirty="0"/>
            </a:br>
            <a:br>
              <a:rPr lang="en-GB" sz="1600" dirty="0"/>
            </a:br>
            <a:endParaRPr lang="en-GB" sz="1600" dirty="0"/>
          </a:p>
          <a:p>
            <a:pPr algn="just"/>
            <a:endParaRPr lang="en-GB" sz="1600" dirty="0"/>
          </a:p>
          <a:p>
            <a:pPr algn="just"/>
            <a:endParaRPr lang="en-GB" sz="1600" dirty="0"/>
          </a:p>
          <a:p>
            <a:pPr algn="just"/>
            <a:endParaRPr lang="en-US" sz="1600" dirty="0"/>
          </a:p>
          <a:p>
            <a:pPr marL="0" indent="0" algn="just" eaLnBrk="1" hangingPunct="1">
              <a:buFont typeface="Arial" panose="020B0604020202020204" pitchFamily="34" charset="0"/>
              <a:buNone/>
              <a:defRPr/>
            </a:pPr>
            <a:endParaRPr lang="en-GB" altLang="en-US" sz="1600" dirty="0"/>
          </a:p>
        </p:txBody>
      </p:sp>
    </p:spTree>
    <p:extLst>
      <p:ext uri="{BB962C8B-B14F-4D97-AF65-F5344CB8AC3E}">
        <p14:creationId xmlns:p14="http://schemas.microsoft.com/office/powerpoint/2010/main" val="3410718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fade">
                                      <p:cBhvr>
                                        <p:cTn id="24" dur="1000"/>
                                        <p:tgtEl>
                                          <p:spTgt spid="6">
                                            <p:txEl>
                                              <p:pRg st="2" end="2"/>
                                            </p:txEl>
                                          </p:spTgt>
                                        </p:tgtEl>
                                      </p:cBhvr>
                                    </p:animEffect>
                                    <p:anim calcmode="lin" valueType="num">
                                      <p:cBhvr>
                                        <p:cTn id="2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Effect transition="in" filter="fade">
                                      <p:cBhvr>
                                        <p:cTn id="29" dur="1000"/>
                                        <p:tgtEl>
                                          <p:spTgt spid="6">
                                            <p:txEl>
                                              <p:pRg st="3" end="3"/>
                                            </p:txEl>
                                          </p:spTgt>
                                        </p:tgtEl>
                                      </p:cBhvr>
                                    </p:animEffect>
                                    <p:anim calcmode="lin" valueType="num">
                                      <p:cBhvr>
                                        <p:cTn id="3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 Nivea</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1384" y="2708920"/>
            <a:ext cx="11072344"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400" dirty="0"/>
              <a:t>1. What were the key steps in maintaining Nivea’s leading position in the global facial care market?</a:t>
            </a:r>
          </a:p>
          <a:p>
            <a:pPr marL="0" indent="0" algn="just">
              <a:buClr>
                <a:schemeClr val="tx1"/>
              </a:buClr>
              <a:buNone/>
            </a:pPr>
            <a:r>
              <a:rPr lang="en-GB" sz="2400" dirty="0"/>
              <a:t>2. Explain the connection between cultural norms and product choice. What is Nivea’s strategy in respecting cultural diversity while pursuing a global brand strategy?</a:t>
            </a:r>
          </a:p>
          <a:p>
            <a:pPr marL="0" indent="0" algn="just">
              <a:buClr>
                <a:schemeClr val="tx1"/>
              </a:buClr>
              <a:buNone/>
            </a:pPr>
            <a:r>
              <a:rPr lang="en-GB" sz="2400" dirty="0"/>
              <a:t>3. Discuss Nivea’s future. What should Beiersdorf do next with its product line? Where is the future growth for the brand?</a:t>
            </a:r>
          </a:p>
        </p:txBody>
      </p:sp>
      <p:pic>
        <p:nvPicPr>
          <p:cNvPr id="3" name="Picture 2" descr="A picture containing graphical user interface, application&#10;&#10;Description automatically generated">
            <a:extLst>
              <a:ext uri="{FF2B5EF4-FFF2-40B4-BE49-F238E27FC236}">
                <a16:creationId xmlns:a16="http://schemas.microsoft.com/office/drawing/2014/main" id="{85AE6A89-3236-4E5D-84B4-E4DF3311C4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80176" y="-891480"/>
            <a:ext cx="4608512" cy="4608512"/>
          </a:xfrm>
          <a:prstGeom prst="rect">
            <a:avLst/>
          </a:prstGeom>
        </p:spPr>
      </p:pic>
    </p:spTree>
    <p:extLst>
      <p:ext uri="{BB962C8B-B14F-4D97-AF65-F5344CB8AC3E}">
        <p14:creationId xmlns:p14="http://schemas.microsoft.com/office/powerpoint/2010/main" val="3069410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Buttle, F. &amp; </a:t>
            </a:r>
            <a:r>
              <a:rPr lang="en-GB" sz="2400" dirty="0" err="1"/>
              <a:t>Maklan</a:t>
            </a:r>
            <a:r>
              <a:rPr lang="en-GB" sz="2400" dirty="0"/>
              <a:t>, S., 2015. Customer Relationship Management: Concepts and Technologies. 3 ed. Abingdon, Oxon: Routledge.</a:t>
            </a:r>
          </a:p>
          <a:p>
            <a:pPr algn="just"/>
            <a:r>
              <a:rPr lang="en-GB" sz="2400" dirty="0"/>
              <a:t>Kotler, P. &amp; Keller, K. L., 2016. Marketing Management. 15 ed. Essex: Pearson Education Limited.</a:t>
            </a:r>
          </a:p>
          <a:p>
            <a:pPr algn="just"/>
            <a:r>
              <a:rPr lang="en-GB" sz="2400" dirty="0"/>
              <a:t>Kotler, P. &amp; Armstrong, G., 2012. Principles of Marketing. 14 ed. New Jersey: Pearson Prentice Hall.</a:t>
            </a:r>
          </a:p>
          <a:p>
            <a:pPr algn="just"/>
            <a:endParaRPr lang="en-GB" sz="2000" dirty="0"/>
          </a:p>
          <a:p>
            <a:endParaRPr lang="en-GB" sz="1700" dirty="0"/>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5454</TotalTime>
  <Words>1617</Words>
  <Application>Microsoft Office PowerPoint</Application>
  <PresentationFormat>Widescreen</PresentationFormat>
  <Paragraphs>220</Paragraphs>
  <Slides>27</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Aharoni</vt:lpstr>
      <vt:lpstr>Arial</vt:lpstr>
      <vt:lpstr>Candara</vt:lpstr>
      <vt:lpstr>Myriad Pro</vt:lpstr>
      <vt:lpstr>Symbol</vt:lpstr>
      <vt:lpstr>Verdana</vt:lpstr>
      <vt:lpstr>Wingdings</vt:lpstr>
      <vt:lpstr>20140311PresentationUWTSDTemplate</vt:lpstr>
      <vt:lpstr>BMSW5103</vt:lpstr>
      <vt:lpstr>Learning Objectives</vt:lpstr>
      <vt:lpstr>Marketing Mix</vt:lpstr>
      <vt:lpstr>What is a Product?</vt:lpstr>
      <vt:lpstr>What are Goods and Services?</vt:lpstr>
      <vt:lpstr>Goods-Services Continuum</vt:lpstr>
      <vt:lpstr>Characteristics of Services</vt:lpstr>
      <vt:lpstr>Characteristics of Services</vt:lpstr>
      <vt:lpstr>Importance of the Service Sector</vt:lpstr>
      <vt:lpstr>Product and Service Classifications</vt:lpstr>
      <vt:lpstr>Classification of Consumer Products</vt:lpstr>
      <vt:lpstr>Marketing Considerations for Consumer Products</vt:lpstr>
      <vt:lpstr>Classifying Consumer Services</vt:lpstr>
      <vt:lpstr>Applying the Consumer Products Classification System</vt:lpstr>
      <vt:lpstr>Marketing Impact of the Consumer Products Classification System </vt:lpstr>
      <vt:lpstr>Quality as a Product Strategy</vt:lpstr>
      <vt:lpstr>Benchmarking</vt:lpstr>
      <vt:lpstr>Quality of Services</vt:lpstr>
      <vt:lpstr>Case Study - Power of Design</vt:lpstr>
      <vt:lpstr>Enhancing the Company’s Market Position</vt:lpstr>
      <vt:lpstr>Stages in the Product Lifecycle </vt:lpstr>
      <vt:lpstr>The Product Lifecycle</vt:lpstr>
      <vt:lpstr>Extending the Product Lifecycle</vt:lpstr>
      <vt:lpstr>Product Deletion Decisions</vt:lpstr>
      <vt:lpstr>Case Study - Nivea</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 (Doctoral Researcher)</cp:lastModifiedBy>
  <cp:revision>345</cp:revision>
  <cp:lastPrinted>2018-07-09T15:27:01Z</cp:lastPrinted>
  <dcterms:created xsi:type="dcterms:W3CDTF">2002-10-07T19:43:58Z</dcterms:created>
  <dcterms:modified xsi:type="dcterms:W3CDTF">2020-10-12T22:32:58Z</dcterms:modified>
</cp:coreProperties>
</file>