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68" r:id="rId1"/>
  </p:sldMasterIdLst>
  <p:sldIdLst>
    <p:sldId id="256" r:id="rId2"/>
    <p:sldId id="257" r:id="rId3"/>
    <p:sldId id="258" r:id="rId4"/>
    <p:sldId id="259" r:id="rId5"/>
    <p:sldId id="268" r:id="rId6"/>
    <p:sldId id="260" r:id="rId7"/>
    <p:sldId id="262" r:id="rId8"/>
    <p:sldId id="263" r:id="rId9"/>
    <p:sldId id="270" r:id="rId10"/>
    <p:sldId id="264" r:id="rId11"/>
    <p:sldId id="265" r:id="rId12"/>
    <p:sldId id="271" r:id="rId13"/>
    <p:sldId id="272" r:id="rId14"/>
    <p:sldId id="266" r:id="rId15"/>
    <p:sldId id="273" r:id="rId16"/>
    <p:sldId id="267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219"/>
    <p:restoredTop sz="94611"/>
  </p:normalViewPr>
  <p:slideViewPr>
    <p:cSldViewPr snapToGrid="0">
      <p:cViewPr varScale="1">
        <p:scale>
          <a:sx n="109" d="100"/>
          <a:sy n="109" d="100"/>
        </p:scale>
        <p:origin x="512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标题幻灯片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DDA51639-B2D6-4652-B8C3-1B4C224A7BAF}" type="datetimeFigureOut">
              <a:rPr lang="en-US" dirty="0"/>
              <a:t>4/1/25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1060"/>
            <a:ext cx="5905500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F5DD9-2C52-442D-92E2-8072C0C3D7CD}" type="datetimeFigureOut">
              <a:rPr lang="en-US" dirty="0"/>
              <a:t>4/1/25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节标题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0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C44961B7-6B89-48AB-966F-622E2788EECC}" type="datetimeFigureOut">
              <a:rPr lang="en-US" dirty="0"/>
              <a:t>4/1/25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553" y="5211060"/>
            <a:ext cx="5907024" cy="228600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1060"/>
            <a:ext cx="2112264" cy="228600"/>
          </a:xfrm>
        </p:spPr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3D6FB-79CC-4683-A046-BBE785BA1BED}" type="datetimeFigureOut">
              <a:rPr lang="en-US" dirty="0"/>
              <a:t>4/1/25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2B3E8-48F1-4B23-8498-D8A04A81EC9C}" type="datetimeFigureOut">
              <a:rPr lang="en-US" dirty="0"/>
              <a:t>4/1/25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B90D90-AA62-404D-A741-635B4370F9CB}" type="datetimeFigureOut">
              <a:rPr lang="en-US" dirty="0"/>
              <a:t>4/1/25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7002E4-6836-46D1-9DBB-3C27C0DD3A89}" type="datetimeFigureOut">
              <a:rPr lang="en-US" dirty="0"/>
              <a:t>4/1/25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245529" y="237744"/>
            <a:ext cx="8531352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772400" cy="53340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F131DD-A141-4471-BCF9-C6073EDD7E20}" type="datetimeFigureOut">
              <a:rPr lang="en-US" dirty="0"/>
              <a:t>4/1/25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3677" y="6223002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531352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CN" altLang="en-US"/>
              <a:t>单击图标添加图片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AB334A90-EB03-42F3-8859-2C2B2724C058}" type="datetimeFigureOut">
              <a:rPr lang="en-US" dirty="0"/>
              <a:t>4/1/25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1A6AA8-A04B-4104-9AE2-BD48D340E27F}" type="datetimeFigureOut">
              <a:rPr lang="en-US" dirty="0"/>
              <a:t>4/1/25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E0BF79-FAC6-4A96-8DE1-F7B82E2E1652}" type="datetimeFigureOut">
              <a:rPr lang="en-US" dirty="0"/>
              <a:t>4/1/25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4320" y="6307672"/>
            <a:ext cx="274320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CBC48EC7-AF6A-48D3-8284-14BACBEBDD84}" type="datetimeFigureOut">
              <a:rPr lang="en-US" dirty="0"/>
              <a:t>4/1/25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307672"/>
            <a:ext cx="521208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6307672"/>
            <a:ext cx="146304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1D6F2E21-ABFD-8ED2-C933-A9358870BD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59052" y="1829097"/>
            <a:ext cx="9068586" cy="3557456"/>
          </a:xfrm>
        </p:spPr>
        <p:txBody>
          <a:bodyPr/>
          <a:lstStyle/>
          <a:p>
            <a:r>
              <a:rPr lang="en-US" altLang="zh-CN" sz="4000" kern="100" cap="none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Investigating Gender Stereotypes in Middle School </a:t>
            </a:r>
            <a:r>
              <a:rPr lang="en-US" altLang="zh-CN" sz="4000" kern="100" cap="none" dirty="0"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E</a:t>
            </a:r>
            <a:r>
              <a:rPr lang="en-US" altLang="zh-CN" sz="4000" kern="100" cap="none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nglish Reading Textbooks and Their Impact on Pedagogical Design</a:t>
            </a:r>
            <a:br>
              <a:rPr lang="zh-CN" altLang="zh-CN" sz="4000" kern="100" cap="none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</a:br>
            <a:endParaRPr kumimoji="1" lang="zh-CN" altLang="en-US" sz="4000" cap="none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副标题 2">
            <a:extLst>
              <a:ext uri="{FF2B5EF4-FFF2-40B4-BE49-F238E27FC236}">
                <a16:creationId xmlns:a16="http://schemas.microsoft.com/office/drawing/2014/main" id="{7AC53F36-10D4-717D-8857-95E649FD289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kumimoji="1" lang="en-US" altLang="zh-CN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Puyang</a:t>
            </a:r>
            <a:r>
              <a:rPr kumimoji="1" lang="en-US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Sun</a:t>
            </a:r>
            <a:endParaRPr kumimoji="1" lang="zh-CN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291211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D6015DA9-CC15-132B-5922-C14CAE3AED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CN" sz="3200" b="1" kern="0" dirty="0">
                <a:effectLst/>
                <a:latin typeface="Times New Roman" panose="02020603050405020304" pitchFamily="18" charset="0"/>
                <a:ea typeface="宋体" panose="02010600030101010101" pitchFamily="2" charset="-122"/>
              </a:rPr>
              <a:t>Introduction &amp; Rationale</a:t>
            </a:r>
            <a:endParaRPr kumimoji="1" lang="zh-CN" altLang="en-US" sz="3200" b="1" dirty="0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44F830A4-2BB4-2C26-5934-E3858D6338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altLang="zh-CN" sz="2400" kern="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Background: English reading textbooks not only provide language input but also transmit cultural and social values—including gender roles—to students.</a:t>
            </a:r>
          </a:p>
          <a:p>
            <a:pPr marL="0" indent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altLang="zh-CN" sz="2400" kern="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Central Issue: When gender stereotypes exist in these materials, they can subtly shape students’ perceptions and attitudes toward gender.</a:t>
            </a:r>
            <a:endParaRPr lang="zh-CN" altLang="zh-CN" sz="2400" kern="100" dirty="0">
              <a:effectLst/>
              <a:latin typeface="Times New Roman" panose="02020603050405020304" pitchFamily="18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endParaRPr kumimoji="1" lang="zh-CN" altLang="en-US" sz="2400" dirty="0"/>
          </a:p>
        </p:txBody>
      </p:sp>
    </p:spTree>
    <p:extLst>
      <p:ext uri="{BB962C8B-B14F-4D97-AF65-F5344CB8AC3E}">
        <p14:creationId xmlns:p14="http://schemas.microsoft.com/office/powerpoint/2010/main" val="24610366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D8F03C8D-50BA-221F-ACD7-73AACC543B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CN" sz="3200" b="1" kern="0" dirty="0">
                <a:effectLst/>
                <a:latin typeface="Times New Roman" panose="02020603050405020304" pitchFamily="18" charset="0"/>
                <a:ea typeface="宋体" panose="02010600030101010101" pitchFamily="2" charset="-122"/>
              </a:rPr>
              <a:t>Research Objectives</a:t>
            </a:r>
            <a:endParaRPr kumimoji="1" lang="zh-CN" altLang="en-US" sz="3200" b="1" dirty="0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2AC3554A-10B3-5B85-D06C-F1ABA35F28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 algn="just">
              <a:lnSpc>
                <a:spcPct val="150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US" altLang="zh-CN" sz="2400" kern="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Identify the types and manifestations of gender stereotypes within selected English textbooks.</a:t>
            </a:r>
            <a:endParaRPr lang="zh-CN" altLang="zh-CN" sz="2400" kern="100" dirty="0">
              <a:effectLst/>
              <a:latin typeface="Times New Roman" panose="02020603050405020304" pitchFamily="18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457200" indent="-457200" algn="just">
              <a:lnSpc>
                <a:spcPct val="150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US" altLang="zh-CN" sz="2400" kern="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Analyze the potential impact of these stereotypes on students’ reading comprehension and worldview.</a:t>
            </a:r>
            <a:endParaRPr lang="zh-CN" altLang="zh-CN" sz="2400" kern="100" dirty="0">
              <a:effectLst/>
              <a:latin typeface="Times New Roman" panose="02020603050405020304" pitchFamily="18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457200" indent="-457200" algn="just">
              <a:lnSpc>
                <a:spcPct val="150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US" altLang="zh-CN" sz="2400" kern="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Propose practical strategies to address and mitigate such stereotypes through instructional design.</a:t>
            </a:r>
            <a:endParaRPr lang="zh-CN" altLang="zh-CN" sz="2400" kern="100" dirty="0">
              <a:effectLst/>
              <a:latin typeface="Times New Roman" panose="02020603050405020304" pitchFamily="18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457200" indent="-457200" algn="just">
              <a:buFont typeface="+mj-lt"/>
              <a:buAutoNum type="arabicPeriod"/>
            </a:pPr>
            <a:endParaRPr kumimoji="1" lang="zh-CN" altLang="en-US" sz="2400" dirty="0"/>
          </a:p>
        </p:txBody>
      </p:sp>
    </p:spTree>
    <p:extLst>
      <p:ext uri="{BB962C8B-B14F-4D97-AF65-F5344CB8AC3E}">
        <p14:creationId xmlns:p14="http://schemas.microsoft.com/office/powerpoint/2010/main" val="2926100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69E916A5-CF52-BB1D-C262-3DD7E4FEB3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CN" sz="3200" b="1" kern="0" dirty="0">
                <a:effectLst/>
                <a:latin typeface="Times New Roman" panose="02020603050405020304" pitchFamily="18" charset="0"/>
                <a:ea typeface="宋体" panose="02010600030101010101" pitchFamily="2" charset="-122"/>
              </a:rPr>
              <a:t>Theoretical Framework</a:t>
            </a:r>
            <a:endParaRPr kumimoji="1" lang="zh-CN" altLang="en-US" sz="3200" b="1" dirty="0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EF121AF2-FC88-5BEC-9F63-6C77DB42FF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altLang="zh-CN" sz="2400" kern="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1. Gender Stereotype Theory</a:t>
            </a:r>
            <a:endParaRPr lang="zh-CN" altLang="zh-CN" sz="2400" kern="100" dirty="0">
              <a:effectLst/>
              <a:latin typeface="Times New Roman" panose="02020603050405020304" pitchFamily="18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altLang="zh-CN" sz="2400" kern="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• Explains how society’s overgeneralized beliefs about gender can appear in language and text.</a:t>
            </a:r>
            <a:endParaRPr lang="zh-CN" altLang="zh-CN" sz="2400" kern="100" dirty="0">
              <a:effectLst/>
              <a:latin typeface="Times New Roman" panose="02020603050405020304" pitchFamily="18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altLang="zh-CN" sz="2400" kern="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2. Social Constructivism</a:t>
            </a:r>
            <a:endParaRPr lang="zh-CN" altLang="zh-CN" sz="2400" kern="100" dirty="0">
              <a:effectLst/>
              <a:latin typeface="Times New Roman" panose="02020603050405020304" pitchFamily="18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altLang="zh-CN" sz="2400" kern="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• Emphasizes that knowledge and values (including gender norms) are constructed through social and cultural contexts.</a:t>
            </a:r>
            <a:endParaRPr lang="zh-CN" altLang="zh-CN" sz="2400" kern="100" dirty="0">
              <a:effectLst/>
              <a:latin typeface="Times New Roman" panose="02020603050405020304" pitchFamily="18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 algn="just"/>
            <a:endParaRPr kumimoji="1" lang="zh-CN" altLang="en-US" sz="2400" dirty="0"/>
          </a:p>
        </p:txBody>
      </p:sp>
    </p:spTree>
    <p:extLst>
      <p:ext uri="{BB962C8B-B14F-4D97-AF65-F5344CB8AC3E}">
        <p14:creationId xmlns:p14="http://schemas.microsoft.com/office/powerpoint/2010/main" val="19392617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>
            <a:extLst>
              <a:ext uri="{FF2B5EF4-FFF2-40B4-BE49-F238E27FC236}">
                <a16:creationId xmlns:a16="http://schemas.microsoft.com/office/drawing/2014/main" id="{DEE82EB0-A7AC-CF82-3BFE-6D1FA2008A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01110" y="1124139"/>
            <a:ext cx="10189779" cy="4609722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altLang="zh-CN" sz="2800" kern="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3. Critical Reading Theory</a:t>
            </a:r>
            <a:endParaRPr lang="zh-CN" altLang="zh-CN" sz="2800" kern="100" dirty="0">
              <a:effectLst/>
              <a:latin typeface="Times New Roman" panose="02020603050405020304" pitchFamily="18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altLang="zh-CN" sz="2800" kern="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• Encourages readers to question and critique underlying ideologies or biases in a text.</a:t>
            </a:r>
            <a:endParaRPr lang="zh-CN" altLang="zh-CN" sz="2800" kern="100" dirty="0">
              <a:effectLst/>
              <a:latin typeface="Times New Roman" panose="02020603050405020304" pitchFamily="18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altLang="zh-CN" sz="2800" kern="0" dirty="0"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4</a:t>
            </a:r>
            <a:r>
              <a:rPr lang="en-US" altLang="zh-CN" sz="2800" kern="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. Hidden Curriculum Theory</a:t>
            </a:r>
            <a:endParaRPr lang="zh-CN" altLang="zh-CN" sz="2800" kern="100" dirty="0">
              <a:effectLst/>
              <a:latin typeface="Times New Roman" panose="02020603050405020304" pitchFamily="18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altLang="zh-CN" sz="2800" kern="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• Addresses the implicit messages and values a curriculum conveys, beyond explicit instruction.</a:t>
            </a:r>
            <a:endParaRPr kumimoji="1" lang="zh-CN" altLang="en-US" sz="2800" dirty="0"/>
          </a:p>
        </p:txBody>
      </p:sp>
    </p:spTree>
    <p:extLst>
      <p:ext uri="{BB962C8B-B14F-4D97-AF65-F5344CB8AC3E}">
        <p14:creationId xmlns:p14="http://schemas.microsoft.com/office/powerpoint/2010/main" val="5907123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7DA8F6F4-3C1D-39D8-BF83-DAD2EE0330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" altLang="zh-CN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Significance of the Study</a:t>
            </a:r>
            <a:endParaRPr kumimoji="1" lang="zh-CN" altLang="en-US" sz="3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DE5F6E8E-2A55-DDD8-7C6C-D7F55BFC76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Enhance awareness of potential biases in textbook content.</a:t>
            </a: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Help teachers design more inclusive and critical reading activities.</a:t>
            </a:r>
          </a:p>
          <a:p>
            <a:pPr marL="0" indent="0">
              <a:lnSpc>
                <a:spcPct val="150000"/>
              </a:lnSpc>
              <a:spcAft>
                <a:spcPts val="800"/>
              </a:spcAft>
              <a:buNone/>
            </a:pPr>
            <a:r>
              <a:rPr lang="en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Foster more balanced and healthier gender perceptions among students.</a:t>
            </a:r>
          </a:p>
        </p:txBody>
      </p:sp>
    </p:spTree>
    <p:extLst>
      <p:ext uri="{BB962C8B-B14F-4D97-AF65-F5344CB8AC3E}">
        <p14:creationId xmlns:p14="http://schemas.microsoft.com/office/powerpoint/2010/main" val="8206520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962E5AF7-DA9D-7E79-07B5-0AE774687A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" altLang="zh-CN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Data Collection Context and Participants</a:t>
            </a:r>
            <a:endParaRPr kumimoji="1" lang="zh-CN" altLang="en-US" sz="3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A2AC9F0F-B78A-FB7E-FD77-96F9E94388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spcAft>
                <a:spcPts val="800"/>
              </a:spcAft>
              <a:buNone/>
            </a:pPr>
            <a:r>
              <a:rPr lang="en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Context:</a:t>
            </a:r>
          </a:p>
          <a:p>
            <a:pPr marL="0" indent="0" algn="just">
              <a:spcAft>
                <a:spcPts val="800"/>
              </a:spcAft>
              <a:buNone/>
            </a:pPr>
            <a:r>
              <a:rPr lang="en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research will be conducted in an English classroom at a selected middle school.</a:t>
            </a:r>
          </a:p>
          <a:p>
            <a:pPr algn="just">
              <a:spcAft>
                <a:spcPts val="800"/>
              </a:spcAft>
              <a:buNone/>
            </a:pPr>
            <a:r>
              <a:rPr lang="en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Participants:</a:t>
            </a:r>
          </a:p>
          <a:p>
            <a:pPr algn="just">
              <a:spcAft>
                <a:spcPts val="800"/>
              </a:spcAft>
              <a:buNone/>
            </a:pPr>
            <a:r>
              <a:rPr lang="en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Approximately 50–60 students and 3–5 teachers.</a:t>
            </a:r>
          </a:p>
          <a:p>
            <a:pPr algn="just">
              <a:spcAft>
                <a:spcPts val="800"/>
              </a:spcAft>
              <a:buNone/>
            </a:pPr>
            <a:r>
              <a:rPr lang="en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Textbook:</a:t>
            </a:r>
          </a:p>
          <a:p>
            <a:pPr marL="0" indent="0" algn="just">
              <a:spcAft>
                <a:spcPts val="800"/>
              </a:spcAft>
              <a:buNone/>
            </a:pPr>
            <a:r>
              <a:rPr lang="en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primary teaching material is the People’s Education Press English textbook.</a:t>
            </a:r>
          </a:p>
          <a:p>
            <a:pPr marL="0" indent="0" algn="just">
              <a:spcAft>
                <a:spcPts val="800"/>
              </a:spcAft>
              <a:buNone/>
            </a:pPr>
            <a:endParaRPr kumimoji="1" lang="zh-CN" alt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366475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E3B6535C-6E17-8729-1C7F-66416C7EA1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" altLang="zh-CN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Data Analysis Methods</a:t>
            </a:r>
            <a:endParaRPr kumimoji="1" lang="zh-CN" altLang="en-US" sz="3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78E8909F-3CEE-E251-2587-DAC105A0BC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1. Textual Content Analysis</a:t>
            </a:r>
          </a:p>
          <a:p>
            <a:pPr marL="0" indent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Conduct both </a:t>
            </a:r>
            <a:r>
              <a:rPr lang="en" altLang="zh-CN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qualitative and quantitative analyse</a:t>
            </a:r>
            <a:r>
              <a:rPr lang="en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 of the textbook’s content, focusing on word frequency, character representation, and situational contexts.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2. Questionnaire Data Analysis</a:t>
            </a:r>
          </a:p>
          <a:p>
            <a:pPr marL="0" indent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Use </a:t>
            </a:r>
            <a:r>
              <a:rPr lang="en" altLang="zh-CN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SPSS</a:t>
            </a:r>
            <a:r>
              <a:rPr lang="en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to perform statistical analyses on data collected through student questionnaires.</a:t>
            </a:r>
          </a:p>
        </p:txBody>
      </p:sp>
    </p:spTree>
    <p:extLst>
      <p:ext uri="{BB962C8B-B14F-4D97-AF65-F5344CB8AC3E}">
        <p14:creationId xmlns:p14="http://schemas.microsoft.com/office/powerpoint/2010/main" val="31860523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>
            <a:extLst>
              <a:ext uri="{FF2B5EF4-FFF2-40B4-BE49-F238E27FC236}">
                <a16:creationId xmlns:a16="http://schemas.microsoft.com/office/drawing/2014/main" id="{B8853F17-0DCB-6BBE-6D58-F46EC69D9B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1463040"/>
            <a:ext cx="10058400" cy="3931920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3. Teacher Interviews </a:t>
            </a:r>
          </a:p>
          <a:p>
            <a:pPr marL="0" indent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Apply a </a:t>
            </a:r>
            <a:r>
              <a:rPr lang="en" altLang="zh-CN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thematic analysis</a:t>
            </a:r>
            <a:r>
              <a:rPr lang="en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approach to interpret and categorize the insights gleaned from semi-structured interviews with teachers.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4. Classroom Observation Notes</a:t>
            </a:r>
          </a:p>
          <a:p>
            <a:pPr marL="0" indent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• Perform a </a:t>
            </a:r>
            <a:r>
              <a:rPr lang="en" altLang="zh-CN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qualitative analysis </a:t>
            </a:r>
            <a:r>
              <a:rPr lang="en" altLang="zh-C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observation notes, investigating how students engage with and respond to reading materials in a real-world classroom setting.</a:t>
            </a:r>
          </a:p>
          <a:p>
            <a:pPr marL="0" indent="0">
              <a:lnSpc>
                <a:spcPct val="150000"/>
              </a:lnSpc>
              <a:buNone/>
            </a:pPr>
            <a:endParaRPr kumimoji="1" lang="zh-CN" altLang="en-US" sz="2400" dirty="0"/>
          </a:p>
        </p:txBody>
      </p:sp>
    </p:spTree>
    <p:extLst>
      <p:ext uri="{BB962C8B-B14F-4D97-AF65-F5344CB8AC3E}">
        <p14:creationId xmlns:p14="http://schemas.microsoft.com/office/powerpoint/2010/main" val="3482791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B5E5B803-E7F3-74E3-20C1-B151D64FF4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CN" sz="3200" b="1" kern="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Expected Outcomes</a:t>
            </a:r>
            <a:r>
              <a:rPr lang="zh-CN" altLang="zh-CN" sz="32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kumimoji="1" lang="zh-CN" altLang="en-US" sz="3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929A25F6-4A52-F34E-58FC-89448D6E08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altLang="zh-CN" sz="2400" kern="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• Textbooks may disproportionately depict male protagonists in leadership roles, while female characters might be confined to passive or supportive roles.</a:t>
            </a:r>
            <a:endParaRPr lang="zh-CN" altLang="zh-CN" sz="2400" kern="100" dirty="0">
              <a:effectLst/>
              <a:latin typeface="Times New Roman" panose="02020603050405020304" pitchFamily="18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altLang="zh-CN" sz="2400" kern="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• Students often adopt or reinforce these stereotypes if not guided to think critically.</a:t>
            </a:r>
            <a:endParaRPr lang="zh-CN" altLang="zh-CN" sz="2400" kern="100" dirty="0">
              <a:effectLst/>
              <a:latin typeface="Times New Roman" panose="02020603050405020304" pitchFamily="18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endParaRPr kumimoji="1" lang="zh-CN" alt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225039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0BB1DAAB-B729-9B2A-8CD8-6D2C6B5B8A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CN" sz="3200" b="1" kern="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Pedagogical Implications</a:t>
            </a:r>
            <a:r>
              <a:rPr lang="zh-CN" altLang="zh-CN" sz="32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kumimoji="1" lang="zh-CN" altLang="en-US" sz="3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F6C74461-4E9F-5A45-2EA2-D7F6D9E3D4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altLang="zh-CN" sz="2400" kern="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• Materials Selection &amp; Supplementation: Introduce diverse reading materials that challenge traditional gender norms.</a:t>
            </a:r>
            <a:endParaRPr lang="zh-CN" altLang="zh-CN" sz="2400" kern="100" dirty="0">
              <a:effectLst/>
              <a:latin typeface="Times New Roman" panose="02020603050405020304" pitchFamily="18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altLang="zh-CN" sz="2400" kern="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• Instructional Activities: Encourage discussions, debates, or role-reversal exercises to foster critical thinking and empathy.</a:t>
            </a:r>
            <a:endParaRPr lang="zh-CN" altLang="zh-CN" sz="2400" kern="100" dirty="0">
              <a:effectLst/>
              <a:latin typeface="Times New Roman" panose="02020603050405020304" pitchFamily="18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altLang="zh-CN" sz="2400" kern="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• Teacher Facilitation: Guide students to detect and question biases, promoting more balanced perspectives.</a:t>
            </a:r>
            <a:endParaRPr lang="zh-CN" altLang="zh-CN" sz="2400" kern="100" dirty="0">
              <a:effectLst/>
              <a:latin typeface="Times New Roman" panose="02020603050405020304" pitchFamily="18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kumimoji="1" lang="zh-CN" altLang="en-US" sz="2400" dirty="0"/>
          </a:p>
        </p:txBody>
      </p:sp>
    </p:spTree>
    <p:extLst>
      <p:ext uri="{BB962C8B-B14F-4D97-AF65-F5344CB8AC3E}">
        <p14:creationId xmlns:p14="http://schemas.microsoft.com/office/powerpoint/2010/main" val="15892462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D259BCD6-4CF3-EE02-80E0-599DE9F1E5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kumimoji="1" lang="en-US" altLang="zh-CN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Timetable</a:t>
            </a:r>
            <a:endParaRPr kumimoji="1" lang="zh-CN" altLang="en-US" sz="3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5" name="内容占位符 4">
            <a:extLst>
              <a:ext uri="{FF2B5EF4-FFF2-40B4-BE49-F238E27FC236}">
                <a16:creationId xmlns:a16="http://schemas.microsoft.com/office/drawing/2014/main" id="{58C44FE8-7A4B-F6CE-A3B9-25E6E09E645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34071768"/>
              </p:ext>
            </p:extLst>
          </p:nvPr>
        </p:nvGraphicFramePr>
        <p:xfrm>
          <a:off x="1066800" y="1716576"/>
          <a:ext cx="10058400" cy="44129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29200">
                  <a:extLst>
                    <a:ext uri="{9D8B030D-6E8A-4147-A177-3AD203B41FA5}">
                      <a16:colId xmlns:a16="http://schemas.microsoft.com/office/drawing/2014/main" val="2600710403"/>
                    </a:ext>
                  </a:extLst>
                </a:gridCol>
                <a:gridCol w="5029200">
                  <a:extLst>
                    <a:ext uri="{9D8B030D-6E8A-4147-A177-3AD203B41FA5}">
                      <a16:colId xmlns:a16="http://schemas.microsoft.com/office/drawing/2014/main" val="397764505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400" b="1" kern="0" dirty="0">
                          <a:effectLst/>
                          <a:latin typeface="Times New Roman" panose="020206030504050203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Phase (Month)</a:t>
                      </a:r>
                      <a:endParaRPr lang="zh-CN" sz="1400" kern="100" dirty="0">
                        <a:effectLst/>
                        <a:latin typeface="Times New Roman" panose="020206030504050203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400" b="1" kern="0">
                          <a:effectLst/>
                          <a:latin typeface="Times New Roman" panose="020206030504050203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Key Activities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60973915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400" b="1" kern="0" dirty="0">
                          <a:effectLst/>
                          <a:latin typeface="Times New Roman" panose="020206030504050203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Months 1–2</a:t>
                      </a:r>
                      <a:endParaRPr lang="zh-CN" sz="1400" kern="100" dirty="0">
                        <a:effectLst/>
                        <a:latin typeface="Times New Roman" panose="020206030504050203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400" kern="0">
                          <a:effectLst/>
                          <a:latin typeface="Times New Roman" panose="020206030504050203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1. Conduct a thorough literature review on </a:t>
                      </a:r>
                      <a:r>
                        <a:rPr lang="en-US" sz="1400" b="1" kern="0">
                          <a:effectLst/>
                          <a:latin typeface="Times New Roman" panose="020206030504050203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gender stereotypes</a:t>
                      </a:r>
                      <a:r>
                        <a:rPr lang="en-US" sz="1400" kern="0">
                          <a:effectLst/>
                          <a:latin typeface="Times New Roman" panose="020206030504050203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 and </a:t>
                      </a:r>
                      <a:r>
                        <a:rPr lang="en-US" sz="1400" b="1" kern="0">
                          <a:effectLst/>
                          <a:latin typeface="Times New Roman" panose="020206030504050203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textbook analysis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400" kern="0">
                          <a:effectLst/>
                          <a:latin typeface="Times New Roman" panose="020206030504050203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2. Refine research questions and establish the theoretical framework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400" kern="0">
                          <a:effectLst/>
                          <a:latin typeface="Times New Roman" panose="020206030504050203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3. Develop an initial research design and methodological plan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39086426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400" b="1" kern="0" dirty="0">
                          <a:effectLst/>
                          <a:latin typeface="Times New Roman" panose="020206030504050203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Month 3</a:t>
                      </a:r>
                      <a:endParaRPr lang="zh-CN" sz="1400" kern="100" dirty="0">
                        <a:effectLst/>
                        <a:latin typeface="Times New Roman" panose="020206030504050203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400" kern="0">
                          <a:effectLst/>
                          <a:latin typeface="Times New Roman" panose="020206030504050203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Design/develop research instruments (questionnaires, interview guides, classroom observation templates)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3004452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400" b="1" kern="0">
                          <a:effectLst/>
                          <a:latin typeface="Times New Roman" panose="020206030504050203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Month 4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400" kern="0">
                          <a:effectLst/>
                          <a:latin typeface="Times New Roman" panose="020206030504050203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1. Obtain ethical clearance and informed consent (if applicable)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400" kern="0">
                          <a:effectLst/>
                          <a:latin typeface="Times New Roman" panose="020206030504050203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2. Finalize research instruments and confirm sample selection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53552075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400" b="1" kern="0">
                          <a:effectLst/>
                          <a:latin typeface="Times New Roman" panose="020206030504050203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Months 5–6</a:t>
                      </a:r>
                      <a:endParaRPr lang="zh-CN" sz="1400" kern="100">
                        <a:effectLst/>
                        <a:latin typeface="Times New Roman" panose="020206030504050203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400" kern="0" dirty="0">
                          <a:effectLst/>
                          <a:latin typeface="Times New Roman" panose="020206030504050203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1. </a:t>
                      </a:r>
                      <a:r>
                        <a:rPr lang="en-US" sz="1400" b="1" kern="0" dirty="0">
                          <a:effectLst/>
                          <a:latin typeface="Times New Roman" panose="020206030504050203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Textbook content analysis</a:t>
                      </a:r>
                      <a:r>
                        <a:rPr lang="en-US" sz="1400" kern="0" dirty="0">
                          <a:effectLst/>
                          <a:latin typeface="Times New Roman" panose="020206030504050203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: systematically annotate and code the selected textbooks</a:t>
                      </a:r>
                      <a:endParaRPr lang="zh-CN" sz="1400" kern="100" dirty="0">
                        <a:effectLst/>
                        <a:latin typeface="Times New Roman" panose="020206030504050203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400" kern="0" dirty="0">
                          <a:effectLst/>
                          <a:latin typeface="Times New Roman" panose="020206030504050203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2. Distribute and collect </a:t>
                      </a:r>
                      <a:r>
                        <a:rPr lang="en-US" sz="1400" b="1" kern="0" dirty="0">
                          <a:effectLst/>
                          <a:latin typeface="Times New Roman" panose="020206030504050203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student questionnaires</a:t>
                      </a:r>
                      <a:endParaRPr lang="zh-CN" sz="1400" kern="100" dirty="0">
                        <a:effectLst/>
                        <a:latin typeface="Times New Roman" panose="020206030504050203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400" kern="0" dirty="0">
                          <a:effectLst/>
                          <a:latin typeface="Times New Roman" panose="020206030504050203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3. Arrange and conduct </a:t>
                      </a:r>
                      <a:r>
                        <a:rPr lang="en-US" sz="1400" b="1" kern="0" dirty="0">
                          <a:effectLst/>
                          <a:latin typeface="Times New Roman" panose="020206030504050203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teacher interviews</a:t>
                      </a:r>
                      <a:endParaRPr lang="zh-CN" sz="1400" kern="100" dirty="0">
                        <a:effectLst/>
                        <a:latin typeface="Times New Roman" panose="020206030504050203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400" kern="0" dirty="0">
                          <a:effectLst/>
                          <a:latin typeface="Times New Roman" panose="020206030504050203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4. Carry out </a:t>
                      </a:r>
                      <a:r>
                        <a:rPr lang="en-US" sz="1400" b="1" kern="0" dirty="0">
                          <a:effectLst/>
                          <a:latin typeface="Times New Roman" panose="020206030504050203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classroom observations</a:t>
                      </a:r>
                      <a:r>
                        <a:rPr lang="en-US" sz="1400" kern="0" dirty="0">
                          <a:effectLst/>
                          <a:latin typeface="Times New Roman" panose="020206030504050203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 (across different classes or grade levels)</a:t>
                      </a:r>
                      <a:endParaRPr lang="zh-CN" sz="1400" kern="100" dirty="0">
                        <a:effectLst/>
                        <a:latin typeface="Times New Roman" panose="020206030504050203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12172986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74343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内容占位符 3">
            <a:extLst>
              <a:ext uri="{FF2B5EF4-FFF2-40B4-BE49-F238E27FC236}">
                <a16:creationId xmlns:a16="http://schemas.microsoft.com/office/drawing/2014/main" id="{84440806-472C-702B-7635-4BB901CFCF1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60565034"/>
              </p:ext>
            </p:extLst>
          </p:nvPr>
        </p:nvGraphicFramePr>
        <p:xfrm>
          <a:off x="1066800" y="492252"/>
          <a:ext cx="10058400" cy="616559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29200">
                  <a:extLst>
                    <a:ext uri="{9D8B030D-6E8A-4147-A177-3AD203B41FA5}">
                      <a16:colId xmlns:a16="http://schemas.microsoft.com/office/drawing/2014/main" val="107386137"/>
                    </a:ext>
                  </a:extLst>
                </a:gridCol>
                <a:gridCol w="5029200">
                  <a:extLst>
                    <a:ext uri="{9D8B030D-6E8A-4147-A177-3AD203B41FA5}">
                      <a16:colId xmlns:a16="http://schemas.microsoft.com/office/drawing/2014/main" val="76871758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400" b="1" kern="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Month 7</a:t>
                      </a:r>
                      <a:endParaRPr lang="zh-CN" sz="1400" kern="1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400" ker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1. Clean and organize data (textbook codes, survey responses, interview transcripts, observation notes)</a:t>
                      </a:r>
                      <a:endParaRPr lang="zh-CN" sz="1400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400" ker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2. Initiate </a:t>
                      </a:r>
                      <a:r>
                        <a:rPr lang="en-US" sz="1400" b="1" ker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quantitative analysis</a:t>
                      </a:r>
                      <a:r>
                        <a:rPr lang="en-US" sz="1400" ker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 (e.g., using SPSS) of survey data</a:t>
                      </a:r>
                      <a:endParaRPr lang="zh-CN" sz="1400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400" ker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3. Begin </a:t>
                      </a:r>
                      <a:r>
                        <a:rPr lang="en-US" sz="1400" b="1" ker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qualitative analysis</a:t>
                      </a:r>
                      <a:r>
                        <a:rPr lang="en-US" sz="1400" ker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 (thematic categorization of interviews and observation notes)</a:t>
                      </a:r>
                      <a:endParaRPr lang="zh-CN" sz="1400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647714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400" b="1" kern="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Months 8–9</a:t>
                      </a:r>
                      <a:endParaRPr lang="zh-CN" sz="1400" kern="1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400" ker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1. Deepen data analysis: categorize and visualize results from textbook analysis</a:t>
                      </a:r>
                      <a:endParaRPr lang="zh-CN" sz="1400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400" ker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2. Thematically analyze interviews to identify key themes</a:t>
                      </a:r>
                      <a:endParaRPr lang="zh-CN" sz="1400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400" ker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3. Compare and contrast survey findings with qualitative data (interviews, observations, textbook content)</a:t>
                      </a:r>
                      <a:endParaRPr lang="zh-CN" sz="1400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7272103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400" b="1" kern="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Month 10</a:t>
                      </a:r>
                      <a:endParaRPr lang="zh-CN" sz="1400" kern="1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400" ker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1. Synthesize all findings</a:t>
                      </a:r>
                      <a:endParaRPr lang="zh-CN" sz="1400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400" ker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2. Discuss results in the context of research questions and theoretical framework</a:t>
                      </a:r>
                      <a:endParaRPr lang="zh-CN" sz="1400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400" ker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3. Draft key conclusions and potential recommendations</a:t>
                      </a:r>
                      <a:endParaRPr lang="zh-CN" sz="1400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6857064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400" b="1" ker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Month 11</a:t>
                      </a:r>
                      <a:endParaRPr lang="zh-CN" sz="1400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400" ker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1. Write the </a:t>
                      </a:r>
                      <a:r>
                        <a:rPr lang="en-US" sz="1400" b="1" ker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first draft</a:t>
                      </a:r>
                      <a:r>
                        <a:rPr lang="en-US" sz="1400" ker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 of the research report (Introduction, Literature Review, Methodology, Results, Discussion, Recommendations, etc.)</a:t>
                      </a:r>
                      <a:endParaRPr lang="zh-CN" sz="1400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400" ker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2. Seek internal or advisor feedback on the draft</a:t>
                      </a:r>
                      <a:endParaRPr lang="zh-CN" sz="1400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400" ker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3. Prepare revisions based on feedback</a:t>
                      </a:r>
                      <a:endParaRPr lang="zh-CN" sz="1400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11272021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400" b="1" kern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Month 12</a:t>
                      </a:r>
                      <a:endParaRPr lang="zh-CN" sz="1400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400" kern="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1. Incorporate revisions and finalize the report</a:t>
                      </a:r>
                      <a:endParaRPr lang="zh-CN" sz="1400" kern="1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400" kern="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2. Verify data accuracy and completeness</a:t>
                      </a:r>
                      <a:endParaRPr lang="zh-CN" sz="1400" kern="1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400" kern="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3. Submit the </a:t>
                      </a:r>
                      <a:r>
                        <a:rPr lang="en-US" sz="1400" b="1" kern="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DengXian" panose="02010600030101010101" pitchFamily="2" charset="-122"/>
                          <a:cs typeface="Times New Roman" panose="02020603050405020304" pitchFamily="18" charset="0"/>
                        </a:rPr>
                        <a:t>final research report</a:t>
                      </a:r>
                      <a:endParaRPr lang="zh-CN" sz="1400" kern="1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53897938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068090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36685503-B3C9-643C-0DB2-5DEE58CE59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CN" sz="3200" b="1" kern="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Conclusion</a:t>
            </a:r>
            <a:r>
              <a:rPr lang="zh-CN" altLang="zh-CN" sz="32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kumimoji="1" lang="zh-CN" altLang="en-US" sz="3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7AFBD4C4-C13F-5F29-3050-20B95F563D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altLang="zh-CN" sz="2400" kern="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• Significance: Addressing gender stereotypes in textbooks is crucial not only for equitable language education but also for developing students’ inclusive values and worldviews.</a:t>
            </a:r>
            <a:endParaRPr lang="zh-CN" altLang="zh-CN" sz="2400" kern="100" dirty="0">
              <a:effectLst/>
              <a:latin typeface="Times New Roman" panose="02020603050405020304" pitchFamily="18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altLang="zh-CN" sz="2400" kern="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• Future Research: Investigate whether digital learning resources also perpetuate similar biases and how such biases influence language learning outcomes.</a:t>
            </a:r>
            <a:endParaRPr lang="zh-CN" altLang="zh-CN" sz="2400" kern="100" dirty="0">
              <a:effectLst/>
              <a:latin typeface="Times New Roman" panose="02020603050405020304" pitchFamily="18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endParaRPr kumimoji="1" lang="zh-CN" altLang="en-US" sz="2400" dirty="0"/>
          </a:p>
        </p:txBody>
      </p:sp>
    </p:spTree>
    <p:extLst>
      <p:ext uri="{BB962C8B-B14F-4D97-AF65-F5344CB8AC3E}">
        <p14:creationId xmlns:p14="http://schemas.microsoft.com/office/powerpoint/2010/main" val="18252890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9B2E6CE1-1ADE-1874-5D9F-7CDBD56AC5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kumimoji="1" lang="en-US" altLang="zh-CN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endParaRPr kumimoji="1" lang="zh-CN" altLang="en-US" sz="3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81A47384-EEDC-2A16-69D4-5215A3EE1F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" altLang="zh-C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Ridgeway, C.L.</a:t>
            </a:r>
            <a:r>
              <a:rPr lang="en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(2011) </a:t>
            </a:r>
            <a:r>
              <a:rPr lang="en" altLang="zh-CN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Framed by gender: How gender inequality persists in the modern world</a:t>
            </a:r>
            <a:r>
              <a:rPr lang="en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New York: Oxford University Press.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" altLang="zh-C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Berger, P.L. and </a:t>
            </a:r>
            <a:r>
              <a:rPr lang="en" altLang="zh-CN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Luckmann</a:t>
            </a:r>
            <a:r>
              <a:rPr lang="en" altLang="zh-C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T.</a:t>
            </a:r>
            <a:r>
              <a:rPr lang="en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(1966) </a:t>
            </a:r>
            <a:r>
              <a:rPr lang="en" altLang="zh-CN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social construction of reality: A treatise in the sociology of knowledge</a:t>
            </a:r>
            <a:r>
              <a:rPr lang="en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Harmondsworth: Penguin Books.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" altLang="zh-CN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Palincsar</a:t>
            </a:r>
            <a:r>
              <a:rPr lang="en" altLang="zh-C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A.S.</a:t>
            </a:r>
            <a:r>
              <a:rPr lang="en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(1998) ‘Social constructivist perspectives on teaching and learning’, </a:t>
            </a:r>
            <a:r>
              <a:rPr lang="en" altLang="zh-CN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Annual Review of Psychology</a:t>
            </a:r>
            <a:r>
              <a:rPr lang="en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49, pp. 345–375.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" altLang="zh-C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Wallace, C.</a:t>
            </a:r>
            <a:r>
              <a:rPr lang="en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(2003) </a:t>
            </a:r>
            <a:r>
              <a:rPr lang="en" altLang="zh-CN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Critical reading in language education</a:t>
            </a:r>
            <a:r>
              <a:rPr lang="en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Basingstoke: Palgrave Macmillan.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" altLang="zh-C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Jackson, P.W.</a:t>
            </a:r>
            <a:r>
              <a:rPr lang="en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(1968) </a:t>
            </a:r>
            <a:r>
              <a:rPr lang="en" altLang="zh-CN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Life in classrooms</a:t>
            </a:r>
            <a:r>
              <a:rPr lang="en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New York: Holt, Rinehart and Winston.</a:t>
            </a:r>
          </a:p>
        </p:txBody>
      </p:sp>
    </p:spTree>
    <p:extLst>
      <p:ext uri="{BB962C8B-B14F-4D97-AF65-F5344CB8AC3E}">
        <p14:creationId xmlns:p14="http://schemas.microsoft.com/office/powerpoint/2010/main" val="144451884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>
            <a:extLst>
              <a:ext uri="{FF2B5EF4-FFF2-40B4-BE49-F238E27FC236}">
                <a16:creationId xmlns:a16="http://schemas.microsoft.com/office/drawing/2014/main" id="{A41A1666-86B5-388C-16D9-DA2BA7965C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2505141"/>
            <a:ext cx="10058400" cy="923859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altLang="zh-CN" sz="4000" b="1" kern="0" dirty="0">
                <a:effectLst/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Thank you for listening!</a:t>
            </a:r>
            <a:endParaRPr lang="zh-CN" altLang="zh-CN" sz="4000" b="1" kern="100" dirty="0">
              <a:effectLst/>
              <a:latin typeface="Times New Roman" panose="02020603050405020304" pitchFamily="18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endParaRPr kumimoji="1" lang="zh-CN" altLang="en-US" sz="4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2979338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肥皂">
  <a:themeElements>
    <a:clrScheme name="Savon">
      <a:dk1>
        <a:sysClr val="windowText" lastClr="000000"/>
      </a:dk1>
      <a:lt1>
        <a:sysClr val="window" lastClr="FFFFFF"/>
      </a:lt1>
      <a:dk2>
        <a:srgbClr val="1485A4"/>
      </a:dk2>
      <a:lt2>
        <a:srgbClr val="E3DED1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F49100"/>
      </a:hlink>
      <a:folHlink>
        <a:srgbClr val="739D9B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2000"/>
                <a:satMod val="160000"/>
              </a:schemeClr>
            </a:gs>
            <a:gs pos="77000">
              <a:schemeClr val="phClr">
                <a:tint val="100000"/>
                <a:shade val="73000"/>
                <a:satMod val="155000"/>
              </a:schemeClr>
            </a:gs>
            <a:gs pos="100000">
              <a:schemeClr val="phClr">
                <a:tint val="100000"/>
                <a:shade val="67000"/>
                <a:satMod val="14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C20BADFE-D095-436F-9677-9264042809F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肥皂</Template>
  <TotalTime>288</TotalTime>
  <Words>981</Words>
  <Application>Microsoft Macintosh PowerPoint</Application>
  <PresentationFormat>宽屏</PresentationFormat>
  <Paragraphs>92</Paragraphs>
  <Slides>16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3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16</vt:i4>
      </vt:variant>
    </vt:vector>
  </HeadingPairs>
  <TitlesOfParts>
    <vt:vector size="20" baseType="lpstr">
      <vt:lpstr>Century Gothic</vt:lpstr>
      <vt:lpstr>Garamond</vt:lpstr>
      <vt:lpstr>Times New Roman</vt:lpstr>
      <vt:lpstr>肥皂</vt:lpstr>
      <vt:lpstr>Investigating Gender Stereotypes in Middle School English Reading Textbooks and Their Impact on Pedagogical Design </vt:lpstr>
      <vt:lpstr>Introduction &amp; Rationale</vt:lpstr>
      <vt:lpstr>Research Objectives</vt:lpstr>
      <vt:lpstr>Theoretical Framework</vt:lpstr>
      <vt:lpstr>PowerPoint 演示文稿</vt:lpstr>
      <vt:lpstr>Significance of the Study</vt:lpstr>
      <vt:lpstr>Data Collection Context and Participants</vt:lpstr>
      <vt:lpstr>Data Analysis Methods</vt:lpstr>
      <vt:lpstr>PowerPoint 演示文稿</vt:lpstr>
      <vt:lpstr>Expected Outcomes </vt:lpstr>
      <vt:lpstr>Pedagogical Implications </vt:lpstr>
      <vt:lpstr>Timetable</vt:lpstr>
      <vt:lpstr>PowerPoint 演示文稿</vt:lpstr>
      <vt:lpstr>Conclusion </vt:lpstr>
      <vt:lpstr>References</vt:lpstr>
      <vt:lpstr>PowerPoint 演示文稿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Puyang Sun (2405847)</dc:creator>
  <cp:lastModifiedBy>Puyang Sun (2405847)</cp:lastModifiedBy>
  <cp:revision>16</cp:revision>
  <dcterms:created xsi:type="dcterms:W3CDTF">2025-03-28T13:03:36Z</dcterms:created>
  <dcterms:modified xsi:type="dcterms:W3CDTF">2025-04-01T14:17:32Z</dcterms:modified>
</cp:coreProperties>
</file>