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3"/>
  </p:notesMasterIdLst>
  <p:sldIdLst>
    <p:sldId id="256" r:id="rId2"/>
    <p:sldId id="270" r:id="rId3"/>
    <p:sldId id="271" r:id="rId4"/>
    <p:sldId id="260" r:id="rId5"/>
    <p:sldId id="261" r:id="rId6"/>
    <p:sldId id="257" r:id="rId7"/>
    <p:sldId id="272" r:id="rId8"/>
    <p:sldId id="258" r:id="rId9"/>
    <p:sldId id="264" r:id="rId10"/>
    <p:sldId id="259" r:id="rId11"/>
    <p:sldId id="268" r:id="rId12"/>
    <p:sldId id="273" r:id="rId13"/>
    <p:sldId id="262" r:id="rId14"/>
    <p:sldId id="274" r:id="rId15"/>
    <p:sldId id="263" r:id="rId16"/>
    <p:sldId id="275" r:id="rId17"/>
    <p:sldId id="265" r:id="rId18"/>
    <p:sldId id="266" r:id="rId19"/>
    <p:sldId id="276" r:id="rId20"/>
    <p:sldId id="267" r:id="rId21"/>
    <p:sldId id="269"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0289"/>
    <p:restoredTop sz="95230"/>
  </p:normalViewPr>
  <p:slideViewPr>
    <p:cSldViewPr snapToGrid="0" snapToObjects="1">
      <p:cViewPr varScale="1">
        <p:scale>
          <a:sx n="39" d="100"/>
          <a:sy n="39" d="100"/>
        </p:scale>
        <p:origin x="200" y="1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452772-F7D5-439B-BE09-7FE77C358128}" type="doc">
      <dgm:prSet loTypeId="urn:microsoft.com/office/officeart/2017/3/layout/HorizontalLabelsTimeline" loCatId="process" qsTypeId="urn:microsoft.com/office/officeart/2005/8/quickstyle/simple2" qsCatId="simple" csTypeId="urn:microsoft.com/office/officeart/2005/8/colors/accent1_2" csCatId="accent1" phldr="1"/>
      <dgm:spPr/>
      <dgm:t>
        <a:bodyPr/>
        <a:lstStyle/>
        <a:p>
          <a:endParaRPr lang="en-US"/>
        </a:p>
      </dgm:t>
    </dgm:pt>
    <dgm:pt modelId="{93DACB90-926D-4BB5-AC93-6F64AE74E74D}">
      <dgm:prSet/>
      <dgm:spPr/>
      <dgm:t>
        <a:bodyPr/>
        <a:lstStyle/>
        <a:p>
          <a:pPr>
            <a:defRPr b="1"/>
          </a:pPr>
          <a:r>
            <a:rPr lang="en-US"/>
            <a:t>81 B.C.</a:t>
          </a:r>
        </a:p>
      </dgm:t>
    </dgm:pt>
    <dgm:pt modelId="{426390FA-5367-4614-B2EE-E5154278C4B4}" type="parTrans" cxnId="{AEED2B5F-900B-463B-AF61-F0502353797A}">
      <dgm:prSet/>
      <dgm:spPr/>
      <dgm:t>
        <a:bodyPr/>
        <a:lstStyle/>
        <a:p>
          <a:endParaRPr lang="en-US"/>
        </a:p>
      </dgm:t>
    </dgm:pt>
    <dgm:pt modelId="{385AE45A-9AE4-4844-89D0-429567B14BAF}" type="sibTrans" cxnId="{AEED2B5F-900B-463B-AF61-F0502353797A}">
      <dgm:prSet/>
      <dgm:spPr/>
      <dgm:t>
        <a:bodyPr/>
        <a:lstStyle/>
        <a:p>
          <a:endParaRPr lang="en-US"/>
        </a:p>
      </dgm:t>
    </dgm:pt>
    <dgm:pt modelId="{FF5A93C3-E362-4824-940A-38DF84851313}">
      <dgm:prSet/>
      <dgm:spPr/>
      <dgm:t>
        <a:bodyPr/>
        <a:lstStyle/>
        <a:p>
          <a:r>
            <a:rPr lang="en-US"/>
            <a:t>Sulla’s reforms</a:t>
          </a:r>
        </a:p>
      </dgm:t>
    </dgm:pt>
    <dgm:pt modelId="{53873F99-80F2-4109-B8AD-A1E0B3C41C25}" type="parTrans" cxnId="{F66FB8B2-A080-4F1F-BCE3-D6927818AEB8}">
      <dgm:prSet/>
      <dgm:spPr/>
      <dgm:t>
        <a:bodyPr/>
        <a:lstStyle/>
        <a:p>
          <a:endParaRPr lang="en-US"/>
        </a:p>
      </dgm:t>
    </dgm:pt>
    <dgm:pt modelId="{45B77B2C-6D9C-44F5-8F30-A263B9BA1620}" type="sibTrans" cxnId="{F66FB8B2-A080-4F1F-BCE3-D6927818AEB8}">
      <dgm:prSet/>
      <dgm:spPr/>
      <dgm:t>
        <a:bodyPr/>
        <a:lstStyle/>
        <a:p>
          <a:endParaRPr lang="en-US"/>
        </a:p>
      </dgm:t>
    </dgm:pt>
    <dgm:pt modelId="{93EA9B8B-E112-42A5-9209-50558A7F8059}">
      <dgm:prSet/>
      <dgm:spPr/>
      <dgm:t>
        <a:bodyPr/>
        <a:lstStyle/>
        <a:p>
          <a:pPr>
            <a:defRPr b="1"/>
          </a:pPr>
          <a:r>
            <a:rPr lang="en-US"/>
            <a:t>70 B.C.</a:t>
          </a:r>
        </a:p>
      </dgm:t>
    </dgm:pt>
    <dgm:pt modelId="{CFD0C029-C51A-4E5D-9636-2FABD16ECDB9}" type="parTrans" cxnId="{9C9F3102-0107-49D7-9C14-516D7DEAEC5B}">
      <dgm:prSet/>
      <dgm:spPr/>
      <dgm:t>
        <a:bodyPr/>
        <a:lstStyle/>
        <a:p>
          <a:endParaRPr lang="en-US"/>
        </a:p>
      </dgm:t>
    </dgm:pt>
    <dgm:pt modelId="{0C3BA93F-E42B-4667-AED3-EAAF1ADCB544}" type="sibTrans" cxnId="{9C9F3102-0107-49D7-9C14-516D7DEAEC5B}">
      <dgm:prSet/>
      <dgm:spPr/>
      <dgm:t>
        <a:bodyPr/>
        <a:lstStyle/>
        <a:p>
          <a:endParaRPr lang="en-US"/>
        </a:p>
      </dgm:t>
    </dgm:pt>
    <dgm:pt modelId="{68803D4E-70FF-4D1A-8850-916CE27D8504}">
      <dgm:prSet/>
      <dgm:spPr/>
      <dgm:t>
        <a:bodyPr/>
        <a:lstStyle/>
        <a:p>
          <a:r>
            <a:rPr lang="en-US"/>
            <a:t>75-70 B.C. Tribune power restored</a:t>
          </a:r>
        </a:p>
      </dgm:t>
    </dgm:pt>
    <dgm:pt modelId="{B3B179E9-DEA7-4A51-9035-B071A624995B}" type="parTrans" cxnId="{6D5D45E2-A769-4B8E-A9B9-CE6F93C6932D}">
      <dgm:prSet/>
      <dgm:spPr/>
      <dgm:t>
        <a:bodyPr/>
        <a:lstStyle/>
        <a:p>
          <a:endParaRPr lang="en-US"/>
        </a:p>
      </dgm:t>
    </dgm:pt>
    <dgm:pt modelId="{E086ED53-79C9-47C3-8A3D-B89017151866}" type="sibTrans" cxnId="{6D5D45E2-A769-4B8E-A9B9-CE6F93C6932D}">
      <dgm:prSet/>
      <dgm:spPr/>
      <dgm:t>
        <a:bodyPr/>
        <a:lstStyle/>
        <a:p>
          <a:endParaRPr lang="en-US"/>
        </a:p>
      </dgm:t>
    </dgm:pt>
    <dgm:pt modelId="{F7A7BDCA-6D1F-4C36-9EA7-9C5116425C97}">
      <dgm:prSet/>
      <dgm:spPr/>
      <dgm:t>
        <a:bodyPr/>
        <a:lstStyle/>
        <a:p>
          <a:pPr>
            <a:defRPr b="1"/>
          </a:pPr>
          <a:r>
            <a:rPr lang="en-US"/>
            <a:t>67 B.C.</a:t>
          </a:r>
        </a:p>
      </dgm:t>
    </dgm:pt>
    <dgm:pt modelId="{804A0E6D-B0C0-4B20-8F75-8511BF12CE19}" type="parTrans" cxnId="{3B916980-64AD-4108-AF90-8A58B36E5940}">
      <dgm:prSet/>
      <dgm:spPr/>
      <dgm:t>
        <a:bodyPr/>
        <a:lstStyle/>
        <a:p>
          <a:endParaRPr lang="en-US"/>
        </a:p>
      </dgm:t>
    </dgm:pt>
    <dgm:pt modelId="{063B8326-778A-423F-ACFA-2C8241C91BA3}" type="sibTrans" cxnId="{3B916980-64AD-4108-AF90-8A58B36E5940}">
      <dgm:prSet/>
      <dgm:spPr/>
      <dgm:t>
        <a:bodyPr/>
        <a:lstStyle/>
        <a:p>
          <a:endParaRPr lang="en-US"/>
        </a:p>
      </dgm:t>
    </dgm:pt>
    <dgm:pt modelId="{1613E5FB-1400-4ACB-B6BF-E01960090893}">
      <dgm:prSet/>
      <dgm:spPr/>
      <dgm:t>
        <a:bodyPr/>
        <a:lstStyle/>
        <a:p>
          <a:r>
            <a:rPr lang="en-US"/>
            <a:t>Lex Gabinia</a:t>
          </a:r>
        </a:p>
      </dgm:t>
    </dgm:pt>
    <dgm:pt modelId="{3F9B5A89-3FB1-47B6-8070-E49BC3ABAB73}" type="parTrans" cxnId="{4688E1F7-8134-45AC-AA44-D41677EF4440}">
      <dgm:prSet/>
      <dgm:spPr/>
      <dgm:t>
        <a:bodyPr/>
        <a:lstStyle/>
        <a:p>
          <a:endParaRPr lang="en-US"/>
        </a:p>
      </dgm:t>
    </dgm:pt>
    <dgm:pt modelId="{64DA39E3-646B-4BF1-8690-DFC18BBABEE2}" type="sibTrans" cxnId="{4688E1F7-8134-45AC-AA44-D41677EF4440}">
      <dgm:prSet/>
      <dgm:spPr/>
      <dgm:t>
        <a:bodyPr/>
        <a:lstStyle/>
        <a:p>
          <a:endParaRPr lang="en-US"/>
        </a:p>
      </dgm:t>
    </dgm:pt>
    <dgm:pt modelId="{94E9C500-2DD9-43B9-BCDE-7EE25D460157}">
      <dgm:prSet/>
      <dgm:spPr/>
      <dgm:t>
        <a:bodyPr/>
        <a:lstStyle/>
        <a:p>
          <a:pPr>
            <a:defRPr b="1"/>
          </a:pPr>
          <a:r>
            <a:rPr lang="en-US"/>
            <a:t>66 B.C.</a:t>
          </a:r>
        </a:p>
      </dgm:t>
    </dgm:pt>
    <dgm:pt modelId="{DC1D3C2C-88C8-48D1-AAAC-EA6797A39752}" type="parTrans" cxnId="{B21D13B8-146A-4511-B77C-0AF6AC217699}">
      <dgm:prSet/>
      <dgm:spPr/>
      <dgm:t>
        <a:bodyPr/>
        <a:lstStyle/>
        <a:p>
          <a:endParaRPr lang="en-US"/>
        </a:p>
      </dgm:t>
    </dgm:pt>
    <dgm:pt modelId="{DE873A6D-B2D7-41E3-8A79-74EA184DC045}" type="sibTrans" cxnId="{B21D13B8-146A-4511-B77C-0AF6AC217699}">
      <dgm:prSet/>
      <dgm:spPr/>
      <dgm:t>
        <a:bodyPr/>
        <a:lstStyle/>
        <a:p>
          <a:endParaRPr lang="en-US"/>
        </a:p>
      </dgm:t>
    </dgm:pt>
    <dgm:pt modelId="{3A12C914-AD7D-47BF-94AF-484B571A5C2E}">
      <dgm:prSet/>
      <dgm:spPr/>
      <dgm:t>
        <a:bodyPr/>
        <a:lstStyle/>
        <a:p>
          <a:r>
            <a:rPr lang="en-US"/>
            <a:t>Lex Manilia</a:t>
          </a:r>
        </a:p>
      </dgm:t>
    </dgm:pt>
    <dgm:pt modelId="{9C7835BD-9DC5-4E34-BF99-9CC6E240FBAA}" type="parTrans" cxnId="{B5791F24-6F98-4EA0-A5FC-63F5F42E244A}">
      <dgm:prSet/>
      <dgm:spPr/>
      <dgm:t>
        <a:bodyPr/>
        <a:lstStyle/>
        <a:p>
          <a:endParaRPr lang="en-US"/>
        </a:p>
      </dgm:t>
    </dgm:pt>
    <dgm:pt modelId="{05AA29FB-5D0B-415D-A894-141D308F3405}" type="sibTrans" cxnId="{B5791F24-6F98-4EA0-A5FC-63F5F42E244A}">
      <dgm:prSet/>
      <dgm:spPr/>
      <dgm:t>
        <a:bodyPr/>
        <a:lstStyle/>
        <a:p>
          <a:endParaRPr lang="en-US"/>
        </a:p>
      </dgm:t>
    </dgm:pt>
    <dgm:pt modelId="{A63E6E5B-CC6A-4450-B2AD-6A649067CFC2}">
      <dgm:prSet/>
      <dgm:spPr/>
      <dgm:t>
        <a:bodyPr/>
        <a:lstStyle/>
        <a:p>
          <a:pPr>
            <a:defRPr b="1"/>
          </a:pPr>
          <a:r>
            <a:rPr lang="en-US"/>
            <a:t>58 B.C.</a:t>
          </a:r>
        </a:p>
      </dgm:t>
    </dgm:pt>
    <dgm:pt modelId="{F458256B-9BA5-40AC-9213-9ACEB1AAD91B}" type="parTrans" cxnId="{39E7EDCF-D7F7-43A1-8C2E-DCEC99CCEC53}">
      <dgm:prSet/>
      <dgm:spPr/>
      <dgm:t>
        <a:bodyPr/>
        <a:lstStyle/>
        <a:p>
          <a:endParaRPr lang="en-US"/>
        </a:p>
      </dgm:t>
    </dgm:pt>
    <dgm:pt modelId="{7FA8FAE6-026E-4C88-A998-E7AFE40DA3E6}" type="sibTrans" cxnId="{39E7EDCF-D7F7-43A1-8C2E-DCEC99CCEC53}">
      <dgm:prSet/>
      <dgm:spPr/>
      <dgm:t>
        <a:bodyPr/>
        <a:lstStyle/>
        <a:p>
          <a:endParaRPr lang="en-US"/>
        </a:p>
      </dgm:t>
    </dgm:pt>
    <dgm:pt modelId="{FE115962-9E35-422E-A09C-7C8BEDB6E224}">
      <dgm:prSet/>
      <dgm:spPr/>
      <dgm:t>
        <a:bodyPr/>
        <a:lstStyle/>
        <a:p>
          <a:r>
            <a:rPr lang="en-US"/>
            <a:t>Clodius Pulcher Tribune</a:t>
          </a:r>
        </a:p>
      </dgm:t>
    </dgm:pt>
    <dgm:pt modelId="{632BE34B-1D19-4583-88C0-488129E49361}" type="parTrans" cxnId="{B4C0643B-5024-4E86-9CFE-E399536C39CF}">
      <dgm:prSet/>
      <dgm:spPr/>
      <dgm:t>
        <a:bodyPr/>
        <a:lstStyle/>
        <a:p>
          <a:endParaRPr lang="en-US"/>
        </a:p>
      </dgm:t>
    </dgm:pt>
    <dgm:pt modelId="{D712185D-2EA0-439B-BC30-370B69A912AD}" type="sibTrans" cxnId="{B4C0643B-5024-4E86-9CFE-E399536C39CF}">
      <dgm:prSet/>
      <dgm:spPr/>
      <dgm:t>
        <a:bodyPr/>
        <a:lstStyle/>
        <a:p>
          <a:endParaRPr lang="en-US"/>
        </a:p>
      </dgm:t>
    </dgm:pt>
    <dgm:pt modelId="{DDF2F469-E7AB-4E0D-9DDB-43BBF9CC4C7D}">
      <dgm:prSet/>
      <dgm:spPr/>
      <dgm:t>
        <a:bodyPr/>
        <a:lstStyle/>
        <a:p>
          <a:pPr>
            <a:defRPr b="1"/>
          </a:pPr>
          <a:r>
            <a:rPr lang="en-US"/>
            <a:t>55B.C.</a:t>
          </a:r>
        </a:p>
      </dgm:t>
    </dgm:pt>
    <dgm:pt modelId="{5CEF02A3-FE1C-4083-BE71-A509B0E9BAB2}" type="parTrans" cxnId="{25E3E8D5-9515-46E2-A858-94FA42B7D41C}">
      <dgm:prSet/>
      <dgm:spPr/>
      <dgm:t>
        <a:bodyPr/>
        <a:lstStyle/>
        <a:p>
          <a:endParaRPr lang="en-US"/>
        </a:p>
      </dgm:t>
    </dgm:pt>
    <dgm:pt modelId="{AE5666B6-8E4E-4AE5-8789-BBEE0A174614}" type="sibTrans" cxnId="{25E3E8D5-9515-46E2-A858-94FA42B7D41C}">
      <dgm:prSet/>
      <dgm:spPr/>
      <dgm:t>
        <a:bodyPr/>
        <a:lstStyle/>
        <a:p>
          <a:endParaRPr lang="en-US"/>
        </a:p>
      </dgm:t>
    </dgm:pt>
    <dgm:pt modelId="{C9F6DCD2-B7C5-4FA0-9F02-D6EDC59C420C}">
      <dgm:prSet/>
      <dgm:spPr/>
      <dgm:t>
        <a:bodyPr/>
        <a:lstStyle/>
        <a:p>
          <a:r>
            <a:rPr lang="en-US"/>
            <a:t>Lex Trebonia</a:t>
          </a:r>
        </a:p>
      </dgm:t>
    </dgm:pt>
    <dgm:pt modelId="{E4DA41D2-CF83-41F4-90DF-BE7B5C1DCBEE}" type="parTrans" cxnId="{78EE8BE9-64DF-45C4-BC2C-BD2C50EEE648}">
      <dgm:prSet/>
      <dgm:spPr/>
      <dgm:t>
        <a:bodyPr/>
        <a:lstStyle/>
        <a:p>
          <a:endParaRPr lang="en-US"/>
        </a:p>
      </dgm:t>
    </dgm:pt>
    <dgm:pt modelId="{AB517F36-D082-440D-B5F0-66F2E8897FBF}" type="sibTrans" cxnId="{78EE8BE9-64DF-45C4-BC2C-BD2C50EEE648}">
      <dgm:prSet/>
      <dgm:spPr/>
      <dgm:t>
        <a:bodyPr/>
        <a:lstStyle/>
        <a:p>
          <a:endParaRPr lang="en-US"/>
        </a:p>
      </dgm:t>
    </dgm:pt>
    <dgm:pt modelId="{3A67025B-5579-449A-A82E-820086B5F0F1}">
      <dgm:prSet/>
      <dgm:spPr/>
      <dgm:t>
        <a:bodyPr/>
        <a:lstStyle/>
        <a:p>
          <a:pPr>
            <a:defRPr b="1"/>
          </a:pPr>
          <a:r>
            <a:rPr lang="en-US"/>
            <a:t>48 B.C.</a:t>
          </a:r>
        </a:p>
      </dgm:t>
    </dgm:pt>
    <dgm:pt modelId="{935AF8EA-0CED-412E-B427-BD42A8365119}" type="parTrans" cxnId="{9F5246CF-0FAF-4E7A-98D1-30B6404AD796}">
      <dgm:prSet/>
      <dgm:spPr/>
      <dgm:t>
        <a:bodyPr/>
        <a:lstStyle/>
        <a:p>
          <a:endParaRPr lang="en-US"/>
        </a:p>
      </dgm:t>
    </dgm:pt>
    <dgm:pt modelId="{62AC4FBD-104B-4B44-BE63-196ED6623D30}" type="sibTrans" cxnId="{9F5246CF-0FAF-4E7A-98D1-30B6404AD796}">
      <dgm:prSet/>
      <dgm:spPr/>
      <dgm:t>
        <a:bodyPr/>
        <a:lstStyle/>
        <a:p>
          <a:endParaRPr lang="en-US"/>
        </a:p>
      </dgm:t>
    </dgm:pt>
    <dgm:pt modelId="{F60D4920-7FE3-41B9-96A3-000E96D89B49}">
      <dgm:prSet/>
      <dgm:spPr/>
      <dgm:t>
        <a:bodyPr/>
        <a:lstStyle/>
        <a:p>
          <a:r>
            <a:rPr lang="en-US"/>
            <a:t>Caesar given tribune’s veto</a:t>
          </a:r>
        </a:p>
      </dgm:t>
    </dgm:pt>
    <dgm:pt modelId="{F977086E-B43D-4E9A-99CE-ED0E4B8E6DCF}" type="parTrans" cxnId="{A48339C6-1BAC-4541-B947-6F130C674156}">
      <dgm:prSet/>
      <dgm:spPr/>
      <dgm:t>
        <a:bodyPr/>
        <a:lstStyle/>
        <a:p>
          <a:endParaRPr lang="en-US"/>
        </a:p>
      </dgm:t>
    </dgm:pt>
    <dgm:pt modelId="{4E165D11-B26B-4699-A1C8-F12A8EFC2A55}" type="sibTrans" cxnId="{A48339C6-1BAC-4541-B947-6F130C674156}">
      <dgm:prSet/>
      <dgm:spPr/>
      <dgm:t>
        <a:bodyPr/>
        <a:lstStyle/>
        <a:p>
          <a:endParaRPr lang="en-US"/>
        </a:p>
      </dgm:t>
    </dgm:pt>
    <dgm:pt modelId="{1F7E1567-83E1-C64B-9723-AED449BE4D1C}" type="pres">
      <dgm:prSet presAssocID="{19452772-F7D5-439B-BE09-7FE77C358128}" presName="root" presStyleCnt="0">
        <dgm:presLayoutVars>
          <dgm:chMax/>
          <dgm:chPref/>
          <dgm:animLvl val="lvl"/>
        </dgm:presLayoutVars>
      </dgm:prSet>
      <dgm:spPr/>
    </dgm:pt>
    <dgm:pt modelId="{6267F7DB-7468-4341-BEC0-CD4F4514520C}" type="pres">
      <dgm:prSet presAssocID="{19452772-F7D5-439B-BE09-7FE77C358128}" presName="divider" presStyleLbl="fgAcc1" presStyleIdx="0" presStyleCnt="1"/>
      <dgm:spPr/>
    </dgm:pt>
    <dgm:pt modelId="{28BE1E4A-85F0-0E4F-BDCD-AAA04086CE96}" type="pres">
      <dgm:prSet presAssocID="{19452772-F7D5-439B-BE09-7FE77C358128}" presName="nodes" presStyleCnt="0">
        <dgm:presLayoutVars>
          <dgm:chMax/>
          <dgm:chPref/>
          <dgm:animLvl val="lvl"/>
        </dgm:presLayoutVars>
      </dgm:prSet>
      <dgm:spPr/>
    </dgm:pt>
    <dgm:pt modelId="{3924902D-A947-454E-A4B6-F833B7946707}" type="pres">
      <dgm:prSet presAssocID="{93DACB90-926D-4BB5-AC93-6F64AE74E74D}" presName="composite" presStyleCnt="0"/>
      <dgm:spPr/>
    </dgm:pt>
    <dgm:pt modelId="{BCA735E3-A71A-0F46-B4B3-2874E30EB547}" type="pres">
      <dgm:prSet presAssocID="{93DACB90-926D-4BB5-AC93-6F64AE74E74D}" presName="L1TextContainer" presStyleLbl="alignNode1" presStyleIdx="0" presStyleCnt="7">
        <dgm:presLayoutVars>
          <dgm:chMax val="1"/>
          <dgm:chPref val="1"/>
          <dgm:bulletEnabled val="1"/>
        </dgm:presLayoutVars>
      </dgm:prSet>
      <dgm:spPr/>
    </dgm:pt>
    <dgm:pt modelId="{67EDD9A4-F718-4F49-BADD-682797DB29B9}" type="pres">
      <dgm:prSet presAssocID="{93DACB90-926D-4BB5-AC93-6F64AE74E74D}" presName="L2TextContainerWrapper" presStyleCnt="0">
        <dgm:presLayoutVars>
          <dgm:bulletEnabled val="1"/>
        </dgm:presLayoutVars>
      </dgm:prSet>
      <dgm:spPr/>
    </dgm:pt>
    <dgm:pt modelId="{53454309-530C-DF47-8402-FB2C55FB56EC}" type="pres">
      <dgm:prSet presAssocID="{93DACB90-926D-4BB5-AC93-6F64AE74E74D}" presName="L2TextContainer" presStyleLbl="bgAccFollowNode1" presStyleIdx="0" presStyleCnt="7"/>
      <dgm:spPr/>
    </dgm:pt>
    <dgm:pt modelId="{0AC0C452-C171-E14D-A2CE-DA65A0F3D14C}" type="pres">
      <dgm:prSet presAssocID="{93DACB90-926D-4BB5-AC93-6F64AE74E74D}" presName="FlexibleEmptyPlaceHolder" presStyleCnt="0"/>
      <dgm:spPr/>
    </dgm:pt>
    <dgm:pt modelId="{D5F94BBD-CFAE-CF4E-BDD0-48BE32F5843A}" type="pres">
      <dgm:prSet presAssocID="{93DACB90-926D-4BB5-AC93-6F64AE74E74D}" presName="ConnectLine" presStyleLbl="sibTrans1D1" presStyleIdx="0" presStyleCnt="7"/>
      <dgm:spPr/>
    </dgm:pt>
    <dgm:pt modelId="{75425F69-BC12-5C4E-8E79-7D361D5C0D61}" type="pres">
      <dgm:prSet presAssocID="{93DACB90-926D-4BB5-AC93-6F64AE74E74D}" presName="ConnectorPoint" presStyleLbl="node1" presStyleIdx="0" presStyleCnt="7"/>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61F16747-34A3-514B-9BE2-E1520FBB712F}" type="pres">
      <dgm:prSet presAssocID="{93DACB90-926D-4BB5-AC93-6F64AE74E74D}" presName="EmptyPlaceHolder" presStyleCnt="0"/>
      <dgm:spPr/>
    </dgm:pt>
    <dgm:pt modelId="{11869B9A-B21B-3149-A257-8A4560EE067F}" type="pres">
      <dgm:prSet presAssocID="{385AE45A-9AE4-4844-89D0-429567B14BAF}" presName="spaceBetweenRectangles" presStyleCnt="0"/>
      <dgm:spPr/>
    </dgm:pt>
    <dgm:pt modelId="{3B20E890-7B84-EF42-A47A-9F3FCC1377CB}" type="pres">
      <dgm:prSet presAssocID="{93EA9B8B-E112-42A5-9209-50558A7F8059}" presName="composite" presStyleCnt="0"/>
      <dgm:spPr/>
    </dgm:pt>
    <dgm:pt modelId="{A6AD466D-D691-F642-B874-29E18E5C7B9B}" type="pres">
      <dgm:prSet presAssocID="{93EA9B8B-E112-42A5-9209-50558A7F8059}" presName="L1TextContainer" presStyleLbl="alignNode1" presStyleIdx="1" presStyleCnt="7">
        <dgm:presLayoutVars>
          <dgm:chMax val="1"/>
          <dgm:chPref val="1"/>
          <dgm:bulletEnabled val="1"/>
        </dgm:presLayoutVars>
      </dgm:prSet>
      <dgm:spPr/>
    </dgm:pt>
    <dgm:pt modelId="{36380FD9-1DB8-834E-A0C9-404DE5E6B971}" type="pres">
      <dgm:prSet presAssocID="{93EA9B8B-E112-42A5-9209-50558A7F8059}" presName="L2TextContainerWrapper" presStyleCnt="0">
        <dgm:presLayoutVars>
          <dgm:bulletEnabled val="1"/>
        </dgm:presLayoutVars>
      </dgm:prSet>
      <dgm:spPr/>
    </dgm:pt>
    <dgm:pt modelId="{A91D0D55-4CEE-6C41-8E0A-10911F25780E}" type="pres">
      <dgm:prSet presAssocID="{93EA9B8B-E112-42A5-9209-50558A7F8059}" presName="L2TextContainer" presStyleLbl="bgAccFollowNode1" presStyleIdx="1" presStyleCnt="7"/>
      <dgm:spPr/>
    </dgm:pt>
    <dgm:pt modelId="{C5081252-4D0E-DB4B-9822-F8A54EC7ABE4}" type="pres">
      <dgm:prSet presAssocID="{93EA9B8B-E112-42A5-9209-50558A7F8059}" presName="FlexibleEmptyPlaceHolder" presStyleCnt="0"/>
      <dgm:spPr/>
    </dgm:pt>
    <dgm:pt modelId="{BFEB139A-EBDE-5748-9C13-5F87FB44B980}" type="pres">
      <dgm:prSet presAssocID="{93EA9B8B-E112-42A5-9209-50558A7F8059}" presName="ConnectLine" presStyleLbl="sibTrans1D1" presStyleIdx="1" presStyleCnt="7"/>
      <dgm:spPr/>
    </dgm:pt>
    <dgm:pt modelId="{F50E96C6-8B9D-4049-8E33-A8843CD83094}" type="pres">
      <dgm:prSet presAssocID="{93EA9B8B-E112-42A5-9209-50558A7F8059}" presName="ConnectorPoint" presStyleLbl="node1" presStyleIdx="1" presStyleCnt="7"/>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00522BC9-9BD9-0842-A6A1-E44D44840CDE}" type="pres">
      <dgm:prSet presAssocID="{93EA9B8B-E112-42A5-9209-50558A7F8059}" presName="EmptyPlaceHolder" presStyleCnt="0"/>
      <dgm:spPr/>
    </dgm:pt>
    <dgm:pt modelId="{4D2E5FC5-1294-9446-BEE1-E14D4FD41B56}" type="pres">
      <dgm:prSet presAssocID="{0C3BA93F-E42B-4667-AED3-EAAF1ADCB544}" presName="spaceBetweenRectangles" presStyleCnt="0"/>
      <dgm:spPr/>
    </dgm:pt>
    <dgm:pt modelId="{F79A89F9-1EE4-3446-A8D1-9E7687117D0F}" type="pres">
      <dgm:prSet presAssocID="{F7A7BDCA-6D1F-4C36-9EA7-9C5116425C97}" presName="composite" presStyleCnt="0"/>
      <dgm:spPr/>
    </dgm:pt>
    <dgm:pt modelId="{05345B7C-13A5-EB49-BBE4-50809BB13DA7}" type="pres">
      <dgm:prSet presAssocID="{F7A7BDCA-6D1F-4C36-9EA7-9C5116425C97}" presName="L1TextContainer" presStyleLbl="alignNode1" presStyleIdx="2" presStyleCnt="7">
        <dgm:presLayoutVars>
          <dgm:chMax val="1"/>
          <dgm:chPref val="1"/>
          <dgm:bulletEnabled val="1"/>
        </dgm:presLayoutVars>
      </dgm:prSet>
      <dgm:spPr/>
    </dgm:pt>
    <dgm:pt modelId="{1BDA0106-6C7E-4240-B540-989B7A43901A}" type="pres">
      <dgm:prSet presAssocID="{F7A7BDCA-6D1F-4C36-9EA7-9C5116425C97}" presName="L2TextContainerWrapper" presStyleCnt="0">
        <dgm:presLayoutVars>
          <dgm:bulletEnabled val="1"/>
        </dgm:presLayoutVars>
      </dgm:prSet>
      <dgm:spPr/>
    </dgm:pt>
    <dgm:pt modelId="{A44DDF6C-B3C9-2748-9CCF-31E7B2C6610A}" type="pres">
      <dgm:prSet presAssocID="{F7A7BDCA-6D1F-4C36-9EA7-9C5116425C97}" presName="L2TextContainer" presStyleLbl="bgAccFollowNode1" presStyleIdx="2" presStyleCnt="7"/>
      <dgm:spPr/>
    </dgm:pt>
    <dgm:pt modelId="{5A913B53-07C3-524D-A74E-B7555A680699}" type="pres">
      <dgm:prSet presAssocID="{F7A7BDCA-6D1F-4C36-9EA7-9C5116425C97}" presName="FlexibleEmptyPlaceHolder" presStyleCnt="0"/>
      <dgm:spPr/>
    </dgm:pt>
    <dgm:pt modelId="{24C89306-2C60-DA48-8E60-43582AD85385}" type="pres">
      <dgm:prSet presAssocID="{F7A7BDCA-6D1F-4C36-9EA7-9C5116425C97}" presName="ConnectLine" presStyleLbl="sibTrans1D1" presStyleIdx="2" presStyleCnt="7"/>
      <dgm:spPr/>
    </dgm:pt>
    <dgm:pt modelId="{DA35BB9A-9548-4242-9CDC-A523E5E80D23}" type="pres">
      <dgm:prSet presAssocID="{F7A7BDCA-6D1F-4C36-9EA7-9C5116425C97}" presName="ConnectorPoint" presStyleLbl="node1" presStyleIdx="2" presStyleCnt="7"/>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65585EDB-3D50-9840-9642-88F1263FCD24}" type="pres">
      <dgm:prSet presAssocID="{F7A7BDCA-6D1F-4C36-9EA7-9C5116425C97}" presName="EmptyPlaceHolder" presStyleCnt="0"/>
      <dgm:spPr/>
    </dgm:pt>
    <dgm:pt modelId="{CCBE25C2-7167-314D-9BF4-1AFF2C1CD8EA}" type="pres">
      <dgm:prSet presAssocID="{063B8326-778A-423F-ACFA-2C8241C91BA3}" presName="spaceBetweenRectangles" presStyleCnt="0"/>
      <dgm:spPr/>
    </dgm:pt>
    <dgm:pt modelId="{BE8CE9EC-D53C-8141-B2FF-9860B71EEF86}" type="pres">
      <dgm:prSet presAssocID="{94E9C500-2DD9-43B9-BCDE-7EE25D460157}" presName="composite" presStyleCnt="0"/>
      <dgm:spPr/>
    </dgm:pt>
    <dgm:pt modelId="{27187CB8-891D-0344-B6C3-8A06C2EC8F18}" type="pres">
      <dgm:prSet presAssocID="{94E9C500-2DD9-43B9-BCDE-7EE25D460157}" presName="L1TextContainer" presStyleLbl="alignNode1" presStyleIdx="3" presStyleCnt="7" custLinFactNeighborX="-879">
        <dgm:presLayoutVars>
          <dgm:chMax val="1"/>
          <dgm:chPref val="1"/>
          <dgm:bulletEnabled val="1"/>
        </dgm:presLayoutVars>
      </dgm:prSet>
      <dgm:spPr/>
    </dgm:pt>
    <dgm:pt modelId="{0DF03B3F-2E93-3C46-8384-265CF2D2F029}" type="pres">
      <dgm:prSet presAssocID="{94E9C500-2DD9-43B9-BCDE-7EE25D460157}" presName="L2TextContainerWrapper" presStyleCnt="0">
        <dgm:presLayoutVars>
          <dgm:bulletEnabled val="1"/>
        </dgm:presLayoutVars>
      </dgm:prSet>
      <dgm:spPr/>
    </dgm:pt>
    <dgm:pt modelId="{0B849D46-12EE-8842-B7F6-AFBA115448C0}" type="pres">
      <dgm:prSet presAssocID="{94E9C500-2DD9-43B9-BCDE-7EE25D460157}" presName="L2TextContainer" presStyleLbl="bgAccFollowNode1" presStyleIdx="3" presStyleCnt="7"/>
      <dgm:spPr/>
    </dgm:pt>
    <dgm:pt modelId="{0CDA8067-EB86-2E43-81BF-4961F3253B31}" type="pres">
      <dgm:prSet presAssocID="{94E9C500-2DD9-43B9-BCDE-7EE25D460157}" presName="FlexibleEmptyPlaceHolder" presStyleCnt="0"/>
      <dgm:spPr/>
    </dgm:pt>
    <dgm:pt modelId="{7AF6415D-85E8-E74D-8CAC-325EF889FAC7}" type="pres">
      <dgm:prSet presAssocID="{94E9C500-2DD9-43B9-BCDE-7EE25D460157}" presName="ConnectLine" presStyleLbl="sibTrans1D1" presStyleIdx="3" presStyleCnt="7"/>
      <dgm:spPr/>
    </dgm:pt>
    <dgm:pt modelId="{C37C9030-CECC-204F-83C3-FE496D962591}" type="pres">
      <dgm:prSet presAssocID="{94E9C500-2DD9-43B9-BCDE-7EE25D460157}" presName="ConnectorPoint" presStyleLbl="node1" presStyleIdx="3" presStyleCnt="7"/>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E5E1E0A6-94B0-B545-97DF-2A70BBBE5D5A}" type="pres">
      <dgm:prSet presAssocID="{94E9C500-2DD9-43B9-BCDE-7EE25D460157}" presName="EmptyPlaceHolder" presStyleCnt="0"/>
      <dgm:spPr/>
    </dgm:pt>
    <dgm:pt modelId="{407B8500-58DD-BB4D-AEE9-04CBC05A24ED}" type="pres">
      <dgm:prSet presAssocID="{DE873A6D-B2D7-41E3-8A79-74EA184DC045}" presName="spaceBetweenRectangles" presStyleCnt="0"/>
      <dgm:spPr/>
    </dgm:pt>
    <dgm:pt modelId="{3EA07331-4239-FF40-B3F1-8FC0B33327EB}" type="pres">
      <dgm:prSet presAssocID="{A63E6E5B-CC6A-4450-B2AD-6A649067CFC2}" presName="composite" presStyleCnt="0"/>
      <dgm:spPr/>
    </dgm:pt>
    <dgm:pt modelId="{59AEE05F-F20E-EF41-A62C-6B46CBCD6773}" type="pres">
      <dgm:prSet presAssocID="{A63E6E5B-CC6A-4450-B2AD-6A649067CFC2}" presName="L1TextContainer" presStyleLbl="alignNode1" presStyleIdx="4" presStyleCnt="7">
        <dgm:presLayoutVars>
          <dgm:chMax val="1"/>
          <dgm:chPref val="1"/>
          <dgm:bulletEnabled val="1"/>
        </dgm:presLayoutVars>
      </dgm:prSet>
      <dgm:spPr/>
    </dgm:pt>
    <dgm:pt modelId="{E0545478-21F0-8C4A-AE9D-6BCBA91C4032}" type="pres">
      <dgm:prSet presAssocID="{A63E6E5B-CC6A-4450-B2AD-6A649067CFC2}" presName="L2TextContainerWrapper" presStyleCnt="0">
        <dgm:presLayoutVars>
          <dgm:bulletEnabled val="1"/>
        </dgm:presLayoutVars>
      </dgm:prSet>
      <dgm:spPr/>
    </dgm:pt>
    <dgm:pt modelId="{97255593-B5D1-E546-94EF-DD0E4EF29185}" type="pres">
      <dgm:prSet presAssocID="{A63E6E5B-CC6A-4450-B2AD-6A649067CFC2}" presName="L2TextContainer" presStyleLbl="bgAccFollowNode1" presStyleIdx="4" presStyleCnt="7"/>
      <dgm:spPr/>
    </dgm:pt>
    <dgm:pt modelId="{8116F6D1-E40C-2B47-8906-F519BAE6FD69}" type="pres">
      <dgm:prSet presAssocID="{A63E6E5B-CC6A-4450-B2AD-6A649067CFC2}" presName="FlexibleEmptyPlaceHolder" presStyleCnt="0"/>
      <dgm:spPr/>
    </dgm:pt>
    <dgm:pt modelId="{CEC50324-FD72-BA48-9062-73132F4CE311}" type="pres">
      <dgm:prSet presAssocID="{A63E6E5B-CC6A-4450-B2AD-6A649067CFC2}" presName="ConnectLine" presStyleLbl="sibTrans1D1" presStyleIdx="4" presStyleCnt="7"/>
      <dgm:spPr/>
    </dgm:pt>
    <dgm:pt modelId="{67A2F23D-825A-F34D-A44E-8D4052750EF3}" type="pres">
      <dgm:prSet presAssocID="{A63E6E5B-CC6A-4450-B2AD-6A649067CFC2}" presName="ConnectorPoint" presStyleLbl="node1" presStyleIdx="4" presStyleCnt="7"/>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8590BA24-AE44-D642-A94A-3DA6CBF41812}" type="pres">
      <dgm:prSet presAssocID="{A63E6E5B-CC6A-4450-B2AD-6A649067CFC2}" presName="EmptyPlaceHolder" presStyleCnt="0"/>
      <dgm:spPr/>
    </dgm:pt>
    <dgm:pt modelId="{B7301416-4275-1243-86B8-12B305B9A6A4}" type="pres">
      <dgm:prSet presAssocID="{7FA8FAE6-026E-4C88-A998-E7AFE40DA3E6}" presName="spaceBetweenRectangles" presStyleCnt="0"/>
      <dgm:spPr/>
    </dgm:pt>
    <dgm:pt modelId="{81CE711F-34CD-2248-8DB0-CB00AC9E8389}" type="pres">
      <dgm:prSet presAssocID="{DDF2F469-E7AB-4E0D-9DDB-43BBF9CC4C7D}" presName="composite" presStyleCnt="0"/>
      <dgm:spPr/>
    </dgm:pt>
    <dgm:pt modelId="{2B42E57A-4F5D-A44D-9A2D-C94E10B4F3AB}" type="pres">
      <dgm:prSet presAssocID="{DDF2F469-E7AB-4E0D-9DDB-43BBF9CC4C7D}" presName="L1TextContainer" presStyleLbl="alignNode1" presStyleIdx="5" presStyleCnt="7">
        <dgm:presLayoutVars>
          <dgm:chMax val="1"/>
          <dgm:chPref val="1"/>
          <dgm:bulletEnabled val="1"/>
        </dgm:presLayoutVars>
      </dgm:prSet>
      <dgm:spPr/>
    </dgm:pt>
    <dgm:pt modelId="{CE634E11-974D-A748-BD20-66C14712FC6F}" type="pres">
      <dgm:prSet presAssocID="{DDF2F469-E7AB-4E0D-9DDB-43BBF9CC4C7D}" presName="L2TextContainerWrapper" presStyleCnt="0">
        <dgm:presLayoutVars>
          <dgm:bulletEnabled val="1"/>
        </dgm:presLayoutVars>
      </dgm:prSet>
      <dgm:spPr/>
    </dgm:pt>
    <dgm:pt modelId="{FEEE5916-C596-654D-9A2D-A4F638DB85E5}" type="pres">
      <dgm:prSet presAssocID="{DDF2F469-E7AB-4E0D-9DDB-43BBF9CC4C7D}" presName="L2TextContainer" presStyleLbl="bgAccFollowNode1" presStyleIdx="5" presStyleCnt="7"/>
      <dgm:spPr/>
    </dgm:pt>
    <dgm:pt modelId="{BCB88984-1F11-AE40-8384-0507722F2760}" type="pres">
      <dgm:prSet presAssocID="{DDF2F469-E7AB-4E0D-9DDB-43BBF9CC4C7D}" presName="FlexibleEmptyPlaceHolder" presStyleCnt="0"/>
      <dgm:spPr/>
    </dgm:pt>
    <dgm:pt modelId="{6D757A08-8770-2240-B0B4-40F8D7EC094C}" type="pres">
      <dgm:prSet presAssocID="{DDF2F469-E7AB-4E0D-9DDB-43BBF9CC4C7D}" presName="ConnectLine" presStyleLbl="sibTrans1D1" presStyleIdx="5" presStyleCnt="7"/>
      <dgm:spPr/>
    </dgm:pt>
    <dgm:pt modelId="{25F54093-A11F-5B4E-98CF-0390EF254512}" type="pres">
      <dgm:prSet presAssocID="{DDF2F469-E7AB-4E0D-9DDB-43BBF9CC4C7D}" presName="ConnectorPoint" presStyleLbl="node1" presStyleIdx="5" presStyleCnt="7"/>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2243466D-9DE5-9C45-A073-554DAED3D0C4}" type="pres">
      <dgm:prSet presAssocID="{DDF2F469-E7AB-4E0D-9DDB-43BBF9CC4C7D}" presName="EmptyPlaceHolder" presStyleCnt="0"/>
      <dgm:spPr/>
    </dgm:pt>
    <dgm:pt modelId="{02BBC1F7-7482-574B-8514-1601DB46820C}" type="pres">
      <dgm:prSet presAssocID="{AE5666B6-8E4E-4AE5-8789-BBEE0A174614}" presName="spaceBetweenRectangles" presStyleCnt="0"/>
      <dgm:spPr/>
    </dgm:pt>
    <dgm:pt modelId="{8811A16C-AB17-3546-8342-7C825366E1FE}" type="pres">
      <dgm:prSet presAssocID="{3A67025B-5579-449A-A82E-820086B5F0F1}" presName="composite" presStyleCnt="0"/>
      <dgm:spPr/>
    </dgm:pt>
    <dgm:pt modelId="{10C66DAF-0C76-8645-84FF-EE6E26C652E3}" type="pres">
      <dgm:prSet presAssocID="{3A67025B-5579-449A-A82E-820086B5F0F1}" presName="L1TextContainer" presStyleLbl="alignNode1" presStyleIdx="6" presStyleCnt="7">
        <dgm:presLayoutVars>
          <dgm:chMax val="1"/>
          <dgm:chPref val="1"/>
          <dgm:bulletEnabled val="1"/>
        </dgm:presLayoutVars>
      </dgm:prSet>
      <dgm:spPr/>
    </dgm:pt>
    <dgm:pt modelId="{9E76B84A-4FB8-D341-8936-43F76D24FCD3}" type="pres">
      <dgm:prSet presAssocID="{3A67025B-5579-449A-A82E-820086B5F0F1}" presName="L2TextContainerWrapper" presStyleCnt="0">
        <dgm:presLayoutVars>
          <dgm:bulletEnabled val="1"/>
        </dgm:presLayoutVars>
      </dgm:prSet>
      <dgm:spPr/>
    </dgm:pt>
    <dgm:pt modelId="{F56979E7-AE24-C049-8D9A-52CE19A14A4E}" type="pres">
      <dgm:prSet presAssocID="{3A67025B-5579-449A-A82E-820086B5F0F1}" presName="L2TextContainer" presStyleLbl="bgAccFollowNode1" presStyleIdx="6" presStyleCnt="7"/>
      <dgm:spPr/>
    </dgm:pt>
    <dgm:pt modelId="{F1BF099E-F988-8E4D-856E-DAFACB7C1AED}" type="pres">
      <dgm:prSet presAssocID="{3A67025B-5579-449A-A82E-820086B5F0F1}" presName="FlexibleEmptyPlaceHolder" presStyleCnt="0"/>
      <dgm:spPr/>
    </dgm:pt>
    <dgm:pt modelId="{72DE3AFC-5675-3844-A65D-B20DD59B4972}" type="pres">
      <dgm:prSet presAssocID="{3A67025B-5579-449A-A82E-820086B5F0F1}" presName="ConnectLine" presStyleLbl="sibTrans1D1" presStyleIdx="6" presStyleCnt="7"/>
      <dgm:spPr/>
    </dgm:pt>
    <dgm:pt modelId="{7E78723E-3D94-E544-A661-E29F47B44555}" type="pres">
      <dgm:prSet presAssocID="{3A67025B-5579-449A-A82E-820086B5F0F1}" presName="ConnectorPoint" presStyleLbl="node1" presStyleIdx="6" presStyleCnt="7"/>
      <dgm:spPr>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gm:spPr>
    </dgm:pt>
    <dgm:pt modelId="{181628BB-01BD-FC41-AF5C-BA75A5B0DA42}" type="pres">
      <dgm:prSet presAssocID="{3A67025B-5579-449A-A82E-820086B5F0F1}" presName="EmptyPlaceHolder" presStyleCnt="0"/>
      <dgm:spPr/>
    </dgm:pt>
  </dgm:ptLst>
  <dgm:cxnLst>
    <dgm:cxn modelId="{9C9F3102-0107-49D7-9C14-516D7DEAEC5B}" srcId="{19452772-F7D5-439B-BE09-7FE77C358128}" destId="{93EA9B8B-E112-42A5-9209-50558A7F8059}" srcOrd="1" destOrd="0" parTransId="{CFD0C029-C51A-4E5D-9636-2FABD16ECDB9}" sibTransId="{0C3BA93F-E42B-4667-AED3-EAAF1ADCB544}"/>
    <dgm:cxn modelId="{B24BFE06-367F-5849-87D4-A6F103BA336B}" type="presOf" srcId="{94E9C500-2DD9-43B9-BCDE-7EE25D460157}" destId="{27187CB8-891D-0344-B6C3-8A06C2EC8F18}" srcOrd="0" destOrd="0" presId="urn:microsoft.com/office/officeart/2017/3/layout/HorizontalLabelsTimeline"/>
    <dgm:cxn modelId="{61FBF811-BB89-BE4C-9370-6C2576807D4F}" type="presOf" srcId="{FE115962-9E35-422E-A09C-7C8BEDB6E224}" destId="{97255593-B5D1-E546-94EF-DD0E4EF29185}" srcOrd="0" destOrd="0" presId="urn:microsoft.com/office/officeart/2017/3/layout/HorizontalLabelsTimeline"/>
    <dgm:cxn modelId="{B5791F24-6F98-4EA0-A5FC-63F5F42E244A}" srcId="{94E9C500-2DD9-43B9-BCDE-7EE25D460157}" destId="{3A12C914-AD7D-47BF-94AF-484B571A5C2E}" srcOrd="0" destOrd="0" parTransId="{9C7835BD-9DC5-4E34-BF99-9CC6E240FBAA}" sibTransId="{05AA29FB-5D0B-415D-A894-141D308F3405}"/>
    <dgm:cxn modelId="{BEC9CA24-E400-F743-BF6D-B9722F4DE7FF}" type="presOf" srcId="{1613E5FB-1400-4ACB-B6BF-E01960090893}" destId="{A44DDF6C-B3C9-2748-9CCF-31E7B2C6610A}" srcOrd="0" destOrd="0" presId="urn:microsoft.com/office/officeart/2017/3/layout/HorizontalLabelsTimeline"/>
    <dgm:cxn modelId="{AF171F28-D591-FB4C-A541-2627A9BED4B0}" type="presOf" srcId="{C9F6DCD2-B7C5-4FA0-9F02-D6EDC59C420C}" destId="{FEEE5916-C596-654D-9A2D-A4F638DB85E5}" srcOrd="0" destOrd="0" presId="urn:microsoft.com/office/officeart/2017/3/layout/HorizontalLabelsTimeline"/>
    <dgm:cxn modelId="{21AC672D-1236-404C-A94B-843FFF4AA7D8}" type="presOf" srcId="{93DACB90-926D-4BB5-AC93-6F64AE74E74D}" destId="{BCA735E3-A71A-0F46-B4B3-2874E30EB547}" srcOrd="0" destOrd="0" presId="urn:microsoft.com/office/officeart/2017/3/layout/HorizontalLabelsTimeline"/>
    <dgm:cxn modelId="{D8B9C03A-B17A-194D-A9D6-8C2B18642A57}" type="presOf" srcId="{FF5A93C3-E362-4824-940A-38DF84851313}" destId="{53454309-530C-DF47-8402-FB2C55FB56EC}" srcOrd="0" destOrd="0" presId="urn:microsoft.com/office/officeart/2017/3/layout/HorizontalLabelsTimeline"/>
    <dgm:cxn modelId="{B4C0643B-5024-4E86-9CFE-E399536C39CF}" srcId="{A63E6E5B-CC6A-4450-B2AD-6A649067CFC2}" destId="{FE115962-9E35-422E-A09C-7C8BEDB6E224}" srcOrd="0" destOrd="0" parTransId="{632BE34B-1D19-4583-88C0-488129E49361}" sibTransId="{D712185D-2EA0-439B-BC30-370B69A912AD}"/>
    <dgm:cxn modelId="{CBAC683D-EB63-2C48-90B8-EBC37F509068}" type="presOf" srcId="{3A67025B-5579-449A-A82E-820086B5F0F1}" destId="{10C66DAF-0C76-8645-84FF-EE6E26C652E3}" srcOrd="0" destOrd="0" presId="urn:microsoft.com/office/officeart/2017/3/layout/HorizontalLabelsTimeline"/>
    <dgm:cxn modelId="{B136A444-3E10-3E4C-AA7D-261EAA2B8390}" type="presOf" srcId="{93EA9B8B-E112-42A5-9209-50558A7F8059}" destId="{A6AD466D-D691-F642-B874-29E18E5C7B9B}" srcOrd="0" destOrd="0" presId="urn:microsoft.com/office/officeart/2017/3/layout/HorizontalLabelsTimeline"/>
    <dgm:cxn modelId="{67B1F246-9A54-F348-9D28-982280848E86}" type="presOf" srcId="{19452772-F7D5-439B-BE09-7FE77C358128}" destId="{1F7E1567-83E1-C64B-9723-AED449BE4D1C}" srcOrd="0" destOrd="0" presId="urn:microsoft.com/office/officeart/2017/3/layout/HorizontalLabelsTimeline"/>
    <dgm:cxn modelId="{A863154F-C6CD-4D46-89D2-C0381FF17647}" type="presOf" srcId="{A63E6E5B-CC6A-4450-B2AD-6A649067CFC2}" destId="{59AEE05F-F20E-EF41-A62C-6B46CBCD6773}" srcOrd="0" destOrd="0" presId="urn:microsoft.com/office/officeart/2017/3/layout/HorizontalLabelsTimeline"/>
    <dgm:cxn modelId="{4994DB5B-C13D-E04B-B10A-28E89729BF36}" type="presOf" srcId="{68803D4E-70FF-4D1A-8850-916CE27D8504}" destId="{A91D0D55-4CEE-6C41-8E0A-10911F25780E}" srcOrd="0" destOrd="0" presId="urn:microsoft.com/office/officeart/2017/3/layout/HorizontalLabelsTimeline"/>
    <dgm:cxn modelId="{AEED2B5F-900B-463B-AF61-F0502353797A}" srcId="{19452772-F7D5-439B-BE09-7FE77C358128}" destId="{93DACB90-926D-4BB5-AC93-6F64AE74E74D}" srcOrd="0" destOrd="0" parTransId="{426390FA-5367-4614-B2EE-E5154278C4B4}" sibTransId="{385AE45A-9AE4-4844-89D0-429567B14BAF}"/>
    <dgm:cxn modelId="{3B916980-64AD-4108-AF90-8A58B36E5940}" srcId="{19452772-F7D5-439B-BE09-7FE77C358128}" destId="{F7A7BDCA-6D1F-4C36-9EA7-9C5116425C97}" srcOrd="2" destOrd="0" parTransId="{804A0E6D-B0C0-4B20-8F75-8511BF12CE19}" sibTransId="{063B8326-778A-423F-ACFA-2C8241C91BA3}"/>
    <dgm:cxn modelId="{F66FB8B2-A080-4F1F-BCE3-D6927818AEB8}" srcId="{93DACB90-926D-4BB5-AC93-6F64AE74E74D}" destId="{FF5A93C3-E362-4824-940A-38DF84851313}" srcOrd="0" destOrd="0" parTransId="{53873F99-80F2-4109-B8AD-A1E0B3C41C25}" sibTransId="{45B77B2C-6D9C-44F5-8F30-A263B9BA1620}"/>
    <dgm:cxn modelId="{B21D13B8-146A-4511-B77C-0AF6AC217699}" srcId="{19452772-F7D5-439B-BE09-7FE77C358128}" destId="{94E9C500-2DD9-43B9-BCDE-7EE25D460157}" srcOrd="3" destOrd="0" parTransId="{DC1D3C2C-88C8-48D1-AAAC-EA6797A39752}" sibTransId="{DE873A6D-B2D7-41E3-8A79-74EA184DC045}"/>
    <dgm:cxn modelId="{A48339C6-1BAC-4541-B947-6F130C674156}" srcId="{3A67025B-5579-449A-A82E-820086B5F0F1}" destId="{F60D4920-7FE3-41B9-96A3-000E96D89B49}" srcOrd="0" destOrd="0" parTransId="{F977086E-B43D-4E9A-99CE-ED0E4B8E6DCF}" sibTransId="{4E165D11-B26B-4699-A1C8-F12A8EFC2A55}"/>
    <dgm:cxn modelId="{9F5246CF-0FAF-4E7A-98D1-30B6404AD796}" srcId="{19452772-F7D5-439B-BE09-7FE77C358128}" destId="{3A67025B-5579-449A-A82E-820086B5F0F1}" srcOrd="6" destOrd="0" parTransId="{935AF8EA-0CED-412E-B427-BD42A8365119}" sibTransId="{62AC4FBD-104B-4B44-BE63-196ED6623D30}"/>
    <dgm:cxn modelId="{39E7EDCF-D7F7-43A1-8C2E-DCEC99CCEC53}" srcId="{19452772-F7D5-439B-BE09-7FE77C358128}" destId="{A63E6E5B-CC6A-4450-B2AD-6A649067CFC2}" srcOrd="4" destOrd="0" parTransId="{F458256B-9BA5-40AC-9213-9ACEB1AAD91B}" sibTransId="{7FA8FAE6-026E-4C88-A998-E7AFE40DA3E6}"/>
    <dgm:cxn modelId="{25E3E8D5-9515-46E2-A858-94FA42B7D41C}" srcId="{19452772-F7D5-439B-BE09-7FE77C358128}" destId="{DDF2F469-E7AB-4E0D-9DDB-43BBF9CC4C7D}" srcOrd="5" destOrd="0" parTransId="{5CEF02A3-FE1C-4083-BE71-A509B0E9BAB2}" sibTransId="{AE5666B6-8E4E-4AE5-8789-BBEE0A174614}"/>
    <dgm:cxn modelId="{D44A0FDE-C619-4645-8131-8DC6A1176217}" type="presOf" srcId="{3A12C914-AD7D-47BF-94AF-484B571A5C2E}" destId="{0B849D46-12EE-8842-B7F6-AFBA115448C0}" srcOrd="0" destOrd="0" presId="urn:microsoft.com/office/officeart/2017/3/layout/HorizontalLabelsTimeline"/>
    <dgm:cxn modelId="{6D5D45E2-A769-4B8E-A9B9-CE6F93C6932D}" srcId="{93EA9B8B-E112-42A5-9209-50558A7F8059}" destId="{68803D4E-70FF-4D1A-8850-916CE27D8504}" srcOrd="0" destOrd="0" parTransId="{B3B179E9-DEA7-4A51-9035-B071A624995B}" sibTransId="{E086ED53-79C9-47C3-8A3D-B89017151866}"/>
    <dgm:cxn modelId="{111B0CE5-01BD-4D47-AF1D-E65414A133FF}" type="presOf" srcId="{F7A7BDCA-6D1F-4C36-9EA7-9C5116425C97}" destId="{05345B7C-13A5-EB49-BBE4-50809BB13DA7}" srcOrd="0" destOrd="0" presId="urn:microsoft.com/office/officeart/2017/3/layout/HorizontalLabelsTimeline"/>
    <dgm:cxn modelId="{105506E7-20F0-1849-B4B0-012D8242574E}" type="presOf" srcId="{F60D4920-7FE3-41B9-96A3-000E96D89B49}" destId="{F56979E7-AE24-C049-8D9A-52CE19A14A4E}" srcOrd="0" destOrd="0" presId="urn:microsoft.com/office/officeart/2017/3/layout/HorizontalLabelsTimeline"/>
    <dgm:cxn modelId="{78EE8BE9-64DF-45C4-BC2C-BD2C50EEE648}" srcId="{DDF2F469-E7AB-4E0D-9DDB-43BBF9CC4C7D}" destId="{C9F6DCD2-B7C5-4FA0-9F02-D6EDC59C420C}" srcOrd="0" destOrd="0" parTransId="{E4DA41D2-CF83-41F4-90DF-BE7B5C1DCBEE}" sibTransId="{AB517F36-D082-440D-B5F0-66F2E8897FBF}"/>
    <dgm:cxn modelId="{4688E1F7-8134-45AC-AA44-D41677EF4440}" srcId="{F7A7BDCA-6D1F-4C36-9EA7-9C5116425C97}" destId="{1613E5FB-1400-4ACB-B6BF-E01960090893}" srcOrd="0" destOrd="0" parTransId="{3F9B5A89-3FB1-47B6-8070-E49BC3ABAB73}" sibTransId="{64DA39E3-646B-4BF1-8690-DFC18BBABEE2}"/>
    <dgm:cxn modelId="{B9BED7F8-7711-3347-8A4A-F90E69F66A1E}" type="presOf" srcId="{DDF2F469-E7AB-4E0D-9DDB-43BBF9CC4C7D}" destId="{2B42E57A-4F5D-A44D-9A2D-C94E10B4F3AB}" srcOrd="0" destOrd="0" presId="urn:microsoft.com/office/officeart/2017/3/layout/HorizontalLabelsTimeline"/>
    <dgm:cxn modelId="{1B73A409-6440-604D-96E6-55AA82F8A183}" type="presParOf" srcId="{1F7E1567-83E1-C64B-9723-AED449BE4D1C}" destId="{6267F7DB-7468-4341-BEC0-CD4F4514520C}" srcOrd="0" destOrd="0" presId="urn:microsoft.com/office/officeart/2017/3/layout/HorizontalLabelsTimeline"/>
    <dgm:cxn modelId="{81CE9DFE-101B-B642-B08A-3BB90C0AA78C}" type="presParOf" srcId="{1F7E1567-83E1-C64B-9723-AED449BE4D1C}" destId="{28BE1E4A-85F0-0E4F-BDCD-AAA04086CE96}" srcOrd="1" destOrd="0" presId="urn:microsoft.com/office/officeart/2017/3/layout/HorizontalLabelsTimeline"/>
    <dgm:cxn modelId="{83A94F5E-EA87-DE4D-A5E5-4A25FFE32E03}" type="presParOf" srcId="{28BE1E4A-85F0-0E4F-BDCD-AAA04086CE96}" destId="{3924902D-A947-454E-A4B6-F833B7946707}" srcOrd="0" destOrd="0" presId="urn:microsoft.com/office/officeart/2017/3/layout/HorizontalLabelsTimeline"/>
    <dgm:cxn modelId="{69A6507C-C652-B044-918A-E4F0A2512CEE}" type="presParOf" srcId="{3924902D-A947-454E-A4B6-F833B7946707}" destId="{BCA735E3-A71A-0F46-B4B3-2874E30EB547}" srcOrd="0" destOrd="0" presId="urn:microsoft.com/office/officeart/2017/3/layout/HorizontalLabelsTimeline"/>
    <dgm:cxn modelId="{28792684-3C8D-A846-AB5E-ECD2CC816997}" type="presParOf" srcId="{3924902D-A947-454E-A4B6-F833B7946707}" destId="{67EDD9A4-F718-4F49-BADD-682797DB29B9}" srcOrd="1" destOrd="0" presId="urn:microsoft.com/office/officeart/2017/3/layout/HorizontalLabelsTimeline"/>
    <dgm:cxn modelId="{6EB1F060-4E6F-5343-8788-0942B5E9449F}" type="presParOf" srcId="{67EDD9A4-F718-4F49-BADD-682797DB29B9}" destId="{53454309-530C-DF47-8402-FB2C55FB56EC}" srcOrd="0" destOrd="0" presId="urn:microsoft.com/office/officeart/2017/3/layout/HorizontalLabelsTimeline"/>
    <dgm:cxn modelId="{522E15F0-90E1-284D-A734-5234786410DD}" type="presParOf" srcId="{67EDD9A4-F718-4F49-BADD-682797DB29B9}" destId="{0AC0C452-C171-E14D-A2CE-DA65A0F3D14C}" srcOrd="1" destOrd="0" presId="urn:microsoft.com/office/officeart/2017/3/layout/HorizontalLabelsTimeline"/>
    <dgm:cxn modelId="{3A554E2E-9925-394F-BD00-6AAA49BF0FCD}" type="presParOf" srcId="{3924902D-A947-454E-A4B6-F833B7946707}" destId="{D5F94BBD-CFAE-CF4E-BDD0-48BE32F5843A}" srcOrd="2" destOrd="0" presId="urn:microsoft.com/office/officeart/2017/3/layout/HorizontalLabelsTimeline"/>
    <dgm:cxn modelId="{DBDC6A55-410B-7C45-A7A7-696A86AF8792}" type="presParOf" srcId="{3924902D-A947-454E-A4B6-F833B7946707}" destId="{75425F69-BC12-5C4E-8E79-7D361D5C0D61}" srcOrd="3" destOrd="0" presId="urn:microsoft.com/office/officeart/2017/3/layout/HorizontalLabelsTimeline"/>
    <dgm:cxn modelId="{3C5E1628-8229-4146-B98C-834692A97F8E}" type="presParOf" srcId="{3924902D-A947-454E-A4B6-F833B7946707}" destId="{61F16747-34A3-514B-9BE2-E1520FBB712F}" srcOrd="4" destOrd="0" presId="urn:microsoft.com/office/officeart/2017/3/layout/HorizontalLabelsTimeline"/>
    <dgm:cxn modelId="{C339EA16-1EB5-8844-91FF-21BC69674E2A}" type="presParOf" srcId="{28BE1E4A-85F0-0E4F-BDCD-AAA04086CE96}" destId="{11869B9A-B21B-3149-A257-8A4560EE067F}" srcOrd="1" destOrd="0" presId="urn:microsoft.com/office/officeart/2017/3/layout/HorizontalLabelsTimeline"/>
    <dgm:cxn modelId="{876A81B7-F487-9C49-9B76-640C46F09CD8}" type="presParOf" srcId="{28BE1E4A-85F0-0E4F-BDCD-AAA04086CE96}" destId="{3B20E890-7B84-EF42-A47A-9F3FCC1377CB}" srcOrd="2" destOrd="0" presId="urn:microsoft.com/office/officeart/2017/3/layout/HorizontalLabelsTimeline"/>
    <dgm:cxn modelId="{DD2D756D-EF08-CE4C-A1DD-F1170C15F1C8}" type="presParOf" srcId="{3B20E890-7B84-EF42-A47A-9F3FCC1377CB}" destId="{A6AD466D-D691-F642-B874-29E18E5C7B9B}" srcOrd="0" destOrd="0" presId="urn:microsoft.com/office/officeart/2017/3/layout/HorizontalLabelsTimeline"/>
    <dgm:cxn modelId="{D8102034-5E3F-8B48-BDB1-631890C821FF}" type="presParOf" srcId="{3B20E890-7B84-EF42-A47A-9F3FCC1377CB}" destId="{36380FD9-1DB8-834E-A0C9-404DE5E6B971}" srcOrd="1" destOrd="0" presId="urn:microsoft.com/office/officeart/2017/3/layout/HorizontalLabelsTimeline"/>
    <dgm:cxn modelId="{D8F539E0-54FD-1E43-955A-69B1B2933043}" type="presParOf" srcId="{36380FD9-1DB8-834E-A0C9-404DE5E6B971}" destId="{A91D0D55-4CEE-6C41-8E0A-10911F25780E}" srcOrd="0" destOrd="0" presId="urn:microsoft.com/office/officeart/2017/3/layout/HorizontalLabelsTimeline"/>
    <dgm:cxn modelId="{BA72FD38-8D5D-EF42-9E16-2AB390BCB8AE}" type="presParOf" srcId="{36380FD9-1DB8-834E-A0C9-404DE5E6B971}" destId="{C5081252-4D0E-DB4B-9822-F8A54EC7ABE4}" srcOrd="1" destOrd="0" presId="urn:microsoft.com/office/officeart/2017/3/layout/HorizontalLabelsTimeline"/>
    <dgm:cxn modelId="{8B2F0395-00F3-174B-931F-9FBAC2B3AE14}" type="presParOf" srcId="{3B20E890-7B84-EF42-A47A-9F3FCC1377CB}" destId="{BFEB139A-EBDE-5748-9C13-5F87FB44B980}" srcOrd="2" destOrd="0" presId="urn:microsoft.com/office/officeart/2017/3/layout/HorizontalLabelsTimeline"/>
    <dgm:cxn modelId="{EC0F7F45-5FEE-3642-9030-B7E523380DA3}" type="presParOf" srcId="{3B20E890-7B84-EF42-A47A-9F3FCC1377CB}" destId="{F50E96C6-8B9D-4049-8E33-A8843CD83094}" srcOrd="3" destOrd="0" presId="urn:microsoft.com/office/officeart/2017/3/layout/HorizontalLabelsTimeline"/>
    <dgm:cxn modelId="{AD979FC9-9A23-2048-89E7-F16C7524CB9C}" type="presParOf" srcId="{3B20E890-7B84-EF42-A47A-9F3FCC1377CB}" destId="{00522BC9-9BD9-0842-A6A1-E44D44840CDE}" srcOrd="4" destOrd="0" presId="urn:microsoft.com/office/officeart/2017/3/layout/HorizontalLabelsTimeline"/>
    <dgm:cxn modelId="{1B91D4C6-0D73-0C42-B91E-269BDC335AA1}" type="presParOf" srcId="{28BE1E4A-85F0-0E4F-BDCD-AAA04086CE96}" destId="{4D2E5FC5-1294-9446-BEE1-E14D4FD41B56}" srcOrd="3" destOrd="0" presId="urn:microsoft.com/office/officeart/2017/3/layout/HorizontalLabelsTimeline"/>
    <dgm:cxn modelId="{E2DF03B0-B7B1-1F4E-BF47-F6BF5C51E554}" type="presParOf" srcId="{28BE1E4A-85F0-0E4F-BDCD-AAA04086CE96}" destId="{F79A89F9-1EE4-3446-A8D1-9E7687117D0F}" srcOrd="4" destOrd="0" presId="urn:microsoft.com/office/officeart/2017/3/layout/HorizontalLabelsTimeline"/>
    <dgm:cxn modelId="{C634D55C-EDBF-C74B-8972-CD26ED398E03}" type="presParOf" srcId="{F79A89F9-1EE4-3446-A8D1-9E7687117D0F}" destId="{05345B7C-13A5-EB49-BBE4-50809BB13DA7}" srcOrd="0" destOrd="0" presId="urn:microsoft.com/office/officeart/2017/3/layout/HorizontalLabelsTimeline"/>
    <dgm:cxn modelId="{4BC8EE0B-CCE0-714B-8066-7557B1221D71}" type="presParOf" srcId="{F79A89F9-1EE4-3446-A8D1-9E7687117D0F}" destId="{1BDA0106-6C7E-4240-B540-989B7A43901A}" srcOrd="1" destOrd="0" presId="urn:microsoft.com/office/officeart/2017/3/layout/HorizontalLabelsTimeline"/>
    <dgm:cxn modelId="{FBE315B6-78AD-4048-ABAB-CD982A86BF4A}" type="presParOf" srcId="{1BDA0106-6C7E-4240-B540-989B7A43901A}" destId="{A44DDF6C-B3C9-2748-9CCF-31E7B2C6610A}" srcOrd="0" destOrd="0" presId="urn:microsoft.com/office/officeart/2017/3/layout/HorizontalLabelsTimeline"/>
    <dgm:cxn modelId="{9D0C439A-231B-5041-937A-8542F55D1B99}" type="presParOf" srcId="{1BDA0106-6C7E-4240-B540-989B7A43901A}" destId="{5A913B53-07C3-524D-A74E-B7555A680699}" srcOrd="1" destOrd="0" presId="urn:microsoft.com/office/officeart/2017/3/layout/HorizontalLabelsTimeline"/>
    <dgm:cxn modelId="{9ED67D09-5A09-E248-B2DE-2F00EBC3A89C}" type="presParOf" srcId="{F79A89F9-1EE4-3446-A8D1-9E7687117D0F}" destId="{24C89306-2C60-DA48-8E60-43582AD85385}" srcOrd="2" destOrd="0" presId="urn:microsoft.com/office/officeart/2017/3/layout/HorizontalLabelsTimeline"/>
    <dgm:cxn modelId="{B6E51E62-C199-934B-B4C8-669613A2D876}" type="presParOf" srcId="{F79A89F9-1EE4-3446-A8D1-9E7687117D0F}" destId="{DA35BB9A-9548-4242-9CDC-A523E5E80D23}" srcOrd="3" destOrd="0" presId="urn:microsoft.com/office/officeart/2017/3/layout/HorizontalLabelsTimeline"/>
    <dgm:cxn modelId="{9B1AEEC1-477F-0A4B-A59E-A6A3C7BFD443}" type="presParOf" srcId="{F79A89F9-1EE4-3446-A8D1-9E7687117D0F}" destId="{65585EDB-3D50-9840-9642-88F1263FCD24}" srcOrd="4" destOrd="0" presId="urn:microsoft.com/office/officeart/2017/3/layout/HorizontalLabelsTimeline"/>
    <dgm:cxn modelId="{D688676D-C09B-2C40-B2C1-13E7B8C42244}" type="presParOf" srcId="{28BE1E4A-85F0-0E4F-BDCD-AAA04086CE96}" destId="{CCBE25C2-7167-314D-9BF4-1AFF2C1CD8EA}" srcOrd="5" destOrd="0" presId="urn:microsoft.com/office/officeart/2017/3/layout/HorizontalLabelsTimeline"/>
    <dgm:cxn modelId="{9801B429-5FC3-8842-AF29-D6C250709B1F}" type="presParOf" srcId="{28BE1E4A-85F0-0E4F-BDCD-AAA04086CE96}" destId="{BE8CE9EC-D53C-8141-B2FF-9860B71EEF86}" srcOrd="6" destOrd="0" presId="urn:microsoft.com/office/officeart/2017/3/layout/HorizontalLabelsTimeline"/>
    <dgm:cxn modelId="{DE5ACDF3-5B12-D647-8AA6-DF74DC08D3D4}" type="presParOf" srcId="{BE8CE9EC-D53C-8141-B2FF-9860B71EEF86}" destId="{27187CB8-891D-0344-B6C3-8A06C2EC8F18}" srcOrd="0" destOrd="0" presId="urn:microsoft.com/office/officeart/2017/3/layout/HorizontalLabelsTimeline"/>
    <dgm:cxn modelId="{4F68962C-5282-2245-9B54-0253B8A8EE00}" type="presParOf" srcId="{BE8CE9EC-D53C-8141-B2FF-9860B71EEF86}" destId="{0DF03B3F-2E93-3C46-8384-265CF2D2F029}" srcOrd="1" destOrd="0" presId="urn:microsoft.com/office/officeart/2017/3/layout/HorizontalLabelsTimeline"/>
    <dgm:cxn modelId="{1127F4CC-87C0-DD4D-AF08-E2A8E823D389}" type="presParOf" srcId="{0DF03B3F-2E93-3C46-8384-265CF2D2F029}" destId="{0B849D46-12EE-8842-B7F6-AFBA115448C0}" srcOrd="0" destOrd="0" presId="urn:microsoft.com/office/officeart/2017/3/layout/HorizontalLabelsTimeline"/>
    <dgm:cxn modelId="{84669509-76E6-FA40-B2C3-B631D29ABCBB}" type="presParOf" srcId="{0DF03B3F-2E93-3C46-8384-265CF2D2F029}" destId="{0CDA8067-EB86-2E43-81BF-4961F3253B31}" srcOrd="1" destOrd="0" presId="urn:microsoft.com/office/officeart/2017/3/layout/HorizontalLabelsTimeline"/>
    <dgm:cxn modelId="{486892FF-BFF7-B048-8126-8E5667C5D588}" type="presParOf" srcId="{BE8CE9EC-D53C-8141-B2FF-9860B71EEF86}" destId="{7AF6415D-85E8-E74D-8CAC-325EF889FAC7}" srcOrd="2" destOrd="0" presId="urn:microsoft.com/office/officeart/2017/3/layout/HorizontalLabelsTimeline"/>
    <dgm:cxn modelId="{83E66A0F-0356-9B46-90FC-DE101813C21A}" type="presParOf" srcId="{BE8CE9EC-D53C-8141-B2FF-9860B71EEF86}" destId="{C37C9030-CECC-204F-83C3-FE496D962591}" srcOrd="3" destOrd="0" presId="urn:microsoft.com/office/officeart/2017/3/layout/HorizontalLabelsTimeline"/>
    <dgm:cxn modelId="{07C8D2E3-F506-2740-98DD-99B8FCD211F0}" type="presParOf" srcId="{BE8CE9EC-D53C-8141-B2FF-9860B71EEF86}" destId="{E5E1E0A6-94B0-B545-97DF-2A70BBBE5D5A}" srcOrd="4" destOrd="0" presId="urn:microsoft.com/office/officeart/2017/3/layout/HorizontalLabelsTimeline"/>
    <dgm:cxn modelId="{F39CE788-8B41-9E4C-B0A1-CE3CDD6955D5}" type="presParOf" srcId="{28BE1E4A-85F0-0E4F-BDCD-AAA04086CE96}" destId="{407B8500-58DD-BB4D-AEE9-04CBC05A24ED}" srcOrd="7" destOrd="0" presId="urn:microsoft.com/office/officeart/2017/3/layout/HorizontalLabelsTimeline"/>
    <dgm:cxn modelId="{E658EC0B-F2AD-524C-9940-E5793E0F7227}" type="presParOf" srcId="{28BE1E4A-85F0-0E4F-BDCD-AAA04086CE96}" destId="{3EA07331-4239-FF40-B3F1-8FC0B33327EB}" srcOrd="8" destOrd="0" presId="urn:microsoft.com/office/officeart/2017/3/layout/HorizontalLabelsTimeline"/>
    <dgm:cxn modelId="{A200FB47-BFBF-2E46-8DE8-072A1C5DC544}" type="presParOf" srcId="{3EA07331-4239-FF40-B3F1-8FC0B33327EB}" destId="{59AEE05F-F20E-EF41-A62C-6B46CBCD6773}" srcOrd="0" destOrd="0" presId="urn:microsoft.com/office/officeart/2017/3/layout/HorizontalLabelsTimeline"/>
    <dgm:cxn modelId="{AE5F524B-3818-1946-8EEF-E7905389DBDF}" type="presParOf" srcId="{3EA07331-4239-FF40-B3F1-8FC0B33327EB}" destId="{E0545478-21F0-8C4A-AE9D-6BCBA91C4032}" srcOrd="1" destOrd="0" presId="urn:microsoft.com/office/officeart/2017/3/layout/HorizontalLabelsTimeline"/>
    <dgm:cxn modelId="{009B0199-1D58-DD47-B781-56FF2BDD2FB5}" type="presParOf" srcId="{E0545478-21F0-8C4A-AE9D-6BCBA91C4032}" destId="{97255593-B5D1-E546-94EF-DD0E4EF29185}" srcOrd="0" destOrd="0" presId="urn:microsoft.com/office/officeart/2017/3/layout/HorizontalLabelsTimeline"/>
    <dgm:cxn modelId="{04B0773D-8D98-9245-8F5A-AF111C8668E1}" type="presParOf" srcId="{E0545478-21F0-8C4A-AE9D-6BCBA91C4032}" destId="{8116F6D1-E40C-2B47-8906-F519BAE6FD69}" srcOrd="1" destOrd="0" presId="urn:microsoft.com/office/officeart/2017/3/layout/HorizontalLabelsTimeline"/>
    <dgm:cxn modelId="{F9C24997-4462-3240-9EF4-13F939B1B195}" type="presParOf" srcId="{3EA07331-4239-FF40-B3F1-8FC0B33327EB}" destId="{CEC50324-FD72-BA48-9062-73132F4CE311}" srcOrd="2" destOrd="0" presId="urn:microsoft.com/office/officeart/2017/3/layout/HorizontalLabelsTimeline"/>
    <dgm:cxn modelId="{162C61AD-5077-F849-A28B-F38DB5A8FF49}" type="presParOf" srcId="{3EA07331-4239-FF40-B3F1-8FC0B33327EB}" destId="{67A2F23D-825A-F34D-A44E-8D4052750EF3}" srcOrd="3" destOrd="0" presId="urn:microsoft.com/office/officeart/2017/3/layout/HorizontalLabelsTimeline"/>
    <dgm:cxn modelId="{BDBA613D-9509-A145-8141-C2A2B40BB25A}" type="presParOf" srcId="{3EA07331-4239-FF40-B3F1-8FC0B33327EB}" destId="{8590BA24-AE44-D642-A94A-3DA6CBF41812}" srcOrd="4" destOrd="0" presId="urn:microsoft.com/office/officeart/2017/3/layout/HorizontalLabelsTimeline"/>
    <dgm:cxn modelId="{E5C4531D-0274-C845-A19A-D8F6F2332B4D}" type="presParOf" srcId="{28BE1E4A-85F0-0E4F-BDCD-AAA04086CE96}" destId="{B7301416-4275-1243-86B8-12B305B9A6A4}" srcOrd="9" destOrd="0" presId="urn:microsoft.com/office/officeart/2017/3/layout/HorizontalLabelsTimeline"/>
    <dgm:cxn modelId="{1E5A62CE-B361-6B47-BB95-58E715C2FACE}" type="presParOf" srcId="{28BE1E4A-85F0-0E4F-BDCD-AAA04086CE96}" destId="{81CE711F-34CD-2248-8DB0-CB00AC9E8389}" srcOrd="10" destOrd="0" presId="urn:microsoft.com/office/officeart/2017/3/layout/HorizontalLabelsTimeline"/>
    <dgm:cxn modelId="{6A146503-06E0-D443-B46D-16CC46D8100F}" type="presParOf" srcId="{81CE711F-34CD-2248-8DB0-CB00AC9E8389}" destId="{2B42E57A-4F5D-A44D-9A2D-C94E10B4F3AB}" srcOrd="0" destOrd="0" presId="urn:microsoft.com/office/officeart/2017/3/layout/HorizontalLabelsTimeline"/>
    <dgm:cxn modelId="{353488E8-87FE-8746-9354-C7F11D1FE04B}" type="presParOf" srcId="{81CE711F-34CD-2248-8DB0-CB00AC9E8389}" destId="{CE634E11-974D-A748-BD20-66C14712FC6F}" srcOrd="1" destOrd="0" presId="urn:microsoft.com/office/officeart/2017/3/layout/HorizontalLabelsTimeline"/>
    <dgm:cxn modelId="{96E1B782-3AB7-8849-AB24-E2BD2BE3D3E2}" type="presParOf" srcId="{CE634E11-974D-A748-BD20-66C14712FC6F}" destId="{FEEE5916-C596-654D-9A2D-A4F638DB85E5}" srcOrd="0" destOrd="0" presId="urn:microsoft.com/office/officeart/2017/3/layout/HorizontalLabelsTimeline"/>
    <dgm:cxn modelId="{D8655979-075C-144E-9942-BC7D5F0ED979}" type="presParOf" srcId="{CE634E11-974D-A748-BD20-66C14712FC6F}" destId="{BCB88984-1F11-AE40-8384-0507722F2760}" srcOrd="1" destOrd="0" presId="urn:microsoft.com/office/officeart/2017/3/layout/HorizontalLabelsTimeline"/>
    <dgm:cxn modelId="{18C7E665-EEE5-A74D-A72D-7557F8864155}" type="presParOf" srcId="{81CE711F-34CD-2248-8DB0-CB00AC9E8389}" destId="{6D757A08-8770-2240-B0B4-40F8D7EC094C}" srcOrd="2" destOrd="0" presId="urn:microsoft.com/office/officeart/2017/3/layout/HorizontalLabelsTimeline"/>
    <dgm:cxn modelId="{EBBEA0AA-6784-F748-98DA-E0597A982C33}" type="presParOf" srcId="{81CE711F-34CD-2248-8DB0-CB00AC9E8389}" destId="{25F54093-A11F-5B4E-98CF-0390EF254512}" srcOrd="3" destOrd="0" presId="urn:microsoft.com/office/officeart/2017/3/layout/HorizontalLabelsTimeline"/>
    <dgm:cxn modelId="{B10AA0D0-D410-1342-9D42-7C449E316909}" type="presParOf" srcId="{81CE711F-34CD-2248-8DB0-CB00AC9E8389}" destId="{2243466D-9DE5-9C45-A073-554DAED3D0C4}" srcOrd="4" destOrd="0" presId="urn:microsoft.com/office/officeart/2017/3/layout/HorizontalLabelsTimeline"/>
    <dgm:cxn modelId="{22B9F1C8-C265-6B43-9015-91DC5E7A69DB}" type="presParOf" srcId="{28BE1E4A-85F0-0E4F-BDCD-AAA04086CE96}" destId="{02BBC1F7-7482-574B-8514-1601DB46820C}" srcOrd="11" destOrd="0" presId="urn:microsoft.com/office/officeart/2017/3/layout/HorizontalLabelsTimeline"/>
    <dgm:cxn modelId="{D98FD157-3FC3-F24D-9BFE-2DA71611EBBF}" type="presParOf" srcId="{28BE1E4A-85F0-0E4F-BDCD-AAA04086CE96}" destId="{8811A16C-AB17-3546-8342-7C825366E1FE}" srcOrd="12" destOrd="0" presId="urn:microsoft.com/office/officeart/2017/3/layout/HorizontalLabelsTimeline"/>
    <dgm:cxn modelId="{0E30F8A9-C011-EB4E-97E9-68D3E152FD78}" type="presParOf" srcId="{8811A16C-AB17-3546-8342-7C825366E1FE}" destId="{10C66DAF-0C76-8645-84FF-EE6E26C652E3}" srcOrd="0" destOrd="0" presId="urn:microsoft.com/office/officeart/2017/3/layout/HorizontalLabelsTimeline"/>
    <dgm:cxn modelId="{F958FB90-AE0A-2B4D-8BD2-810E08E046DB}" type="presParOf" srcId="{8811A16C-AB17-3546-8342-7C825366E1FE}" destId="{9E76B84A-4FB8-D341-8936-43F76D24FCD3}" srcOrd="1" destOrd="0" presId="urn:microsoft.com/office/officeart/2017/3/layout/HorizontalLabelsTimeline"/>
    <dgm:cxn modelId="{F578DAC1-B672-AC4B-876E-C5675D2D248C}" type="presParOf" srcId="{9E76B84A-4FB8-D341-8936-43F76D24FCD3}" destId="{F56979E7-AE24-C049-8D9A-52CE19A14A4E}" srcOrd="0" destOrd="0" presId="urn:microsoft.com/office/officeart/2017/3/layout/HorizontalLabelsTimeline"/>
    <dgm:cxn modelId="{6DD58B97-53EB-7E46-9A5C-96E030822243}" type="presParOf" srcId="{9E76B84A-4FB8-D341-8936-43F76D24FCD3}" destId="{F1BF099E-F988-8E4D-856E-DAFACB7C1AED}" srcOrd="1" destOrd="0" presId="urn:microsoft.com/office/officeart/2017/3/layout/HorizontalLabelsTimeline"/>
    <dgm:cxn modelId="{F6EF4E7D-1405-5F4A-BF9D-DB79ED7F43B6}" type="presParOf" srcId="{8811A16C-AB17-3546-8342-7C825366E1FE}" destId="{72DE3AFC-5675-3844-A65D-B20DD59B4972}" srcOrd="2" destOrd="0" presId="urn:microsoft.com/office/officeart/2017/3/layout/HorizontalLabelsTimeline"/>
    <dgm:cxn modelId="{B27494D0-EE08-6343-8AE2-6B2D13D3E253}" type="presParOf" srcId="{8811A16C-AB17-3546-8342-7C825366E1FE}" destId="{7E78723E-3D94-E544-A661-E29F47B44555}" srcOrd="3" destOrd="0" presId="urn:microsoft.com/office/officeart/2017/3/layout/HorizontalLabelsTimeline"/>
    <dgm:cxn modelId="{CE1ADCE4-3926-EB48-8F10-F3A47D5535CF}" type="presParOf" srcId="{8811A16C-AB17-3546-8342-7C825366E1FE}" destId="{181628BB-01BD-FC41-AF5C-BA75A5B0DA42}" srcOrd="4" destOrd="0" presId="urn:microsoft.com/office/officeart/2017/3/layout/HorizontalLabels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7F7DB-7468-4341-BEC0-CD4F4514520C}">
      <dsp:nvSpPr>
        <dsp:cNvPr id="0" name=""/>
        <dsp:cNvSpPr/>
      </dsp:nvSpPr>
      <dsp:spPr>
        <a:xfrm>
          <a:off x="0" y="1790700"/>
          <a:ext cx="9601200" cy="0"/>
        </a:xfrm>
        <a:prstGeom prst="line">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A735E3-A71A-0F46-B4B3-2874E30EB547}">
      <dsp:nvSpPr>
        <dsp:cNvPr id="0" name=""/>
        <dsp:cNvSpPr/>
      </dsp:nvSpPr>
      <dsp:spPr>
        <a:xfrm>
          <a:off x="144018" y="1110234"/>
          <a:ext cx="2112264" cy="429768"/>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666750">
            <a:lnSpc>
              <a:spcPct val="90000"/>
            </a:lnSpc>
            <a:spcBef>
              <a:spcPct val="0"/>
            </a:spcBef>
            <a:spcAft>
              <a:spcPct val="35000"/>
            </a:spcAft>
            <a:buNone/>
            <a:defRPr b="1"/>
          </a:pPr>
          <a:r>
            <a:rPr lang="en-US" sz="1500" kern="1200"/>
            <a:t>81 B.C.</a:t>
          </a:r>
        </a:p>
      </dsp:txBody>
      <dsp:txXfrm>
        <a:off x="144018" y="1110234"/>
        <a:ext cx="2112264" cy="429768"/>
      </dsp:txXfrm>
    </dsp:sp>
    <dsp:sp modelId="{53454309-530C-DF47-8402-FB2C55FB56EC}">
      <dsp:nvSpPr>
        <dsp:cNvPr id="0" name=""/>
        <dsp:cNvSpPr/>
      </dsp:nvSpPr>
      <dsp:spPr>
        <a:xfrm>
          <a:off x="144018" y="636649"/>
          <a:ext cx="2112264" cy="473584"/>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Sulla’s reforms</a:t>
          </a:r>
        </a:p>
      </dsp:txBody>
      <dsp:txXfrm>
        <a:off x="144018" y="636649"/>
        <a:ext cx="2112264" cy="473584"/>
      </dsp:txXfrm>
    </dsp:sp>
    <dsp:sp modelId="{D5F94BBD-CFAE-CF4E-BDD0-48BE32F5843A}">
      <dsp:nvSpPr>
        <dsp:cNvPr id="0" name=""/>
        <dsp:cNvSpPr/>
      </dsp:nvSpPr>
      <dsp:spPr>
        <a:xfrm>
          <a:off x="1200150" y="1540002"/>
          <a:ext cx="0" cy="250698"/>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6AD466D-D691-F642-B874-29E18E5C7B9B}">
      <dsp:nvSpPr>
        <dsp:cNvPr id="0" name=""/>
        <dsp:cNvSpPr/>
      </dsp:nvSpPr>
      <dsp:spPr>
        <a:xfrm>
          <a:off x="1344168" y="2041398"/>
          <a:ext cx="2112264" cy="429768"/>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666750">
            <a:lnSpc>
              <a:spcPct val="90000"/>
            </a:lnSpc>
            <a:spcBef>
              <a:spcPct val="0"/>
            </a:spcBef>
            <a:spcAft>
              <a:spcPct val="35000"/>
            </a:spcAft>
            <a:buNone/>
            <a:defRPr b="1"/>
          </a:pPr>
          <a:r>
            <a:rPr lang="en-US" sz="1500" kern="1200"/>
            <a:t>70 B.C.</a:t>
          </a:r>
        </a:p>
      </dsp:txBody>
      <dsp:txXfrm>
        <a:off x="1344168" y="2041398"/>
        <a:ext cx="2112264" cy="429768"/>
      </dsp:txXfrm>
    </dsp:sp>
    <dsp:sp modelId="{A91D0D55-4CEE-6C41-8E0A-10911F25780E}">
      <dsp:nvSpPr>
        <dsp:cNvPr id="0" name=""/>
        <dsp:cNvSpPr/>
      </dsp:nvSpPr>
      <dsp:spPr>
        <a:xfrm>
          <a:off x="1344168" y="2471166"/>
          <a:ext cx="2112264" cy="703610"/>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75-70 B.C. Tribune power restored</a:t>
          </a:r>
        </a:p>
      </dsp:txBody>
      <dsp:txXfrm>
        <a:off x="1344168" y="2471166"/>
        <a:ext cx="2112264" cy="703610"/>
      </dsp:txXfrm>
    </dsp:sp>
    <dsp:sp modelId="{BFEB139A-EBDE-5748-9C13-5F87FB44B980}">
      <dsp:nvSpPr>
        <dsp:cNvPr id="0" name=""/>
        <dsp:cNvSpPr/>
      </dsp:nvSpPr>
      <dsp:spPr>
        <a:xfrm>
          <a:off x="2400300" y="1790699"/>
          <a:ext cx="0" cy="250698"/>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5425F69-BC12-5C4E-8E79-7D361D5C0D61}">
      <dsp:nvSpPr>
        <dsp:cNvPr id="0" name=""/>
        <dsp:cNvSpPr/>
      </dsp:nvSpPr>
      <dsp:spPr>
        <a:xfrm rot="2700000">
          <a:off x="1172293" y="1762843"/>
          <a:ext cx="55713" cy="55713"/>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F50E96C6-8B9D-4049-8E33-A8843CD83094}">
      <dsp:nvSpPr>
        <dsp:cNvPr id="0" name=""/>
        <dsp:cNvSpPr/>
      </dsp:nvSpPr>
      <dsp:spPr>
        <a:xfrm rot="2700000">
          <a:off x="2372443" y="1762843"/>
          <a:ext cx="55713" cy="55713"/>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5345B7C-13A5-EB49-BBE4-50809BB13DA7}">
      <dsp:nvSpPr>
        <dsp:cNvPr id="0" name=""/>
        <dsp:cNvSpPr/>
      </dsp:nvSpPr>
      <dsp:spPr>
        <a:xfrm>
          <a:off x="2544318" y="1110234"/>
          <a:ext cx="2112264" cy="429768"/>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666750">
            <a:lnSpc>
              <a:spcPct val="90000"/>
            </a:lnSpc>
            <a:spcBef>
              <a:spcPct val="0"/>
            </a:spcBef>
            <a:spcAft>
              <a:spcPct val="35000"/>
            </a:spcAft>
            <a:buNone/>
            <a:defRPr b="1"/>
          </a:pPr>
          <a:r>
            <a:rPr lang="en-US" sz="1500" kern="1200"/>
            <a:t>67 B.C.</a:t>
          </a:r>
        </a:p>
      </dsp:txBody>
      <dsp:txXfrm>
        <a:off x="2544318" y="1110234"/>
        <a:ext cx="2112264" cy="429768"/>
      </dsp:txXfrm>
    </dsp:sp>
    <dsp:sp modelId="{A44DDF6C-B3C9-2748-9CCF-31E7B2C6610A}">
      <dsp:nvSpPr>
        <dsp:cNvPr id="0" name=""/>
        <dsp:cNvSpPr/>
      </dsp:nvSpPr>
      <dsp:spPr>
        <a:xfrm>
          <a:off x="2544318" y="636649"/>
          <a:ext cx="2112264" cy="473584"/>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Lex Gabinia</a:t>
          </a:r>
        </a:p>
      </dsp:txBody>
      <dsp:txXfrm>
        <a:off x="2544318" y="636649"/>
        <a:ext cx="2112264" cy="473584"/>
      </dsp:txXfrm>
    </dsp:sp>
    <dsp:sp modelId="{24C89306-2C60-DA48-8E60-43582AD85385}">
      <dsp:nvSpPr>
        <dsp:cNvPr id="0" name=""/>
        <dsp:cNvSpPr/>
      </dsp:nvSpPr>
      <dsp:spPr>
        <a:xfrm>
          <a:off x="3600450" y="1540002"/>
          <a:ext cx="0" cy="250698"/>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7187CB8-891D-0344-B6C3-8A06C2EC8F18}">
      <dsp:nvSpPr>
        <dsp:cNvPr id="0" name=""/>
        <dsp:cNvSpPr/>
      </dsp:nvSpPr>
      <dsp:spPr>
        <a:xfrm>
          <a:off x="3725901" y="2041398"/>
          <a:ext cx="2112264" cy="429768"/>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666750">
            <a:lnSpc>
              <a:spcPct val="90000"/>
            </a:lnSpc>
            <a:spcBef>
              <a:spcPct val="0"/>
            </a:spcBef>
            <a:spcAft>
              <a:spcPct val="35000"/>
            </a:spcAft>
            <a:buNone/>
            <a:defRPr b="1"/>
          </a:pPr>
          <a:r>
            <a:rPr lang="en-US" sz="1500" kern="1200"/>
            <a:t>66 B.C.</a:t>
          </a:r>
        </a:p>
      </dsp:txBody>
      <dsp:txXfrm>
        <a:off x="3725901" y="2041398"/>
        <a:ext cx="2112264" cy="429768"/>
      </dsp:txXfrm>
    </dsp:sp>
    <dsp:sp modelId="{0B849D46-12EE-8842-B7F6-AFBA115448C0}">
      <dsp:nvSpPr>
        <dsp:cNvPr id="0" name=""/>
        <dsp:cNvSpPr/>
      </dsp:nvSpPr>
      <dsp:spPr>
        <a:xfrm>
          <a:off x="3744468" y="2471166"/>
          <a:ext cx="2112264" cy="473584"/>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Lex Manilia</a:t>
          </a:r>
        </a:p>
      </dsp:txBody>
      <dsp:txXfrm>
        <a:off x="3744468" y="2471166"/>
        <a:ext cx="2112264" cy="473584"/>
      </dsp:txXfrm>
    </dsp:sp>
    <dsp:sp modelId="{7AF6415D-85E8-E74D-8CAC-325EF889FAC7}">
      <dsp:nvSpPr>
        <dsp:cNvPr id="0" name=""/>
        <dsp:cNvSpPr/>
      </dsp:nvSpPr>
      <dsp:spPr>
        <a:xfrm>
          <a:off x="4782033" y="1790699"/>
          <a:ext cx="0" cy="250698"/>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A35BB9A-9548-4242-9CDC-A523E5E80D23}">
      <dsp:nvSpPr>
        <dsp:cNvPr id="0" name=""/>
        <dsp:cNvSpPr/>
      </dsp:nvSpPr>
      <dsp:spPr>
        <a:xfrm rot="2700000">
          <a:off x="3572593" y="1762843"/>
          <a:ext cx="55713" cy="55713"/>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37C9030-CECC-204F-83C3-FE496D962591}">
      <dsp:nvSpPr>
        <dsp:cNvPr id="0" name=""/>
        <dsp:cNvSpPr/>
      </dsp:nvSpPr>
      <dsp:spPr>
        <a:xfrm rot="2700000">
          <a:off x="4754176" y="1762843"/>
          <a:ext cx="55713" cy="55713"/>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59AEE05F-F20E-EF41-A62C-6B46CBCD6773}">
      <dsp:nvSpPr>
        <dsp:cNvPr id="0" name=""/>
        <dsp:cNvSpPr/>
      </dsp:nvSpPr>
      <dsp:spPr>
        <a:xfrm>
          <a:off x="4944617" y="1110234"/>
          <a:ext cx="2112264" cy="429768"/>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666750">
            <a:lnSpc>
              <a:spcPct val="90000"/>
            </a:lnSpc>
            <a:spcBef>
              <a:spcPct val="0"/>
            </a:spcBef>
            <a:spcAft>
              <a:spcPct val="35000"/>
            </a:spcAft>
            <a:buNone/>
            <a:defRPr b="1"/>
          </a:pPr>
          <a:r>
            <a:rPr lang="en-US" sz="1500" kern="1200"/>
            <a:t>58 B.C.</a:t>
          </a:r>
        </a:p>
      </dsp:txBody>
      <dsp:txXfrm>
        <a:off x="4944617" y="1110234"/>
        <a:ext cx="2112264" cy="429768"/>
      </dsp:txXfrm>
    </dsp:sp>
    <dsp:sp modelId="{97255593-B5D1-E546-94EF-DD0E4EF29185}">
      <dsp:nvSpPr>
        <dsp:cNvPr id="0" name=""/>
        <dsp:cNvSpPr/>
      </dsp:nvSpPr>
      <dsp:spPr>
        <a:xfrm>
          <a:off x="4944617" y="636649"/>
          <a:ext cx="2112264" cy="473584"/>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Clodius Pulcher Tribune</a:t>
          </a:r>
        </a:p>
      </dsp:txBody>
      <dsp:txXfrm>
        <a:off x="4944617" y="636649"/>
        <a:ext cx="2112264" cy="473584"/>
      </dsp:txXfrm>
    </dsp:sp>
    <dsp:sp modelId="{CEC50324-FD72-BA48-9062-73132F4CE311}">
      <dsp:nvSpPr>
        <dsp:cNvPr id="0" name=""/>
        <dsp:cNvSpPr/>
      </dsp:nvSpPr>
      <dsp:spPr>
        <a:xfrm>
          <a:off x="6000750" y="1540002"/>
          <a:ext cx="0" cy="250698"/>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B42E57A-4F5D-A44D-9A2D-C94E10B4F3AB}">
      <dsp:nvSpPr>
        <dsp:cNvPr id="0" name=""/>
        <dsp:cNvSpPr/>
      </dsp:nvSpPr>
      <dsp:spPr>
        <a:xfrm>
          <a:off x="6144767" y="2041398"/>
          <a:ext cx="2112264" cy="429768"/>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666750">
            <a:lnSpc>
              <a:spcPct val="90000"/>
            </a:lnSpc>
            <a:spcBef>
              <a:spcPct val="0"/>
            </a:spcBef>
            <a:spcAft>
              <a:spcPct val="35000"/>
            </a:spcAft>
            <a:buNone/>
            <a:defRPr b="1"/>
          </a:pPr>
          <a:r>
            <a:rPr lang="en-US" sz="1500" kern="1200"/>
            <a:t>55B.C.</a:t>
          </a:r>
        </a:p>
      </dsp:txBody>
      <dsp:txXfrm>
        <a:off x="6144767" y="2041398"/>
        <a:ext cx="2112264" cy="429768"/>
      </dsp:txXfrm>
    </dsp:sp>
    <dsp:sp modelId="{FEEE5916-C596-654D-9A2D-A4F638DB85E5}">
      <dsp:nvSpPr>
        <dsp:cNvPr id="0" name=""/>
        <dsp:cNvSpPr/>
      </dsp:nvSpPr>
      <dsp:spPr>
        <a:xfrm>
          <a:off x="6144767" y="2471166"/>
          <a:ext cx="2112264" cy="473584"/>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Lex Trebonia</a:t>
          </a:r>
        </a:p>
      </dsp:txBody>
      <dsp:txXfrm>
        <a:off x="6144767" y="2471166"/>
        <a:ext cx="2112264" cy="473584"/>
      </dsp:txXfrm>
    </dsp:sp>
    <dsp:sp modelId="{6D757A08-8770-2240-B0B4-40F8D7EC094C}">
      <dsp:nvSpPr>
        <dsp:cNvPr id="0" name=""/>
        <dsp:cNvSpPr/>
      </dsp:nvSpPr>
      <dsp:spPr>
        <a:xfrm>
          <a:off x="7200899" y="1790699"/>
          <a:ext cx="0" cy="250698"/>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7A2F23D-825A-F34D-A44E-8D4052750EF3}">
      <dsp:nvSpPr>
        <dsp:cNvPr id="0" name=""/>
        <dsp:cNvSpPr/>
      </dsp:nvSpPr>
      <dsp:spPr>
        <a:xfrm rot="2700000">
          <a:off x="5972893" y="1762843"/>
          <a:ext cx="55713" cy="55713"/>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5F54093-A11F-5B4E-98CF-0390EF254512}">
      <dsp:nvSpPr>
        <dsp:cNvPr id="0" name=""/>
        <dsp:cNvSpPr/>
      </dsp:nvSpPr>
      <dsp:spPr>
        <a:xfrm rot="2700000">
          <a:off x="7173043" y="1762843"/>
          <a:ext cx="55713" cy="55713"/>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0C66DAF-0C76-8645-84FF-EE6E26C652E3}">
      <dsp:nvSpPr>
        <dsp:cNvPr id="0" name=""/>
        <dsp:cNvSpPr/>
      </dsp:nvSpPr>
      <dsp:spPr>
        <a:xfrm>
          <a:off x="7344917" y="1110234"/>
          <a:ext cx="2112264" cy="429768"/>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666750">
            <a:lnSpc>
              <a:spcPct val="90000"/>
            </a:lnSpc>
            <a:spcBef>
              <a:spcPct val="0"/>
            </a:spcBef>
            <a:spcAft>
              <a:spcPct val="35000"/>
            </a:spcAft>
            <a:buNone/>
            <a:defRPr b="1"/>
          </a:pPr>
          <a:r>
            <a:rPr lang="en-US" sz="1500" kern="1200"/>
            <a:t>48 B.C.</a:t>
          </a:r>
        </a:p>
      </dsp:txBody>
      <dsp:txXfrm>
        <a:off x="7344917" y="1110234"/>
        <a:ext cx="2112264" cy="429768"/>
      </dsp:txXfrm>
    </dsp:sp>
    <dsp:sp modelId="{F56979E7-AE24-C049-8D9A-52CE19A14A4E}">
      <dsp:nvSpPr>
        <dsp:cNvPr id="0" name=""/>
        <dsp:cNvSpPr/>
      </dsp:nvSpPr>
      <dsp:spPr>
        <a:xfrm>
          <a:off x="7344917" y="406623"/>
          <a:ext cx="2112264" cy="703610"/>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marL="0" lvl="0" indent="0" algn="l" defTabSz="577850">
            <a:lnSpc>
              <a:spcPct val="90000"/>
            </a:lnSpc>
            <a:spcBef>
              <a:spcPct val="0"/>
            </a:spcBef>
            <a:spcAft>
              <a:spcPct val="35000"/>
            </a:spcAft>
            <a:buNone/>
          </a:pPr>
          <a:r>
            <a:rPr lang="en-US" sz="1300" kern="1200"/>
            <a:t>Caesar given tribune’s veto</a:t>
          </a:r>
        </a:p>
      </dsp:txBody>
      <dsp:txXfrm>
        <a:off x="7344917" y="406623"/>
        <a:ext cx="2112264" cy="703610"/>
      </dsp:txXfrm>
    </dsp:sp>
    <dsp:sp modelId="{72DE3AFC-5675-3844-A65D-B20DD59B4972}">
      <dsp:nvSpPr>
        <dsp:cNvPr id="0" name=""/>
        <dsp:cNvSpPr/>
      </dsp:nvSpPr>
      <dsp:spPr>
        <a:xfrm>
          <a:off x="8401049" y="1540002"/>
          <a:ext cx="0" cy="250698"/>
        </a:xfrm>
        <a:prstGeom prst="line">
          <a:avLst/>
        </a:prstGeom>
        <a:noFill/>
        <a:ln w="6350" cap="flat" cmpd="sng" algn="in">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E78723E-3D94-E544-A661-E29F47B44555}">
      <dsp:nvSpPr>
        <dsp:cNvPr id="0" name=""/>
        <dsp:cNvSpPr/>
      </dsp:nvSpPr>
      <dsp:spPr>
        <a:xfrm rot="2700000">
          <a:off x="8373193" y="1762843"/>
          <a:ext cx="55713" cy="55713"/>
        </a:xfrm>
        <a:prstGeom prst="rect">
          <a:avLst/>
        </a:prstGeom>
        <a:solidFill>
          <a:schemeClr val="accent1">
            <a:hueOff val="0"/>
            <a:satOff val="0"/>
            <a:lumOff val="0"/>
            <a:alphaOff val="0"/>
          </a:schemeClr>
        </a:solidFill>
        <a:ln w="63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6FB0EC-F617-7247-8FE1-D56E3589A12C}" type="datetimeFigureOut">
              <a:rPr lang="en-US" smtClean="0"/>
              <a:t>2/9/20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19E6B1-C952-A045-9C4F-ECB2272323BB}" type="slidenum">
              <a:rPr lang="en-US" smtClean="0"/>
              <a:t>‹#›</a:t>
            </a:fld>
            <a:endParaRPr lang="en-US"/>
          </a:p>
        </p:txBody>
      </p:sp>
    </p:spTree>
    <p:extLst>
      <p:ext uri="{BB962C8B-B14F-4D97-AF65-F5344CB8AC3E}">
        <p14:creationId xmlns:p14="http://schemas.microsoft.com/office/powerpoint/2010/main" val="2266553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first argument of the Tribunes being used to support the politicians is seen in </a:t>
            </a:r>
            <a:r>
              <a:rPr lang="en-US" dirty="0" err="1"/>
              <a:t>populares</a:t>
            </a:r>
            <a:r>
              <a:rPr lang="en-US" dirty="0"/>
              <a:t> politics. It is also notable seen to support the argument that it was to </a:t>
            </a:r>
            <a:r>
              <a:rPr lang="en-US" dirty="0" err="1"/>
              <a:t>futher</a:t>
            </a:r>
            <a:r>
              <a:rPr lang="en-US" dirty="0"/>
              <a:t> </a:t>
            </a:r>
            <a:r>
              <a:rPr lang="en-US" dirty="0" err="1"/>
              <a:t>polticians</a:t>
            </a:r>
            <a:r>
              <a:rPr lang="en-US" dirty="0"/>
              <a:t> and align with them. But the other notable thing is Pompey is recorded to have been </a:t>
            </a:r>
            <a:r>
              <a:rPr lang="en-US" dirty="0" err="1"/>
              <a:t>agains</a:t>
            </a:r>
            <a:r>
              <a:rPr lang="en-US" dirty="0"/>
              <a:t> the command, so the fact has to be dismissed and reflected upon properly.</a:t>
            </a:r>
          </a:p>
        </p:txBody>
      </p:sp>
      <p:sp>
        <p:nvSpPr>
          <p:cNvPr id="4" name="Slide Number Placeholder 3"/>
          <p:cNvSpPr>
            <a:spLocks noGrp="1"/>
          </p:cNvSpPr>
          <p:nvPr>
            <p:ph type="sldNum" sz="quarter" idx="5"/>
          </p:nvPr>
        </p:nvSpPr>
        <p:spPr/>
        <p:txBody>
          <a:bodyPr/>
          <a:lstStyle/>
          <a:p>
            <a:fld id="{3619E6B1-C952-A045-9C4F-ECB2272323BB}" type="slidenum">
              <a:rPr lang="en-US" smtClean="0"/>
              <a:t>9</a:t>
            </a:fld>
            <a:endParaRPr lang="en-US"/>
          </a:p>
        </p:txBody>
      </p:sp>
    </p:spTree>
    <p:extLst>
      <p:ext uri="{BB962C8B-B14F-4D97-AF65-F5344CB8AC3E}">
        <p14:creationId xmlns:p14="http://schemas.microsoft.com/office/powerpoint/2010/main" val="34365503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“Relevance?” is important as this section allows for an explanation of why the sources with the Asterix (*) are contemporary to the time period in question and the other sources are written afterwards and hence lack some validity. But the contemporary sources could have been writing upon reflection of the time.</a:t>
            </a:r>
          </a:p>
          <a:p>
            <a:r>
              <a:rPr lang="en-US" dirty="0"/>
              <a:t>More Cicero will be important because he writes letters, note worthy for future events.</a:t>
            </a:r>
          </a:p>
        </p:txBody>
      </p:sp>
      <p:sp>
        <p:nvSpPr>
          <p:cNvPr id="4" name="Slide Number Placeholder 3"/>
          <p:cNvSpPr>
            <a:spLocks noGrp="1"/>
          </p:cNvSpPr>
          <p:nvPr>
            <p:ph type="sldNum" sz="quarter" idx="5"/>
          </p:nvPr>
        </p:nvSpPr>
        <p:spPr/>
        <p:txBody>
          <a:bodyPr/>
          <a:lstStyle/>
          <a:p>
            <a:fld id="{3619E6B1-C952-A045-9C4F-ECB2272323BB}" type="slidenum">
              <a:rPr lang="en-US" smtClean="0"/>
              <a:t>13</a:t>
            </a:fld>
            <a:endParaRPr lang="en-US"/>
          </a:p>
        </p:txBody>
      </p:sp>
    </p:spTree>
    <p:extLst>
      <p:ext uri="{BB962C8B-B14F-4D97-AF65-F5344CB8AC3E}">
        <p14:creationId xmlns:p14="http://schemas.microsoft.com/office/powerpoint/2010/main" val="6267323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2/9/20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2/9/20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2/9/20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2/9/20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2/9/20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2/9/20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2/9/20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2/9/20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2/9/20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perseus.tufts.edu/hopper/text?doc=Plut.%20Pomp.%2028&amp;lang=original" TargetMode="External"/><Relationship Id="rId2" Type="http://schemas.openxmlformats.org/officeDocument/2006/relationships/hyperlink" Target="http://www.perseus.tufts.edu/hopper/text?doc=Perseus%3Atext%3A1999.02.0019%3Atext%3DMan.%3Achapter%3D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FD888-8FBA-9E4B-8BB8-1C2AA8DC2A4B}"/>
              </a:ext>
            </a:extLst>
          </p:cNvPr>
          <p:cNvSpPr>
            <a:spLocks noGrp="1"/>
          </p:cNvSpPr>
          <p:nvPr>
            <p:ph type="ctrTitle"/>
          </p:nvPr>
        </p:nvSpPr>
        <p:spPr/>
        <p:txBody>
          <a:bodyPr/>
          <a:lstStyle/>
          <a:p>
            <a:r>
              <a:rPr lang="en-US" sz="3600" dirty="0"/>
              <a:t>How was the Tribune of the Plebs used after the Reformation of Sulla 81 B.C. to the death of Julius Caesar 44 B.C.</a:t>
            </a:r>
          </a:p>
        </p:txBody>
      </p:sp>
      <p:sp>
        <p:nvSpPr>
          <p:cNvPr id="3" name="Subtitle 2">
            <a:extLst>
              <a:ext uri="{FF2B5EF4-FFF2-40B4-BE49-F238E27FC236}">
                <a16:creationId xmlns:a16="http://schemas.microsoft.com/office/drawing/2014/main" id="{40155F8C-B510-0648-A85C-2CCDCCC419A9}"/>
              </a:ext>
            </a:extLst>
          </p:cNvPr>
          <p:cNvSpPr>
            <a:spLocks noGrp="1"/>
          </p:cNvSpPr>
          <p:nvPr>
            <p:ph type="subTitle" idx="1"/>
          </p:nvPr>
        </p:nvSpPr>
        <p:spPr/>
        <p:txBody>
          <a:bodyPr/>
          <a:lstStyle/>
          <a:p>
            <a:r>
              <a:rPr lang="en-US" dirty="0"/>
              <a:t>By Jake McGrath</a:t>
            </a:r>
          </a:p>
          <a:p>
            <a:r>
              <a:rPr lang="en-US" dirty="0"/>
              <a:t>1704033</a:t>
            </a:r>
          </a:p>
        </p:txBody>
      </p:sp>
    </p:spTree>
    <p:extLst>
      <p:ext uri="{BB962C8B-B14F-4D97-AF65-F5344CB8AC3E}">
        <p14:creationId xmlns:p14="http://schemas.microsoft.com/office/powerpoint/2010/main" val="7467568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2A256E-DEE8-534F-9519-E753F7B11018}"/>
              </a:ext>
            </a:extLst>
          </p:cNvPr>
          <p:cNvSpPr>
            <a:spLocks noGrp="1"/>
          </p:cNvSpPr>
          <p:nvPr>
            <p:ph type="title"/>
          </p:nvPr>
        </p:nvSpPr>
        <p:spPr>
          <a:xfrm>
            <a:off x="3363864" y="685800"/>
            <a:ext cx="7705164" cy="1485900"/>
          </a:xfrm>
        </p:spPr>
        <p:txBody>
          <a:bodyPr>
            <a:normAutofit/>
          </a:bodyPr>
          <a:lstStyle/>
          <a:p>
            <a:r>
              <a:rPr lang="en-US" dirty="0"/>
              <a:t>Content</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1BFB0AC-68DF-3C4E-9765-3FCC12216FE5}"/>
              </a:ext>
            </a:extLst>
          </p:cNvPr>
          <p:cNvSpPr>
            <a:spLocks noGrp="1"/>
          </p:cNvSpPr>
          <p:nvPr>
            <p:ph idx="1"/>
          </p:nvPr>
        </p:nvSpPr>
        <p:spPr>
          <a:xfrm>
            <a:off x="3363864" y="2286000"/>
            <a:ext cx="7705164" cy="3581400"/>
          </a:xfrm>
        </p:spPr>
        <p:txBody>
          <a:bodyPr>
            <a:normAutofit/>
          </a:bodyPr>
          <a:lstStyle/>
          <a:p>
            <a:r>
              <a:rPr lang="en-US" dirty="0"/>
              <a:t>How my dissertation plan has evolved</a:t>
            </a:r>
          </a:p>
          <a:p>
            <a:r>
              <a:rPr lang="en-US" dirty="0"/>
              <a:t>The case study in focus</a:t>
            </a:r>
          </a:p>
          <a:p>
            <a:r>
              <a:rPr lang="en-US" dirty="0"/>
              <a:t>Sources</a:t>
            </a:r>
          </a:p>
          <a:p>
            <a:r>
              <a:rPr lang="en-US" dirty="0"/>
              <a:t>How to further the dissertation</a:t>
            </a:r>
          </a:p>
          <a:p>
            <a:r>
              <a:rPr lang="en-US" dirty="0"/>
              <a:t>Summary</a:t>
            </a:r>
          </a:p>
          <a:p>
            <a:r>
              <a:rPr lang="en-US" dirty="0"/>
              <a:t>Questions </a:t>
            </a:r>
          </a:p>
          <a:p>
            <a:r>
              <a:rPr lang="en-US" dirty="0"/>
              <a:t>Bibliography </a:t>
            </a:r>
          </a:p>
        </p:txBody>
      </p:sp>
    </p:spTree>
    <p:extLst>
      <p:ext uri="{BB962C8B-B14F-4D97-AF65-F5344CB8AC3E}">
        <p14:creationId xmlns:p14="http://schemas.microsoft.com/office/powerpoint/2010/main" val="298958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F6D9911-5070-F449-BB3F-330D7CFAB4AF}"/>
              </a:ext>
            </a:extLst>
          </p:cNvPr>
          <p:cNvSpPr>
            <a:spLocks noGrp="1"/>
          </p:cNvSpPr>
          <p:nvPr>
            <p:ph type="ctrTitle"/>
          </p:nvPr>
        </p:nvSpPr>
        <p:spPr/>
        <p:txBody>
          <a:bodyPr/>
          <a:lstStyle/>
          <a:p>
            <a:r>
              <a:rPr lang="en-US" dirty="0"/>
              <a:t>How has it changed?</a:t>
            </a:r>
          </a:p>
        </p:txBody>
      </p:sp>
      <p:sp>
        <p:nvSpPr>
          <p:cNvPr id="5" name="Subtitle 4">
            <a:extLst>
              <a:ext uri="{FF2B5EF4-FFF2-40B4-BE49-F238E27FC236}">
                <a16:creationId xmlns:a16="http://schemas.microsoft.com/office/drawing/2014/main" id="{3E40FD6D-3CE8-724C-8683-EF42A2FE01C0}"/>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010023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BAF12-0C9D-FA4D-BBA0-E114199AACF6}"/>
              </a:ext>
            </a:extLst>
          </p:cNvPr>
          <p:cNvSpPr>
            <a:spLocks noGrp="1"/>
          </p:cNvSpPr>
          <p:nvPr>
            <p:ph type="title"/>
          </p:nvPr>
        </p:nvSpPr>
        <p:spPr/>
        <p:txBody>
          <a:bodyPr/>
          <a:lstStyle/>
          <a:p>
            <a:r>
              <a:rPr lang="en-US" dirty="0"/>
              <a:t>Altering the dissertation</a:t>
            </a:r>
            <a:br>
              <a:rPr lang="en-US" dirty="0"/>
            </a:br>
            <a:endParaRPr lang="en-US" dirty="0"/>
          </a:p>
        </p:txBody>
      </p:sp>
      <p:sp>
        <p:nvSpPr>
          <p:cNvPr id="3" name="Content Placeholder 2">
            <a:extLst>
              <a:ext uri="{FF2B5EF4-FFF2-40B4-BE49-F238E27FC236}">
                <a16:creationId xmlns:a16="http://schemas.microsoft.com/office/drawing/2014/main" id="{2871A9C5-9F62-7B40-A83C-3CE5682F39FB}"/>
              </a:ext>
            </a:extLst>
          </p:cNvPr>
          <p:cNvSpPr>
            <a:spLocks noGrp="1"/>
          </p:cNvSpPr>
          <p:nvPr>
            <p:ph idx="1"/>
          </p:nvPr>
        </p:nvSpPr>
        <p:spPr>
          <a:xfrm>
            <a:off x="1371600" y="2286000"/>
            <a:ext cx="9601200" cy="3643746"/>
          </a:xfrm>
        </p:spPr>
        <p:txBody>
          <a:bodyPr>
            <a:normAutofit/>
          </a:bodyPr>
          <a:lstStyle/>
          <a:p>
            <a:r>
              <a:rPr lang="en-US" dirty="0"/>
              <a:t>Originally the three chapters would have been addressed with chronologically and under the following headings.</a:t>
            </a:r>
          </a:p>
          <a:p>
            <a:pPr lvl="1"/>
            <a:r>
              <a:rPr lang="en-US" dirty="0"/>
              <a:t>‘</a:t>
            </a:r>
            <a:r>
              <a:rPr lang="en-US" i="0" dirty="0"/>
              <a:t>Tribunes being encouraged to support politicians’</a:t>
            </a:r>
          </a:p>
          <a:p>
            <a:pPr lvl="1"/>
            <a:r>
              <a:rPr lang="en-US" i="0" dirty="0"/>
              <a:t>‘Politicians using the Tribunate to boost their career or was it only a small group of individuals that did this and the rest did not’</a:t>
            </a:r>
          </a:p>
          <a:p>
            <a:pPr lvl="1"/>
            <a:r>
              <a:rPr lang="en-US" i="0" dirty="0"/>
              <a:t>‘Tribunes working to meet their own goals’</a:t>
            </a:r>
          </a:p>
          <a:p>
            <a:r>
              <a:rPr lang="en-US" i="0" dirty="0"/>
              <a:t>After </a:t>
            </a:r>
            <a:r>
              <a:rPr lang="en-US" dirty="0"/>
              <a:t>analyzing this plan there where flaws found within this method:</a:t>
            </a:r>
          </a:p>
          <a:p>
            <a:pPr lvl="1"/>
            <a:r>
              <a:rPr lang="en-US" i="0" dirty="0"/>
              <a:t>There would be a limit on my writing </a:t>
            </a:r>
          </a:p>
          <a:p>
            <a:pPr lvl="1"/>
            <a:r>
              <a:rPr lang="en-US" i="0" dirty="0"/>
              <a:t>The structure would be hard to understand </a:t>
            </a:r>
          </a:p>
          <a:p>
            <a:pPr lvl="1"/>
            <a:r>
              <a:rPr lang="en-US" i="0" dirty="0"/>
              <a:t>These chapter titles are too vague</a:t>
            </a:r>
          </a:p>
        </p:txBody>
      </p:sp>
    </p:spTree>
    <p:extLst>
      <p:ext uri="{BB962C8B-B14F-4D97-AF65-F5344CB8AC3E}">
        <p14:creationId xmlns:p14="http://schemas.microsoft.com/office/powerpoint/2010/main" val="2097548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E631D-5D82-1C42-AC99-42A05BD18730}"/>
              </a:ext>
            </a:extLst>
          </p:cNvPr>
          <p:cNvSpPr>
            <a:spLocks noGrp="1"/>
          </p:cNvSpPr>
          <p:nvPr>
            <p:ph type="title"/>
          </p:nvPr>
        </p:nvSpPr>
        <p:spPr/>
        <p:txBody>
          <a:bodyPr/>
          <a:lstStyle/>
          <a:p>
            <a:r>
              <a:rPr lang="en-US" dirty="0"/>
              <a:t>Altering the dissertation</a:t>
            </a:r>
            <a:br>
              <a:rPr lang="en-US" dirty="0"/>
            </a:br>
            <a:endParaRPr lang="en-US" dirty="0"/>
          </a:p>
        </p:txBody>
      </p:sp>
      <p:sp>
        <p:nvSpPr>
          <p:cNvPr id="3" name="Content Placeholder 2">
            <a:extLst>
              <a:ext uri="{FF2B5EF4-FFF2-40B4-BE49-F238E27FC236}">
                <a16:creationId xmlns:a16="http://schemas.microsoft.com/office/drawing/2014/main" id="{77BAD561-9442-F34A-A070-431B452C3AE5}"/>
              </a:ext>
            </a:extLst>
          </p:cNvPr>
          <p:cNvSpPr>
            <a:spLocks noGrp="1"/>
          </p:cNvSpPr>
          <p:nvPr>
            <p:ph idx="1"/>
          </p:nvPr>
        </p:nvSpPr>
        <p:spPr>
          <a:xfrm>
            <a:off x="1371600" y="2286000"/>
            <a:ext cx="9601200" cy="2299252"/>
          </a:xfrm>
        </p:spPr>
        <p:txBody>
          <a:bodyPr/>
          <a:lstStyle/>
          <a:p>
            <a:r>
              <a:rPr lang="en-US" dirty="0"/>
              <a:t>The Dissertation will be re-written in the following way:</a:t>
            </a:r>
          </a:p>
          <a:p>
            <a:pPr lvl="1"/>
            <a:r>
              <a:rPr lang="en-US" i="0" dirty="0"/>
              <a:t>Through 5 Case study’s</a:t>
            </a:r>
          </a:p>
          <a:p>
            <a:pPr lvl="1"/>
            <a:r>
              <a:rPr lang="en-US" i="0" dirty="0"/>
              <a:t>Focusing on a key event or law passed within 81-44 B.C.</a:t>
            </a:r>
          </a:p>
          <a:p>
            <a:r>
              <a:rPr lang="en-US" dirty="0"/>
              <a:t>The former chapter titles will become criteria to assess how the Tribune has been used within each specific case.</a:t>
            </a:r>
          </a:p>
        </p:txBody>
      </p:sp>
      <p:sp>
        <p:nvSpPr>
          <p:cNvPr id="4" name="TextBox 3">
            <a:extLst>
              <a:ext uri="{FF2B5EF4-FFF2-40B4-BE49-F238E27FC236}">
                <a16:creationId xmlns:a16="http://schemas.microsoft.com/office/drawing/2014/main" id="{A692924F-35E9-B24E-BD80-6D51DF4C5BE3}"/>
              </a:ext>
            </a:extLst>
          </p:cNvPr>
          <p:cNvSpPr txBox="1"/>
          <p:nvPr/>
        </p:nvSpPr>
        <p:spPr>
          <a:xfrm>
            <a:off x="1113237" y="4802660"/>
            <a:ext cx="1789043" cy="1754326"/>
          </a:xfrm>
          <a:prstGeom prst="rect">
            <a:avLst/>
          </a:prstGeom>
          <a:solidFill>
            <a:schemeClr val="bg1">
              <a:lumMod val="85000"/>
            </a:schemeClr>
          </a:solidFill>
          <a:ln>
            <a:solidFill>
              <a:schemeClr val="tx1"/>
            </a:solidFill>
          </a:ln>
        </p:spPr>
        <p:txBody>
          <a:bodyPr wrap="square" rtlCol="0">
            <a:spAutoFit/>
          </a:bodyPr>
          <a:lstStyle/>
          <a:p>
            <a:pPr algn="ctr"/>
            <a:r>
              <a:rPr lang="en-US" u="sng" dirty="0"/>
              <a:t>Case Study 1</a:t>
            </a:r>
          </a:p>
          <a:p>
            <a:endParaRPr lang="en-US" dirty="0"/>
          </a:p>
          <a:p>
            <a:r>
              <a:rPr lang="en-US" dirty="0"/>
              <a:t>Sulla’s Reforms 81 B.C. to the undoing of them in 70 B.C.</a:t>
            </a:r>
          </a:p>
        </p:txBody>
      </p:sp>
      <p:sp>
        <p:nvSpPr>
          <p:cNvPr id="7" name="TextBox 6">
            <a:extLst>
              <a:ext uri="{FF2B5EF4-FFF2-40B4-BE49-F238E27FC236}">
                <a16:creationId xmlns:a16="http://schemas.microsoft.com/office/drawing/2014/main" id="{3EDCAB8B-1ECA-E241-8A52-8EC533011087}"/>
              </a:ext>
            </a:extLst>
          </p:cNvPr>
          <p:cNvSpPr txBox="1"/>
          <p:nvPr/>
        </p:nvSpPr>
        <p:spPr>
          <a:xfrm>
            <a:off x="3339971" y="4779974"/>
            <a:ext cx="1789044" cy="1754326"/>
          </a:xfrm>
          <a:prstGeom prst="rect">
            <a:avLst/>
          </a:prstGeom>
          <a:solidFill>
            <a:schemeClr val="bg1">
              <a:lumMod val="85000"/>
            </a:schemeClr>
          </a:solidFill>
          <a:ln>
            <a:solidFill>
              <a:schemeClr val="tx1"/>
            </a:solidFill>
          </a:ln>
        </p:spPr>
        <p:txBody>
          <a:bodyPr wrap="square" rtlCol="0">
            <a:spAutoFit/>
          </a:bodyPr>
          <a:lstStyle/>
          <a:p>
            <a:pPr algn="ctr"/>
            <a:r>
              <a:rPr lang="en-US" u="sng" dirty="0"/>
              <a:t>Case Study 2</a:t>
            </a:r>
          </a:p>
          <a:p>
            <a:endParaRPr lang="en-US" dirty="0"/>
          </a:p>
          <a:p>
            <a:r>
              <a:rPr lang="en-US" dirty="0"/>
              <a:t>The Lex </a:t>
            </a:r>
            <a:r>
              <a:rPr lang="en-US" dirty="0" err="1"/>
              <a:t>Gabinia</a:t>
            </a:r>
            <a:r>
              <a:rPr lang="en-US" dirty="0"/>
              <a:t> 67 B.C., Lex </a:t>
            </a:r>
            <a:r>
              <a:rPr lang="en-US" dirty="0" err="1"/>
              <a:t>Manilia</a:t>
            </a:r>
            <a:r>
              <a:rPr lang="en-US" dirty="0"/>
              <a:t> 66 B.C. &amp; Pompey</a:t>
            </a:r>
          </a:p>
        </p:txBody>
      </p:sp>
      <p:sp>
        <p:nvSpPr>
          <p:cNvPr id="8" name="TextBox 7">
            <a:extLst>
              <a:ext uri="{FF2B5EF4-FFF2-40B4-BE49-F238E27FC236}">
                <a16:creationId xmlns:a16="http://schemas.microsoft.com/office/drawing/2014/main" id="{8A2FE57C-5A76-4F47-AA18-EF8BC503528E}"/>
              </a:ext>
            </a:extLst>
          </p:cNvPr>
          <p:cNvSpPr txBox="1"/>
          <p:nvPr/>
        </p:nvSpPr>
        <p:spPr>
          <a:xfrm>
            <a:off x="7793438" y="4779973"/>
            <a:ext cx="1789043" cy="1754326"/>
          </a:xfrm>
          <a:prstGeom prst="rect">
            <a:avLst/>
          </a:prstGeom>
          <a:solidFill>
            <a:schemeClr val="bg1">
              <a:lumMod val="85000"/>
            </a:schemeClr>
          </a:solidFill>
          <a:ln>
            <a:solidFill>
              <a:schemeClr val="tx1"/>
            </a:solidFill>
          </a:ln>
        </p:spPr>
        <p:txBody>
          <a:bodyPr wrap="square" rtlCol="0">
            <a:spAutoFit/>
          </a:bodyPr>
          <a:lstStyle/>
          <a:p>
            <a:pPr algn="ctr"/>
            <a:r>
              <a:rPr lang="en-US" u="sng" dirty="0"/>
              <a:t>Case Study 4</a:t>
            </a:r>
          </a:p>
          <a:p>
            <a:endParaRPr lang="en-US" dirty="0"/>
          </a:p>
          <a:p>
            <a:r>
              <a:rPr lang="en-US" dirty="0"/>
              <a:t>The Lex </a:t>
            </a:r>
            <a:r>
              <a:rPr lang="en-US" dirty="0" err="1"/>
              <a:t>Trebonia</a:t>
            </a:r>
            <a:r>
              <a:rPr lang="en-US" dirty="0"/>
              <a:t> 55 B.C. for the Triumvirate</a:t>
            </a:r>
          </a:p>
        </p:txBody>
      </p:sp>
      <p:sp>
        <p:nvSpPr>
          <p:cNvPr id="9" name="TextBox 8">
            <a:extLst>
              <a:ext uri="{FF2B5EF4-FFF2-40B4-BE49-F238E27FC236}">
                <a16:creationId xmlns:a16="http://schemas.microsoft.com/office/drawing/2014/main" id="{616A9123-4E4B-234F-A31D-A4CCBE4EEE7F}"/>
              </a:ext>
            </a:extLst>
          </p:cNvPr>
          <p:cNvSpPr txBox="1"/>
          <p:nvPr/>
        </p:nvSpPr>
        <p:spPr>
          <a:xfrm>
            <a:off x="5566704" y="4765980"/>
            <a:ext cx="1789043" cy="1754326"/>
          </a:xfrm>
          <a:prstGeom prst="rect">
            <a:avLst/>
          </a:prstGeom>
          <a:solidFill>
            <a:schemeClr val="bg1">
              <a:lumMod val="85000"/>
            </a:schemeClr>
          </a:solidFill>
          <a:ln>
            <a:solidFill>
              <a:schemeClr val="tx1"/>
            </a:solidFill>
          </a:ln>
        </p:spPr>
        <p:txBody>
          <a:bodyPr wrap="square" rtlCol="0">
            <a:spAutoFit/>
          </a:bodyPr>
          <a:lstStyle/>
          <a:p>
            <a:pPr algn="ctr"/>
            <a:r>
              <a:rPr lang="en-US" u="sng" dirty="0"/>
              <a:t>Case Study 3</a:t>
            </a:r>
          </a:p>
          <a:p>
            <a:endParaRPr lang="en-US" dirty="0"/>
          </a:p>
          <a:p>
            <a:r>
              <a:rPr lang="en-US" dirty="0" err="1"/>
              <a:t>Clodius</a:t>
            </a:r>
            <a:r>
              <a:rPr lang="en-US" dirty="0"/>
              <a:t> </a:t>
            </a:r>
            <a:r>
              <a:rPr lang="en-US" dirty="0" err="1"/>
              <a:t>Pulcher</a:t>
            </a:r>
            <a:r>
              <a:rPr lang="en-US" dirty="0"/>
              <a:t> as Tribune in 58 B.C.</a:t>
            </a:r>
          </a:p>
          <a:p>
            <a:endParaRPr lang="en-US" dirty="0"/>
          </a:p>
        </p:txBody>
      </p:sp>
      <p:sp>
        <p:nvSpPr>
          <p:cNvPr id="10" name="TextBox 9">
            <a:extLst>
              <a:ext uri="{FF2B5EF4-FFF2-40B4-BE49-F238E27FC236}">
                <a16:creationId xmlns:a16="http://schemas.microsoft.com/office/drawing/2014/main" id="{A6FCAA68-04DF-454B-B6A7-117ABDD5B72F}"/>
              </a:ext>
            </a:extLst>
          </p:cNvPr>
          <p:cNvSpPr txBox="1"/>
          <p:nvPr/>
        </p:nvSpPr>
        <p:spPr>
          <a:xfrm>
            <a:off x="10020171" y="4779973"/>
            <a:ext cx="1789043" cy="1754326"/>
          </a:xfrm>
          <a:prstGeom prst="rect">
            <a:avLst/>
          </a:prstGeom>
          <a:solidFill>
            <a:schemeClr val="bg1">
              <a:lumMod val="85000"/>
            </a:schemeClr>
          </a:solidFill>
          <a:ln>
            <a:solidFill>
              <a:schemeClr val="tx1"/>
            </a:solidFill>
          </a:ln>
        </p:spPr>
        <p:txBody>
          <a:bodyPr wrap="square" rtlCol="0">
            <a:spAutoFit/>
          </a:bodyPr>
          <a:lstStyle/>
          <a:p>
            <a:pPr algn="ctr"/>
            <a:r>
              <a:rPr lang="en-US" u="sng" dirty="0"/>
              <a:t>Case Study 5</a:t>
            </a:r>
          </a:p>
          <a:p>
            <a:endParaRPr lang="en-US" dirty="0"/>
          </a:p>
          <a:p>
            <a:r>
              <a:rPr lang="en-US" dirty="0"/>
              <a:t>Caesar being given the power of the Tribune 48 B.C.</a:t>
            </a:r>
          </a:p>
        </p:txBody>
      </p:sp>
    </p:spTree>
    <p:extLst>
      <p:ext uri="{BB962C8B-B14F-4D97-AF65-F5344CB8AC3E}">
        <p14:creationId xmlns:p14="http://schemas.microsoft.com/office/powerpoint/2010/main" val="886910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128D3-DCF9-254D-95C3-6A211CE1BB05}"/>
              </a:ext>
            </a:extLst>
          </p:cNvPr>
          <p:cNvSpPr>
            <a:spLocks noGrp="1"/>
          </p:cNvSpPr>
          <p:nvPr>
            <p:ph type="title"/>
          </p:nvPr>
        </p:nvSpPr>
        <p:spPr>
          <a:xfrm>
            <a:off x="1371600" y="685800"/>
            <a:ext cx="9601200" cy="1485900"/>
          </a:xfrm>
        </p:spPr>
        <p:txBody>
          <a:bodyPr>
            <a:normAutofit/>
          </a:bodyPr>
          <a:lstStyle/>
          <a:p>
            <a:r>
              <a:rPr lang="en-US" dirty="0"/>
              <a:t>Timeline of key events </a:t>
            </a:r>
            <a:endParaRPr lang="en-US"/>
          </a:p>
        </p:txBody>
      </p:sp>
      <p:graphicFrame>
        <p:nvGraphicFramePr>
          <p:cNvPr id="5" name="Content Placeholder 2">
            <a:extLst>
              <a:ext uri="{FF2B5EF4-FFF2-40B4-BE49-F238E27FC236}">
                <a16:creationId xmlns:a16="http://schemas.microsoft.com/office/drawing/2014/main" id="{397A011A-875E-4C01-AB20-9ED589D8EF24}"/>
              </a:ext>
            </a:extLst>
          </p:cNvPr>
          <p:cNvGraphicFramePr>
            <a:graphicFrameLocks noGrp="1"/>
          </p:cNvGraphicFramePr>
          <p:nvPr>
            <p:ph idx="1"/>
            <p:extLst>
              <p:ext uri="{D42A27DB-BD31-4B8C-83A1-F6EECF244321}">
                <p14:modId xmlns:p14="http://schemas.microsoft.com/office/powerpoint/2010/main" val="388525828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5698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B6D3A-7C8B-814C-BA80-D2A2BC7FB656}"/>
              </a:ext>
            </a:extLst>
          </p:cNvPr>
          <p:cNvSpPr>
            <a:spLocks noGrp="1"/>
          </p:cNvSpPr>
          <p:nvPr>
            <p:ph type="ctrTitle"/>
          </p:nvPr>
        </p:nvSpPr>
        <p:spPr/>
        <p:txBody>
          <a:bodyPr/>
          <a:lstStyle/>
          <a:p>
            <a:r>
              <a:rPr lang="en-US" dirty="0"/>
              <a:t>Case Study</a:t>
            </a:r>
          </a:p>
        </p:txBody>
      </p:sp>
      <p:sp>
        <p:nvSpPr>
          <p:cNvPr id="3" name="Subtitle 2">
            <a:extLst>
              <a:ext uri="{FF2B5EF4-FFF2-40B4-BE49-F238E27FC236}">
                <a16:creationId xmlns:a16="http://schemas.microsoft.com/office/drawing/2014/main" id="{622581EC-88B2-0343-A429-55266E3EB46D}"/>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334668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84946-9C50-794A-B10A-91F7F6CCB58F}"/>
              </a:ext>
            </a:extLst>
          </p:cNvPr>
          <p:cNvSpPr>
            <a:spLocks noGrp="1"/>
          </p:cNvSpPr>
          <p:nvPr>
            <p:ph type="title"/>
          </p:nvPr>
        </p:nvSpPr>
        <p:spPr/>
        <p:txBody>
          <a:bodyPr>
            <a:noAutofit/>
          </a:bodyPr>
          <a:lstStyle/>
          <a:p>
            <a:r>
              <a:rPr lang="en-US" dirty="0"/>
              <a:t>The Lex </a:t>
            </a:r>
            <a:r>
              <a:rPr lang="en-US" dirty="0" err="1"/>
              <a:t>Gabinia</a:t>
            </a:r>
            <a:r>
              <a:rPr lang="en-US" dirty="0"/>
              <a:t> (67 B.C.)</a:t>
            </a:r>
          </a:p>
        </p:txBody>
      </p:sp>
      <p:sp>
        <p:nvSpPr>
          <p:cNvPr id="3" name="Content Placeholder 2">
            <a:extLst>
              <a:ext uri="{FF2B5EF4-FFF2-40B4-BE49-F238E27FC236}">
                <a16:creationId xmlns:a16="http://schemas.microsoft.com/office/drawing/2014/main" id="{4AB469BE-C033-2843-B007-EA85991462E8}"/>
              </a:ext>
            </a:extLst>
          </p:cNvPr>
          <p:cNvSpPr>
            <a:spLocks noGrp="1"/>
          </p:cNvSpPr>
          <p:nvPr>
            <p:ph idx="1"/>
          </p:nvPr>
        </p:nvSpPr>
        <p:spPr/>
        <p:txBody>
          <a:bodyPr>
            <a:normAutofit lnSpcReduction="10000"/>
          </a:bodyPr>
          <a:lstStyle/>
          <a:p>
            <a:r>
              <a:rPr lang="en-US" dirty="0"/>
              <a:t>This law was passed by Tribune </a:t>
            </a:r>
            <a:r>
              <a:rPr lang="en-US" dirty="0" err="1"/>
              <a:t>Gabinius</a:t>
            </a:r>
            <a:r>
              <a:rPr lang="en-US" dirty="0"/>
              <a:t>.</a:t>
            </a:r>
          </a:p>
          <a:p>
            <a:r>
              <a:rPr lang="en-US" dirty="0"/>
              <a:t>This was in favor of granting extraordinary power to Pompey to manage and end the pirate invasion of the Mediterranean.</a:t>
            </a:r>
          </a:p>
          <a:p>
            <a:r>
              <a:rPr lang="en-US" dirty="0"/>
              <a:t>The law granted Pompey an excessive army and naval force to handle the threat. (</a:t>
            </a:r>
            <a:r>
              <a:rPr lang="en-US" dirty="0" err="1"/>
              <a:t>Plut</a:t>
            </a:r>
            <a:r>
              <a:rPr lang="en-US" dirty="0"/>
              <a:t>. Pomp. 26.2)</a:t>
            </a:r>
          </a:p>
          <a:p>
            <a:r>
              <a:rPr lang="en-US" dirty="0"/>
              <a:t>Pompey was also granted authority X miles inland of all regions of the Mediterranean. (</a:t>
            </a:r>
            <a:r>
              <a:rPr lang="en-US" dirty="0" err="1"/>
              <a:t>Plut</a:t>
            </a:r>
            <a:r>
              <a:rPr lang="en-US" dirty="0"/>
              <a:t>. Pomp. 25)</a:t>
            </a:r>
          </a:p>
          <a:p>
            <a:r>
              <a:rPr lang="en-US" dirty="0"/>
              <a:t>There was conflict within the senate about the law being passed and the justifications of </a:t>
            </a:r>
            <a:r>
              <a:rPr lang="en-US" dirty="0" err="1"/>
              <a:t>Gabinius</a:t>
            </a:r>
            <a:r>
              <a:rPr lang="en-US" dirty="0"/>
              <a:t>’ decreeing of the extraordinary command.</a:t>
            </a:r>
          </a:p>
          <a:p>
            <a:r>
              <a:rPr lang="en-US" dirty="0"/>
              <a:t>How does this fit into the criteria?</a:t>
            </a:r>
          </a:p>
        </p:txBody>
      </p:sp>
    </p:spTree>
    <p:extLst>
      <p:ext uri="{BB962C8B-B14F-4D97-AF65-F5344CB8AC3E}">
        <p14:creationId xmlns:p14="http://schemas.microsoft.com/office/powerpoint/2010/main" val="4252958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ABF9B-0BA1-5E4F-9B62-B7498091DA6E}"/>
              </a:ext>
            </a:extLst>
          </p:cNvPr>
          <p:cNvSpPr>
            <a:spLocks noGrp="1"/>
          </p:cNvSpPr>
          <p:nvPr>
            <p:ph type="title"/>
          </p:nvPr>
        </p:nvSpPr>
        <p:spPr/>
        <p:txBody>
          <a:bodyPr/>
          <a:lstStyle/>
          <a:p>
            <a:r>
              <a:rPr lang="en-US" dirty="0"/>
              <a:t>Modern scholarship on the Lex </a:t>
            </a:r>
            <a:r>
              <a:rPr lang="en-US" dirty="0" err="1"/>
              <a:t>Gabinia</a:t>
            </a:r>
            <a:r>
              <a:rPr lang="en-US" dirty="0"/>
              <a:t> 67 B.C.</a:t>
            </a:r>
          </a:p>
        </p:txBody>
      </p:sp>
      <p:sp>
        <p:nvSpPr>
          <p:cNvPr id="3" name="Content Placeholder 2">
            <a:extLst>
              <a:ext uri="{FF2B5EF4-FFF2-40B4-BE49-F238E27FC236}">
                <a16:creationId xmlns:a16="http://schemas.microsoft.com/office/drawing/2014/main" id="{BEEA8F94-EBBE-D641-B99F-ACEC85045D94}"/>
              </a:ext>
            </a:extLst>
          </p:cNvPr>
          <p:cNvSpPr>
            <a:spLocks noGrp="1"/>
          </p:cNvSpPr>
          <p:nvPr>
            <p:ph idx="1"/>
          </p:nvPr>
        </p:nvSpPr>
        <p:spPr/>
        <p:txBody>
          <a:bodyPr>
            <a:normAutofit lnSpcReduction="10000"/>
          </a:bodyPr>
          <a:lstStyle/>
          <a:p>
            <a:r>
              <a:rPr lang="en-US" dirty="0"/>
              <a:t>The Lex </a:t>
            </a:r>
            <a:r>
              <a:rPr lang="en-US" dirty="0" err="1"/>
              <a:t>Gabinina</a:t>
            </a:r>
            <a:r>
              <a:rPr lang="en-US" dirty="0"/>
              <a:t> is viewed, by Wiseman, to have been done in support of Pompey. (Wiseman 1994: 335-6)</a:t>
            </a:r>
          </a:p>
          <a:p>
            <a:r>
              <a:rPr lang="en-US" dirty="0"/>
              <a:t>The argument that the Tribune is supporting other politicians is also supported, by Millar, when looking at the law passed by Tribune </a:t>
            </a:r>
            <a:r>
              <a:rPr lang="en-US" dirty="0" err="1"/>
              <a:t>Gabinius</a:t>
            </a:r>
            <a:r>
              <a:rPr lang="en-US" dirty="0"/>
              <a:t>. (Millar 2002: 170-1)</a:t>
            </a:r>
          </a:p>
          <a:p>
            <a:r>
              <a:rPr lang="en-US" dirty="0"/>
              <a:t>Most scholarship believes that </a:t>
            </a:r>
            <a:r>
              <a:rPr lang="en-US" dirty="0" err="1"/>
              <a:t>Gabinius</a:t>
            </a:r>
            <a:r>
              <a:rPr lang="en-US" dirty="0"/>
              <a:t>’ law fits under the category of being </a:t>
            </a:r>
          </a:p>
          <a:p>
            <a:pPr lvl="1"/>
            <a:r>
              <a:rPr lang="en-US" i="0" dirty="0"/>
              <a:t>Being encouraged to support politicians </a:t>
            </a:r>
            <a:r>
              <a:rPr lang="en-US" i="0" dirty="0">
                <a:sym typeface="Wingdings" pitchFamily="2" charset="2"/>
              </a:rPr>
              <a:t>- </a:t>
            </a:r>
            <a:r>
              <a:rPr lang="en-US" i="0" dirty="0"/>
              <a:t>Pompey in this case.</a:t>
            </a:r>
          </a:p>
          <a:p>
            <a:pPr lvl="1"/>
            <a:r>
              <a:rPr lang="en-US" i="0" dirty="0"/>
              <a:t>Boost a politician's career </a:t>
            </a:r>
            <a:r>
              <a:rPr lang="en-US" i="0" dirty="0">
                <a:sym typeface="Wingdings" pitchFamily="2" charset="2"/>
              </a:rPr>
              <a:t>-</a:t>
            </a:r>
            <a:r>
              <a:rPr lang="en-US" i="0" dirty="0"/>
              <a:t> but it must be accounted that Pompey did try to reject the offer.</a:t>
            </a:r>
          </a:p>
          <a:p>
            <a:pPr lvl="1"/>
            <a:r>
              <a:rPr lang="en-US" i="0" dirty="0"/>
              <a:t>Working to meet own goals </a:t>
            </a:r>
            <a:r>
              <a:rPr lang="en-US" i="0" dirty="0">
                <a:sym typeface="Wingdings" pitchFamily="2" charset="2"/>
              </a:rPr>
              <a:t>- </a:t>
            </a:r>
            <a:r>
              <a:rPr lang="en-US" i="0" dirty="0"/>
              <a:t>Wiseman states that </a:t>
            </a:r>
            <a:r>
              <a:rPr lang="en-US" i="0" dirty="0" err="1"/>
              <a:t>Gabinius</a:t>
            </a:r>
            <a:r>
              <a:rPr lang="en-US" i="0" dirty="0"/>
              <a:t> is the first Tribune to start utilizing Populares politics to further his career &amp; win favor with politicians.</a:t>
            </a:r>
          </a:p>
          <a:p>
            <a:endParaRPr lang="en-US" dirty="0"/>
          </a:p>
        </p:txBody>
      </p:sp>
    </p:spTree>
    <p:extLst>
      <p:ext uri="{BB962C8B-B14F-4D97-AF65-F5344CB8AC3E}">
        <p14:creationId xmlns:p14="http://schemas.microsoft.com/office/powerpoint/2010/main" val="1343439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45567-A701-B94A-8001-B418BC77A495}"/>
              </a:ext>
            </a:extLst>
          </p:cNvPr>
          <p:cNvSpPr>
            <a:spLocks noGrp="1"/>
          </p:cNvSpPr>
          <p:nvPr>
            <p:ph type="title"/>
          </p:nvPr>
        </p:nvSpPr>
        <p:spPr/>
        <p:txBody>
          <a:bodyPr/>
          <a:lstStyle/>
          <a:p>
            <a:r>
              <a:rPr lang="en-US" dirty="0"/>
              <a:t>The Lex </a:t>
            </a:r>
            <a:r>
              <a:rPr lang="en-US" dirty="0" err="1"/>
              <a:t>Manilia</a:t>
            </a:r>
            <a:r>
              <a:rPr lang="en-US" dirty="0"/>
              <a:t> (66 B.C.)</a:t>
            </a:r>
          </a:p>
        </p:txBody>
      </p:sp>
      <p:sp>
        <p:nvSpPr>
          <p:cNvPr id="3" name="Content Placeholder 2">
            <a:extLst>
              <a:ext uri="{FF2B5EF4-FFF2-40B4-BE49-F238E27FC236}">
                <a16:creationId xmlns:a16="http://schemas.microsoft.com/office/drawing/2014/main" id="{B430CAF0-831A-A846-B049-7E275526D6FA}"/>
              </a:ext>
            </a:extLst>
          </p:cNvPr>
          <p:cNvSpPr>
            <a:spLocks noGrp="1"/>
          </p:cNvSpPr>
          <p:nvPr>
            <p:ph idx="1"/>
          </p:nvPr>
        </p:nvSpPr>
        <p:spPr/>
        <p:txBody>
          <a:bodyPr/>
          <a:lstStyle/>
          <a:p>
            <a:r>
              <a:rPr lang="en-US" dirty="0"/>
              <a:t>The law was made by Manlius who was a Tribune.</a:t>
            </a:r>
          </a:p>
          <a:p>
            <a:r>
              <a:rPr lang="en-US" dirty="0"/>
              <a:t>The law gave Pompey the authority to commandeer a command position in the East, against Mithridates. (</a:t>
            </a:r>
            <a:r>
              <a:rPr lang="en-US" dirty="0" err="1"/>
              <a:t>Plut</a:t>
            </a:r>
            <a:r>
              <a:rPr lang="en-US" dirty="0"/>
              <a:t>. Pomp. 30)</a:t>
            </a:r>
          </a:p>
          <a:p>
            <a:r>
              <a:rPr lang="en-US" dirty="0"/>
              <a:t>This was after the campaign against the Pirates. (Roberts 2005: 595)</a:t>
            </a:r>
          </a:p>
          <a:p>
            <a:r>
              <a:rPr lang="en-US" dirty="0"/>
              <a:t>This law was an extraordinary command and gave Pompey command of the forces he had under the campaign against the Pirates and those in the East.</a:t>
            </a:r>
          </a:p>
          <a:p>
            <a:r>
              <a:rPr lang="en-US" dirty="0"/>
              <a:t>The law proposed held the support of Cicero. (</a:t>
            </a:r>
            <a:r>
              <a:rPr lang="en-US" dirty="0" err="1"/>
              <a:t>Cic</a:t>
            </a:r>
            <a:r>
              <a:rPr lang="en-US" dirty="0"/>
              <a:t>. Man. 1.3)</a:t>
            </a:r>
          </a:p>
          <a:p>
            <a:r>
              <a:rPr lang="en-US" dirty="0"/>
              <a:t>How does this fit the criteria?</a:t>
            </a:r>
          </a:p>
        </p:txBody>
      </p:sp>
    </p:spTree>
    <p:extLst>
      <p:ext uri="{BB962C8B-B14F-4D97-AF65-F5344CB8AC3E}">
        <p14:creationId xmlns:p14="http://schemas.microsoft.com/office/powerpoint/2010/main" val="447289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C7109-E1DE-DF4F-8AFB-56A9180A9D7F}"/>
              </a:ext>
            </a:extLst>
          </p:cNvPr>
          <p:cNvSpPr>
            <a:spLocks noGrp="1"/>
          </p:cNvSpPr>
          <p:nvPr>
            <p:ph type="title"/>
          </p:nvPr>
        </p:nvSpPr>
        <p:spPr/>
        <p:txBody>
          <a:bodyPr/>
          <a:lstStyle/>
          <a:p>
            <a:r>
              <a:rPr lang="en-US" dirty="0"/>
              <a:t>Modern scholarship on the Lex </a:t>
            </a:r>
            <a:r>
              <a:rPr lang="en-US" dirty="0" err="1"/>
              <a:t>Manilia</a:t>
            </a:r>
            <a:r>
              <a:rPr lang="en-US" dirty="0"/>
              <a:t> 66 B.C.</a:t>
            </a:r>
          </a:p>
        </p:txBody>
      </p:sp>
      <p:sp>
        <p:nvSpPr>
          <p:cNvPr id="3" name="Content Placeholder 2">
            <a:extLst>
              <a:ext uri="{FF2B5EF4-FFF2-40B4-BE49-F238E27FC236}">
                <a16:creationId xmlns:a16="http://schemas.microsoft.com/office/drawing/2014/main" id="{7A93D149-FD8E-084A-AC79-78395F8075AC}"/>
              </a:ext>
            </a:extLst>
          </p:cNvPr>
          <p:cNvSpPr>
            <a:spLocks noGrp="1"/>
          </p:cNvSpPr>
          <p:nvPr>
            <p:ph idx="1"/>
          </p:nvPr>
        </p:nvSpPr>
        <p:spPr/>
        <p:txBody>
          <a:bodyPr>
            <a:normAutofit lnSpcReduction="10000"/>
          </a:bodyPr>
          <a:lstStyle/>
          <a:p>
            <a:r>
              <a:rPr lang="en-US" dirty="0"/>
              <a:t>The law presented by Manlius is described by </a:t>
            </a:r>
            <a:r>
              <a:rPr lang="en-US" dirty="0" err="1"/>
              <a:t>Scullard</a:t>
            </a:r>
            <a:r>
              <a:rPr lang="en-US" dirty="0"/>
              <a:t> as being delivered “with lightening speed” for this second extraordinary command. (</a:t>
            </a:r>
            <a:r>
              <a:rPr lang="en-US" dirty="0" err="1"/>
              <a:t>Scullard</a:t>
            </a:r>
            <a:r>
              <a:rPr lang="en-US" dirty="0"/>
              <a:t> 1970: 100)</a:t>
            </a:r>
          </a:p>
          <a:p>
            <a:r>
              <a:rPr lang="en-US" dirty="0"/>
              <a:t>The proposal of this law accounts Manlius being praised by Cicero and </a:t>
            </a:r>
            <a:r>
              <a:rPr lang="en-US" dirty="0" err="1"/>
              <a:t>Mouritsen</a:t>
            </a:r>
            <a:r>
              <a:rPr lang="en-US" dirty="0"/>
              <a:t> says that this is most likely to win popularity with Pompey. (</a:t>
            </a:r>
            <a:r>
              <a:rPr lang="en-US" dirty="0" err="1"/>
              <a:t>Mouritsen</a:t>
            </a:r>
            <a:r>
              <a:rPr lang="en-US" dirty="0"/>
              <a:t> 2001: 117)</a:t>
            </a:r>
          </a:p>
          <a:p>
            <a:r>
              <a:rPr lang="en-US" dirty="0"/>
              <a:t>Most scholarship believe that this law was beneficial to Pompey and helped through Manlius. When applied with the criteria:</a:t>
            </a:r>
          </a:p>
          <a:p>
            <a:pPr lvl="1"/>
            <a:r>
              <a:rPr lang="en-US" i="0" dirty="0"/>
              <a:t>Being encouraged to support politicians – Pompey in this case.</a:t>
            </a:r>
          </a:p>
          <a:p>
            <a:pPr lvl="1"/>
            <a:r>
              <a:rPr lang="en-US" i="0" dirty="0"/>
              <a:t>Boost a politician's career – this law aids Pompey by giving him another extraordinary command straight after his former one.</a:t>
            </a:r>
          </a:p>
          <a:p>
            <a:pPr lvl="1"/>
            <a:r>
              <a:rPr lang="en-US" i="0" dirty="0"/>
              <a:t>Working to meet own goals – The law being passed would have surely gained favor from Pompey himself.</a:t>
            </a:r>
            <a:endParaRPr lang="en-US" dirty="0"/>
          </a:p>
          <a:p>
            <a:pPr lvl="1"/>
            <a:endParaRPr lang="en-US" dirty="0"/>
          </a:p>
          <a:p>
            <a:endParaRPr lang="en-US" dirty="0"/>
          </a:p>
        </p:txBody>
      </p:sp>
    </p:spTree>
    <p:extLst>
      <p:ext uri="{BB962C8B-B14F-4D97-AF65-F5344CB8AC3E}">
        <p14:creationId xmlns:p14="http://schemas.microsoft.com/office/powerpoint/2010/main" val="981320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5EE8C2-8052-1440-9826-05F43E2F8354}"/>
              </a:ext>
            </a:extLst>
          </p:cNvPr>
          <p:cNvSpPr>
            <a:spLocks noGrp="1"/>
          </p:cNvSpPr>
          <p:nvPr>
            <p:ph type="ctrTitle"/>
          </p:nvPr>
        </p:nvSpPr>
        <p:spPr/>
        <p:txBody>
          <a:bodyPr/>
          <a:lstStyle/>
          <a:p>
            <a:r>
              <a:rPr lang="en-US" dirty="0"/>
              <a:t>Sources</a:t>
            </a:r>
          </a:p>
        </p:txBody>
      </p:sp>
      <p:sp>
        <p:nvSpPr>
          <p:cNvPr id="6" name="Subtitle 5">
            <a:extLst>
              <a:ext uri="{FF2B5EF4-FFF2-40B4-BE49-F238E27FC236}">
                <a16:creationId xmlns:a16="http://schemas.microsoft.com/office/drawing/2014/main" id="{387BDF00-BB5C-E840-BAB7-E0412935782E}"/>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8157983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4CF32-1C4D-8746-8B16-FA6F2B92D2F1}"/>
              </a:ext>
            </a:extLst>
          </p:cNvPr>
          <p:cNvSpPr>
            <a:spLocks noGrp="1"/>
          </p:cNvSpPr>
          <p:nvPr>
            <p:ph type="title"/>
          </p:nvPr>
        </p:nvSpPr>
        <p:spPr>
          <a:xfrm>
            <a:off x="3363864" y="685800"/>
            <a:ext cx="7705164" cy="1485900"/>
          </a:xfrm>
        </p:spPr>
        <p:txBody>
          <a:bodyPr>
            <a:normAutofit/>
          </a:bodyPr>
          <a:lstStyle/>
          <a:p>
            <a:r>
              <a:rPr lang="en-US" dirty="0"/>
              <a:t>Sources </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2A89054-C141-7248-BCD8-589C0D2F516F}"/>
              </a:ext>
            </a:extLst>
          </p:cNvPr>
          <p:cNvSpPr>
            <a:spLocks noGrp="1"/>
          </p:cNvSpPr>
          <p:nvPr>
            <p:ph idx="1"/>
          </p:nvPr>
        </p:nvSpPr>
        <p:spPr>
          <a:xfrm>
            <a:off x="3363864" y="2286000"/>
            <a:ext cx="7705164" cy="3581400"/>
          </a:xfrm>
        </p:spPr>
        <p:txBody>
          <a:bodyPr lIns="90000" anchor="ctr" anchorCtr="0">
            <a:normAutofit/>
          </a:bodyPr>
          <a:lstStyle/>
          <a:p>
            <a:r>
              <a:rPr lang="en-US" dirty="0"/>
              <a:t>The primary sources I will be using so far are:</a:t>
            </a:r>
          </a:p>
          <a:p>
            <a:pPr lvl="1"/>
            <a:r>
              <a:rPr lang="en-US" i="0" dirty="0"/>
              <a:t>Cicero</a:t>
            </a:r>
            <a:r>
              <a:rPr lang="en-US" dirty="0"/>
              <a:t> </a:t>
            </a:r>
            <a:r>
              <a:rPr lang="en-US" i="1" dirty="0"/>
              <a:t>On Government *</a:t>
            </a:r>
            <a:endParaRPr lang="en-GB" dirty="0"/>
          </a:p>
          <a:p>
            <a:pPr lvl="1"/>
            <a:r>
              <a:rPr lang="en-US" i="0" dirty="0"/>
              <a:t>Sallust </a:t>
            </a:r>
            <a:r>
              <a:rPr lang="en-US" i="1" dirty="0" err="1"/>
              <a:t>Macer’s</a:t>
            </a:r>
            <a:r>
              <a:rPr lang="en-US" i="1" dirty="0"/>
              <a:t> Speech *</a:t>
            </a:r>
            <a:endParaRPr lang="en-GB" dirty="0"/>
          </a:p>
          <a:p>
            <a:pPr lvl="1"/>
            <a:r>
              <a:rPr lang="en-US" i="0" dirty="0"/>
              <a:t>Plutarch</a:t>
            </a:r>
            <a:r>
              <a:rPr lang="en-US" dirty="0"/>
              <a:t> </a:t>
            </a:r>
            <a:r>
              <a:rPr lang="en-US" i="1" dirty="0"/>
              <a:t>The end of the Roman Republic</a:t>
            </a:r>
            <a:endParaRPr lang="en-GB" dirty="0"/>
          </a:p>
          <a:p>
            <a:pPr lvl="1"/>
            <a:r>
              <a:rPr lang="en-US" dirty="0"/>
              <a:t>Plutarch’s </a:t>
            </a:r>
            <a:r>
              <a:rPr lang="en-US" i="1" dirty="0"/>
              <a:t>Lives</a:t>
            </a:r>
            <a:endParaRPr lang="en-GB" dirty="0"/>
          </a:p>
          <a:p>
            <a:pPr lvl="1"/>
            <a:r>
              <a:rPr lang="en-US" i="0" dirty="0"/>
              <a:t>Suetonius</a:t>
            </a:r>
            <a:r>
              <a:rPr lang="en-US" dirty="0"/>
              <a:t> </a:t>
            </a:r>
            <a:r>
              <a:rPr lang="en-US" i="1" dirty="0"/>
              <a:t>12 Caesars </a:t>
            </a:r>
            <a:endParaRPr lang="en-GB" dirty="0"/>
          </a:p>
          <a:p>
            <a:r>
              <a:rPr lang="en-US" dirty="0"/>
              <a:t>Relevance?</a:t>
            </a:r>
          </a:p>
          <a:p>
            <a:pPr marL="0" indent="0">
              <a:buNone/>
            </a:pPr>
            <a:endParaRPr lang="en-US" dirty="0"/>
          </a:p>
        </p:txBody>
      </p:sp>
    </p:spTree>
    <p:extLst>
      <p:ext uri="{BB962C8B-B14F-4D97-AF65-F5344CB8AC3E}">
        <p14:creationId xmlns:p14="http://schemas.microsoft.com/office/powerpoint/2010/main" val="23662831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6D27E-9DF0-7A46-BD5C-C10B38AE28BA}"/>
              </a:ext>
            </a:extLst>
          </p:cNvPr>
          <p:cNvSpPr>
            <a:spLocks noGrp="1"/>
          </p:cNvSpPr>
          <p:nvPr>
            <p:ph type="ctrTitle"/>
          </p:nvPr>
        </p:nvSpPr>
        <p:spPr/>
        <p:txBody>
          <a:bodyPr/>
          <a:lstStyle/>
          <a:p>
            <a:r>
              <a:rPr lang="en-US" dirty="0"/>
              <a:t>The future plan</a:t>
            </a:r>
          </a:p>
        </p:txBody>
      </p:sp>
      <p:sp>
        <p:nvSpPr>
          <p:cNvPr id="3" name="Subtitle 2">
            <a:extLst>
              <a:ext uri="{FF2B5EF4-FFF2-40B4-BE49-F238E27FC236}">
                <a16:creationId xmlns:a16="http://schemas.microsoft.com/office/drawing/2014/main" id="{26A665FF-EA95-5F45-8103-6BC072F302BE}"/>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3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40F60-7E6C-6C43-885A-328734AF9D92}"/>
              </a:ext>
            </a:extLst>
          </p:cNvPr>
          <p:cNvSpPr>
            <a:spLocks noGrp="1"/>
          </p:cNvSpPr>
          <p:nvPr>
            <p:ph type="title"/>
          </p:nvPr>
        </p:nvSpPr>
        <p:spPr/>
        <p:txBody>
          <a:bodyPr/>
          <a:lstStyle/>
          <a:p>
            <a:r>
              <a:rPr lang="en-US"/>
              <a:t>Where to go next?</a:t>
            </a:r>
            <a:endParaRPr lang="en-US" dirty="0"/>
          </a:p>
        </p:txBody>
      </p:sp>
      <p:sp>
        <p:nvSpPr>
          <p:cNvPr id="3" name="Content Placeholder 2">
            <a:extLst>
              <a:ext uri="{FF2B5EF4-FFF2-40B4-BE49-F238E27FC236}">
                <a16:creationId xmlns:a16="http://schemas.microsoft.com/office/drawing/2014/main" id="{E3852CC8-1A97-904D-AA35-445CA4E253B3}"/>
              </a:ext>
            </a:extLst>
          </p:cNvPr>
          <p:cNvSpPr>
            <a:spLocks noGrp="1"/>
          </p:cNvSpPr>
          <p:nvPr>
            <p:ph idx="1"/>
          </p:nvPr>
        </p:nvSpPr>
        <p:spPr/>
        <p:txBody>
          <a:bodyPr/>
          <a:lstStyle/>
          <a:p>
            <a:r>
              <a:rPr lang="en-US"/>
              <a:t>The next three months are free of any additional academic commitment and will be dedicated to reading, researching and writing the dissertation.</a:t>
            </a:r>
          </a:p>
          <a:p>
            <a:r>
              <a:rPr lang="en-US"/>
              <a:t>This will be done through contact with my supervisor and SSL to make sure I am staying on track with progress.</a:t>
            </a:r>
          </a:p>
          <a:p>
            <a:r>
              <a:rPr lang="en-US"/>
              <a:t>There will be research into the areas surrounding the case studies chosen to create an in-depth review and argument from scholarship, the sources and my own viewpoint to answer my question.</a:t>
            </a:r>
          </a:p>
          <a:p>
            <a:r>
              <a:rPr lang="en-US"/>
              <a:t>The dissertation itself will be broken down into the studies to make a more attainable goal than one long attempt.</a:t>
            </a:r>
          </a:p>
          <a:p>
            <a:r>
              <a:rPr lang="en-US"/>
              <a:t>Research &amp; develop Marxism for the dissertation so it can be applied properly.</a:t>
            </a:r>
            <a:endParaRPr lang="en-US" dirty="0"/>
          </a:p>
        </p:txBody>
      </p:sp>
    </p:spTree>
    <p:extLst>
      <p:ext uri="{BB962C8B-B14F-4D97-AF65-F5344CB8AC3E}">
        <p14:creationId xmlns:p14="http://schemas.microsoft.com/office/powerpoint/2010/main" val="33253534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D08A4-2218-2546-8256-0BD3002E09BD}"/>
              </a:ext>
            </a:extLst>
          </p:cNvPr>
          <p:cNvSpPr>
            <a:spLocks noGrp="1"/>
          </p:cNvSpPr>
          <p:nvPr>
            <p:ph type="ctrTitle"/>
          </p:nvPr>
        </p:nvSpPr>
        <p:spPr/>
        <p:txBody>
          <a:bodyPr/>
          <a:lstStyle/>
          <a:p>
            <a:r>
              <a:rPr lang="en-US" dirty="0"/>
              <a:t>Summary</a:t>
            </a:r>
          </a:p>
        </p:txBody>
      </p:sp>
      <p:sp>
        <p:nvSpPr>
          <p:cNvPr id="3" name="Subtitle 2">
            <a:extLst>
              <a:ext uri="{FF2B5EF4-FFF2-40B4-BE49-F238E27FC236}">
                <a16:creationId xmlns:a16="http://schemas.microsoft.com/office/drawing/2014/main" id="{D084BC3B-BCF0-674C-921A-399585089C36}"/>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18946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BCA46-33E5-3A4E-86FD-243C523525FA}"/>
              </a:ext>
            </a:extLst>
          </p:cNvPr>
          <p:cNvSpPr>
            <a:spLocks noGrp="1"/>
          </p:cNvSpPr>
          <p:nvPr>
            <p:ph type="title"/>
          </p:nvPr>
        </p:nvSpPr>
        <p:spPr>
          <a:xfrm>
            <a:off x="3363864" y="685800"/>
            <a:ext cx="7705164" cy="1485900"/>
          </a:xfrm>
        </p:spPr>
        <p:txBody>
          <a:bodyPr>
            <a:normAutofit/>
          </a:bodyPr>
          <a:lstStyle/>
          <a:p>
            <a:r>
              <a:rPr lang="en-US" dirty="0"/>
              <a:t>Summary</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85A64ED-4F95-F243-907A-10E5175D200E}"/>
              </a:ext>
            </a:extLst>
          </p:cNvPr>
          <p:cNvSpPr>
            <a:spLocks noGrp="1"/>
          </p:cNvSpPr>
          <p:nvPr>
            <p:ph idx="1"/>
          </p:nvPr>
        </p:nvSpPr>
        <p:spPr>
          <a:xfrm>
            <a:off x="3363864" y="2286000"/>
            <a:ext cx="7705164" cy="3581400"/>
          </a:xfrm>
        </p:spPr>
        <p:txBody>
          <a:bodyPr>
            <a:normAutofit/>
          </a:bodyPr>
          <a:lstStyle/>
          <a:p>
            <a:r>
              <a:rPr lang="en-US" dirty="0"/>
              <a:t>Focusing on key events around the Tribune and how they where used to be relevant through these case studies and the Lex </a:t>
            </a:r>
            <a:r>
              <a:rPr lang="en-US" dirty="0" err="1"/>
              <a:t>Gabinia</a:t>
            </a:r>
            <a:r>
              <a:rPr lang="en-US" dirty="0"/>
              <a:t> and Lex </a:t>
            </a:r>
            <a:r>
              <a:rPr lang="en-US" dirty="0" err="1"/>
              <a:t>Manilia</a:t>
            </a:r>
            <a:r>
              <a:rPr lang="en-US" dirty="0"/>
              <a:t>.</a:t>
            </a:r>
          </a:p>
          <a:p>
            <a:endParaRPr lang="en-US" dirty="0"/>
          </a:p>
          <a:p>
            <a:r>
              <a:rPr lang="en-US" dirty="0"/>
              <a:t>They can reflect the importance of the two laws looking at the use of the Tribune office through the three forms of criteria that were former chapter sections.</a:t>
            </a:r>
          </a:p>
          <a:p>
            <a:endParaRPr lang="en-US" dirty="0"/>
          </a:p>
          <a:p>
            <a:r>
              <a:rPr lang="en-US" dirty="0"/>
              <a:t>The development and research of the dissertation will be able to ‘take off’ until the deadline uninterrupted. </a:t>
            </a:r>
          </a:p>
        </p:txBody>
      </p:sp>
    </p:spTree>
    <p:extLst>
      <p:ext uri="{BB962C8B-B14F-4D97-AF65-F5344CB8AC3E}">
        <p14:creationId xmlns:p14="http://schemas.microsoft.com/office/powerpoint/2010/main" val="3894022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B73C468-D875-4A8E-A540-E43BF8232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48149A3-0826-F449-A369-F73D196E445C}"/>
              </a:ext>
            </a:extLst>
          </p:cNvPr>
          <p:cNvSpPr>
            <a:spLocks noGrp="1"/>
          </p:cNvSpPr>
          <p:nvPr>
            <p:ph type="ctrTitle"/>
          </p:nvPr>
        </p:nvSpPr>
        <p:spPr>
          <a:xfrm>
            <a:off x="6711885" y="634028"/>
            <a:ext cx="4798243" cy="3732835"/>
          </a:xfrm>
        </p:spPr>
        <p:txBody>
          <a:bodyPr>
            <a:normAutofit/>
          </a:bodyPr>
          <a:lstStyle/>
          <a:p>
            <a:r>
              <a:rPr lang="en-US" dirty="0"/>
              <a:t>Questions</a:t>
            </a:r>
          </a:p>
        </p:txBody>
      </p:sp>
      <p:sp>
        <p:nvSpPr>
          <p:cNvPr id="14" name="Freeform 6">
            <a:extLst>
              <a:ext uri="{FF2B5EF4-FFF2-40B4-BE49-F238E27FC236}">
                <a16:creationId xmlns:a16="http://schemas.microsoft.com/office/drawing/2014/main" id="{B4734F2F-19FC-4D35-9BDE-5CEAD57D9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27878"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6" name="Freeform 6">
            <a:extLst>
              <a:ext uri="{FF2B5EF4-FFF2-40B4-BE49-F238E27FC236}">
                <a16:creationId xmlns:a16="http://schemas.microsoft.com/office/drawing/2014/main" id="{D97A8A26-FD96-4968-A34A-727382AC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9" name="Graphic 8" descr="Help">
            <a:extLst>
              <a:ext uri="{FF2B5EF4-FFF2-40B4-BE49-F238E27FC236}">
                <a16:creationId xmlns:a16="http://schemas.microsoft.com/office/drawing/2014/main" id="{ED42729E-E5D8-4901-BA28-835179D0A2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71403" y="1425173"/>
            <a:ext cx="4207669" cy="4207669"/>
          </a:xfrm>
          <a:prstGeom prst="rect">
            <a:avLst/>
          </a:prstGeom>
        </p:spPr>
      </p:pic>
    </p:spTree>
    <p:extLst>
      <p:ext uri="{BB962C8B-B14F-4D97-AF65-F5344CB8AC3E}">
        <p14:creationId xmlns:p14="http://schemas.microsoft.com/office/powerpoint/2010/main" val="467906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083CA-2AA2-5D46-8D6C-2FE015C75875}"/>
              </a:ext>
            </a:extLst>
          </p:cNvPr>
          <p:cNvSpPr>
            <a:spLocks noGrp="1"/>
          </p:cNvSpPr>
          <p:nvPr>
            <p:ph type="ctrTitle"/>
          </p:nvPr>
        </p:nvSpPr>
        <p:spPr/>
        <p:txBody>
          <a:bodyPr/>
          <a:lstStyle/>
          <a:p>
            <a:r>
              <a:rPr lang="en-US"/>
              <a:t>Bibliography </a:t>
            </a:r>
            <a:endParaRPr lang="en-US" dirty="0"/>
          </a:p>
        </p:txBody>
      </p:sp>
      <p:sp>
        <p:nvSpPr>
          <p:cNvPr id="3" name="Subtitle 2">
            <a:extLst>
              <a:ext uri="{FF2B5EF4-FFF2-40B4-BE49-F238E27FC236}">
                <a16:creationId xmlns:a16="http://schemas.microsoft.com/office/drawing/2014/main" id="{3F4A18DF-956E-2F45-B5C5-1E70F2087BD5}"/>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802752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1F3CD-253F-D84F-9337-C2919A54BD3D}"/>
              </a:ext>
            </a:extLst>
          </p:cNvPr>
          <p:cNvSpPr>
            <a:spLocks noGrp="1"/>
          </p:cNvSpPr>
          <p:nvPr>
            <p:ph type="title"/>
          </p:nvPr>
        </p:nvSpPr>
        <p:spPr/>
        <p:txBody>
          <a:bodyPr/>
          <a:lstStyle/>
          <a:p>
            <a:r>
              <a:rPr lang="en-US" dirty="0"/>
              <a:t>Bibliography - Modern  </a:t>
            </a:r>
          </a:p>
        </p:txBody>
      </p:sp>
      <p:sp>
        <p:nvSpPr>
          <p:cNvPr id="3" name="Content Placeholder 2">
            <a:extLst>
              <a:ext uri="{FF2B5EF4-FFF2-40B4-BE49-F238E27FC236}">
                <a16:creationId xmlns:a16="http://schemas.microsoft.com/office/drawing/2014/main" id="{2DE74C20-E99F-F24D-A520-2E9E4FB6C04B}"/>
              </a:ext>
            </a:extLst>
          </p:cNvPr>
          <p:cNvSpPr>
            <a:spLocks noGrp="1"/>
          </p:cNvSpPr>
          <p:nvPr>
            <p:ph idx="1"/>
          </p:nvPr>
        </p:nvSpPr>
        <p:spPr/>
        <p:txBody>
          <a:bodyPr/>
          <a:lstStyle/>
          <a:p>
            <a:r>
              <a:rPr lang="en-US" dirty="0"/>
              <a:t>Crook, J, A., Lintott, A., Rawson, E. </a:t>
            </a:r>
            <a:r>
              <a:rPr lang="en-US" i="1" dirty="0"/>
              <a:t>The Cambridge Ancient History The Last Age of the Roman Republic, 146-43 B.C.. </a:t>
            </a:r>
            <a:r>
              <a:rPr lang="en-US" dirty="0"/>
              <a:t>1994. Cambridge: Cambridge University Press.</a:t>
            </a:r>
            <a:endParaRPr lang="en-GB" dirty="0"/>
          </a:p>
          <a:p>
            <a:r>
              <a:rPr lang="en-US" dirty="0"/>
              <a:t>Millar, F. </a:t>
            </a:r>
            <a:r>
              <a:rPr lang="en-US" i="1" dirty="0"/>
              <a:t>The Roman Republic and the Augustan Revolution. </a:t>
            </a:r>
            <a:r>
              <a:rPr lang="en-US" dirty="0"/>
              <a:t>2002. London: The University of North Carolina Press.</a:t>
            </a:r>
            <a:endParaRPr lang="en-GB" dirty="0"/>
          </a:p>
          <a:p>
            <a:r>
              <a:rPr lang="en-US" dirty="0" err="1"/>
              <a:t>Mouritsen</a:t>
            </a:r>
            <a:r>
              <a:rPr lang="en-US" dirty="0"/>
              <a:t>, H. </a:t>
            </a:r>
            <a:r>
              <a:rPr lang="en-US" i="1" dirty="0"/>
              <a:t>Plebs and Politics in the Late Roman Republic. </a:t>
            </a:r>
            <a:r>
              <a:rPr lang="en-US" dirty="0"/>
              <a:t>Cambridge: Cambridge University Press.</a:t>
            </a:r>
            <a:endParaRPr lang="en-GB" dirty="0"/>
          </a:p>
          <a:p>
            <a:r>
              <a:rPr lang="en-US" dirty="0"/>
              <a:t>Roberts, J. </a:t>
            </a:r>
            <a:r>
              <a:rPr lang="en-US" i="1" dirty="0"/>
              <a:t>Oxford Classical Dictionary of the Classical World. </a:t>
            </a:r>
            <a:r>
              <a:rPr lang="en-US" dirty="0"/>
              <a:t>2005. Oxford: Oxford University Press. </a:t>
            </a:r>
            <a:endParaRPr lang="en-GB" dirty="0"/>
          </a:p>
          <a:p>
            <a:r>
              <a:rPr lang="en-US" dirty="0" err="1"/>
              <a:t>Scullard</a:t>
            </a:r>
            <a:r>
              <a:rPr lang="en-US" dirty="0"/>
              <a:t>, H, H. </a:t>
            </a:r>
            <a:r>
              <a:rPr lang="en-US" i="1" dirty="0"/>
              <a:t>From the Gracchi to Nero. </a:t>
            </a:r>
            <a:r>
              <a:rPr lang="en-US" dirty="0"/>
              <a:t>1970. Great Britain: Butler &amp; Tanner Ltd.</a:t>
            </a:r>
            <a:endParaRPr lang="en-GB" dirty="0"/>
          </a:p>
          <a:p>
            <a:endParaRPr lang="en-US" dirty="0"/>
          </a:p>
        </p:txBody>
      </p:sp>
    </p:spTree>
    <p:extLst>
      <p:ext uri="{BB962C8B-B14F-4D97-AF65-F5344CB8AC3E}">
        <p14:creationId xmlns:p14="http://schemas.microsoft.com/office/powerpoint/2010/main" val="1817625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62BAC-6BD2-2C4D-BEFD-D20273D0B847}"/>
              </a:ext>
            </a:extLst>
          </p:cNvPr>
          <p:cNvSpPr>
            <a:spLocks noGrp="1"/>
          </p:cNvSpPr>
          <p:nvPr>
            <p:ph type="title"/>
          </p:nvPr>
        </p:nvSpPr>
        <p:spPr/>
        <p:txBody>
          <a:bodyPr/>
          <a:lstStyle/>
          <a:p>
            <a:r>
              <a:rPr lang="en-US" dirty="0"/>
              <a:t>Bibliography – Ancient </a:t>
            </a:r>
          </a:p>
        </p:txBody>
      </p:sp>
      <p:sp>
        <p:nvSpPr>
          <p:cNvPr id="3" name="Content Placeholder 2">
            <a:extLst>
              <a:ext uri="{FF2B5EF4-FFF2-40B4-BE49-F238E27FC236}">
                <a16:creationId xmlns:a16="http://schemas.microsoft.com/office/drawing/2014/main" id="{0FA501CA-F0F7-434D-9A0E-AABF2706EA6F}"/>
              </a:ext>
            </a:extLst>
          </p:cNvPr>
          <p:cNvSpPr>
            <a:spLocks noGrp="1"/>
          </p:cNvSpPr>
          <p:nvPr>
            <p:ph idx="1"/>
          </p:nvPr>
        </p:nvSpPr>
        <p:spPr/>
        <p:txBody>
          <a:bodyPr>
            <a:normAutofit fontScale="92500"/>
          </a:bodyPr>
          <a:lstStyle/>
          <a:p>
            <a:r>
              <a:rPr lang="en-US" dirty="0"/>
              <a:t>Cicero, </a:t>
            </a:r>
            <a:r>
              <a:rPr lang="en-US" i="1" dirty="0"/>
              <a:t>On Government.</a:t>
            </a:r>
            <a:r>
              <a:rPr lang="en-US" dirty="0"/>
              <a:t> 1993. Grant, M (trans).</a:t>
            </a:r>
            <a:endParaRPr lang="en-GB" dirty="0"/>
          </a:p>
          <a:p>
            <a:r>
              <a:rPr lang="en-US" dirty="0"/>
              <a:t>Cicero, </a:t>
            </a:r>
            <a:r>
              <a:rPr lang="en-US" i="1" dirty="0"/>
              <a:t>the Orations of Marcus Tullius Cicero. </a:t>
            </a:r>
            <a:r>
              <a:rPr lang="en-US" dirty="0"/>
              <a:t>1856. Yonge, B, A. (trans). London. </a:t>
            </a:r>
            <a:r>
              <a:rPr lang="en-US" u="sng" dirty="0">
                <a:hlinkClick r:id="rId2"/>
              </a:rPr>
              <a:t>http://www.perseus.tufts.edu/hopper/text?doc=Perseus%3Atext%3A1999.02.0019%3Atext%3DMan.%3Achapter%3D1</a:t>
            </a:r>
            <a:r>
              <a:rPr lang="en-US" dirty="0"/>
              <a:t> </a:t>
            </a:r>
            <a:endParaRPr lang="en-GB" dirty="0"/>
          </a:p>
          <a:p>
            <a:r>
              <a:rPr lang="en-US" dirty="0"/>
              <a:t>Plutarch, </a:t>
            </a:r>
            <a:r>
              <a:rPr lang="en-US" i="1" dirty="0"/>
              <a:t>Fall of the Roman Republic.</a:t>
            </a:r>
            <a:r>
              <a:rPr lang="en-US" dirty="0"/>
              <a:t>1964.</a:t>
            </a:r>
            <a:r>
              <a:rPr lang="en-US" i="1" dirty="0"/>
              <a:t> </a:t>
            </a:r>
            <a:r>
              <a:rPr lang="en-US" dirty="0"/>
              <a:t>Warner, R. (trans). London: Penguin Books.</a:t>
            </a:r>
            <a:endParaRPr lang="en-GB" dirty="0"/>
          </a:p>
          <a:p>
            <a:r>
              <a:rPr lang="en-US" dirty="0"/>
              <a:t>Plutarch. </a:t>
            </a:r>
            <a:r>
              <a:rPr lang="en-US" i="1" dirty="0"/>
              <a:t>Plutarch’s Lives. </a:t>
            </a:r>
            <a:r>
              <a:rPr lang="en-US" dirty="0"/>
              <a:t>1917. Perrin, B. (trans). London: William Heinemann Ltd. </a:t>
            </a:r>
            <a:r>
              <a:rPr lang="en-US" u="sng" dirty="0">
                <a:hlinkClick r:id="rId3"/>
              </a:rPr>
              <a:t>http://www.perseus.tufts.edu/hopper/text?doc=Plut.%20Pomp.%2028&amp;lang=original</a:t>
            </a:r>
            <a:r>
              <a:rPr lang="en-US" dirty="0"/>
              <a:t> </a:t>
            </a:r>
            <a:endParaRPr lang="en-GB" dirty="0"/>
          </a:p>
          <a:p>
            <a:r>
              <a:rPr lang="en-US" dirty="0"/>
              <a:t>Sallust, </a:t>
            </a:r>
            <a:r>
              <a:rPr lang="en-US" i="1" dirty="0"/>
              <a:t>Orations and letters from the Histories. </a:t>
            </a:r>
            <a:r>
              <a:rPr lang="en-US" dirty="0"/>
              <a:t>1960. Rolfe, J, C. (trans). London: William Heinemann Ltd.</a:t>
            </a:r>
            <a:endParaRPr lang="en-GB" dirty="0"/>
          </a:p>
          <a:p>
            <a:r>
              <a:rPr lang="en-US" dirty="0"/>
              <a:t>Suetonius, </a:t>
            </a:r>
            <a:r>
              <a:rPr lang="en-US" i="1" dirty="0"/>
              <a:t>The Twelve Caesars. </a:t>
            </a:r>
            <a:r>
              <a:rPr lang="en-US" dirty="0"/>
              <a:t>Graves, R. (2007).</a:t>
            </a:r>
            <a:endParaRPr lang="en-GB" dirty="0"/>
          </a:p>
        </p:txBody>
      </p:sp>
    </p:spTree>
    <p:extLst>
      <p:ext uri="{BB962C8B-B14F-4D97-AF65-F5344CB8AC3E}">
        <p14:creationId xmlns:p14="http://schemas.microsoft.com/office/powerpoint/2010/main" val="84124471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1533</Words>
  <Application>Microsoft Macintosh PowerPoint</Application>
  <PresentationFormat>Widescreen</PresentationFormat>
  <Paragraphs>128</Paragraphs>
  <Slides>21</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Franklin Gothic Book</vt:lpstr>
      <vt:lpstr>Calibri</vt:lpstr>
      <vt:lpstr>Crop</vt:lpstr>
      <vt:lpstr>How was the Tribune of the Plebs used after the Reformation of Sulla 81 B.C. to the death of Julius Caesar 44 B.C.</vt:lpstr>
      <vt:lpstr>Content</vt:lpstr>
      <vt:lpstr>How has it changed?</vt:lpstr>
      <vt:lpstr>Altering the dissertation </vt:lpstr>
      <vt:lpstr>Altering the dissertation </vt:lpstr>
      <vt:lpstr>Timeline of key events </vt:lpstr>
      <vt:lpstr>Case Study</vt:lpstr>
      <vt:lpstr>The Lex Gabinia (67 B.C.)</vt:lpstr>
      <vt:lpstr>Modern scholarship on the Lex Gabinia 67 B.C.</vt:lpstr>
      <vt:lpstr>The Lex Manilia (66 B.C.)</vt:lpstr>
      <vt:lpstr>Modern scholarship on the Lex Manilia 66 B.C.</vt:lpstr>
      <vt:lpstr>Sources</vt:lpstr>
      <vt:lpstr>Sources </vt:lpstr>
      <vt:lpstr>The future plan</vt:lpstr>
      <vt:lpstr>Where to go next?</vt:lpstr>
      <vt:lpstr>Summary</vt:lpstr>
      <vt:lpstr>Summary</vt:lpstr>
      <vt:lpstr>Questions</vt:lpstr>
      <vt:lpstr>Bibliography </vt:lpstr>
      <vt:lpstr>Bibliography - Modern  </vt:lpstr>
      <vt:lpstr>Bibliography – Ancient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was the Tribune of the Plebs used after the Reformation of Sulla 81 B.C. to the death of Julius Caesar 44 B.C.</dc:title>
  <dc:creator>Microsoft Office User</dc:creator>
  <cp:lastModifiedBy>Microsoft Office User</cp:lastModifiedBy>
  <cp:revision>1</cp:revision>
  <dcterms:created xsi:type="dcterms:W3CDTF">2020-02-09T23:05:21Z</dcterms:created>
  <dcterms:modified xsi:type="dcterms:W3CDTF">2020-02-09T23:21:21Z</dcterms:modified>
</cp:coreProperties>
</file>