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75" d="100"/>
          <a:sy n="75" d="100"/>
        </p:scale>
        <p:origin x="94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wasti sakariya" userId="849cfbfe74076aa4" providerId="LiveId" clId="{0C218389-0E6C-40F4-BD21-0B13FA2B514D}"/>
    <pc:docChg chg="addSld modSld sldOrd">
      <pc:chgData name="swasti sakariya" userId="849cfbfe74076aa4" providerId="LiveId" clId="{0C218389-0E6C-40F4-BD21-0B13FA2B514D}" dt="2026-08-01T16:12:21.004" v="288"/>
      <pc:docMkLst>
        <pc:docMk/>
      </pc:docMkLst>
      <pc:sldChg chg="addSp modSp new mod ord">
        <pc:chgData name="swasti sakariya" userId="849cfbfe74076aa4" providerId="LiveId" clId="{0C218389-0E6C-40F4-BD21-0B13FA2B514D}" dt="2026-08-01T16:12:21.004" v="288"/>
        <pc:sldMkLst>
          <pc:docMk/>
          <pc:sldMk cId="421081035" sldId="274"/>
        </pc:sldMkLst>
        <pc:spChg chg="add mod">
          <ac:chgData name="swasti sakariya" userId="849cfbfe74076aa4" providerId="LiveId" clId="{0C218389-0E6C-40F4-BD21-0B13FA2B514D}" dt="2026-08-01T15:30:43.713" v="3" actId="1076"/>
          <ac:spMkLst>
            <pc:docMk/>
            <pc:sldMk cId="421081035" sldId="274"/>
            <ac:spMk id="3" creationId="{A35733E2-6A00-636F-81EA-F8DE3C22190E}"/>
          </ac:spMkLst>
        </pc:spChg>
        <pc:spChg chg="add mod">
          <ac:chgData name="swasti sakariya" userId="849cfbfe74076aa4" providerId="LiveId" clId="{0C218389-0E6C-40F4-BD21-0B13FA2B514D}" dt="2026-08-01T16:11:44.658" v="284" actId="20577"/>
          <ac:spMkLst>
            <pc:docMk/>
            <pc:sldMk cId="421081035" sldId="274"/>
            <ac:spMk id="5" creationId="{2201386D-465B-6AB8-63D1-2A1496A362A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0799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f:/g/personal/2529465_student_uwtsd_ac_uk/IgCod-AIoA5ERowamZ-IV1tcAaGT097ljh1mECvBmvUvSko?e=rPfWQ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c1.checkpoint.com/documents/R81.20/WebAdminGuides/EN/CP_R81.20_Gaia_AdminGuide/Content/Topics-GAG/Introduction.htm" TargetMode="External"/><Relationship Id="rId2" Type="http://schemas.openxmlformats.org/officeDocument/2006/relationships/hyperlink" Target="https://sc1.checkpoint.com/documents/R81.20/WebAdminGuides/EN/CP_R81.20_SecurityManagement_AdminGuide/Content/Topics-SECMG/Introduction.ht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learn.microsoft.com/en-us/windows-server/networking/" TargetMode="External"/><Relationship Id="rId5" Type="http://schemas.openxmlformats.org/officeDocument/2006/relationships/hyperlink" Target="https://csrc.nist.gov/publications/detail/sp/800-41/rev-1/final" TargetMode="External"/><Relationship Id="rId4" Type="http://schemas.openxmlformats.org/officeDocument/2006/relationships/hyperlink" Target="https://sc1.checkpoint.com/documents/R81.20/WebAdminGuides/EN/CP_R81.20_ThreatPrevention_AdminGuide/Content/Topics-TPG/Introductio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206240" cy="6858000"/>
          </a:xfrm>
          <a:prstGeom prst="rect">
            <a:avLst/>
          </a:prstGeom>
          <a:solidFill>
            <a:srgbClr val="F7F9FA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4" name="Shape 2"/>
          <p:cNvSpPr/>
          <p:nvPr/>
        </p:nvSpPr>
        <p:spPr>
          <a:xfrm>
            <a:off x="3017520" y="-1280160"/>
            <a:ext cx="2194560" cy="2194560"/>
          </a:xfrm>
          <a:prstGeom prst="ellipse">
            <a:avLst/>
          </a:prstGeom>
          <a:solidFill>
            <a:srgbClr val="E4EAE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4663440" y="1965960"/>
            <a:ext cx="6949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2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663440" y="2331720"/>
            <a:ext cx="69494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34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Applied Network Security:</a:t>
            </a:r>
            <a:endParaRPr lang="en-US" sz="34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34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Securing the Enterprise Network</a:t>
            </a:r>
            <a:endParaRPr lang="en-US" sz="3400" dirty="0"/>
          </a:p>
        </p:txBody>
      </p:sp>
      <p:sp>
        <p:nvSpPr>
          <p:cNvPr id="7" name="Shape 5"/>
          <p:cNvSpPr/>
          <p:nvPr/>
        </p:nvSpPr>
        <p:spPr>
          <a:xfrm>
            <a:off x="4709160" y="3977640"/>
            <a:ext cx="1005840" cy="0"/>
          </a:xfrm>
          <a:prstGeom prst="line">
            <a:avLst/>
          </a:prstGeom>
          <a:noFill/>
          <a:ln w="31750">
            <a:solidFill>
              <a:srgbClr val="2C5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663440" y="4160520"/>
            <a:ext cx="69494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ACCA7032 — Enterprise Network Security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663440" y="4453128"/>
            <a:ext cx="69494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David, London Campus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4562669" y="5306653"/>
            <a:ext cx="5587171" cy="1139867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Hetvi </a:t>
            </a:r>
            <a:r>
              <a:rPr lang="en-US" sz="1250" b="1" dirty="0" err="1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Nikulbhai</a:t>
            </a:r>
            <a:r>
              <a:rPr lang="en-US" sz="12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Patel</a:t>
            </a:r>
            <a:endParaRPr lang="en-US" sz="125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ID:2529465 </a:t>
            </a:r>
            <a:endParaRPr lang="en-US" sz="125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330DD35-C3AD-303C-D248-AC4006F0A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891" y="1551346"/>
            <a:ext cx="3904909" cy="375530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Agenda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210312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2286000"/>
            <a:ext cx="1371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868680" y="288036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868680" y="3273552"/>
            <a:ext cx="2926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 Setup &amp; Licensing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68680" y="4023360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343400" y="210312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72000" y="2286000"/>
            <a:ext cx="1371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4572000" y="288036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4572000" y="3273552"/>
            <a:ext cx="2926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Rulebase Design &amp; Testing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572000" y="4023360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8046720" y="210312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275320" y="2286000"/>
            <a:ext cx="1371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8275320" y="288036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Task 3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8275320" y="3273552"/>
            <a:ext cx="2926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Additional Security — Threat Prevention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8275320" y="4023360"/>
            <a:ext cx="2926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40080" y="4800600"/>
            <a:ext cx="10881360" cy="0"/>
          </a:xfrm>
          <a:prstGeom prst="line">
            <a:avLst/>
          </a:prstGeom>
          <a:noFill/>
          <a:ln w="1905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85216" y="4745736"/>
            <a:ext cx="109728" cy="109728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1440" y="4910328"/>
            <a:ext cx="1097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Setup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3305556" y="4745736"/>
            <a:ext cx="109728" cy="109728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2811780" y="4910328"/>
            <a:ext cx="1097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Configure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6025896" y="4745736"/>
            <a:ext cx="109728" cy="109728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532120" y="4910328"/>
            <a:ext cx="1097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8746236" y="4745736"/>
            <a:ext cx="109728" cy="109728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8252460" y="4910328"/>
            <a:ext cx="1097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Harden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11466576" y="4745736"/>
            <a:ext cx="109728" cy="109728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10972800" y="4910328"/>
            <a:ext cx="10972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Verify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640080" y="5394960"/>
            <a:ext cx="10881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 flow: live walkthrough of topology → rulebase → traffic tests → threat prevention.</a:t>
            </a:r>
            <a:endParaRPr lang="en-US" sz="1150" dirty="0"/>
          </a:p>
        </p:txBody>
      </p:sp>
      <p:sp>
        <p:nvSpPr>
          <p:cNvPr id="31" name="Text 2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sp>
        <p:nvSpPr>
          <p:cNvPr id="33" name="Text 28">
            <a:extLst>
              <a:ext uri="{FF2B5EF4-FFF2-40B4-BE49-F238E27FC236}">
                <a16:creationId xmlns:a16="http://schemas.microsoft.com/office/drawing/2014/main" id="{A6AE327F-A30E-40FE-B29A-9F6FBBB5DB3B}"/>
              </a:ext>
            </a:extLst>
          </p:cNvPr>
          <p:cNvSpPr/>
          <p:nvPr/>
        </p:nvSpPr>
        <p:spPr>
          <a:xfrm>
            <a:off x="640080" y="5884195"/>
            <a:ext cx="10881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Click Here = Video Link </a:t>
            </a:r>
            <a:endParaRPr lang="en-US" sz="1150" dirty="0"/>
          </a:p>
        </p:txBody>
      </p:sp>
      <p:pic>
        <p:nvPicPr>
          <p:cNvPr id="35" name="Graphic 34" descr="Video camera with solid fill">
            <a:hlinkClick r:id="rId3"/>
            <a:extLst>
              <a:ext uri="{FF2B5EF4-FFF2-40B4-BE49-F238E27FC236}">
                <a16:creationId xmlns:a16="http://schemas.microsoft.com/office/drawing/2014/main" id="{0A3C054E-0677-24A2-71B5-F96546AF8F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71116" y="5854463"/>
            <a:ext cx="338327" cy="33832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Network Topology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965960"/>
            <a:ext cx="5394960" cy="4160520"/>
          </a:xfrm>
          <a:prstGeom prst="roundRect">
            <a:avLst>
              <a:gd name="adj" fmla="val 1758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210312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6263640" y="1965960"/>
            <a:ext cx="5394960" cy="4160520"/>
          </a:xfrm>
          <a:prstGeom prst="roundRect">
            <a:avLst>
              <a:gd name="adj" fmla="val 1758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492240" y="2103120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LONDON.SWANSEA.ACCA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2057400" y="2423160"/>
            <a:ext cx="1920240" cy="868680"/>
          </a:xfrm>
          <a:prstGeom prst="roundRect">
            <a:avLst>
              <a:gd name="adj" fmla="val 6316"/>
            </a:avLst>
          </a:prstGeom>
          <a:solidFill>
            <a:srgbClr val="FFFFFF"/>
          </a:solidFill>
          <a:ln w="15875">
            <a:solidFill>
              <a:srgbClr val="2C5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148840" y="2496312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2148840" y="2788920"/>
            <a:ext cx="1737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B6770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10.1.1.201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868680" y="3520440"/>
            <a:ext cx="1920240" cy="868680"/>
          </a:xfrm>
          <a:prstGeom prst="roundRect">
            <a:avLst>
              <a:gd name="adj" fmla="val 6316"/>
            </a:avLst>
          </a:prstGeom>
          <a:solidFill>
            <a:srgbClr val="FFFFFF"/>
          </a:solidFill>
          <a:ln w="15875">
            <a:solidFill>
              <a:srgbClr val="2C5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960120" y="3593592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960120" y="3886200"/>
            <a:ext cx="1737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B6770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10.1.1.1 / 192.168.1.254</a:t>
            </a:r>
            <a:endParaRPr lang="en-US" sz="950" dirty="0"/>
          </a:p>
        </p:txBody>
      </p:sp>
      <p:sp>
        <p:nvSpPr>
          <p:cNvPr id="14" name="Text 12"/>
          <p:cNvSpPr/>
          <p:nvPr/>
        </p:nvSpPr>
        <p:spPr>
          <a:xfrm>
            <a:off x="960120" y="4096512"/>
            <a:ext cx="1737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B6770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20.0.0.1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3246120" y="3520440"/>
            <a:ext cx="1920240" cy="868680"/>
          </a:xfrm>
          <a:prstGeom prst="roundRect">
            <a:avLst>
              <a:gd name="adj" fmla="val 6316"/>
            </a:avLst>
          </a:prstGeom>
          <a:solidFill>
            <a:srgbClr val="FFFFFF"/>
          </a:solidFill>
          <a:ln w="15875">
            <a:solidFill>
              <a:srgbClr val="2C5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3337560" y="3593592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3337560" y="3886200"/>
            <a:ext cx="1737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B6770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10.1.1.101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868680" y="5166360"/>
            <a:ext cx="1920240" cy="868680"/>
          </a:xfrm>
          <a:prstGeom prst="roundRect">
            <a:avLst>
              <a:gd name="adj" fmla="val 6316"/>
            </a:avLst>
          </a:prstGeom>
          <a:solidFill>
            <a:srgbClr val="FFFFFF"/>
          </a:solidFill>
          <a:ln w="15875">
            <a:solidFill>
              <a:srgbClr val="2C5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60120" y="5239512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960120" y="5532120"/>
            <a:ext cx="1737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B6770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192.168.1.1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3246120" y="5166360"/>
            <a:ext cx="1920240" cy="868680"/>
          </a:xfrm>
          <a:prstGeom prst="roundRect">
            <a:avLst>
              <a:gd name="adj" fmla="val 6316"/>
            </a:avLst>
          </a:prstGeom>
          <a:solidFill>
            <a:srgbClr val="FFFFFF"/>
          </a:solidFill>
          <a:ln w="15875">
            <a:solidFill>
              <a:srgbClr val="2C5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337560" y="5239512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3337560" y="5532120"/>
            <a:ext cx="1737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B6770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192.168.1.10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7863840" y="3520440"/>
            <a:ext cx="1920240" cy="868680"/>
          </a:xfrm>
          <a:prstGeom prst="roundRect">
            <a:avLst>
              <a:gd name="adj" fmla="val 6316"/>
            </a:avLst>
          </a:prstGeom>
          <a:solidFill>
            <a:srgbClr val="FFFFFF"/>
          </a:solidFill>
          <a:ln w="15875">
            <a:solidFill>
              <a:srgbClr val="2C5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955280" y="3593592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L-CD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7955280" y="3886200"/>
            <a:ext cx="1737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B6770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192.168.2.1 / 20.0.0.2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7863840" y="5166360"/>
            <a:ext cx="1920240" cy="868680"/>
          </a:xfrm>
          <a:prstGeom prst="roundRect">
            <a:avLst>
              <a:gd name="adj" fmla="val 6316"/>
            </a:avLst>
          </a:prstGeom>
          <a:solidFill>
            <a:srgbClr val="FFFFFF"/>
          </a:solidFill>
          <a:ln w="15875">
            <a:solidFill>
              <a:srgbClr val="2C5F7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955280" y="5239512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ClientL1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7955280" y="5532120"/>
            <a:ext cx="1737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B6770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192.168.2.10</a:t>
            </a:r>
            <a:endParaRPr lang="en-US" sz="950" dirty="0"/>
          </a:p>
        </p:txBody>
      </p:sp>
      <p:sp>
        <p:nvSpPr>
          <p:cNvPr id="30" name="Shape 28"/>
          <p:cNvSpPr/>
          <p:nvPr/>
        </p:nvSpPr>
        <p:spPr>
          <a:xfrm>
            <a:off x="2743200" y="3291840"/>
            <a:ext cx="914" cy="228600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1828800" y="3291840"/>
            <a:ext cx="914400" cy="914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1828800" y="3291840"/>
            <a:ext cx="914" cy="228600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5166360" y="3939399"/>
            <a:ext cx="1417320" cy="914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1280160" y="4389120"/>
            <a:ext cx="914" cy="777240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2788920" y="5597042"/>
            <a:ext cx="457200" cy="0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 flipH="1">
            <a:off x="2536546" y="4407408"/>
            <a:ext cx="0" cy="713232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6035040" y="3950208"/>
            <a:ext cx="1828800" cy="914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Shape 36"/>
          <p:cNvSpPr/>
          <p:nvPr/>
        </p:nvSpPr>
        <p:spPr>
          <a:xfrm>
            <a:off x="8275320" y="4389120"/>
            <a:ext cx="914" cy="777240"/>
          </a:xfrm>
          <a:prstGeom prst="line">
            <a:avLst/>
          </a:prstGeom>
          <a:noFill/>
          <a:ln w="15875">
            <a:solidFill>
              <a:srgbClr val="5B67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6035040" y="3657600"/>
            <a:ext cx="1828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 / Internet Link</a:t>
            </a:r>
            <a:endParaRPr lang="en-US" sz="900" dirty="0"/>
          </a:p>
        </p:txBody>
      </p:sp>
      <p:sp>
        <p:nvSpPr>
          <p:cNvPr id="40" name="Text 38"/>
          <p:cNvSpPr/>
          <p:nvPr/>
        </p:nvSpPr>
        <p:spPr>
          <a:xfrm>
            <a:off x="548640" y="6263640"/>
            <a:ext cx="11109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flow: management traffic (A-GUI → A-SMS → A-GW) configures policy; A-GW enforces rules on all client/server traffic crossing site boundaries.</a:t>
            </a:r>
            <a:endParaRPr lang="en-US" sz="1050" dirty="0"/>
          </a:p>
        </p:txBody>
      </p:sp>
      <p:sp>
        <p:nvSpPr>
          <p:cNvPr id="41" name="Text 3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42" name="Text 4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· SETUP &amp; LICENSING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Three-Tier Architecture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057400"/>
            <a:ext cx="5120640" cy="4206240"/>
          </a:xfrm>
          <a:prstGeom prst="roundRect">
            <a:avLst>
              <a:gd name="adj" fmla="val 173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49808" y="2203704"/>
            <a:ext cx="4718304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three components?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749808" y="2532888"/>
            <a:ext cx="4718304" cy="35844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(Gateway): sits inline and enforces policy on all traffic.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(Management Server): holds the security policy database — the "brain" of the deployment.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 (SmartConsole Client): admin interface used to author and push policy to A-SMS.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Separation of enforcement, management and administration follows Check Point's three-tier best-practice model.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5989320" y="2057400"/>
            <a:ext cx="5623560" cy="356616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989320" y="3383280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kern="0" spc="1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SCREENSHOT PLACEHOLDER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6126480" y="3712464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Task1_07_AGW_GaiaDashboard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989320" y="4023360"/>
            <a:ext cx="5623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Insert here · 6.2" × 3.9"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5989320" y="5696712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Dashboard (alternative: Task1_10_SmartConsole_MainDashboard)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A4CDA32-4385-4FD7-9572-D16DA9AD47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2057401"/>
            <a:ext cx="5623560" cy="355873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· SETUP &amp; LICENSING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Installation &amp; Configuration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965960"/>
            <a:ext cx="320040" cy="320040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196596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45720" y="2350008"/>
            <a:ext cx="1325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868680" y="2125980"/>
            <a:ext cx="2457450" cy="0"/>
          </a:xfrm>
          <a:prstGeom prst="line">
            <a:avLst/>
          </a:prstGeom>
          <a:noFill/>
          <a:ln w="1905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326130" y="1965960"/>
            <a:ext cx="320040" cy="320040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326130" y="196596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2823210" y="2350008"/>
            <a:ext cx="1325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Configuration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646170" y="2125980"/>
            <a:ext cx="2457450" cy="0"/>
          </a:xfrm>
          <a:prstGeom prst="line">
            <a:avLst/>
          </a:prstGeom>
          <a:noFill/>
          <a:ln w="1905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103620" y="1965960"/>
            <a:ext cx="320040" cy="320040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103620" y="196596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600700" y="2350008"/>
            <a:ext cx="1325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Time Wizard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6423660" y="2125980"/>
            <a:ext cx="2457450" cy="0"/>
          </a:xfrm>
          <a:prstGeom prst="line">
            <a:avLst/>
          </a:prstGeom>
          <a:noFill/>
          <a:ln w="1905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8881110" y="1965960"/>
            <a:ext cx="320040" cy="320040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8881110" y="196596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8378190" y="2350008"/>
            <a:ext cx="1325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Verification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548640" y="3063240"/>
            <a:ext cx="5349240" cy="301752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48640" y="4114800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85800" y="4443984"/>
            <a:ext cx="5074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Task1_05_AGW_DeviceInfo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48640" y="4754880"/>
            <a:ext cx="53492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548640" y="6153912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Device Information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6263640" y="3063240"/>
            <a:ext cx="5349240" cy="301752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263640" y="4114800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6400800" y="4443984"/>
            <a:ext cx="5074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Task1_08_ASMS_WizardSummary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6263640" y="4754880"/>
            <a:ext cx="53492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6263640" y="6153912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3.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Wizard Summary</a:t>
            </a:r>
            <a:endParaRPr lang="en-US" sz="1050" dirty="0"/>
          </a:p>
        </p:txBody>
      </p:sp>
      <p:sp>
        <p:nvSpPr>
          <p:cNvPr id="29" name="Text 27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B98FAB0-1E65-B7E9-A252-597E75FEF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3040380"/>
            <a:ext cx="5349240" cy="3005228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5E8C0CB-6151-7410-AF62-EF7F6353C4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620" y="3040380"/>
            <a:ext cx="5349240" cy="314864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· SETUP &amp; LICENSING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Secure Internal Communication (SIC)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340312" y="1567247"/>
            <a:ext cx="7561774" cy="4566133"/>
          </a:xfrm>
          <a:prstGeom prst="roundRect">
            <a:avLst>
              <a:gd name="adj" fmla="val 173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989320" y="2560320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-396094" y="3430381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Task1_11_SIC_TrustEstablished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5989320" y="3200400"/>
            <a:ext cx="5623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2" name="Shape 10"/>
          <p:cNvSpPr/>
          <p:nvPr/>
        </p:nvSpPr>
        <p:spPr>
          <a:xfrm>
            <a:off x="320040" y="1567247"/>
            <a:ext cx="4054529" cy="4566133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559403" y="3552143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Task1_12_SIC_Status_Communicating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  <p:sp>
        <p:nvSpPr>
          <p:cNvPr id="23" name="Shape 2">
            <a:extLst>
              <a:ext uri="{FF2B5EF4-FFF2-40B4-BE49-F238E27FC236}">
                <a16:creationId xmlns:a16="http://schemas.microsoft.com/office/drawing/2014/main" id="{929A3F80-A45C-FDB9-EBCD-1BB15C842F6B}"/>
              </a:ext>
            </a:extLst>
          </p:cNvPr>
          <p:cNvSpPr/>
          <p:nvPr/>
        </p:nvSpPr>
        <p:spPr>
          <a:xfrm>
            <a:off x="8007407" y="1548702"/>
            <a:ext cx="3766408" cy="2384943"/>
          </a:xfrm>
          <a:prstGeom prst="roundRect">
            <a:avLst>
              <a:gd name="adj" fmla="val 173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10">
            <a:extLst>
              <a:ext uri="{FF2B5EF4-FFF2-40B4-BE49-F238E27FC236}">
                <a16:creationId xmlns:a16="http://schemas.microsoft.com/office/drawing/2014/main" id="{7DD22CEE-1D1E-6967-8BA7-47D71A7DB2A1}"/>
              </a:ext>
            </a:extLst>
          </p:cNvPr>
          <p:cNvSpPr/>
          <p:nvPr/>
        </p:nvSpPr>
        <p:spPr>
          <a:xfrm>
            <a:off x="4217786" y="1548702"/>
            <a:ext cx="3666516" cy="4566133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9">
            <a:extLst>
              <a:ext uri="{FF2B5EF4-FFF2-40B4-BE49-F238E27FC236}">
                <a16:creationId xmlns:a16="http://schemas.microsoft.com/office/drawing/2014/main" id="{788D66CF-BA93-06A0-7FDF-43CF23B58832}"/>
              </a:ext>
            </a:extLst>
          </p:cNvPr>
          <p:cNvSpPr/>
          <p:nvPr/>
        </p:nvSpPr>
        <p:spPr>
          <a:xfrm>
            <a:off x="-860055" y="5892186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4.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Established</a:t>
            </a:r>
            <a:endParaRPr lang="en-US" sz="1050" dirty="0"/>
          </a:p>
        </p:txBody>
      </p:sp>
      <p:sp>
        <p:nvSpPr>
          <p:cNvPr id="28" name="Text 14">
            <a:extLst>
              <a:ext uri="{FF2B5EF4-FFF2-40B4-BE49-F238E27FC236}">
                <a16:creationId xmlns:a16="http://schemas.microsoft.com/office/drawing/2014/main" id="{14C7430E-0F83-2EE7-F76F-AACD2A282A80}"/>
              </a:ext>
            </a:extLst>
          </p:cNvPr>
          <p:cNvSpPr/>
          <p:nvPr/>
        </p:nvSpPr>
        <p:spPr>
          <a:xfrm>
            <a:off x="3326548" y="5879592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5.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Status</a:t>
            </a:r>
            <a:endParaRPr lang="en-US" sz="1050" dirty="0"/>
          </a:p>
        </p:txBody>
      </p:sp>
      <p:sp>
        <p:nvSpPr>
          <p:cNvPr id="30" name="Text 4">
            <a:extLst>
              <a:ext uri="{FF2B5EF4-FFF2-40B4-BE49-F238E27FC236}">
                <a16:creationId xmlns:a16="http://schemas.microsoft.com/office/drawing/2014/main" id="{A105AA68-76F0-7DC3-996D-94245A7C0008}"/>
              </a:ext>
            </a:extLst>
          </p:cNvPr>
          <p:cNvSpPr/>
          <p:nvPr/>
        </p:nvSpPr>
        <p:spPr>
          <a:xfrm>
            <a:off x="8043353" y="1841309"/>
            <a:ext cx="3766408" cy="188167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creates an authenticated, encrypted channel between gateway and management server.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initiated using a one-time password (OTP) shared once between A-GW and A-SMS.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ends exchange certificates issued by the internal Check Point ICA.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Once complete, status shows "Communicating" in SmartConsole.</a:t>
            </a:r>
            <a:endParaRPr lang="en-US" sz="1100" dirty="0"/>
          </a:p>
        </p:txBody>
      </p:sp>
      <p:sp>
        <p:nvSpPr>
          <p:cNvPr id="34" name="Text 3">
            <a:extLst>
              <a:ext uri="{FF2B5EF4-FFF2-40B4-BE49-F238E27FC236}">
                <a16:creationId xmlns:a16="http://schemas.microsoft.com/office/drawing/2014/main" id="{B1C30F50-FF33-7CBF-0AB9-A74829A7F482}"/>
              </a:ext>
            </a:extLst>
          </p:cNvPr>
          <p:cNvSpPr/>
          <p:nvPr/>
        </p:nvSpPr>
        <p:spPr>
          <a:xfrm>
            <a:off x="8043354" y="1591054"/>
            <a:ext cx="471830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Establishing trust</a:t>
            </a:r>
            <a:endParaRPr lang="en-US" sz="1350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923317F3-480C-8E41-C9B1-562BFA838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444" y="1591054"/>
            <a:ext cx="3893342" cy="4255412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B4F78508-B495-3F7D-136E-54DA64FDBD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3654" y="1554653"/>
            <a:ext cx="3648764" cy="430440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· SETUP &amp; LICENSING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Licensing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103120"/>
            <a:ext cx="5120640" cy="2377440"/>
          </a:xfrm>
          <a:prstGeom prst="roundRect">
            <a:avLst>
              <a:gd name="adj" fmla="val 3077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49808" y="2249424"/>
            <a:ext cx="4718304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License Summary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749808" y="2697480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3383280" y="2697480"/>
            <a:ext cx="21031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License SKU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749808" y="3154680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(Gateway)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3383280" y="3154680"/>
            <a:ext cx="21031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2733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CPSG-C-8-U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749808" y="3127248"/>
            <a:ext cx="4718304" cy="0"/>
          </a:xfrm>
          <a:prstGeom prst="line">
            <a:avLst/>
          </a:prstGeom>
          <a:noFill/>
          <a:ln w="9525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49808" y="3611880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(Management)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3383280" y="3611880"/>
            <a:ext cx="21031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2733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CPSM-C-5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749808" y="3584448"/>
            <a:ext cx="4718304" cy="0"/>
          </a:xfrm>
          <a:prstGeom prst="line">
            <a:avLst/>
          </a:prstGeom>
          <a:noFill/>
          <a:ln w="9525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49808" y="4069080"/>
            <a:ext cx="27432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(SmartConsole)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3383280" y="4069080"/>
            <a:ext cx="21031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B2733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CPSB-WS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749808" y="4041648"/>
            <a:ext cx="4718304" cy="0"/>
          </a:xfrm>
          <a:prstGeom prst="line">
            <a:avLst/>
          </a:prstGeom>
          <a:noFill/>
          <a:ln w="9525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48640" y="4572000"/>
            <a:ext cx="5120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licenses verified valid through 21 September 2026 (CPSM-C-5 configured as non-expiring).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5989320" y="2103120"/>
            <a:ext cx="5623560" cy="182880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989320" y="2560320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6126480" y="2889504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Task1_14_AGW_CplicPrint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5989320" y="3200400"/>
            <a:ext cx="5623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5989320" y="4005072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6.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License (cplic print)</a:t>
            </a:r>
            <a:endParaRPr lang="en-US" sz="1050" dirty="0"/>
          </a:p>
        </p:txBody>
      </p:sp>
      <p:sp>
        <p:nvSpPr>
          <p:cNvPr id="23" name="Shape 21"/>
          <p:cNvSpPr/>
          <p:nvPr/>
        </p:nvSpPr>
        <p:spPr>
          <a:xfrm>
            <a:off x="5989320" y="4114800"/>
            <a:ext cx="5623560" cy="182880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5989320" y="4572000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6126480" y="4901184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5989320" y="5212080"/>
            <a:ext cx="5623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5989320" y="6016752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7.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License (cplic print)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EB3B3B74-9610-13CA-21FF-463B082058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710" t="32000" r="31556" b="33334"/>
          <a:stretch>
            <a:fillRect/>
          </a:stretch>
        </p:blipFill>
        <p:spPr>
          <a:xfrm>
            <a:off x="5989320" y="2121408"/>
            <a:ext cx="5654040" cy="182880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C9CD8ED5-9C05-17A3-F961-E8061C08E4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095" t="32000" r="30943" b="33333"/>
          <a:stretch>
            <a:fillRect/>
          </a:stretch>
        </p:blipFill>
        <p:spPr>
          <a:xfrm>
            <a:off x="5989320" y="4077547"/>
            <a:ext cx="5654040" cy="186605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· SETUP &amp; LICENSING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Connectivity Verification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1737360" y="2011680"/>
            <a:ext cx="8686800" cy="356616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737360" y="333756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874520" y="3666744"/>
            <a:ext cx="8412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1737360" y="3977640"/>
            <a:ext cx="86868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827107" y="5583597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8.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 Connectivity Test (A-GUI → A-GW / A-SMS)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805265" y="5976789"/>
            <a:ext cx="2659226" cy="250275"/>
          </a:xfrm>
          <a:prstGeom prst="roundRect">
            <a:avLst>
              <a:gd name="adj" fmla="val 50000"/>
            </a:avLst>
          </a:prstGeom>
          <a:solidFill>
            <a:srgbClr val="E7F1EA"/>
          </a:solidFill>
          <a:ln w="12700">
            <a:solidFill>
              <a:srgbClr val="2E7D4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023360" y="5806440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2E7D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Connectivity Successfully Verified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44D0455-D80B-B8F2-260A-E00BC82A5F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0907" y="2030095"/>
            <a:ext cx="8680026" cy="354774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FIREWALL RULES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Network Objects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103120"/>
            <a:ext cx="5120640" cy="4023360"/>
          </a:xfrm>
          <a:prstGeom prst="roundRect">
            <a:avLst>
              <a:gd name="adj" fmla="val 1818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228600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 Categories Defined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822960" y="2788920"/>
            <a:ext cx="128016" cy="128016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51560" y="2679192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Networks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822960" y="3410712"/>
            <a:ext cx="128016" cy="128016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51560" y="3300984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Hosts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822960" y="4032504"/>
            <a:ext cx="128016" cy="128016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051560" y="3922776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Servers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822960" y="4654296"/>
            <a:ext cx="128016" cy="128016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51560" y="4544568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822960" y="5276088"/>
            <a:ext cx="128016" cy="128016"/>
          </a:xfrm>
          <a:prstGeom prst="ellipse">
            <a:avLst/>
          </a:prstGeom>
          <a:solidFill>
            <a:srgbClr val="2C5F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51560" y="5166360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989320" y="2103120"/>
            <a:ext cx="5623560" cy="402336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" name="Text 15"/>
          <p:cNvSpPr/>
          <p:nvPr/>
        </p:nvSpPr>
        <p:spPr>
          <a:xfrm>
            <a:off x="5989320" y="3657600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6126480" y="3986784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5989320" y="4297680"/>
            <a:ext cx="5623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5989320" y="6199632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9.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 Objects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CF09ED8-65FA-55C4-F9A4-F2F1FEAF3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9320" y="2135124"/>
            <a:ext cx="5623559" cy="399135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FIREWALL RULES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Complete Firewall Rulebase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9692640" y="713232"/>
            <a:ext cx="1965960" cy="365760"/>
          </a:xfrm>
          <a:prstGeom prst="roundRect">
            <a:avLst>
              <a:gd name="adj" fmla="val 50000"/>
            </a:avLst>
          </a:prstGeom>
          <a:solidFill>
            <a:srgbClr val="FDEFE0"/>
          </a:solidFill>
          <a:ln w="12700">
            <a:solidFill>
              <a:srgbClr val="9C6B1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692640" y="713232"/>
            <a:ext cx="1965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kern="0" spc="100" dirty="0">
                <a:solidFill>
                  <a:srgbClr val="9C6B1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SLIDE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48640" y="1417320"/>
            <a:ext cx="11109960" cy="411480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3017520"/>
            <a:ext cx="11109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685800" y="3346704"/>
            <a:ext cx="108356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548640" y="3657600"/>
            <a:ext cx="111099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548640" y="5605272"/>
            <a:ext cx="11109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10.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Firewall Rulebase (10 rules)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822960" y="5989320"/>
            <a:ext cx="1760220" cy="384048"/>
          </a:xfrm>
          <a:prstGeom prst="roundRect">
            <a:avLst>
              <a:gd name="adj" fmla="val 50000"/>
            </a:avLst>
          </a:prstGeom>
          <a:solidFill>
            <a:srgbClr val="EEF2F4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22960" y="5989320"/>
            <a:ext cx="17602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Least Privilege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2811780" y="5989320"/>
            <a:ext cx="1472184" cy="384048"/>
          </a:xfrm>
          <a:prstGeom prst="roundRect">
            <a:avLst>
              <a:gd name="adj" fmla="val 50000"/>
            </a:avLst>
          </a:prstGeom>
          <a:solidFill>
            <a:srgbClr val="EEF2F4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811780" y="5989320"/>
            <a:ext cx="1472184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Default Deny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4512564" y="5989320"/>
            <a:ext cx="2048256" cy="384048"/>
          </a:xfrm>
          <a:prstGeom prst="roundRect">
            <a:avLst>
              <a:gd name="adj" fmla="val 50000"/>
            </a:avLst>
          </a:prstGeom>
          <a:solidFill>
            <a:srgbClr val="EEF2F4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512564" y="5989320"/>
            <a:ext cx="2048256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Stealth Protection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6789420" y="5989320"/>
            <a:ext cx="1856232" cy="384048"/>
          </a:xfrm>
          <a:prstGeom prst="roundRect">
            <a:avLst>
              <a:gd name="adj" fmla="val 50000"/>
            </a:avLst>
          </a:prstGeom>
          <a:solidFill>
            <a:srgbClr val="EEF2F4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789420" y="5989320"/>
            <a:ext cx="1856232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✔ Layered Security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302EF92-0825-E106-66B9-C34F49E393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07" y="1371599"/>
            <a:ext cx="11058853" cy="415640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FIREWALL RULES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Rule Justifications — Rules 1 to 5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685800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Management Access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685800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Restricts SmartConsole/admin traffic to authorised hosts only.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2770632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907792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2907792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ICMP (Diagnostics)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2907792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Allows ping for connectivity testing between defined zones.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992624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129784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5129784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DNS Resolution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129784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Permits name resolution required for HTTP/HTTPS access.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7214616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351776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351776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HTTP/HTTPS Access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7351776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Allows client web traffic to approved destinations.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9436608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573768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9573768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Telnet — Blocked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9573768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Explicitly denies Telnet; unencrypted protocol, high risk.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FIREWALL RULES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Rule Justifications — Rules 6 to 10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85800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685800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SSH — Least Privilege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685800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Admin-only SSH from designated management host.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2770632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907792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2907792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Internal Services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2907792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Permits required internal server-to-client communication.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992624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5129784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5129784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FTP — Directional Control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5129784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Blocks inbound FTP from external zone; outbound restricted.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7214616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351776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09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351776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Stealth Rule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7351776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Drops any direct traffic addressed to the gateway itself.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9436608" y="2103120"/>
            <a:ext cx="2084832" cy="4023360"/>
          </a:xfrm>
          <a:prstGeom prst="roundRect">
            <a:avLst>
              <a:gd name="adj" fmla="val 3509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573768" y="2240280"/>
            <a:ext cx="18105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C7D3D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9573768" y="2697480"/>
            <a:ext cx="1810512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Cleanup Rule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9573768" y="3474720"/>
            <a:ext cx="1810512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Default-deny; logs and drops all traffic not explicitly matched.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TESTING EVIDENCE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Testing Evidence — Allowed Traffic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057400"/>
            <a:ext cx="5212080" cy="1874520"/>
          </a:xfrm>
          <a:prstGeom prst="rect">
            <a:avLst/>
          </a:prstGeom>
          <a:solidFill>
            <a:srgbClr val="F7F9FA"/>
          </a:solidFill>
          <a:ln w="15875">
            <a:solidFill>
              <a:srgbClr val="2E7D46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253746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685800" y="2866644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48640" y="317754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548640" y="4005072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13.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success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5989320" y="2057400"/>
            <a:ext cx="5212080" cy="1874520"/>
          </a:xfrm>
          <a:prstGeom prst="rect">
            <a:avLst/>
          </a:prstGeom>
          <a:solidFill>
            <a:srgbClr val="F7F9FA"/>
          </a:solidFill>
          <a:ln w="15875">
            <a:solidFill>
              <a:srgbClr val="2E7D46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989320" y="253746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6126480" y="2866644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Task2_Rule04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5989320" y="317754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5989320" y="4005072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14.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page load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48640" y="4434840"/>
            <a:ext cx="5212080" cy="1874520"/>
          </a:xfrm>
          <a:prstGeom prst="rect">
            <a:avLst/>
          </a:prstGeom>
          <a:solidFill>
            <a:srgbClr val="F7F9FA"/>
          </a:solidFill>
          <a:ln w="15875">
            <a:solidFill>
              <a:srgbClr val="2E7D46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48640" y="491490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85800" y="5244084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548640" y="555498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548640" y="6382512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15.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login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5989320" y="4434840"/>
            <a:ext cx="5212080" cy="1874520"/>
          </a:xfrm>
          <a:prstGeom prst="rect">
            <a:avLst/>
          </a:prstGeom>
          <a:solidFill>
            <a:srgbClr val="F7F9FA"/>
          </a:solidFill>
          <a:ln w="15875">
            <a:solidFill>
              <a:srgbClr val="2E7D46"/>
            </a:solidFill>
            <a:prstDash val="dash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" name="Text 18"/>
          <p:cNvSpPr/>
          <p:nvPr/>
        </p:nvSpPr>
        <p:spPr>
          <a:xfrm>
            <a:off x="5989320" y="491490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126480" y="5244084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Task2_DNS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989320" y="555498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5989320" y="6382512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16.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lookup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548640" y="6355080"/>
            <a:ext cx="11109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i="1" dirty="0">
                <a:solidFill>
                  <a:srgbClr val="2E7D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Allowed traffic behaves exactly as intended.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999FB250-5765-19ED-3C68-FB147A8909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244" t="15502" r="23138" b="16856"/>
          <a:stretch>
            <a:fillRect/>
          </a:stretch>
        </p:blipFill>
        <p:spPr>
          <a:xfrm>
            <a:off x="548640" y="2063394"/>
            <a:ext cx="5212080" cy="1908198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3B8F9D21-AD98-0828-50AA-18C2F0FA28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700" t="16532" r="22931" b="18445"/>
          <a:stretch>
            <a:fillRect/>
          </a:stretch>
        </p:blipFill>
        <p:spPr>
          <a:xfrm>
            <a:off x="548640" y="4413528"/>
            <a:ext cx="5212080" cy="189189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A6F58A00-D90D-77FD-C087-A0E08A7CC3B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904" t="15667" r="23166" b="17987"/>
          <a:stretch>
            <a:fillRect/>
          </a:stretch>
        </p:blipFill>
        <p:spPr>
          <a:xfrm>
            <a:off x="5989320" y="2035576"/>
            <a:ext cx="5212080" cy="1908198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BC21A315-DD1F-4E1C-812E-7F1C629A42C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506" t="13635" r="21637" b="14408"/>
          <a:stretch>
            <a:fillRect/>
          </a:stretch>
        </p:blipFill>
        <p:spPr>
          <a:xfrm>
            <a:off x="5989319" y="4423834"/>
            <a:ext cx="5287976" cy="188709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TESTING EVIDENCE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Testing Evidence — Blocked Traffic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057400"/>
            <a:ext cx="5212080" cy="1874520"/>
          </a:xfrm>
          <a:prstGeom prst="rect">
            <a:avLst/>
          </a:prstGeom>
          <a:solidFill>
            <a:srgbClr val="F7F9FA"/>
          </a:solidFill>
          <a:ln w="15875">
            <a:solidFill>
              <a:srgbClr val="B23A3A"/>
            </a:solidFill>
            <a:prstDash val="dash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Text 3"/>
          <p:cNvSpPr/>
          <p:nvPr/>
        </p:nvSpPr>
        <p:spPr>
          <a:xfrm>
            <a:off x="548640" y="253746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685800" y="2866644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Task2_Rule05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48640" y="317754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548640" y="4005072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17.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blocked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5897880" y="2057400"/>
            <a:ext cx="5212080" cy="4224356"/>
          </a:xfrm>
          <a:prstGeom prst="rect">
            <a:avLst/>
          </a:prstGeom>
          <a:solidFill>
            <a:srgbClr val="F7F9FA"/>
          </a:solidFill>
          <a:ln w="15875">
            <a:solidFill>
              <a:srgbClr val="B23A3A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989320" y="253746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6126480" y="6377854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18.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FTP blocked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48640" y="4434840"/>
            <a:ext cx="5212080" cy="1874520"/>
          </a:xfrm>
          <a:prstGeom prst="rect">
            <a:avLst/>
          </a:prstGeom>
          <a:solidFill>
            <a:srgbClr val="F7F9FA"/>
          </a:solidFill>
          <a:ln w="15875">
            <a:solidFill>
              <a:srgbClr val="B23A3A"/>
            </a:solidFill>
            <a:prstDash val="dash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" name="Text 13"/>
          <p:cNvSpPr/>
          <p:nvPr/>
        </p:nvSpPr>
        <p:spPr>
          <a:xfrm>
            <a:off x="548640" y="491490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85800" y="5244084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4459"/>
                </a:solidFill>
                <a:latin typeface="Courier New" pitchFamily="34" charset="0"/>
                <a:ea typeface="Courier New" pitchFamily="34" charset="-122"/>
                <a:cs typeface="Courier New" pitchFamily="34" charset="-120"/>
              </a:rPr>
              <a:t>Task2_Rule09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548640" y="555498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548640" y="6382512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19.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Stealth rule test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5989320" y="4914900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126480" y="5244084"/>
            <a:ext cx="49377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989320" y="5554980"/>
            <a:ext cx="5212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5989320" y="6382512"/>
            <a:ext cx="52120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548640" y="6355080"/>
            <a:ext cx="11109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i="1" dirty="0">
                <a:solidFill>
                  <a:srgbClr val="B23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correctly blocks unauthorised traffic.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E7CE5B2-F347-DD3C-3412-7A89EFBBA7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2060929"/>
            <a:ext cx="5212080" cy="189842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706CE08D-392A-615F-FDB5-507F50F5F6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5020" y="2038154"/>
            <a:ext cx="5257800" cy="4266376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715878C-7C0B-96A7-A113-4F7718BAF6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741" y="4398264"/>
            <a:ext cx="5240979" cy="191214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· TESTING EVIDENCE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Logs &amp; Monitor Verification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1280160" y="2011680"/>
            <a:ext cx="9646920" cy="374904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Text 3"/>
          <p:cNvSpPr/>
          <p:nvPr/>
        </p:nvSpPr>
        <p:spPr>
          <a:xfrm>
            <a:off x="1280160" y="3429000"/>
            <a:ext cx="9646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417320" y="3758184"/>
            <a:ext cx="9372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1280160" y="4069080"/>
            <a:ext cx="9646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280160" y="5833872"/>
            <a:ext cx="9646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21.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Logs Verification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1280160" y="5999327"/>
            <a:ext cx="9646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Callouts to identify on the log entry: Rule Name · Source · Destination · Action · Timestamp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1280160" y="6217920"/>
            <a:ext cx="9646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Observation: logs confirm successful enforcement of firewall policies.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7BC3246-325F-98DF-B079-44E73944DC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0160" y="2011680"/>
            <a:ext cx="9646920" cy="374904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· ADDITIONAL SECURITY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Threat Prevention — Strict Profile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103120"/>
            <a:ext cx="5120640" cy="621792"/>
          </a:xfrm>
          <a:prstGeom prst="roundRect">
            <a:avLst>
              <a:gd name="adj" fmla="val 8824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2103120"/>
            <a:ext cx="512064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Extraction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800100" y="2834640"/>
            <a:ext cx="4617720" cy="621792"/>
          </a:xfrm>
          <a:prstGeom prst="roundRect">
            <a:avLst>
              <a:gd name="adj" fmla="val 8824"/>
            </a:avLst>
          </a:prstGeom>
          <a:solidFill>
            <a:srgbClr val="E4EAEC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00100" y="2834640"/>
            <a:ext cx="461772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Emulation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1051560" y="3566160"/>
            <a:ext cx="4114800" cy="621792"/>
          </a:xfrm>
          <a:prstGeom prst="roundRect">
            <a:avLst>
              <a:gd name="adj" fmla="val 8824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51560" y="3566160"/>
            <a:ext cx="41148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1303020" y="4297680"/>
            <a:ext cx="3611880" cy="621792"/>
          </a:xfrm>
          <a:prstGeom prst="roundRect">
            <a:avLst>
              <a:gd name="adj" fmla="val 8824"/>
            </a:avLst>
          </a:prstGeom>
          <a:solidFill>
            <a:srgbClr val="E4EAEC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303020" y="4297680"/>
            <a:ext cx="361188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Anti-Virus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1554480" y="5029200"/>
            <a:ext cx="3108960" cy="621792"/>
          </a:xfrm>
          <a:prstGeom prst="roundRect">
            <a:avLst>
              <a:gd name="adj" fmla="val 8824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554480" y="5029200"/>
            <a:ext cx="310896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44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48640" y="5897880"/>
            <a:ext cx="5120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changed: Optimized → Strict, enabling all five blades above.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5989320" y="2103120"/>
            <a:ext cx="5623560" cy="187452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989320" y="2583180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6126480" y="2912364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5989320" y="3223260"/>
            <a:ext cx="5623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5989320" y="4050792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22.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Changed to Strict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5989320" y="4160520"/>
            <a:ext cx="5623560" cy="187452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989320" y="4640580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126480" y="4969764"/>
            <a:ext cx="5349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5989320" y="5280660"/>
            <a:ext cx="5623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5989320" y="6108192"/>
            <a:ext cx="5623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23.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Install Success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686BB91-31C7-061C-AE14-550673303D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9320" y="2047784"/>
            <a:ext cx="5623560" cy="196332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434626ED-B680-7F01-332D-EF79F23946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4121657"/>
            <a:ext cx="5669280" cy="1963327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· ADDITIONAL SECURITY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Verification After Hardening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2057400"/>
            <a:ext cx="5349240" cy="310896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48640" y="3154680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685800" y="3483864"/>
            <a:ext cx="5074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48640" y="3794760"/>
            <a:ext cx="53492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548640" y="5239512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24.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Test After Strict Profile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6263640" y="2057400"/>
            <a:ext cx="5349240" cy="3108960"/>
          </a:xfrm>
          <a:prstGeom prst="rect">
            <a:avLst/>
          </a:prstGeom>
          <a:solidFill>
            <a:srgbClr val="F7F9FA"/>
          </a:solidFill>
          <a:ln w="15875">
            <a:solidFill>
              <a:srgbClr val="D9DEE2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263640" y="3154680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6400800" y="3483864"/>
            <a:ext cx="5074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6263640" y="3794760"/>
            <a:ext cx="53492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6263640" y="5239512"/>
            <a:ext cx="5349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25. </a:t>
            </a:r>
            <a:r>
              <a:rPr lang="en-US" sz="1050" i="1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Anti-Virus Logs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79121" y="5566238"/>
            <a:ext cx="5349240" cy="868680"/>
          </a:xfrm>
          <a:prstGeom prst="roundRect">
            <a:avLst>
              <a:gd name="adj" fmla="val 8421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77240" y="5504688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Before: </a:t>
            </a:r>
            <a:r>
              <a:rPr lang="en-US" sz="115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Optimized profile — baseline protection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777240" y="5852160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After: </a:t>
            </a:r>
            <a:r>
              <a:rPr lang="en-US" sz="115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Strict profile — full blade coverage, connectivity unaffected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6263640" y="5577840"/>
            <a:ext cx="5349240" cy="868680"/>
          </a:xfrm>
          <a:prstGeom prst="roundRect">
            <a:avLst>
              <a:gd name="adj" fmla="val 8421"/>
            </a:avLst>
          </a:prstGeom>
          <a:solidFill>
            <a:srgbClr val="E7F1EA"/>
          </a:solidFill>
          <a:ln w="12700">
            <a:solidFill>
              <a:srgbClr val="2E7D4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92240" y="5394960"/>
            <a:ext cx="4892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7D4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Conclusion: security increased without affecting connectivity.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ACCA7032 · Enterprise Network Security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1277295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97979C9-83CA-CB36-305C-60348027DB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39" y="2029968"/>
            <a:ext cx="5349239" cy="311305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4C1FB4E-1FB9-55F7-3674-DF96AFDACF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1811" y="2039112"/>
            <a:ext cx="5349239" cy="3172968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17320"/>
          </a:xfrm>
          <a:prstGeom prst="rect">
            <a:avLst/>
          </a:prstGeom>
          <a:solidFill>
            <a:srgbClr val="F7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48640" y="384048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2C5F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548640" y="658368"/>
            <a:ext cx="10789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Outcomes &amp; Lessons Learned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548640" y="1783080"/>
            <a:ext cx="5349240" cy="2331720"/>
          </a:xfrm>
          <a:prstGeom prst="roundRect">
            <a:avLst>
              <a:gd name="adj" fmla="val 3137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49808" y="1929384"/>
            <a:ext cx="4946904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Achievements</a:t>
            </a: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749808" y="2258568"/>
            <a:ext cx="4946904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Fully operational three-tier Check Point deployment across two sites.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10-rule least-privilege firewall policy, tested and verified.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hardened to Strict without breaking connectivity.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6126480" y="1783080"/>
            <a:ext cx="5349240" cy="2331720"/>
          </a:xfrm>
          <a:prstGeom prst="roundRect">
            <a:avLst>
              <a:gd name="adj" fmla="val 3137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327648" y="1929384"/>
            <a:ext cx="4946904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Challenges Solved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6327648" y="2258568"/>
            <a:ext cx="4946904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Resolved network adapter naming conflicts during setup.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Corrected inter-site routing between gateways.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Diagnosed and fixed Windows weak host model cross-adapter issue.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548640" y="4297680"/>
            <a:ext cx="5349240" cy="1691640"/>
          </a:xfrm>
          <a:prstGeom prst="roundRect">
            <a:avLst>
              <a:gd name="adj" fmla="val 4324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49808" y="4443984"/>
            <a:ext cx="4946904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Future Improvements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749808" y="4773168"/>
            <a:ext cx="4946904" cy="10698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 logging to a centralised SIEM for long-term analysis.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automated rulebase auditing for redundancy/shadowing.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126480" y="4297680"/>
            <a:ext cx="5349240" cy="1691640"/>
          </a:xfrm>
          <a:prstGeom prst="roundRect">
            <a:avLst>
              <a:gd name="adj" fmla="val 4324"/>
            </a:avLst>
          </a:prstGeom>
          <a:solidFill>
            <a:srgbClr val="F7F9FA"/>
          </a:solidFill>
          <a:ln w="12700">
            <a:solidFill>
              <a:srgbClr val="D9DEE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327648" y="4443984"/>
            <a:ext cx="4946904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Skills Demonstrated</a:t>
            </a:r>
            <a:endParaRPr lang="en-US" sz="1350" dirty="0"/>
          </a:p>
        </p:txBody>
      </p:sp>
      <p:sp>
        <p:nvSpPr>
          <p:cNvPr id="16" name="Text 14"/>
          <p:cNvSpPr/>
          <p:nvPr/>
        </p:nvSpPr>
        <p:spPr>
          <a:xfrm>
            <a:off x="6327648" y="4773168"/>
            <a:ext cx="4946904" cy="106984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firewall design, SIC/licensing administration.</a:t>
            </a:r>
            <a:endParaRPr lang="en-US" sz="1100" dirty="0"/>
          </a:p>
          <a:p>
            <a:pPr marL="152400" indent="-152400">
              <a:lnSpc>
                <a:spcPct val="115000"/>
              </a:lnSpc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B27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testing methodology and evidence-based verification.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548640" y="617220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F44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 — Questions?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35733E2-6A00-636F-81EA-F8DE3C22190E}"/>
              </a:ext>
            </a:extLst>
          </p:cNvPr>
          <p:cNvSpPr txBox="1"/>
          <p:nvPr/>
        </p:nvSpPr>
        <p:spPr>
          <a:xfrm>
            <a:off x="71168" y="234409"/>
            <a:ext cx="60945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B273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Outcomes &amp; Lessons Learned</a:t>
            </a: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01386D-465B-6AB8-63D1-2A1496A362A0}"/>
              </a:ext>
            </a:extLst>
          </p:cNvPr>
          <p:cNvSpPr txBox="1"/>
          <p:nvPr/>
        </p:nvSpPr>
        <p:spPr>
          <a:xfrm>
            <a:off x="71166" y="757629"/>
            <a:ext cx="12049665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buNone/>
            </a:pPr>
            <a:r>
              <a:rPr lang="en-GB" b="1" dirty="0"/>
              <a:t>1. Check Point official documentation :</a:t>
            </a:r>
            <a:endParaRPr lang="en-GB" dirty="0"/>
          </a:p>
          <a:p>
            <a:pPr rtl="0">
              <a:buNone/>
            </a:pPr>
            <a:r>
              <a:rPr lang="en-GB" dirty="0"/>
              <a:t>Check Point Software Technologies (2024) </a:t>
            </a:r>
            <a:r>
              <a:rPr lang="en-GB" i="1" dirty="0"/>
              <a:t>R81.20 Security Management Administration Guide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https://sc1.checkpoint.com/documents/R81.20/WebAdminGuides/EN/CP_R81.20_SecurityManagement_AdminGuide/Content/Topics-SECMG/Introduction.htm</a:t>
            </a:r>
            <a:r>
              <a:rPr lang="en-GB" dirty="0"/>
              <a:t>.</a:t>
            </a:r>
          </a:p>
          <a:p>
            <a:pPr rtl="0">
              <a:buNone/>
            </a:pPr>
            <a:r>
              <a:rPr lang="en-GB" b="1" dirty="0"/>
              <a:t>2. Check Point Gaia OS :</a:t>
            </a:r>
            <a:endParaRPr lang="en-GB" dirty="0"/>
          </a:p>
          <a:p>
            <a:pPr rtl="0">
              <a:buNone/>
            </a:pPr>
            <a:r>
              <a:rPr lang="en-GB" dirty="0"/>
              <a:t>Check Point Software Technologies (2024) </a:t>
            </a:r>
            <a:r>
              <a:rPr lang="en-GB" i="1" dirty="0"/>
              <a:t>R81.20 Gaia Administration Guide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https://sc1.checkpoint.com/documents/R81.20/WebAdminGuides/EN/CP_R81.20_Gaia_AdminGuide/Content/Topics-GAG/Introduction.htm</a:t>
            </a:r>
            <a:r>
              <a:rPr lang="en-GB" dirty="0"/>
              <a:t>.</a:t>
            </a:r>
          </a:p>
          <a:p>
            <a:pPr rtl="0">
              <a:buNone/>
            </a:pPr>
            <a:r>
              <a:rPr lang="en-GB" b="1" dirty="0"/>
              <a:t>3. Check Point Threat Prevention:</a:t>
            </a:r>
            <a:endParaRPr lang="en-GB" dirty="0"/>
          </a:p>
          <a:p>
            <a:pPr rtl="0">
              <a:buNone/>
            </a:pPr>
            <a:r>
              <a:rPr lang="en-GB" dirty="0"/>
              <a:t>Check Point Software Technologies (2024) </a:t>
            </a:r>
            <a:r>
              <a:rPr lang="en-GB" i="1" dirty="0"/>
              <a:t>R81.20 Threat Prevention Administration Guide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https://sc1.checkpoint.com/documents/R81.20/WebAdminGuides/EN/CP_R81.20_ThreatPrevention_AdminGuide/Content/Topics-TPG/Introduction.htm</a:t>
            </a:r>
            <a:r>
              <a:rPr lang="en-GB" dirty="0"/>
              <a:t> .</a:t>
            </a:r>
          </a:p>
          <a:p>
            <a:pPr rtl="0">
              <a:buNone/>
            </a:pPr>
            <a:r>
              <a:rPr lang="en-GB" b="1" dirty="0"/>
              <a:t>4. Firewall best practices :</a:t>
            </a:r>
            <a:endParaRPr lang="en-GB" dirty="0"/>
          </a:p>
          <a:p>
            <a:pPr rtl="0">
              <a:buNone/>
            </a:pPr>
            <a:r>
              <a:rPr lang="en-GB" dirty="0"/>
              <a:t>NIST (2009) </a:t>
            </a:r>
            <a:r>
              <a:rPr lang="en-GB" i="1" dirty="0"/>
              <a:t>Guidelines on Firewalls and Firewall Policy: Special Publication 800-41 Revision 1</a:t>
            </a:r>
            <a:r>
              <a:rPr lang="en-GB" dirty="0"/>
              <a:t>. Gaithersburg: National Institute of Standards and Technology. Available at: </a:t>
            </a:r>
            <a:r>
              <a:rPr lang="en-GB" dirty="0">
                <a:hlinkClick r:id="rId5"/>
              </a:rPr>
              <a:t>https://csrc.nist.gov/publications/detail/sp/800-41/rev-1/final</a:t>
            </a:r>
            <a:r>
              <a:rPr lang="en-GB" dirty="0"/>
              <a:t> (Accessed: 31 July 2026).</a:t>
            </a:r>
          </a:p>
          <a:p>
            <a:pPr rtl="0">
              <a:buNone/>
            </a:pPr>
            <a:r>
              <a:rPr lang="en-GB" b="1" dirty="0"/>
              <a:t>5. Network security textbook:</a:t>
            </a:r>
            <a:endParaRPr lang="en-GB" dirty="0"/>
          </a:p>
          <a:p>
            <a:pPr rtl="0">
              <a:buNone/>
            </a:pPr>
            <a:r>
              <a:rPr lang="en-GB" dirty="0"/>
              <a:t>Stallings, W. (2017) </a:t>
            </a:r>
            <a:r>
              <a:rPr lang="en-GB" i="1" dirty="0"/>
              <a:t>Network Security Essentials: Applications and Standards</a:t>
            </a:r>
            <a:r>
              <a:rPr lang="en-GB" dirty="0"/>
              <a:t>. 6th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pPr rtl="0">
              <a:buNone/>
            </a:pPr>
            <a:r>
              <a:rPr lang="en-GB" b="1" dirty="0"/>
              <a:t>6. Microsoft documentation :</a:t>
            </a:r>
            <a:endParaRPr lang="en-GB" dirty="0"/>
          </a:p>
          <a:p>
            <a:pPr rtl="0">
              <a:buNone/>
            </a:pPr>
            <a:r>
              <a:rPr lang="en-GB" dirty="0"/>
              <a:t>Microsoft (2023) </a:t>
            </a:r>
            <a:r>
              <a:rPr lang="en-GB" i="1" dirty="0"/>
              <a:t>TCP/IP Fundamentals for Microsoft Windows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https://learn.microsoft.com/en-us/windows-server/networking/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081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1403</Words>
  <Application>Microsoft Office PowerPoint</Application>
  <PresentationFormat>Widescreen</PresentationFormat>
  <Paragraphs>271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Cambria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hetvi patel</cp:lastModifiedBy>
  <cp:revision>3</cp:revision>
  <dcterms:created xsi:type="dcterms:W3CDTF">2026-08-01T13:43:04Z</dcterms:created>
  <dcterms:modified xsi:type="dcterms:W3CDTF">2026-08-11T16:17:42Z</dcterms:modified>
</cp:coreProperties>
</file>