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6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6BF87-DE63-4A14-A1A6-200C5ABC84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7C9C74-242C-402B-9D3B-C5A10C3228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6756F-7B75-4C72-9780-5CA831C87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24A01-A8F7-4158-80F9-9B6BC97B9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6F2F32-637D-4850-9076-097C71438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48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740E-64A9-464E-889D-BD980412A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CECE3-1B2F-4FBE-937B-9892EE1E0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0DE74-AABB-47A6-965A-3C71C5C6D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250D98-4D52-4EAF-9C39-11AE2D2A3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BE34-0101-4B23-813E-199F9E4F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545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1C9EC-8A97-4DC0-AC0D-400A47D7F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76755E-8A46-4F37-B770-F8CE0533C3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5C2D51-9509-4245-95BF-7469308B6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A34C1E-2BB7-4049-B5C8-B29E58A9E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EE8CF3-D930-4571-BF9D-CE0F53376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089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7CEE8-8B70-4364-A159-5BF34525C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97862-6556-40F6-BFCC-5AF885CBF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6A9F94-0D5F-4A7D-ADC6-0D91D070DF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384F59-38C8-4681-B275-1DC25C830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90C2E8-8007-4B31-B301-F032832465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BABE80-A323-4896-8A6F-C1A40C583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785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A40BC-56AE-46D7-AFBC-4027DA03A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1B9F19-E6B1-4586-B38C-B0E75481C7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CFA40F-7FBF-4023-9066-4BB975A762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8172CB-E159-4292-8122-6DA3F6731B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D95156-CD1E-469A-83D2-B64907BC90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DEE2ED-C3FA-49A3-8F5D-23B82CE77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A78A9B-D340-4239-A78F-72A014717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6380EC-02BF-4A29-8402-EA3203026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89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E39CD-88C4-4DF9-B5A4-F0560E39F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063376-ED74-488E-85A3-8371E495A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4B4896-096C-4F37-8873-2CA2200B0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C285C-21F2-4ACA-8D38-DB2E29956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376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B1E5A9-AC4F-4167-9B91-C437821B8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E6C09A-9CA2-4623-AE1E-996C57757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B2233C-3143-4EE2-9B70-CF972C1AA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153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52A65-4E3E-47E3-97D8-81D02E8A0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317DE-65EB-40A2-8B6E-DF5B47608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046C87-4D50-44C5-A9AD-3C77D54E89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69B2CA-F409-493C-8CE1-991C3E31F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8B8E32-9142-4D04-B270-9B0808A8A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98F8C9-B0F4-4E13-BC68-FF52BF481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016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B1E2F-277A-43A6-B234-F7AB72F2F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BC51E7-6965-42ED-A397-FE2D66C0A0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A06100-F003-429D-961D-A6A29F1B32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D859D9-800D-481A-982A-C924BEF87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0DE641-9C4B-412B-AEF4-0FE3BD347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DE46B5-14A4-4ADD-B477-3F7AA823C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25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74844-ED27-41F4-9DAC-12523A96A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8EC058-622C-44E5-9311-ED2923DFDD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8F9553-0FDE-4469-8CDE-B813D15B2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8E7411-31A8-4DC2-8C41-01B0938A9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453CD4-199B-4953-8BB0-4F1620FBB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746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320FE2-940C-46AD-8F67-70D9199DF0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85FC1F-CDFF-4630-AB61-B83BEF6F71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B01E9-8044-4D07-96E9-C2D20D97C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28478C-77AF-4B1D-B454-6D10E1EC6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B78EC-56A5-4EFC-89CF-5C618A559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258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282C4F-0C36-4A88-B270-A3F81007D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D1D54E-19E4-474D-8516-35C66F577E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FF6E99-BB6F-4892-A8DF-CCD61ED92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39BB6-223E-45CD-8A3C-16DCC5774F4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539933-04F1-4621-BB4F-827B6F50B4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4DAEF-57B9-425C-A701-ECAD13C82B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885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is.wikipedia.org/wiki/Albert_Einstein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12A6B-AC13-4D81-AE8E-0809317D31D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Absolutes and Framework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E4B46B-ED16-4CEB-8308-1D5D8C2A2A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646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DF89A-9991-4955-9413-7D638CE50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Systems Engineering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C0728-2889-4340-9C49-B7338B875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529" y="1825625"/>
            <a:ext cx="11405361" cy="1224200"/>
          </a:xfrm>
        </p:spPr>
        <p:txBody>
          <a:bodyPr>
            <a:normAutofit/>
          </a:bodyPr>
          <a:lstStyle/>
          <a:p>
            <a:r>
              <a:rPr lang="en-GB" sz="2400" dirty="0"/>
              <a:t>The Systems Engineering framework is built around five interdependent absolutes.</a:t>
            </a:r>
          </a:p>
          <a:p>
            <a:pPr marL="0" indent="0">
              <a:buNone/>
            </a:pPr>
            <a:r>
              <a:rPr lang="en-GB" sz="2400" dirty="0"/>
              <a:t> </a:t>
            </a:r>
          </a:p>
        </p:txBody>
      </p:sp>
      <p:sp>
        <p:nvSpPr>
          <p:cNvPr id="7" name="Star: 16 Points 6">
            <a:extLst>
              <a:ext uri="{FF2B5EF4-FFF2-40B4-BE49-F238E27FC236}">
                <a16:creationId xmlns:a16="http://schemas.microsoft.com/office/drawing/2014/main" id="{6AF662E5-9936-4B37-9E0F-4AE7B90D6893}"/>
              </a:ext>
            </a:extLst>
          </p:cNvPr>
          <p:cNvSpPr/>
          <p:nvPr/>
        </p:nvSpPr>
        <p:spPr>
          <a:xfrm>
            <a:off x="711809" y="2560595"/>
            <a:ext cx="3356450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People</a:t>
            </a:r>
          </a:p>
        </p:txBody>
      </p:sp>
      <p:sp>
        <p:nvSpPr>
          <p:cNvPr id="8" name="Star: 16 Points 7">
            <a:extLst>
              <a:ext uri="{FF2B5EF4-FFF2-40B4-BE49-F238E27FC236}">
                <a16:creationId xmlns:a16="http://schemas.microsoft.com/office/drawing/2014/main" id="{491AC252-30AA-49B7-99E3-46F5581931FD}"/>
              </a:ext>
            </a:extLst>
          </p:cNvPr>
          <p:cNvSpPr/>
          <p:nvPr/>
        </p:nvSpPr>
        <p:spPr>
          <a:xfrm>
            <a:off x="7193829" y="2437725"/>
            <a:ext cx="3356450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Process</a:t>
            </a:r>
          </a:p>
        </p:txBody>
      </p:sp>
      <p:sp>
        <p:nvSpPr>
          <p:cNvPr id="9" name="Star: 16 Points 8">
            <a:extLst>
              <a:ext uri="{FF2B5EF4-FFF2-40B4-BE49-F238E27FC236}">
                <a16:creationId xmlns:a16="http://schemas.microsoft.com/office/drawing/2014/main" id="{46B21E44-F57D-4394-884B-6842EB7FE873}"/>
              </a:ext>
            </a:extLst>
          </p:cNvPr>
          <p:cNvSpPr/>
          <p:nvPr/>
        </p:nvSpPr>
        <p:spPr>
          <a:xfrm>
            <a:off x="3909016" y="3424263"/>
            <a:ext cx="3444056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Tools and Techniques</a:t>
            </a:r>
          </a:p>
        </p:txBody>
      </p:sp>
      <p:sp>
        <p:nvSpPr>
          <p:cNvPr id="10" name="Star: 16 Points 9">
            <a:extLst>
              <a:ext uri="{FF2B5EF4-FFF2-40B4-BE49-F238E27FC236}">
                <a16:creationId xmlns:a16="http://schemas.microsoft.com/office/drawing/2014/main" id="{560D44F1-8988-4C75-9690-C49887361F04}"/>
              </a:ext>
            </a:extLst>
          </p:cNvPr>
          <p:cNvSpPr/>
          <p:nvPr/>
        </p:nvSpPr>
        <p:spPr>
          <a:xfrm>
            <a:off x="1175854" y="4710081"/>
            <a:ext cx="3444056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Technology</a:t>
            </a:r>
          </a:p>
        </p:txBody>
      </p:sp>
      <p:sp>
        <p:nvSpPr>
          <p:cNvPr id="11" name="Star: 16 Points 10">
            <a:extLst>
              <a:ext uri="{FF2B5EF4-FFF2-40B4-BE49-F238E27FC236}">
                <a16:creationId xmlns:a16="http://schemas.microsoft.com/office/drawing/2014/main" id="{4D38ADB3-9D83-48A4-A349-9C8143710564}"/>
              </a:ext>
            </a:extLst>
          </p:cNvPr>
          <p:cNvSpPr/>
          <p:nvPr/>
        </p:nvSpPr>
        <p:spPr>
          <a:xfrm>
            <a:off x="6973443" y="4710081"/>
            <a:ext cx="3444056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Product</a:t>
            </a:r>
          </a:p>
        </p:txBody>
      </p:sp>
    </p:spTree>
    <p:extLst>
      <p:ext uri="{BB962C8B-B14F-4D97-AF65-F5344CB8AC3E}">
        <p14:creationId xmlns:p14="http://schemas.microsoft.com/office/powerpoint/2010/main" val="2943117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5BD76-EBDC-40E6-A492-8D849F338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723" y="2692180"/>
            <a:ext cx="10515600" cy="3789667"/>
          </a:xfrm>
        </p:spPr>
        <p:txBody>
          <a:bodyPr/>
          <a:lstStyle/>
          <a:p>
            <a:r>
              <a:rPr lang="en-GB" dirty="0"/>
              <a:t>Possibly the most overlooked! </a:t>
            </a:r>
          </a:p>
          <a:p>
            <a:r>
              <a:rPr lang="en-GB" dirty="0"/>
              <a:t>“People are our most valuable asset!”</a:t>
            </a:r>
          </a:p>
          <a:p>
            <a:r>
              <a:rPr lang="en-GB" dirty="0"/>
              <a:t>Skilled in the specialisms required.</a:t>
            </a:r>
          </a:p>
          <a:p>
            <a:r>
              <a:rPr lang="en-GB" dirty="0"/>
              <a:t>Able to see the higher level interactions.</a:t>
            </a:r>
          </a:p>
          <a:p>
            <a:r>
              <a:rPr lang="en-GB" dirty="0"/>
              <a:t>Able to communicate with other disciplines.</a:t>
            </a:r>
          </a:p>
          <a:p>
            <a:r>
              <a:rPr lang="en-GB" dirty="0"/>
              <a:t>Able to share knowledge.</a:t>
            </a:r>
          </a:p>
          <a:p>
            <a:endParaRPr lang="en-GB" dirty="0"/>
          </a:p>
        </p:txBody>
      </p:sp>
      <p:sp>
        <p:nvSpPr>
          <p:cNvPr id="4" name="Star: 16 Points 3">
            <a:extLst>
              <a:ext uri="{FF2B5EF4-FFF2-40B4-BE49-F238E27FC236}">
                <a16:creationId xmlns:a16="http://schemas.microsoft.com/office/drawing/2014/main" id="{A9841157-AB59-4B8A-84A3-603584D66BC3}"/>
              </a:ext>
            </a:extLst>
          </p:cNvPr>
          <p:cNvSpPr/>
          <p:nvPr/>
        </p:nvSpPr>
        <p:spPr>
          <a:xfrm>
            <a:off x="120460" y="200676"/>
            <a:ext cx="3356450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People</a:t>
            </a:r>
          </a:p>
        </p:txBody>
      </p:sp>
      <p:pic>
        <p:nvPicPr>
          <p:cNvPr id="6" name="Picture 5" descr="A person with white hair&#10;&#10;Description automatically generated with medium confidence">
            <a:extLst>
              <a:ext uri="{FF2B5EF4-FFF2-40B4-BE49-F238E27FC236}">
                <a16:creationId xmlns:a16="http://schemas.microsoft.com/office/drawing/2014/main" id="{AC840D08-E8B3-4181-AA2F-AF6B6BB6F7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16441" y="2692180"/>
            <a:ext cx="1828800" cy="2438400"/>
          </a:xfrm>
          <a:prstGeom prst="rect">
            <a:avLst/>
          </a:prstGeom>
        </p:spPr>
      </p:pic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2B61E2F4-6F2C-4EE0-B932-AADB8630EDC9}"/>
              </a:ext>
            </a:extLst>
          </p:cNvPr>
          <p:cNvSpPr/>
          <p:nvPr/>
        </p:nvSpPr>
        <p:spPr>
          <a:xfrm>
            <a:off x="9569259" y="1045811"/>
            <a:ext cx="2316115" cy="1221890"/>
          </a:xfrm>
          <a:prstGeom prst="wedgeRoundRectCallout">
            <a:avLst>
              <a:gd name="adj1" fmla="val -46365"/>
              <a:gd name="adj2" fmla="val 114929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If you can’t explain it simply , you don’t understand it well enough</a:t>
            </a:r>
          </a:p>
        </p:txBody>
      </p:sp>
    </p:spTree>
    <p:extLst>
      <p:ext uri="{BB962C8B-B14F-4D97-AF65-F5344CB8AC3E}">
        <p14:creationId xmlns:p14="http://schemas.microsoft.com/office/powerpoint/2010/main" val="1860938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10580-0C29-48DB-B169-7B37628920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42523"/>
            <a:ext cx="10515600" cy="3934439"/>
          </a:xfrm>
        </p:spPr>
        <p:txBody>
          <a:bodyPr/>
          <a:lstStyle/>
          <a:p>
            <a:r>
              <a:rPr lang="en-GB" dirty="0"/>
              <a:t>Regrettably, we all need a rule book.</a:t>
            </a:r>
          </a:p>
          <a:p>
            <a:r>
              <a:rPr lang="en-GB" dirty="0"/>
              <a:t>Legislation.</a:t>
            </a:r>
          </a:p>
          <a:p>
            <a:r>
              <a:rPr lang="en-GB" dirty="0"/>
              <a:t>There for your protection.</a:t>
            </a:r>
          </a:p>
          <a:p>
            <a:r>
              <a:rPr lang="en-GB" dirty="0"/>
              <a:t>Should tell you what to do rather than how to do it.</a:t>
            </a:r>
          </a:p>
          <a:p>
            <a:pPr lvl="1"/>
            <a:r>
              <a:rPr lang="en-GB" dirty="0"/>
              <a:t>Recommendation rather than explicit instruction.</a:t>
            </a:r>
          </a:p>
          <a:p>
            <a:pPr lvl="1"/>
            <a:r>
              <a:rPr lang="en-GB" dirty="0"/>
              <a:t>One size does not fit all.</a:t>
            </a:r>
          </a:p>
          <a:p>
            <a:r>
              <a:rPr lang="en-GB" dirty="0"/>
              <a:t>Roles and responsibilities.</a:t>
            </a:r>
          </a:p>
          <a:p>
            <a:r>
              <a:rPr lang="en-GB" dirty="0"/>
              <a:t>Reviews.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Star: 16 Points 3">
            <a:extLst>
              <a:ext uri="{FF2B5EF4-FFF2-40B4-BE49-F238E27FC236}">
                <a16:creationId xmlns:a16="http://schemas.microsoft.com/office/drawing/2014/main" id="{B414A8AB-B627-471A-8CB4-93D854550054}"/>
              </a:ext>
            </a:extLst>
          </p:cNvPr>
          <p:cNvSpPr/>
          <p:nvPr/>
        </p:nvSpPr>
        <p:spPr>
          <a:xfrm>
            <a:off x="201680" y="148987"/>
            <a:ext cx="3356450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Process</a:t>
            </a:r>
          </a:p>
        </p:txBody>
      </p:sp>
    </p:spTree>
    <p:extLst>
      <p:ext uri="{BB962C8B-B14F-4D97-AF65-F5344CB8AC3E}">
        <p14:creationId xmlns:p14="http://schemas.microsoft.com/office/powerpoint/2010/main" val="1932152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99449-85BE-4DD4-BCA6-B4712B43E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59220"/>
            <a:ext cx="10515600" cy="3933482"/>
          </a:xfrm>
        </p:spPr>
        <p:txBody>
          <a:bodyPr/>
          <a:lstStyle/>
          <a:p>
            <a:r>
              <a:rPr lang="en-GB" dirty="0"/>
              <a:t>These are not processes and should not be treated as such!</a:t>
            </a:r>
          </a:p>
          <a:p>
            <a:r>
              <a:rPr lang="en-GB" dirty="0"/>
              <a:t>They are there to help you think.</a:t>
            </a:r>
          </a:p>
          <a:p>
            <a:r>
              <a:rPr lang="en-GB" dirty="0"/>
              <a:t>The majority give “AN answer” not “THE answer”.</a:t>
            </a:r>
          </a:p>
          <a:p>
            <a:r>
              <a:rPr lang="en-GB" dirty="0"/>
              <a:t>Cr*p in! Cr*p out!</a:t>
            </a:r>
          </a:p>
          <a:p>
            <a:r>
              <a:rPr lang="en-GB" dirty="0"/>
              <a:t>It is the output of the tool that is important, not the completion of the matrix or spreadsheet.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tar: 16 Points 5">
            <a:extLst>
              <a:ext uri="{FF2B5EF4-FFF2-40B4-BE49-F238E27FC236}">
                <a16:creationId xmlns:a16="http://schemas.microsoft.com/office/drawing/2014/main" id="{06DAA40E-AE95-4DDE-A01A-F05182077241}"/>
              </a:ext>
            </a:extLst>
          </p:cNvPr>
          <p:cNvSpPr/>
          <p:nvPr/>
        </p:nvSpPr>
        <p:spPr>
          <a:xfrm>
            <a:off x="169284" y="270404"/>
            <a:ext cx="3444056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Tools and Techniques</a:t>
            </a:r>
          </a:p>
        </p:txBody>
      </p:sp>
    </p:spTree>
    <p:extLst>
      <p:ext uri="{BB962C8B-B14F-4D97-AF65-F5344CB8AC3E}">
        <p14:creationId xmlns:p14="http://schemas.microsoft.com/office/powerpoint/2010/main" val="1945249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20402-90C5-4BA5-8F44-BF6DD51E8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85853"/>
            <a:ext cx="10515600" cy="3691109"/>
          </a:xfrm>
        </p:spPr>
        <p:txBody>
          <a:bodyPr/>
          <a:lstStyle/>
          <a:p>
            <a:r>
              <a:rPr lang="en-GB" dirty="0"/>
              <a:t>How we do what we have to do.</a:t>
            </a:r>
          </a:p>
          <a:p>
            <a:r>
              <a:rPr lang="en-GB" dirty="0"/>
              <a:t>Important to understand the interaction and effect of new technology when incorporating it into a design.</a:t>
            </a:r>
          </a:p>
          <a:p>
            <a:r>
              <a:rPr lang="en-GB" dirty="0"/>
              <a:t>Technologies are seldom “substitutes”.</a:t>
            </a:r>
          </a:p>
          <a:p>
            <a:r>
              <a:rPr lang="en-GB" dirty="0"/>
              <a:t>We may need new tests for new technologies.</a:t>
            </a:r>
          </a:p>
          <a:p>
            <a:r>
              <a:rPr lang="en-GB" dirty="0"/>
              <a:t>We may need other new technologies to mature around the system.</a:t>
            </a:r>
          </a:p>
          <a:p>
            <a:endParaRPr lang="en-GB" dirty="0"/>
          </a:p>
        </p:txBody>
      </p:sp>
      <p:sp>
        <p:nvSpPr>
          <p:cNvPr id="4" name="Star: 16 Points 3">
            <a:extLst>
              <a:ext uri="{FF2B5EF4-FFF2-40B4-BE49-F238E27FC236}">
                <a16:creationId xmlns:a16="http://schemas.microsoft.com/office/drawing/2014/main" id="{9D52C0CD-E647-4CA3-91EC-926091A7AAC7}"/>
              </a:ext>
            </a:extLst>
          </p:cNvPr>
          <p:cNvSpPr/>
          <p:nvPr/>
        </p:nvSpPr>
        <p:spPr>
          <a:xfrm>
            <a:off x="91715" y="285918"/>
            <a:ext cx="3444056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Technology</a:t>
            </a:r>
          </a:p>
        </p:txBody>
      </p:sp>
    </p:spTree>
    <p:extLst>
      <p:ext uri="{BB962C8B-B14F-4D97-AF65-F5344CB8AC3E}">
        <p14:creationId xmlns:p14="http://schemas.microsoft.com/office/powerpoint/2010/main" val="3821951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3B4B4-5449-42CB-9610-9296A5F8E6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01434"/>
            <a:ext cx="10515600" cy="3838946"/>
          </a:xfrm>
        </p:spPr>
        <p:txBody>
          <a:bodyPr/>
          <a:lstStyle/>
          <a:p>
            <a:r>
              <a:rPr lang="en-GB" dirty="0"/>
              <a:t>The thing we are turning out.</a:t>
            </a:r>
          </a:p>
          <a:p>
            <a:r>
              <a:rPr lang="en-GB" dirty="0"/>
              <a:t>Can be tangible or intangible. (The OME apprenticeship is a product.)</a:t>
            </a:r>
          </a:p>
          <a:p>
            <a:r>
              <a:rPr lang="en-GB" dirty="0"/>
              <a:t>Design the right thing………………………..</a:t>
            </a:r>
          </a:p>
          <a:p>
            <a:r>
              <a:rPr lang="en-GB" dirty="0"/>
              <a:t>………Then design the thing right.</a:t>
            </a:r>
          </a:p>
        </p:txBody>
      </p:sp>
      <p:sp>
        <p:nvSpPr>
          <p:cNvPr id="4" name="Star: 16 Points 3">
            <a:extLst>
              <a:ext uri="{FF2B5EF4-FFF2-40B4-BE49-F238E27FC236}">
                <a16:creationId xmlns:a16="http://schemas.microsoft.com/office/drawing/2014/main" id="{DC719630-831E-46EA-91A8-4D7DA1C737E7}"/>
              </a:ext>
            </a:extLst>
          </p:cNvPr>
          <p:cNvSpPr/>
          <p:nvPr/>
        </p:nvSpPr>
        <p:spPr>
          <a:xfrm>
            <a:off x="107230" y="264017"/>
            <a:ext cx="3444056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Product</a:t>
            </a:r>
          </a:p>
        </p:txBody>
      </p:sp>
    </p:spTree>
    <p:extLst>
      <p:ext uri="{BB962C8B-B14F-4D97-AF65-F5344CB8AC3E}">
        <p14:creationId xmlns:p14="http://schemas.microsoft.com/office/powerpoint/2010/main" val="4030752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9286D-C4B1-43A8-80C4-4A9969635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75" y="127001"/>
            <a:ext cx="10515600" cy="825500"/>
          </a:xfrm>
        </p:spPr>
        <p:txBody>
          <a:bodyPr/>
          <a:lstStyle/>
          <a:p>
            <a:r>
              <a:rPr lang="en-GB" dirty="0"/>
              <a:t>Attributes Diagram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9A6D03-9403-41AB-9025-757F76D8E833}"/>
              </a:ext>
            </a:extLst>
          </p:cNvPr>
          <p:cNvSpPr/>
          <p:nvPr/>
        </p:nvSpPr>
        <p:spPr>
          <a:xfrm>
            <a:off x="2266950" y="1381125"/>
            <a:ext cx="8515350" cy="4762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PeopPeople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952FF33-C0A2-43DE-92E5-7CB021909F4B}"/>
              </a:ext>
            </a:extLst>
          </p:cNvPr>
          <p:cNvSpPr/>
          <p:nvPr/>
        </p:nvSpPr>
        <p:spPr>
          <a:xfrm>
            <a:off x="2894796" y="1900237"/>
            <a:ext cx="7334250" cy="37242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8D019F0-8F31-466B-9AB6-C1679DCF26B1}"/>
              </a:ext>
            </a:extLst>
          </p:cNvPr>
          <p:cNvSpPr/>
          <p:nvPr/>
        </p:nvSpPr>
        <p:spPr>
          <a:xfrm>
            <a:off x="3619500" y="2486025"/>
            <a:ext cx="5810250" cy="25527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03441B-44B1-44CD-85A7-5AB624A93AA1}"/>
              </a:ext>
            </a:extLst>
          </p:cNvPr>
          <p:cNvSpPr txBox="1"/>
          <p:nvPr/>
        </p:nvSpPr>
        <p:spPr>
          <a:xfrm>
            <a:off x="5911545" y="1370955"/>
            <a:ext cx="10393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People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1F2B25-89A5-4B88-BE29-96CFCE8CF914}"/>
              </a:ext>
            </a:extLst>
          </p:cNvPr>
          <p:cNvSpPr txBox="1"/>
          <p:nvPr/>
        </p:nvSpPr>
        <p:spPr>
          <a:xfrm>
            <a:off x="6018176" y="5701655"/>
            <a:ext cx="10393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People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F26153-ED89-499F-8D6D-9C13FDCE01EB}"/>
              </a:ext>
            </a:extLst>
          </p:cNvPr>
          <p:cNvSpPr txBox="1"/>
          <p:nvPr/>
        </p:nvSpPr>
        <p:spPr>
          <a:xfrm>
            <a:off x="5911545" y="1947844"/>
            <a:ext cx="9772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Process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631356A-49FD-4B77-9A36-87F1D7363295}"/>
              </a:ext>
            </a:extLst>
          </p:cNvPr>
          <p:cNvSpPr/>
          <p:nvPr/>
        </p:nvSpPr>
        <p:spPr>
          <a:xfrm>
            <a:off x="5110162" y="3314700"/>
            <a:ext cx="3681413" cy="102870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Product Development</a:t>
            </a:r>
          </a:p>
          <a:p>
            <a:pPr algn="ctr"/>
            <a:endParaRPr lang="en-GB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E8B4BD3-3255-448C-BAE1-397F432A68AA}"/>
              </a:ext>
            </a:extLst>
          </p:cNvPr>
          <p:cNvSpPr/>
          <p:nvPr/>
        </p:nvSpPr>
        <p:spPr>
          <a:xfrm>
            <a:off x="4824412" y="3314700"/>
            <a:ext cx="571500" cy="1028700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E2DC63D-AF50-49A6-A7AF-527A2A40CE43}"/>
              </a:ext>
            </a:extLst>
          </p:cNvPr>
          <p:cNvSpPr/>
          <p:nvPr/>
        </p:nvSpPr>
        <p:spPr>
          <a:xfrm>
            <a:off x="8520716" y="3324055"/>
            <a:ext cx="571500" cy="1010653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5AE05CE4-CF57-4A5D-88C4-0D1B96F1B78D}"/>
              </a:ext>
            </a:extLst>
          </p:cNvPr>
          <p:cNvSpPr/>
          <p:nvPr/>
        </p:nvSpPr>
        <p:spPr>
          <a:xfrm>
            <a:off x="9203816" y="3429000"/>
            <a:ext cx="2118213" cy="7493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product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E006D49-46A2-49FF-BEA6-F3DF7C5547B9}"/>
              </a:ext>
            </a:extLst>
          </p:cNvPr>
          <p:cNvSpPr/>
          <p:nvPr/>
        </p:nvSpPr>
        <p:spPr>
          <a:xfrm>
            <a:off x="8294148" y="3332745"/>
            <a:ext cx="497427" cy="991793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96591695-BD7B-47DC-AD4D-50414F4BB46D}"/>
              </a:ext>
            </a:extLst>
          </p:cNvPr>
          <p:cNvSpPr/>
          <p:nvPr/>
        </p:nvSpPr>
        <p:spPr>
          <a:xfrm>
            <a:off x="1487767" y="3448929"/>
            <a:ext cx="2581800" cy="7493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DFF4FE9-1947-4D03-AD92-46A38E41BF9B}"/>
              </a:ext>
            </a:extLst>
          </p:cNvPr>
          <p:cNvGrpSpPr/>
          <p:nvPr/>
        </p:nvGrpSpPr>
        <p:grpSpPr>
          <a:xfrm>
            <a:off x="4229344" y="3470976"/>
            <a:ext cx="965727" cy="169692"/>
            <a:chOff x="2447054" y="952501"/>
            <a:chExt cx="1769873" cy="192641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329CBCA-26CA-4F37-81E3-42299D396878}"/>
                </a:ext>
              </a:extLst>
            </p:cNvPr>
            <p:cNvSpPr/>
            <p:nvPr/>
          </p:nvSpPr>
          <p:spPr>
            <a:xfrm>
              <a:off x="2492917" y="952501"/>
              <a:ext cx="1687197" cy="192641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E6C79183-87FD-43A5-98B2-4F51A1C1D231}"/>
                </a:ext>
              </a:extLst>
            </p:cNvPr>
            <p:cNvSpPr/>
            <p:nvPr/>
          </p:nvSpPr>
          <p:spPr>
            <a:xfrm>
              <a:off x="2447054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7B50845-B1F3-4316-B084-D4835F3374C1}"/>
                </a:ext>
              </a:extLst>
            </p:cNvPr>
            <p:cNvSpPr/>
            <p:nvPr/>
          </p:nvSpPr>
          <p:spPr>
            <a:xfrm>
              <a:off x="4143300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9CC71B92-C834-4B4A-B8C9-A0927FCA6814}"/>
              </a:ext>
            </a:extLst>
          </p:cNvPr>
          <p:cNvGrpSpPr/>
          <p:nvPr/>
        </p:nvGrpSpPr>
        <p:grpSpPr>
          <a:xfrm>
            <a:off x="4298096" y="3632022"/>
            <a:ext cx="965727" cy="169692"/>
            <a:chOff x="2447054" y="952501"/>
            <a:chExt cx="1769873" cy="192641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7C1BB54E-F93F-49B6-8C56-75E4C4542025}"/>
                </a:ext>
              </a:extLst>
            </p:cNvPr>
            <p:cNvSpPr/>
            <p:nvPr/>
          </p:nvSpPr>
          <p:spPr>
            <a:xfrm>
              <a:off x="2492917" y="952501"/>
              <a:ext cx="1687197" cy="192641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8CE29B5E-2F3D-4F81-A323-ED75896D631B}"/>
                </a:ext>
              </a:extLst>
            </p:cNvPr>
            <p:cNvSpPr/>
            <p:nvPr/>
          </p:nvSpPr>
          <p:spPr>
            <a:xfrm>
              <a:off x="2447054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6D89089E-5529-45E5-ACE5-6B23BD02C0C6}"/>
                </a:ext>
              </a:extLst>
            </p:cNvPr>
            <p:cNvSpPr/>
            <p:nvPr/>
          </p:nvSpPr>
          <p:spPr>
            <a:xfrm>
              <a:off x="4143300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9E7CA447-910C-4D33-B695-5AB8DB4B040E}"/>
              </a:ext>
            </a:extLst>
          </p:cNvPr>
          <p:cNvGrpSpPr/>
          <p:nvPr/>
        </p:nvGrpSpPr>
        <p:grpSpPr>
          <a:xfrm>
            <a:off x="4308752" y="3974043"/>
            <a:ext cx="965727" cy="169692"/>
            <a:chOff x="2447054" y="952501"/>
            <a:chExt cx="1769873" cy="192641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C0538BD6-E419-4772-B997-4C0951C480D8}"/>
                </a:ext>
              </a:extLst>
            </p:cNvPr>
            <p:cNvSpPr/>
            <p:nvPr/>
          </p:nvSpPr>
          <p:spPr>
            <a:xfrm>
              <a:off x="2492917" y="952501"/>
              <a:ext cx="1687197" cy="192641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1105A8DE-BEA1-4AA4-A4AB-18F11541E158}"/>
                </a:ext>
              </a:extLst>
            </p:cNvPr>
            <p:cNvSpPr/>
            <p:nvPr/>
          </p:nvSpPr>
          <p:spPr>
            <a:xfrm>
              <a:off x="2447054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86778A57-C597-472E-BA6C-D1EF23B0E53B}"/>
                </a:ext>
              </a:extLst>
            </p:cNvPr>
            <p:cNvSpPr/>
            <p:nvPr/>
          </p:nvSpPr>
          <p:spPr>
            <a:xfrm>
              <a:off x="4143300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D180DAED-3187-4D8E-B654-4DA5D920E452}"/>
              </a:ext>
            </a:extLst>
          </p:cNvPr>
          <p:cNvGrpSpPr/>
          <p:nvPr/>
        </p:nvGrpSpPr>
        <p:grpSpPr>
          <a:xfrm>
            <a:off x="4356581" y="3793068"/>
            <a:ext cx="965727" cy="169692"/>
            <a:chOff x="2447054" y="952501"/>
            <a:chExt cx="1769873" cy="192641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3284B4D5-6DFF-4211-9765-D0405AA107CA}"/>
                </a:ext>
              </a:extLst>
            </p:cNvPr>
            <p:cNvSpPr/>
            <p:nvPr/>
          </p:nvSpPr>
          <p:spPr>
            <a:xfrm>
              <a:off x="2492917" y="952501"/>
              <a:ext cx="1687197" cy="192641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4B6EE2BE-7856-49D3-96F8-EAC633A4D88D}"/>
                </a:ext>
              </a:extLst>
            </p:cNvPr>
            <p:cNvSpPr/>
            <p:nvPr/>
          </p:nvSpPr>
          <p:spPr>
            <a:xfrm>
              <a:off x="2447054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24D2909E-FF5C-4DAB-908A-01FCFABA5AEB}"/>
                </a:ext>
              </a:extLst>
            </p:cNvPr>
            <p:cNvSpPr/>
            <p:nvPr/>
          </p:nvSpPr>
          <p:spPr>
            <a:xfrm>
              <a:off x="4143300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861C7979-C905-4A0A-9F93-0482B3712FCF}"/>
              </a:ext>
            </a:extLst>
          </p:cNvPr>
          <p:cNvSpPr txBox="1"/>
          <p:nvPr/>
        </p:nvSpPr>
        <p:spPr>
          <a:xfrm>
            <a:off x="6001679" y="5120729"/>
            <a:ext cx="9772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Process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5CEDC15-07F0-4CFB-9589-7FC5D8DA0A8B}"/>
              </a:ext>
            </a:extLst>
          </p:cNvPr>
          <p:cNvSpPr txBox="1"/>
          <p:nvPr/>
        </p:nvSpPr>
        <p:spPr>
          <a:xfrm>
            <a:off x="1929131" y="3617048"/>
            <a:ext cx="1242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Technology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64015BA4-2AAA-4853-AF76-6F50ECE5CF60}"/>
              </a:ext>
            </a:extLst>
          </p:cNvPr>
          <p:cNvGrpSpPr/>
          <p:nvPr/>
        </p:nvGrpSpPr>
        <p:grpSpPr>
          <a:xfrm>
            <a:off x="4669852" y="2500353"/>
            <a:ext cx="3790666" cy="661947"/>
            <a:chOff x="4669852" y="2500353"/>
            <a:chExt cx="3790666" cy="661947"/>
          </a:xfrm>
        </p:grpSpPr>
        <p:sp>
          <p:nvSpPr>
            <p:cNvPr id="39" name="Arrow: Down 38">
              <a:extLst>
                <a:ext uri="{FF2B5EF4-FFF2-40B4-BE49-F238E27FC236}">
                  <a16:creationId xmlns:a16="http://schemas.microsoft.com/office/drawing/2014/main" id="{39B45FDB-8F51-42B6-8920-C39FBB37258E}"/>
                </a:ext>
              </a:extLst>
            </p:cNvPr>
            <p:cNvSpPr/>
            <p:nvPr/>
          </p:nvSpPr>
          <p:spPr>
            <a:xfrm>
              <a:off x="4669852" y="2510417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" name="Arrow: Down 39">
              <a:extLst>
                <a:ext uri="{FF2B5EF4-FFF2-40B4-BE49-F238E27FC236}">
                  <a16:creationId xmlns:a16="http://schemas.microsoft.com/office/drawing/2014/main" id="{1F591C0B-3603-4FBC-9581-0FD902E52408}"/>
                </a:ext>
              </a:extLst>
            </p:cNvPr>
            <p:cNvSpPr/>
            <p:nvPr/>
          </p:nvSpPr>
          <p:spPr>
            <a:xfrm>
              <a:off x="5786637" y="2500353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Arrow: Down 40">
              <a:extLst>
                <a:ext uri="{FF2B5EF4-FFF2-40B4-BE49-F238E27FC236}">
                  <a16:creationId xmlns:a16="http://schemas.microsoft.com/office/drawing/2014/main" id="{FACED9FD-3FA9-4362-8233-141F2D20460A}"/>
                </a:ext>
              </a:extLst>
            </p:cNvPr>
            <p:cNvSpPr/>
            <p:nvPr/>
          </p:nvSpPr>
          <p:spPr>
            <a:xfrm>
              <a:off x="6903422" y="2500353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2" name="Arrow: Down 41">
              <a:extLst>
                <a:ext uri="{FF2B5EF4-FFF2-40B4-BE49-F238E27FC236}">
                  <a16:creationId xmlns:a16="http://schemas.microsoft.com/office/drawing/2014/main" id="{16CDF492-A036-4CDC-92BE-D6FD7F310A04}"/>
                </a:ext>
              </a:extLst>
            </p:cNvPr>
            <p:cNvSpPr/>
            <p:nvPr/>
          </p:nvSpPr>
          <p:spPr>
            <a:xfrm>
              <a:off x="8020208" y="2500353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E004908C-A1A0-47CB-9BB8-F07841E928D1}"/>
              </a:ext>
            </a:extLst>
          </p:cNvPr>
          <p:cNvGrpSpPr/>
          <p:nvPr/>
        </p:nvGrpSpPr>
        <p:grpSpPr>
          <a:xfrm flipV="1">
            <a:off x="4705887" y="4476938"/>
            <a:ext cx="3790666" cy="577912"/>
            <a:chOff x="4669852" y="2500353"/>
            <a:chExt cx="3790666" cy="661947"/>
          </a:xfrm>
        </p:grpSpPr>
        <p:sp>
          <p:nvSpPr>
            <p:cNvPr id="45" name="Arrow: Down 44">
              <a:extLst>
                <a:ext uri="{FF2B5EF4-FFF2-40B4-BE49-F238E27FC236}">
                  <a16:creationId xmlns:a16="http://schemas.microsoft.com/office/drawing/2014/main" id="{6DE2CD43-11D9-43D2-9778-5C2178FBCBD3}"/>
                </a:ext>
              </a:extLst>
            </p:cNvPr>
            <p:cNvSpPr/>
            <p:nvPr/>
          </p:nvSpPr>
          <p:spPr>
            <a:xfrm>
              <a:off x="4669852" y="2510417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6" name="Arrow: Down 45">
              <a:extLst>
                <a:ext uri="{FF2B5EF4-FFF2-40B4-BE49-F238E27FC236}">
                  <a16:creationId xmlns:a16="http://schemas.microsoft.com/office/drawing/2014/main" id="{FF7B7847-C108-43DA-84C6-AF90425F754A}"/>
                </a:ext>
              </a:extLst>
            </p:cNvPr>
            <p:cNvSpPr/>
            <p:nvPr/>
          </p:nvSpPr>
          <p:spPr>
            <a:xfrm>
              <a:off x="5786637" y="2500353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7" name="Arrow: Down 46">
              <a:extLst>
                <a:ext uri="{FF2B5EF4-FFF2-40B4-BE49-F238E27FC236}">
                  <a16:creationId xmlns:a16="http://schemas.microsoft.com/office/drawing/2014/main" id="{E7C17870-F2B8-4C69-8614-08B1AEA8C4E9}"/>
                </a:ext>
              </a:extLst>
            </p:cNvPr>
            <p:cNvSpPr/>
            <p:nvPr/>
          </p:nvSpPr>
          <p:spPr>
            <a:xfrm>
              <a:off x="6903422" y="2500353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8" name="Arrow: Down 47">
              <a:extLst>
                <a:ext uri="{FF2B5EF4-FFF2-40B4-BE49-F238E27FC236}">
                  <a16:creationId xmlns:a16="http://schemas.microsoft.com/office/drawing/2014/main" id="{72206EA8-CFEB-4FD8-8587-B8738350D504}"/>
                </a:ext>
              </a:extLst>
            </p:cNvPr>
            <p:cNvSpPr/>
            <p:nvPr/>
          </p:nvSpPr>
          <p:spPr>
            <a:xfrm>
              <a:off x="8020208" y="2500353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671498C8-B8CC-4348-BB56-C9052CE01EF1}"/>
              </a:ext>
            </a:extLst>
          </p:cNvPr>
          <p:cNvSpPr txBox="1"/>
          <p:nvPr/>
        </p:nvSpPr>
        <p:spPr>
          <a:xfrm>
            <a:off x="5279251" y="2564410"/>
            <a:ext cx="2155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Tools and Techniques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BAF2095-4C1F-45DA-86A7-B7867EC3EF46}"/>
              </a:ext>
            </a:extLst>
          </p:cNvPr>
          <p:cNvSpPr txBox="1"/>
          <p:nvPr/>
        </p:nvSpPr>
        <p:spPr>
          <a:xfrm>
            <a:off x="5510868" y="4576835"/>
            <a:ext cx="2155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Tools and Techniques</a:t>
            </a:r>
          </a:p>
        </p:txBody>
      </p:sp>
    </p:spTree>
    <p:extLst>
      <p:ext uri="{BB962C8B-B14F-4D97-AF65-F5344CB8AC3E}">
        <p14:creationId xmlns:p14="http://schemas.microsoft.com/office/powerpoint/2010/main" val="9043653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297</Words>
  <Application>Microsoft Office PowerPoint</Application>
  <PresentationFormat>Widescreen</PresentationFormat>
  <Paragraphs>55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Absolutes and Framework</vt:lpstr>
      <vt:lpstr>Systems Engineering Framework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Attributes Diagram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a system?</dc:title>
  <dc:creator>David Holley</dc:creator>
  <cp:lastModifiedBy>David Holley</cp:lastModifiedBy>
  <cp:revision>9</cp:revision>
  <dcterms:created xsi:type="dcterms:W3CDTF">2022-02-14T16:22:27Z</dcterms:created>
  <dcterms:modified xsi:type="dcterms:W3CDTF">2022-03-15T12:58:07Z</dcterms:modified>
</cp:coreProperties>
</file>