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21"/>
  </p:notesMasterIdLst>
  <p:handoutMasterIdLst>
    <p:handoutMasterId r:id="rId22"/>
  </p:handoutMasterIdLst>
  <p:sldIdLst>
    <p:sldId id="363" r:id="rId3"/>
    <p:sldId id="419" r:id="rId4"/>
    <p:sldId id="391" r:id="rId5"/>
    <p:sldId id="393" r:id="rId6"/>
    <p:sldId id="396" r:id="rId7"/>
    <p:sldId id="366" r:id="rId8"/>
    <p:sldId id="450" r:id="rId9"/>
    <p:sldId id="392" r:id="rId10"/>
    <p:sldId id="399" r:id="rId11"/>
    <p:sldId id="421" r:id="rId12"/>
    <p:sldId id="424" r:id="rId13"/>
    <p:sldId id="425" r:id="rId14"/>
    <p:sldId id="426" r:id="rId15"/>
    <p:sldId id="429" r:id="rId16"/>
    <p:sldId id="430" r:id="rId17"/>
    <p:sldId id="431" r:id="rId18"/>
    <p:sldId id="447" r:id="rId19"/>
    <p:sldId id="370" r:id="rId2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70" d="100"/>
          <a:sy n="70" d="100"/>
        </p:scale>
        <p:origin x="84"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968716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296165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688717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022145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537813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345895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5529277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948148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9486100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82592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19073122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806444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479013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866685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61396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28/06/2021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28/06/2021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28/06/2021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28/06/2021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28/06/2021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28/06/2021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28/06/2021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28/06/2021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28/06/2021</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733601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28/06/2021</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2950644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28/06/2021</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2681407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0"/>
            <a:ext cx="53848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0"/>
            <a:ext cx="53848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28/06/2021</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3608746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28/06/2021</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20648467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28/06/2021</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1280683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28/06/2021</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39682693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28/06/2021</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7588801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28/06/2021</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35798475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28/06/2021</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18688360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28/06/2021</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3866881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28/06/2021</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extLst>
      <p:ext uri="{BB962C8B-B14F-4D97-AF65-F5344CB8AC3E}">
        <p14:creationId xmlns:p14="http://schemas.microsoft.com/office/powerpoint/2010/main" val="4291639524"/>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055440" y="4293096"/>
            <a:ext cx="10297144"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a:t>
            </a:r>
          </a:p>
          <a:p>
            <a:pPr eaLnBrk="1" hangingPunct="1"/>
            <a:r>
              <a:rPr lang="en-GB" altLang="en-US" sz="4000" dirty="0">
                <a:solidFill>
                  <a:srgbClr val="FFFF00"/>
                </a:solidFill>
              </a:rPr>
              <a:t>Customer Relationship Management (CRM)</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Digital Marketing</a:t>
            </a:r>
            <a:endParaRPr lang="en-GB" altLang="en-US"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000" dirty="0"/>
              <a:t>How CRM can be seen from the Corporation perspectives. </a:t>
            </a:r>
          </a:p>
          <a:p>
            <a:pPr algn="just"/>
            <a:r>
              <a:rPr lang="en-GB" sz="3000" dirty="0"/>
              <a:t>Understand how products and services are developed and how internal processes are organised with the customer being the main focus.</a:t>
            </a:r>
          </a:p>
          <a:p>
            <a:pPr algn="just"/>
            <a:r>
              <a:rPr lang="en-GB" sz="3000" dirty="0"/>
              <a:t>Understand why companies need to constantly focus on innovation to be able to address and satisfy the changing needs of customers. </a:t>
            </a:r>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232756"/>
            <a:ext cx="6084675" cy="4392488"/>
          </a:xfrm>
        </p:spPr>
        <p:txBody>
          <a:bodyPr/>
          <a:lstStyle/>
          <a:p>
            <a:pPr algn="just"/>
            <a:r>
              <a:rPr lang="en-GB" sz="2700" dirty="0"/>
              <a:t>It is about the relationship between a business and its customers. </a:t>
            </a:r>
          </a:p>
          <a:p>
            <a:pPr algn="just"/>
            <a:r>
              <a:rPr lang="en-GB" sz="2700" dirty="0"/>
              <a:t>Each party contributes and expects something from the relationship. </a:t>
            </a:r>
          </a:p>
          <a:p>
            <a:pPr algn="just"/>
            <a:r>
              <a:rPr lang="en-GB" sz="2700" dirty="0"/>
              <a:t>Customers expect value for their money and a lower price.</a:t>
            </a:r>
          </a:p>
          <a:p>
            <a:pPr algn="just"/>
            <a:r>
              <a:rPr lang="en-GB" sz="2700" dirty="0"/>
              <a:t>Companies expect money, profitable customers and a certain degree of loyalty in exchange for goods and services.</a:t>
            </a:r>
          </a:p>
          <a:p>
            <a:pPr algn="just"/>
            <a:endParaRPr lang="en-GB" dirty="0"/>
          </a:p>
          <a:p>
            <a:endParaRPr lang="en-US" sz="2800" dirty="0"/>
          </a:p>
          <a:p>
            <a:pPr marL="0" indent="0" eaLnBrk="1" hangingPunct="1">
              <a:buNone/>
              <a:defRPr/>
            </a:pPr>
            <a:endParaRPr lang="en-GB" altLang="en-US" sz="2400" dirty="0"/>
          </a:p>
        </p:txBody>
      </p:sp>
      <p:pic>
        <p:nvPicPr>
          <p:cNvPr id="6" name="Picture 5" descr="Diagram&#10;&#10;Description automatically generated">
            <a:extLst>
              <a:ext uri="{FF2B5EF4-FFF2-40B4-BE49-F238E27FC236}">
                <a16:creationId xmlns:a16="http://schemas.microsoft.com/office/drawing/2014/main" id="{B108B62B-5A18-466C-82D7-EB7FBF4314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8116" y="1556792"/>
            <a:ext cx="4762500" cy="3333750"/>
          </a:xfrm>
          <a:prstGeom prst="rect">
            <a:avLst/>
          </a:prstGeom>
        </p:spPr>
      </p:pic>
    </p:spTree>
    <p:extLst>
      <p:ext uri="{BB962C8B-B14F-4D97-AF65-F5344CB8AC3E}">
        <p14:creationId xmlns:p14="http://schemas.microsoft.com/office/powerpoint/2010/main" val="178284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500" fill="hold"/>
                                        <p:tgtEl>
                                          <p:spTgt spid="6"/>
                                        </p:tgtEl>
                                        <p:attrNameLst>
                                          <p:attrName>ppt_w</p:attrName>
                                        </p:attrNameLst>
                                      </p:cBhvr>
                                      <p:tavLst>
                                        <p:tav tm="0">
                                          <p:val>
                                            <p:fltVal val="0"/>
                                          </p:val>
                                        </p:tav>
                                        <p:tav tm="100000">
                                          <p:val>
                                            <p:strVal val="#ppt_w"/>
                                          </p:val>
                                        </p:tav>
                                      </p:tavLst>
                                    </p:anim>
                                    <p:anim calcmode="lin" valueType="num">
                                      <p:cBhvr>
                                        <p:cTn id="36" dur="500" fill="hold"/>
                                        <p:tgtEl>
                                          <p:spTgt spid="6"/>
                                        </p:tgtEl>
                                        <p:attrNameLst>
                                          <p:attrName>ppt_h</p:attrName>
                                        </p:attrNameLst>
                                      </p:cBhvr>
                                      <p:tavLst>
                                        <p:tav tm="0">
                                          <p:val>
                                            <p:fltVal val="0"/>
                                          </p:val>
                                        </p:tav>
                                        <p:tav tm="100000">
                                          <p:val>
                                            <p:strVal val="#ppt_h"/>
                                          </p:val>
                                        </p:tav>
                                      </p:tavLst>
                                    </p:anim>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buClr>
                <a:schemeClr val="tx1"/>
              </a:buClr>
            </a:pPr>
            <a:r>
              <a:rPr lang="en-GB" sz="2800" b="1" dirty="0">
                <a:solidFill>
                  <a:srgbClr val="FF0000"/>
                </a:solidFill>
              </a:rPr>
              <a:t>CRM</a:t>
            </a:r>
            <a:r>
              <a:rPr lang="en-GB" sz="2800" dirty="0"/>
              <a:t> is an integrated approach to identifying, acquiring and retaining customers. By enabling organizations to manage and coordinate customer interactions across multiple channels, departments, lines of business and geographies, CRM helps organizations maximize the value of every customer interaction and drive superior corporate performance.</a:t>
            </a:r>
          </a:p>
          <a:p>
            <a:pPr algn="just">
              <a:buClr>
                <a:schemeClr val="tx1"/>
              </a:buClr>
            </a:pPr>
            <a:r>
              <a:rPr lang="en-GB" sz="2800" b="1" dirty="0">
                <a:solidFill>
                  <a:srgbClr val="FF0000"/>
                </a:solidFill>
              </a:rPr>
              <a:t>CRM</a:t>
            </a:r>
            <a:r>
              <a:rPr lang="en-GB" sz="2800" dirty="0"/>
              <a:t> is an integrated information system that is used to plan, schedule and control the pre-sales and post-sales activities in an organization.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00062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628800"/>
            <a:ext cx="5796643" cy="4104456"/>
          </a:xfrm>
        </p:spPr>
        <p:txBody>
          <a:bodyPr/>
          <a:lstStyle/>
          <a:p>
            <a:pPr marL="0" indent="0" algn="just">
              <a:buClr>
                <a:schemeClr val="tx1"/>
              </a:buClr>
              <a:buNone/>
            </a:pPr>
            <a:r>
              <a:rPr lang="en-GB" sz="2800" b="1" dirty="0">
                <a:solidFill>
                  <a:srgbClr val="FF0000"/>
                </a:solidFill>
              </a:rPr>
              <a:t>CRM</a:t>
            </a:r>
            <a:r>
              <a:rPr lang="en-GB" sz="2800" dirty="0"/>
              <a:t> is the core business strategy that integrates internal processes and functions, and external networks, to </a:t>
            </a:r>
            <a:r>
              <a:rPr lang="en-GB" sz="2800" b="1" dirty="0">
                <a:solidFill>
                  <a:srgbClr val="00B050"/>
                </a:solidFill>
              </a:rPr>
              <a:t>create and deliver value</a:t>
            </a:r>
            <a:r>
              <a:rPr lang="en-GB" sz="2800" dirty="0"/>
              <a:t> to targeted customers at a profit. It is grounded on high-quality customer-related data and enabled by information technology.</a:t>
            </a: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029FE66D-131B-436B-90BE-78893F0D73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2064" y="1500187"/>
            <a:ext cx="5143500" cy="3857625"/>
          </a:xfrm>
          <a:prstGeom prst="rect">
            <a:avLst/>
          </a:prstGeom>
        </p:spPr>
      </p:pic>
    </p:spTree>
    <p:extLst>
      <p:ext uri="{BB962C8B-B14F-4D97-AF65-F5344CB8AC3E}">
        <p14:creationId xmlns:p14="http://schemas.microsoft.com/office/powerpoint/2010/main" val="1881793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Activities </a:t>
            </a:r>
          </a:p>
        </p:txBody>
      </p:sp>
      <p:pic>
        <p:nvPicPr>
          <p:cNvPr id="4" name="Picture 3" descr="A picture containing shape&#10;&#10;Description automatically generated">
            <a:extLst>
              <a:ext uri="{FF2B5EF4-FFF2-40B4-BE49-F238E27FC236}">
                <a16:creationId xmlns:a16="http://schemas.microsoft.com/office/drawing/2014/main" id="{D37331E8-A523-4464-8FEE-B4F063E55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484" y="2420888"/>
            <a:ext cx="5421374" cy="2111941"/>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5" y="1484784"/>
            <a:ext cx="6660740"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All </a:t>
            </a:r>
            <a:r>
              <a:rPr lang="en-GB" b="1" dirty="0">
                <a:solidFill>
                  <a:srgbClr val="FF0000"/>
                </a:solidFill>
              </a:rPr>
              <a:t>CRM</a:t>
            </a:r>
            <a:r>
              <a:rPr lang="en-GB" dirty="0"/>
              <a:t> activity is on the customer. </a:t>
            </a:r>
          </a:p>
          <a:p>
            <a:pPr algn="just"/>
            <a:r>
              <a:rPr lang="en-GB" dirty="0"/>
              <a:t>Information is gathered about the customer and used to predict their behaviour.</a:t>
            </a:r>
          </a:p>
          <a:p>
            <a:pPr algn="just"/>
            <a:r>
              <a:rPr lang="en-GB" dirty="0"/>
              <a:t>The objective is to control their interactions with the company and ensure they remain loyal.</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57445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pic>
        <p:nvPicPr>
          <p:cNvPr id="4" name="Picture 3" descr="Logo, company name&#10;&#10;Description automatically generated">
            <a:extLst>
              <a:ext uri="{FF2B5EF4-FFF2-40B4-BE49-F238E27FC236}">
                <a16:creationId xmlns:a16="http://schemas.microsoft.com/office/drawing/2014/main" id="{0CE41257-53F7-4D8B-813D-724A6F02E9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3011" y="2692989"/>
            <a:ext cx="4625977" cy="3022011"/>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Honda is responding to customer requirements and improving organisational performance through strategic CRM. </a:t>
            </a:r>
          </a:p>
        </p:txBody>
      </p:sp>
      <p:pic>
        <p:nvPicPr>
          <p:cNvPr id="7" name="Picture 6" descr="A car parked in a parking lot&#10;&#10;Description automatically generated">
            <a:extLst>
              <a:ext uri="{FF2B5EF4-FFF2-40B4-BE49-F238E27FC236}">
                <a16:creationId xmlns:a16="http://schemas.microsoft.com/office/drawing/2014/main" id="{91A759A5-4D9C-4F2E-A26C-AF3F7E84A0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920" y="3148745"/>
            <a:ext cx="3572029" cy="2110497"/>
          </a:xfrm>
          <a:prstGeom prst="rect">
            <a:avLst/>
          </a:prstGeom>
        </p:spPr>
      </p:pic>
      <p:pic>
        <p:nvPicPr>
          <p:cNvPr id="9" name="Picture 8" descr="A motorcycle parked on the side of a road&#10;&#10;Description automatically generated">
            <a:extLst>
              <a:ext uri="{FF2B5EF4-FFF2-40B4-BE49-F238E27FC236}">
                <a16:creationId xmlns:a16="http://schemas.microsoft.com/office/drawing/2014/main" id="{78A4B254-F3B0-4D0D-9CB6-05F8B2E5D6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824192" y="3068960"/>
            <a:ext cx="3720655" cy="2092869"/>
          </a:xfrm>
          <a:prstGeom prst="rect">
            <a:avLst/>
          </a:prstGeom>
        </p:spPr>
      </p:pic>
    </p:spTree>
    <p:extLst>
      <p:ext uri="{BB962C8B-B14F-4D97-AF65-F5344CB8AC3E}">
        <p14:creationId xmlns:p14="http://schemas.microsoft.com/office/powerpoint/2010/main" val="368790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par>
                                <p:cTn id="16" presetID="6" presetClass="entr" presetSubtype="16"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ircle(in)">
                                      <p:cBhvr>
                                        <p:cTn id="18" dur="2000"/>
                                        <p:tgtEl>
                                          <p:spTgt spid="9"/>
                                        </p:tgtEl>
                                      </p:cBhvr>
                                    </p:animEffect>
                                  </p:childTnLst>
                                </p:cTn>
                              </p:par>
                              <p:par>
                                <p:cTn id="19" presetID="6" presetClass="entr" presetSubtype="16"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circle(in)">
                                      <p:cBhvr>
                                        <p:cTn id="2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Corporation – Challenges!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600" dirty="0"/>
              <a:t>How do we provide customers with value that meet their expectations, retain their loyalty, ensuring there is minimum disruption to the company’s internal processes?</a:t>
            </a:r>
          </a:p>
          <a:p>
            <a:pPr algn="just"/>
            <a:r>
              <a:rPr lang="en-GB" sz="3600" dirty="0"/>
              <a:t>Every company tries to balance this.</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6488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484784"/>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The corporation always want to create a positive experience thereby retaining existing and loyal customers (e.g. discounts can be extended to customers, their friends and relatives). </a:t>
            </a:r>
          </a:p>
          <a:p>
            <a:pPr algn="just"/>
            <a:r>
              <a:rPr lang="en-GB" dirty="0"/>
              <a:t>Goal is to keep customers and to dissuade them from acting in ways that may lead to unprofitable relationships and lost of business.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2936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Importance of Simplicity!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484784"/>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Should all customers be treated as valued customers?</a:t>
            </a:r>
          </a:p>
          <a:p>
            <a:pPr algn="just"/>
            <a:r>
              <a:rPr lang="en-GB" dirty="0"/>
              <a:t>Do we need to hire the services of marketing consultants to create separate customer profiles, track their activities, analyse them and market services only to those ones that fits the profile of profitable customers?</a:t>
            </a:r>
          </a:p>
          <a:p>
            <a:pPr algn="just"/>
            <a:r>
              <a:rPr lang="en-GB" dirty="0"/>
              <a:t>Will targeting a segment of customers e.g. unprofitable ones be a waste of resources?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753885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Touchpoints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1" y="1484784"/>
            <a:ext cx="7758861"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Corporation nowadays uses touchpoints to collect </a:t>
            </a:r>
            <a:r>
              <a:rPr lang="en-GB" sz="2800" b="1" dirty="0">
                <a:solidFill>
                  <a:srgbClr val="FF0000"/>
                </a:solidFill>
              </a:rPr>
              <a:t>customers data</a:t>
            </a:r>
            <a:r>
              <a:rPr lang="en-GB" sz="2800" dirty="0"/>
              <a:t> and not just to communicate with them. </a:t>
            </a:r>
          </a:p>
          <a:p>
            <a:pPr algn="just"/>
            <a:r>
              <a:rPr lang="en-GB" sz="2800" dirty="0"/>
              <a:t>Radio, TV and Newspapers are not very interactive so can't be used to collect customers data. </a:t>
            </a:r>
          </a:p>
          <a:p>
            <a:pPr algn="just"/>
            <a:r>
              <a:rPr lang="en-GB" sz="2800" dirty="0"/>
              <a:t>Information's like age, date of purchases, etc. can be collected through different touchpoints and stored on computer systems.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DFFF97B8-87DD-4608-B55C-A98013DC3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4272" y="1952836"/>
            <a:ext cx="3617950" cy="2952328"/>
          </a:xfrm>
          <a:prstGeom prst="rect">
            <a:avLst/>
          </a:prstGeom>
        </p:spPr>
      </p:pic>
    </p:spTree>
    <p:extLst>
      <p:ext uri="{BB962C8B-B14F-4D97-AF65-F5344CB8AC3E}">
        <p14:creationId xmlns:p14="http://schemas.microsoft.com/office/powerpoint/2010/main" val="1334085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Touchpoints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1" y="1484784"/>
            <a:ext cx="7758861"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Though customers derive some </a:t>
            </a:r>
            <a:r>
              <a:rPr lang="en-GB" sz="2800" b="1" dirty="0">
                <a:solidFill>
                  <a:srgbClr val="FF0000"/>
                </a:solidFill>
              </a:rPr>
              <a:t>loyalty</a:t>
            </a:r>
            <a:r>
              <a:rPr lang="en-GB" sz="2800" dirty="0"/>
              <a:t>, </a:t>
            </a:r>
            <a:r>
              <a:rPr lang="en-GB" sz="2800" b="1" dirty="0">
                <a:solidFill>
                  <a:srgbClr val="FF0000"/>
                </a:solidFill>
              </a:rPr>
              <a:t>satisfaction</a:t>
            </a:r>
            <a:r>
              <a:rPr lang="en-GB" sz="2800" dirty="0"/>
              <a:t> and </a:t>
            </a:r>
            <a:r>
              <a:rPr lang="en-GB" sz="2800" b="1" dirty="0">
                <a:solidFill>
                  <a:srgbClr val="FF0000"/>
                </a:solidFill>
              </a:rPr>
              <a:t>value</a:t>
            </a:r>
            <a:r>
              <a:rPr lang="en-GB" sz="2800" dirty="0"/>
              <a:t> when interacting with the corporation through touchpoints, the corporation is more interested in getting a comprehensive view of customers.</a:t>
            </a:r>
          </a:p>
          <a:p>
            <a:pPr algn="just"/>
            <a:r>
              <a:rPr lang="en-GB" sz="2800" dirty="0"/>
              <a:t>Are they a potential source of revenue or looses? If the customer will remain unprofitable, should the corporation keep him beyond their contractual obligations? </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DFFF97B8-87DD-4608-B55C-A98013DC3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4272" y="1952836"/>
            <a:ext cx="3617950" cy="2952328"/>
          </a:xfrm>
          <a:prstGeom prst="rect">
            <a:avLst/>
          </a:prstGeom>
        </p:spPr>
      </p:pic>
    </p:spTree>
    <p:extLst>
      <p:ext uri="{BB962C8B-B14F-4D97-AF65-F5344CB8AC3E}">
        <p14:creationId xmlns:p14="http://schemas.microsoft.com/office/powerpoint/2010/main" val="98480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Touchpoints – Corporation Perspectives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1" y="1484784"/>
            <a:ext cx="7398821"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 only reason why a customer is of economic value to a corporation is </a:t>
            </a:r>
            <a:r>
              <a:rPr lang="en-GB" sz="2800" b="1" dirty="0">
                <a:solidFill>
                  <a:srgbClr val="FF0000"/>
                </a:solidFill>
              </a:rPr>
              <a:t>the knowledge</a:t>
            </a:r>
            <a:r>
              <a:rPr lang="en-GB" sz="2800" dirty="0"/>
              <a:t> that they are profitable.</a:t>
            </a:r>
          </a:p>
          <a:p>
            <a:pPr algn="just"/>
            <a:r>
              <a:rPr lang="en-GB" sz="2800" dirty="0"/>
              <a:t>If a customer is a profitable, other information may need to be collected and analysed from touchpoints like customer wants and needs, their purchase and customer lifecycle, interaction opportunities and their profile. </a:t>
            </a:r>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DFFF97B8-87DD-4608-B55C-A98013DC3C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1952836"/>
            <a:ext cx="3977990" cy="2952328"/>
          </a:xfrm>
          <a:prstGeom prst="rect">
            <a:avLst/>
          </a:prstGeom>
        </p:spPr>
      </p:pic>
    </p:spTree>
    <p:extLst>
      <p:ext uri="{BB962C8B-B14F-4D97-AF65-F5344CB8AC3E}">
        <p14:creationId xmlns:p14="http://schemas.microsoft.com/office/powerpoint/2010/main" val="23536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Interaction Opportunities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algn="just"/>
            <a:r>
              <a:rPr lang="en-GB" dirty="0"/>
              <a:t>Some customers will prefer a website to read through than a phone call. </a:t>
            </a:r>
          </a:p>
          <a:p>
            <a:pPr algn="just"/>
            <a:r>
              <a:rPr lang="en-GB" dirty="0"/>
              <a:t>Through a purchase cycle, a customer may need a reminder through a personal letter for example, when insurance is about to expire or when car parts needs changing.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62406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Profile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They are demographic information e.g. name, address, contact information, product or service purchase history, etc.</a:t>
            </a:r>
          </a:p>
          <a:p>
            <a:pPr algn="just"/>
            <a:r>
              <a:rPr lang="en-GB" dirty="0"/>
              <a:t>Detail profile may include education level, marital status, hobbies, occupation, vacation habits, lifestyles, etc.  </a:t>
            </a:r>
          </a:p>
          <a:p>
            <a:pPr algn="just"/>
            <a:r>
              <a:rPr lang="en-GB" dirty="0"/>
              <a:t>It is the demographic information that corporations use to decide on the support services to offer to customers.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285532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Profile - Specific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dirty="0"/>
              <a:t>An insurance company who wants to consider offering a customer additional services like increased insurance cover may be looking at the customers net income, net worth, number of dependents, etc. </a:t>
            </a:r>
          </a:p>
          <a:p>
            <a:pPr algn="just"/>
            <a:r>
              <a:rPr lang="en-GB" dirty="0"/>
              <a:t>Corporations can also engage in a conversation with a customer to find out if they need specific services. </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54488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Importance of Innovation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104456"/>
          </a:xfrm>
        </p:spPr>
        <p:txBody>
          <a:bodyPr/>
          <a:lstStyle/>
          <a:p>
            <a:pPr algn="just"/>
            <a:r>
              <a:rPr lang="en-GB" dirty="0"/>
              <a:t>Customers expectations are increasing, due to the available of more information via internet, web, etc. and customers can easily acquire information about products and services. Due to this, there is constant pressure for innovation. Domino Pizza for example has developed special packaging to keep the quality of its products longer but the actual product has not been changed, etc. </a:t>
            </a:r>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139088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628800"/>
            <a:ext cx="10729191" cy="320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a:t>Peelen</a:t>
            </a:r>
            <a:r>
              <a:rPr lang="en-GB" sz="2400" dirty="0"/>
              <a:t>, E. &amp; Beltman, R., 2013. Customer Relationship Management. 2 ed. Harlow: Pearson Education Limited.</a:t>
            </a:r>
          </a:p>
          <a:p>
            <a:r>
              <a:rPr lang="en-GB" sz="2400" dirty="0"/>
              <a:t>Buttle, F. &amp; </a:t>
            </a:r>
            <a:r>
              <a:rPr lang="en-GB" sz="2400" dirty="0" err="1"/>
              <a:t>Maklan</a:t>
            </a:r>
            <a:r>
              <a:rPr lang="en-GB" sz="2400" dirty="0"/>
              <a:t>, S., 2015. Customer Relationship Management: Concepts and Technologies. 3 ed. Abingdon, Oxon: Routledge.</a:t>
            </a:r>
          </a:p>
          <a:p>
            <a:r>
              <a:rPr lang="en-GB" sz="2400" dirty="0"/>
              <a:t>Payne, A. &amp; Frow, P., 2013. Strategic Customer Management: Integrating Relationship Marketing and CRM. Cambridge: Cambridge University Press.</a:t>
            </a:r>
          </a:p>
          <a:p>
            <a:r>
              <a:rPr lang="en-GB" sz="2400" dirty="0" err="1"/>
              <a:t>Kalbach</a:t>
            </a:r>
            <a:r>
              <a:rPr lang="en-GB" sz="2400" dirty="0"/>
              <a:t>, J., 2018. Customer journey maps. 1st Ed. O'Reilly Media.</a:t>
            </a:r>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2990</TotalTime>
  <Words>1014</Words>
  <Application>Microsoft Office PowerPoint</Application>
  <PresentationFormat>Widescreen</PresentationFormat>
  <Paragraphs>97</Paragraphs>
  <Slides>18</Slides>
  <Notes>17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18</vt:i4>
      </vt:variant>
    </vt:vector>
  </HeadingPairs>
  <TitlesOfParts>
    <vt:vector size="24" baseType="lpstr">
      <vt:lpstr>Aharoni</vt:lpstr>
      <vt:lpstr>Arial</vt:lpstr>
      <vt:lpstr>Myriad Pro</vt:lpstr>
      <vt:lpstr>Verdana</vt:lpstr>
      <vt:lpstr>20140311PresentationUWTSDTemplate</vt:lpstr>
      <vt:lpstr>1_20140311PresentationUWTSDTemplate</vt:lpstr>
      <vt:lpstr>LCMB7010</vt:lpstr>
      <vt:lpstr>Learning Objectives</vt:lpstr>
      <vt:lpstr>What is CRM? </vt:lpstr>
      <vt:lpstr>What is CRM?</vt:lpstr>
      <vt:lpstr>What is CRM?</vt:lpstr>
      <vt:lpstr>CRM Activities </vt:lpstr>
      <vt:lpstr>Case Study</vt:lpstr>
      <vt:lpstr>The Corporation – Challenges!</vt:lpstr>
      <vt:lpstr>CRM – Corporation Perspectives</vt:lpstr>
      <vt:lpstr>The Importance of Simplicity!</vt:lpstr>
      <vt:lpstr>Touchpoints – Corporation Perspectives</vt:lpstr>
      <vt:lpstr>Touchpoints – Corporation Perspectives</vt:lpstr>
      <vt:lpstr>Touchpoints – Corporation Perspectives</vt:lpstr>
      <vt:lpstr>Customer Interaction Opportunities</vt:lpstr>
      <vt:lpstr>Customer Profile</vt:lpstr>
      <vt:lpstr>Customer Profile - Specific</vt:lpstr>
      <vt:lpstr>The Importance of Innovation</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254</cp:revision>
  <cp:lastPrinted>2018-07-09T15:27:01Z</cp:lastPrinted>
  <dcterms:created xsi:type="dcterms:W3CDTF">2002-10-07T19:43:58Z</dcterms:created>
  <dcterms:modified xsi:type="dcterms:W3CDTF">2021-06-28T20:06:51Z</dcterms:modified>
</cp:coreProperties>
</file>