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4"/>
  </p:sldMasterIdLst>
  <p:notesMasterIdLst>
    <p:notesMasterId r:id="rId28"/>
  </p:notesMasterIdLst>
  <p:sldIdLst>
    <p:sldId id="256" r:id="rId5"/>
    <p:sldId id="257" r:id="rId6"/>
    <p:sldId id="258" r:id="rId7"/>
    <p:sldId id="259" r:id="rId8"/>
    <p:sldId id="261" r:id="rId9"/>
    <p:sldId id="265" r:id="rId10"/>
    <p:sldId id="264" r:id="rId11"/>
    <p:sldId id="263" r:id="rId12"/>
    <p:sldId id="262" r:id="rId13"/>
    <p:sldId id="268" r:id="rId14"/>
    <p:sldId id="269" r:id="rId15"/>
    <p:sldId id="272" r:id="rId16"/>
    <p:sldId id="267" r:id="rId17"/>
    <p:sldId id="273" r:id="rId18"/>
    <p:sldId id="277" r:id="rId19"/>
    <p:sldId id="280" r:id="rId20"/>
    <p:sldId id="274" r:id="rId21"/>
    <p:sldId id="275" r:id="rId22"/>
    <p:sldId id="276" r:id="rId23"/>
    <p:sldId id="278" r:id="rId24"/>
    <p:sldId id="279" r:id="rId25"/>
    <p:sldId id="271" r:id="rId26"/>
    <p:sldId id="270"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4C9E10-39AD-4947-AE62-F06804397890}" v="8" dt="2020-06-09T10:15:04.093"/>
    <p1510:client id="{91116062-B8EB-46C8-B1AD-CB1C8598C15F}" v="5" dt="2020-06-09T09:37:46.6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9" autoAdjust="0"/>
    <p:restoredTop sz="94660"/>
  </p:normalViewPr>
  <p:slideViewPr>
    <p:cSldViewPr snapToGrid="0">
      <p:cViewPr>
        <p:scale>
          <a:sx n="55" d="100"/>
          <a:sy n="55" d="100"/>
        </p:scale>
        <p:origin x="393" y="8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ike Griffiths" userId="S::heike.griffiths@uwtsd.ac.uk::bf624fb1-d15e-43bd-8c4d-aa5d1b06c2a1" providerId="AD" clId="Web-{91116062-B8EB-46C8-B1AD-CB1C8598C15F}"/>
    <pc:docChg chg="modSld">
      <pc:chgData name="Heike Griffiths" userId="S::heike.griffiths@uwtsd.ac.uk::bf624fb1-d15e-43bd-8c4d-aa5d1b06c2a1" providerId="AD" clId="Web-{91116062-B8EB-46C8-B1AD-CB1C8598C15F}" dt="2020-06-09T09:37:46.612" v="4"/>
      <pc:docMkLst>
        <pc:docMk/>
      </pc:docMkLst>
      <pc:sldChg chg="addSp delSp modSp">
        <pc:chgData name="Heike Griffiths" userId="S::heike.griffiths@uwtsd.ac.uk::bf624fb1-d15e-43bd-8c4d-aa5d1b06c2a1" providerId="AD" clId="Web-{91116062-B8EB-46C8-B1AD-CB1C8598C15F}" dt="2020-06-09T09:37:46.612" v="4"/>
        <pc:sldMkLst>
          <pc:docMk/>
          <pc:sldMk cId="489478828" sldId="256"/>
        </pc:sldMkLst>
        <pc:spChg chg="add del mod">
          <ac:chgData name="Heike Griffiths" userId="S::heike.griffiths@uwtsd.ac.uk::bf624fb1-d15e-43bd-8c4d-aa5d1b06c2a1" providerId="AD" clId="Web-{91116062-B8EB-46C8-B1AD-CB1C8598C15F}" dt="2020-06-09T09:35:51.757" v="3"/>
          <ac:spMkLst>
            <pc:docMk/>
            <pc:sldMk cId="489478828" sldId="256"/>
            <ac:spMk id="4" creationId="{5B2E40D2-A0D4-4B99-A9BD-1FB61DFC529D}"/>
          </ac:spMkLst>
        </pc:spChg>
        <pc:spChg chg="add">
          <ac:chgData name="Heike Griffiths" userId="S::heike.griffiths@uwtsd.ac.uk::bf624fb1-d15e-43bd-8c4d-aa5d1b06c2a1" providerId="AD" clId="Web-{91116062-B8EB-46C8-B1AD-CB1C8598C15F}" dt="2020-06-09T09:37:46.612" v="4"/>
          <ac:spMkLst>
            <pc:docMk/>
            <pc:sldMk cId="489478828" sldId="256"/>
            <ac:spMk id="5" creationId="{E9C74013-9943-4FE8-AAF7-036BD823CF8E}"/>
          </ac:spMkLst>
        </pc:spChg>
      </pc:sldChg>
    </pc:docChg>
  </pc:docChgLst>
  <pc:docChgLst>
    <pc:chgData name="Heike Griffiths" userId="S::heike.griffiths@uwtsd.ac.uk::bf624fb1-d15e-43bd-8c4d-aa5d1b06c2a1" providerId="AD" clId="Web-{224C9E10-39AD-4947-AE62-F06804397890}"/>
    <pc:docChg chg="modSld">
      <pc:chgData name="Heike Griffiths" userId="S::heike.griffiths@uwtsd.ac.uk::bf624fb1-d15e-43bd-8c4d-aa5d1b06c2a1" providerId="AD" clId="Web-{224C9E10-39AD-4947-AE62-F06804397890}" dt="2020-06-09T10:15:04.093" v="7" actId="20577"/>
      <pc:docMkLst>
        <pc:docMk/>
      </pc:docMkLst>
      <pc:sldChg chg="modSp">
        <pc:chgData name="Heike Griffiths" userId="S::heike.griffiths@uwtsd.ac.uk::bf624fb1-d15e-43bd-8c4d-aa5d1b06c2a1" providerId="AD" clId="Web-{224C9E10-39AD-4947-AE62-F06804397890}" dt="2020-06-09T10:15:04.093" v="7" actId="20577"/>
        <pc:sldMkLst>
          <pc:docMk/>
          <pc:sldMk cId="489478828" sldId="256"/>
        </pc:sldMkLst>
        <pc:spChg chg="mod">
          <ac:chgData name="Heike Griffiths" userId="S::heike.griffiths@uwtsd.ac.uk::bf624fb1-d15e-43bd-8c4d-aa5d1b06c2a1" providerId="AD" clId="Web-{224C9E10-39AD-4947-AE62-F06804397890}" dt="2020-06-09T10:15:04.093" v="7" actId="20577"/>
          <ac:spMkLst>
            <pc:docMk/>
            <pc:sldMk cId="489478828" sldId="256"/>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D32CA0-5E04-4227-BE79-DE8C3707765D}" type="datetimeFigureOut">
              <a:rPr lang="en-GB" smtClean="0"/>
              <a:t>09/06/2020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17D133-4BE6-415B-9534-CCFA26701100}" type="slidenum">
              <a:rPr lang="en-GB" smtClean="0"/>
              <a:t>‹#›</a:t>
            </a:fld>
            <a:endParaRPr lang="en-GB"/>
          </a:p>
        </p:txBody>
      </p:sp>
    </p:spTree>
    <p:extLst>
      <p:ext uri="{BB962C8B-B14F-4D97-AF65-F5344CB8AC3E}">
        <p14:creationId xmlns:p14="http://schemas.microsoft.com/office/powerpoint/2010/main" val="2983061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0000"/>
                </a:solidFill>
                <a:latin typeface="Tahoma" panose="020B0604030504040204" pitchFamily="34" charset="0"/>
                <a:ea typeface="ヒラギノ角ゴ ProN W3" charset="-128"/>
                <a:sym typeface="Tahoma" panose="020B0604030504040204" pitchFamily="34" charset="0"/>
              </a:defRPr>
            </a:lvl1pPr>
            <a:lvl2pPr marL="742950" indent="-285750">
              <a:defRPr>
                <a:solidFill>
                  <a:srgbClr val="000000"/>
                </a:solidFill>
                <a:latin typeface="Tahoma" panose="020B0604030504040204" pitchFamily="34" charset="0"/>
                <a:ea typeface="ヒラギノ角ゴ ProN W3" charset="-128"/>
                <a:sym typeface="Tahoma" panose="020B0604030504040204" pitchFamily="34" charset="0"/>
              </a:defRPr>
            </a:lvl2pPr>
            <a:lvl3pPr marL="1143000" indent="-228600">
              <a:defRPr>
                <a:solidFill>
                  <a:srgbClr val="000000"/>
                </a:solidFill>
                <a:latin typeface="Tahoma" panose="020B0604030504040204" pitchFamily="34" charset="0"/>
                <a:ea typeface="ヒラギノ角ゴ ProN W3" charset="-128"/>
                <a:sym typeface="Tahoma" panose="020B0604030504040204" pitchFamily="34" charset="0"/>
              </a:defRPr>
            </a:lvl3pPr>
            <a:lvl4pPr marL="1600200" indent="-228600">
              <a:defRPr>
                <a:solidFill>
                  <a:srgbClr val="000000"/>
                </a:solidFill>
                <a:latin typeface="Tahoma" panose="020B0604030504040204" pitchFamily="34" charset="0"/>
                <a:ea typeface="ヒラギノ角ゴ ProN W3" charset="-128"/>
                <a:sym typeface="Tahoma" panose="020B0604030504040204" pitchFamily="34" charset="0"/>
              </a:defRPr>
            </a:lvl4pPr>
            <a:lvl5pPr marL="2057400" indent="-228600">
              <a:defRPr>
                <a:solidFill>
                  <a:srgbClr val="000000"/>
                </a:solidFill>
                <a:latin typeface="Tahoma" panose="020B0604030504040204" pitchFamily="34" charset="0"/>
                <a:ea typeface="ヒラギノ角ゴ ProN W3" charset="-128"/>
                <a:sym typeface="Tahoma" panose="020B0604030504040204" pitchFamily="34" charset="0"/>
              </a:defRPr>
            </a:lvl5pPr>
            <a:lvl6pPr marL="25146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6pPr>
            <a:lvl7pPr marL="29718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7pPr>
            <a:lvl8pPr marL="34290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8pPr>
            <a:lvl9pPr marL="38862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9pPr>
          </a:lstStyle>
          <a:p>
            <a:fld id="{2FC37E40-E2BB-4B38-B6EA-D187E0BFBB6C}" type="slidenum">
              <a:rPr lang="en-GB" altLang="en-US" smtClean="0">
                <a:latin typeface="Arial" panose="020B0604020202020204" pitchFamily="34" charset="0"/>
                <a:ea typeface="MS PGothic" panose="020B0600070205080204" pitchFamily="34" charset="-128"/>
              </a:rPr>
              <a:pPr/>
              <a:t>14</a:t>
            </a:fld>
            <a:endParaRPr lang="en-GB" altLang="en-US">
              <a:latin typeface="Arial" panose="020B0604020202020204" pitchFamily="34" charset="0"/>
              <a:ea typeface="MS PGothic" panose="020B0600070205080204" pitchFamily="34" charset="-128"/>
            </a:endParaRPr>
          </a:p>
        </p:txBody>
      </p:sp>
      <p:sp>
        <p:nvSpPr>
          <p:cNvPr id="1945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p:cNvSpPr>
            <a:spLocks noGrp="1" noChangeArrowheads="1"/>
          </p:cNvSpPr>
          <p:nvPr>
            <p:ph type="body" idx="1"/>
          </p:nvPr>
        </p:nvSpPr>
        <p:spPr bwMode="auto">
          <a:xfrm>
            <a:off x="917575" y="3979863"/>
            <a:ext cx="5046663" cy="3770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Tree>
    <p:extLst>
      <p:ext uri="{BB962C8B-B14F-4D97-AF65-F5344CB8AC3E}">
        <p14:creationId xmlns:p14="http://schemas.microsoft.com/office/powerpoint/2010/main" val="2929741041"/>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7200"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448B07-2C06-4CF2-8E91-F7385E71E2CB}" type="datetimeFigureOut">
              <a:rPr lang="en-US" dirty="0"/>
              <a:t>6/9/2020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b="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4936D4-0671-4B70-A95D-BFBC9A35DA5B}" type="datetimeFigureOut">
              <a:rPr lang="en-US" dirty="0"/>
              <a:t>6/9/2020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593667" y="6272784"/>
            <a:ext cx="2644309" cy="365125"/>
          </a:xfrm>
        </p:spPr>
        <p:txBody>
          <a:bodyPr/>
          <a:lstStyle/>
          <a:p>
            <a:fld id="{DDD67DAC-232D-4042-B5C0-E64770A42A28}" type="datetimeFigureOut">
              <a:rPr lang="en-US" dirty="0"/>
              <a:t>6/9/2020</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CECD2C-79BD-4B90-B3FA-E3B19B3FF97B}" type="datetimeFigureOut">
              <a:rPr lang="en-US" dirty="0"/>
              <a:t>6/9/2020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E9FDB6-7A26-4DBB-9BB0-088C0534314D}" type="datetimeFigureOut">
              <a:rPr lang="en-US" dirty="0"/>
              <a:t>6/9/2020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E7C72F-E0F0-449A-A903-6D7865ED3EFA}" type="datetimeFigureOut">
              <a:rPr lang="en-US" dirty="0"/>
              <a:t>6/9/2020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41207D-C9F3-42EA-960B-DC9955B358C7}" type="datetimeFigureOut">
              <a:rPr lang="en-US" dirty="0"/>
              <a:t>6/9/2020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0"/>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8827A6-8947-4115-8D9E-E89B1EC0518D}" type="datetimeFigureOut">
              <a:rPr lang="en-US" dirty="0"/>
              <a:t>6/9/2020</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D460A6F-F31A-4CA3-B222-0B3C224FF998}" type="datetimeFigureOut">
              <a:rPr lang="en-US" dirty="0"/>
              <a:t>6/9/2020</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1069D4-B020-4602-B87C-B094679675DF}" type="datetimeFigureOut">
              <a:rPr lang="en-US" dirty="0"/>
              <a:t>6/9/2020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6C11EA-3D59-4DFE-9385-0A032B3191AF}" type="datetimeFigureOut">
              <a:rPr lang="en-US" dirty="0"/>
              <a:t>6/9/2020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648A1663-7765-4EF4-B97F-A02E70C6265E}" type="datetimeFigureOut">
              <a:rPr lang="en-US" dirty="0"/>
              <a:t>6/9/2020</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0">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un.org/esa/socdev/wssd/text-version/agreements/poach2.ht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51559" y="1432223"/>
            <a:ext cx="10663253" cy="3035808"/>
          </a:xfrm>
        </p:spPr>
        <p:txBody>
          <a:bodyPr/>
          <a:lstStyle/>
          <a:p>
            <a:r>
              <a:rPr lang="en-GB" sz="4400" dirty="0"/>
              <a:t>SJIE5003 </a:t>
            </a:r>
            <a:br>
              <a:rPr lang="en-GB" sz="4400" dirty="0"/>
            </a:br>
            <a:r>
              <a:rPr lang="en-GB" sz="4400"/>
              <a:t>Social Inclusion in Practice</a:t>
            </a:r>
            <a:br>
              <a:rPr lang="en-GB" sz="4400" dirty="0"/>
            </a:br>
            <a:r>
              <a:rPr lang="en-GB" sz="4400">
                <a:latin typeface="Arial Black"/>
              </a:rPr>
              <a:t>Week 1</a:t>
            </a:r>
            <a:endParaRPr lang="en-GB" sz="4400" dirty="0">
              <a:latin typeface="Arial Black"/>
            </a:endParaRPr>
          </a:p>
        </p:txBody>
      </p:sp>
      <p:sp>
        <p:nvSpPr>
          <p:cNvPr id="3" name="Subtitle 2"/>
          <p:cNvSpPr>
            <a:spLocks noGrp="1"/>
          </p:cNvSpPr>
          <p:nvPr>
            <p:ph type="subTitle" idx="1"/>
          </p:nvPr>
        </p:nvSpPr>
        <p:spPr/>
        <p:txBody>
          <a:bodyPr>
            <a:normAutofit fontScale="92500" lnSpcReduction="20000"/>
          </a:bodyPr>
          <a:lstStyle/>
          <a:p>
            <a:r>
              <a:rPr lang="en-GB" dirty="0"/>
              <a:t>2020 version</a:t>
            </a:r>
          </a:p>
          <a:p>
            <a:r>
              <a:rPr lang="en-GB" dirty="0"/>
              <a:t>Heike </a:t>
            </a:r>
            <a:r>
              <a:rPr lang="en-GB" dirty="0" err="1"/>
              <a:t>Grififths</a:t>
            </a:r>
            <a:endParaRPr lang="en-GB" dirty="0"/>
          </a:p>
          <a:p>
            <a:r>
              <a:rPr lang="en-GB" dirty="0"/>
              <a:t>Heike.Griffiths@uwtsd.ac.uk</a:t>
            </a:r>
          </a:p>
        </p:txBody>
      </p:sp>
      <p:sp>
        <p:nvSpPr>
          <p:cNvPr id="5" name="TextBox 4">
            <a:extLst>
              <a:ext uri="{FF2B5EF4-FFF2-40B4-BE49-F238E27FC236}">
                <a16:creationId xmlns:a16="http://schemas.microsoft.com/office/drawing/2014/main" id="{E9C74013-9943-4FE8-AAF7-036BD823CF8E}"/>
              </a:ext>
            </a:extLst>
          </p:cNvPr>
          <p:cNvSpPr txBox="1"/>
          <p:nvPr/>
        </p:nvSpPr>
        <p:spPr>
          <a:xfrm>
            <a:off x="4867275" y="334327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489478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are we here?</a:t>
            </a:r>
          </a:p>
        </p:txBody>
      </p:sp>
      <p:sp>
        <p:nvSpPr>
          <p:cNvPr id="3" name="Content Placeholder 2"/>
          <p:cNvSpPr>
            <a:spLocks noGrp="1"/>
          </p:cNvSpPr>
          <p:nvPr>
            <p:ph idx="1"/>
          </p:nvPr>
        </p:nvSpPr>
        <p:spPr/>
        <p:txBody>
          <a:bodyPr/>
          <a:lstStyle/>
          <a:p>
            <a:r>
              <a:rPr lang="en-GB" dirty="0"/>
              <a:t>What do we believe about the society we live in?</a:t>
            </a:r>
          </a:p>
          <a:p>
            <a:r>
              <a:rPr lang="en-GB" dirty="0"/>
              <a:t>Do we think it is...</a:t>
            </a:r>
          </a:p>
          <a:p>
            <a:r>
              <a:rPr lang="en-GB" dirty="0"/>
              <a:t>Fair?</a:t>
            </a:r>
          </a:p>
          <a:p>
            <a:r>
              <a:rPr lang="en-GB" dirty="0"/>
              <a:t>Offer equal opportunities?</a:t>
            </a:r>
          </a:p>
          <a:p>
            <a:r>
              <a:rPr lang="en-GB" dirty="0"/>
              <a:t>A place where some have no place?</a:t>
            </a:r>
            <a:endParaRPr lang="en-US" dirty="0"/>
          </a:p>
          <a:p>
            <a:endParaRPr lang="en-GB" dirty="0"/>
          </a:p>
        </p:txBody>
      </p:sp>
      <p:pic>
        <p:nvPicPr>
          <p:cNvPr id="4" name="Picture 3"/>
          <p:cNvPicPr>
            <a:picLocks noChangeAspect="1"/>
          </p:cNvPicPr>
          <p:nvPr/>
        </p:nvPicPr>
        <p:blipFill>
          <a:blip r:embed="rId2"/>
          <a:stretch>
            <a:fillRect/>
          </a:stretch>
        </p:blipFill>
        <p:spPr>
          <a:xfrm>
            <a:off x="6410324" y="2558785"/>
            <a:ext cx="4776891" cy="3413390"/>
          </a:xfrm>
          <a:prstGeom prst="rect">
            <a:avLst/>
          </a:prstGeom>
        </p:spPr>
      </p:pic>
    </p:spTree>
    <p:extLst>
      <p:ext uri="{BB962C8B-B14F-4D97-AF65-F5344CB8AC3E}">
        <p14:creationId xmlns:p14="http://schemas.microsoft.com/office/powerpoint/2010/main" val="1299364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Do you think that certain groups are disadvantaged?</a:t>
            </a:r>
          </a:p>
          <a:p>
            <a:r>
              <a:rPr lang="en-GB" dirty="0"/>
              <a:t>What groups are at risk?</a:t>
            </a:r>
          </a:p>
          <a:p>
            <a:endParaRPr lang="en-GB" dirty="0"/>
          </a:p>
        </p:txBody>
      </p:sp>
      <p:pic>
        <p:nvPicPr>
          <p:cNvPr id="4" name="Picture 3"/>
          <p:cNvPicPr>
            <a:picLocks noChangeAspect="1"/>
          </p:cNvPicPr>
          <p:nvPr/>
        </p:nvPicPr>
        <p:blipFill>
          <a:blip r:embed="rId2"/>
          <a:stretch>
            <a:fillRect/>
          </a:stretch>
        </p:blipFill>
        <p:spPr>
          <a:xfrm>
            <a:off x="7384774" y="2277726"/>
            <a:ext cx="3645940" cy="3602793"/>
          </a:xfrm>
          <a:prstGeom prst="rect">
            <a:avLst/>
          </a:prstGeom>
        </p:spPr>
      </p:pic>
    </p:spTree>
    <p:extLst>
      <p:ext uri="{BB962C8B-B14F-4D97-AF65-F5344CB8AC3E}">
        <p14:creationId xmlns:p14="http://schemas.microsoft.com/office/powerpoint/2010/main" val="231075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pic>
        <p:nvPicPr>
          <p:cNvPr id="4" name="Content Placeholder 3"/>
          <p:cNvPicPr>
            <a:picLocks noGrp="1" noChangeAspect="1"/>
          </p:cNvPicPr>
          <p:nvPr>
            <p:ph idx="1"/>
          </p:nvPr>
        </p:nvPicPr>
        <p:blipFill>
          <a:blip r:embed="rId2"/>
          <a:stretch>
            <a:fillRect/>
          </a:stretch>
        </p:blipFill>
        <p:spPr>
          <a:xfrm>
            <a:off x="2488234" y="2120900"/>
            <a:ext cx="7221882" cy="4051300"/>
          </a:xfrm>
          <a:prstGeom prst="rect">
            <a:avLst/>
          </a:prstGeom>
        </p:spPr>
      </p:pic>
    </p:spTree>
    <p:extLst>
      <p:ext uri="{BB962C8B-B14F-4D97-AF65-F5344CB8AC3E}">
        <p14:creationId xmlns:p14="http://schemas.microsoft.com/office/powerpoint/2010/main" val="715850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Aims</a:t>
            </a:r>
          </a:p>
        </p:txBody>
      </p:sp>
      <p:sp>
        <p:nvSpPr>
          <p:cNvPr id="3" name="Content Placeholder 2"/>
          <p:cNvSpPr>
            <a:spLocks noGrp="1"/>
          </p:cNvSpPr>
          <p:nvPr>
            <p:ph idx="1"/>
          </p:nvPr>
        </p:nvSpPr>
        <p:spPr/>
        <p:txBody>
          <a:bodyPr>
            <a:normAutofit/>
          </a:bodyPr>
          <a:lstStyle/>
          <a:p>
            <a:pPr lvl="0" fontAlgn="base" hangingPunct="0"/>
            <a:r>
              <a:rPr lang="en-GB" sz="3600" dirty="0"/>
              <a:t>To gain an understanding of the origins and contested meanings of inclusion. </a:t>
            </a:r>
          </a:p>
          <a:p>
            <a:pPr lvl="0" fontAlgn="base" hangingPunct="0"/>
            <a:r>
              <a:rPr lang="en-GB" sz="3600" dirty="0"/>
              <a:t>To consider the impact of the concept of inclusion on educational policy and practice</a:t>
            </a:r>
          </a:p>
          <a:p>
            <a:endParaRPr lang="en-GB" sz="3600" dirty="0"/>
          </a:p>
        </p:txBody>
      </p:sp>
    </p:spTree>
    <p:extLst>
      <p:ext uri="{BB962C8B-B14F-4D97-AF65-F5344CB8AC3E}">
        <p14:creationId xmlns:p14="http://schemas.microsoft.com/office/powerpoint/2010/main" val="6614497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lstStyle/>
          <a:p>
            <a:pPr lvl="0" fontAlgn="base" hangingPunct="0"/>
            <a:r>
              <a:rPr lang="en-GB" sz="2400" dirty="0"/>
              <a:t>Identify the origins and meaning of social inclusion and the philosophies and concepts that underpin it;</a:t>
            </a:r>
          </a:p>
          <a:p>
            <a:pPr lvl="0" fontAlgn="base" hangingPunct="0"/>
            <a:r>
              <a:rPr lang="en-GB" sz="2400" dirty="0"/>
              <a:t>Evaluate the impact of the concept of inclusion on educational provision and practice within Wales and the other nations of the UK;</a:t>
            </a:r>
          </a:p>
          <a:p>
            <a:pPr lvl="0" fontAlgn="base" hangingPunct="0"/>
            <a:r>
              <a:rPr lang="en-GB" sz="2400" dirty="0"/>
              <a:t>Critically reflect on the implementation of policy and practice in your setting as a  complex and challenging process;</a:t>
            </a:r>
          </a:p>
          <a:p>
            <a:pPr lvl="0" fontAlgn="base" hangingPunct="0"/>
            <a:r>
              <a:rPr lang="en-GB" sz="2400" dirty="0"/>
              <a:t>Organise their knowledge and learning through use of a range of information resources, and present work appropriately.</a:t>
            </a:r>
          </a:p>
          <a:p>
            <a:endParaRPr lang="en-GB" dirty="0"/>
          </a:p>
        </p:txBody>
      </p:sp>
    </p:spTree>
    <p:extLst>
      <p:ext uri="{BB962C8B-B14F-4D97-AF65-F5344CB8AC3E}">
        <p14:creationId xmlns:p14="http://schemas.microsoft.com/office/powerpoint/2010/main" val="1613242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puts a person or a group ‘at risk’?</a:t>
            </a:r>
          </a:p>
        </p:txBody>
      </p:sp>
      <p:sp>
        <p:nvSpPr>
          <p:cNvPr id="3" name="Content Placeholder 2"/>
          <p:cNvSpPr>
            <a:spLocks noGrp="1"/>
          </p:cNvSpPr>
          <p:nvPr>
            <p:ph idx="1"/>
          </p:nvPr>
        </p:nvSpPr>
        <p:spPr/>
        <p:txBody>
          <a:bodyPr/>
          <a:lstStyle/>
          <a:p>
            <a:r>
              <a:rPr lang="en-GB" sz="2400" dirty="0"/>
              <a:t>Growing up with the sense that your prospects are bleak and you have little power to affect your destiny.</a:t>
            </a:r>
          </a:p>
          <a:p>
            <a:r>
              <a:rPr lang="en-GB" sz="2400" dirty="0"/>
              <a:t>A lack of feeling of belonging in society</a:t>
            </a:r>
          </a:p>
          <a:p>
            <a:r>
              <a:rPr lang="en-GB" sz="2400" dirty="0"/>
              <a:t>But the greatest of these is....</a:t>
            </a:r>
          </a:p>
          <a:p>
            <a:r>
              <a:rPr lang="en-GB" sz="2400" dirty="0"/>
              <a:t>POVERTY</a:t>
            </a:r>
          </a:p>
          <a:p>
            <a:r>
              <a:rPr lang="en-GB" sz="2400" dirty="0"/>
              <a:t>It opens the door to the rest.</a:t>
            </a:r>
            <a:endParaRPr lang="en-US" sz="2400" dirty="0"/>
          </a:p>
          <a:p>
            <a:r>
              <a:rPr lang="en-GB" sz="2400" dirty="0"/>
              <a:t>Do you agree with this statement?</a:t>
            </a:r>
          </a:p>
          <a:p>
            <a:r>
              <a:rPr lang="en-GB" sz="2400" dirty="0"/>
              <a:t>What other factors lead to disadvantage and exclusion?</a:t>
            </a:r>
          </a:p>
          <a:p>
            <a:endParaRPr lang="en-GB" dirty="0"/>
          </a:p>
        </p:txBody>
      </p:sp>
    </p:spTree>
    <p:extLst>
      <p:ext uri="{BB962C8B-B14F-4D97-AF65-F5344CB8AC3E}">
        <p14:creationId xmlns:p14="http://schemas.microsoft.com/office/powerpoint/2010/main" val="3771370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Exclusion/Inclusion – what is it?</a:t>
            </a:r>
          </a:p>
        </p:txBody>
      </p:sp>
      <p:sp>
        <p:nvSpPr>
          <p:cNvPr id="3" name="Content Placeholder 2"/>
          <p:cNvSpPr>
            <a:spLocks noGrp="1"/>
          </p:cNvSpPr>
          <p:nvPr>
            <p:ph idx="1"/>
          </p:nvPr>
        </p:nvSpPr>
        <p:spPr/>
        <p:txBody>
          <a:bodyPr/>
          <a:lstStyle/>
          <a:p>
            <a:r>
              <a:rPr lang="en-GB" sz="2800" dirty="0"/>
              <a:t>First used in France by the Socialist Party in 1970s ‘exclusion </a:t>
            </a:r>
            <a:r>
              <a:rPr lang="en-GB" sz="2800" dirty="0" err="1"/>
              <a:t>sociale</a:t>
            </a:r>
            <a:r>
              <a:rPr lang="en-GB" sz="2800" dirty="0"/>
              <a:t>’, meaning ‘the rupture of social bonds’.</a:t>
            </a:r>
          </a:p>
          <a:p>
            <a:r>
              <a:rPr lang="en-GB" sz="2800" dirty="0"/>
              <a:t>European Union adopted the term and replaced the word ‘poverty’ in 1990’s.</a:t>
            </a:r>
          </a:p>
          <a:p>
            <a:r>
              <a:rPr lang="en-GB" sz="2800" dirty="0"/>
              <a:t>Labour Government formed The Social Exclusion Unit in 1997.</a:t>
            </a:r>
          </a:p>
          <a:p>
            <a:pPr marL="0" indent="0">
              <a:buNone/>
            </a:pPr>
            <a:r>
              <a:rPr lang="en-GB" dirty="0"/>
              <a:t>(Pierson, 2010)</a:t>
            </a:r>
            <a:endParaRPr lang="en-US" dirty="0"/>
          </a:p>
          <a:p>
            <a:endParaRPr lang="en-GB" dirty="0"/>
          </a:p>
        </p:txBody>
      </p:sp>
    </p:spTree>
    <p:extLst>
      <p:ext uri="{BB962C8B-B14F-4D97-AF65-F5344CB8AC3E}">
        <p14:creationId xmlns:p14="http://schemas.microsoft.com/office/powerpoint/2010/main" val="4094643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Exclusion is…….</a:t>
            </a:r>
          </a:p>
        </p:txBody>
      </p:sp>
      <p:sp>
        <p:nvSpPr>
          <p:cNvPr id="3" name="Content Placeholder 2"/>
          <p:cNvSpPr>
            <a:spLocks noGrp="1"/>
          </p:cNvSpPr>
          <p:nvPr>
            <p:ph idx="1"/>
          </p:nvPr>
        </p:nvSpPr>
        <p:spPr/>
        <p:txBody>
          <a:bodyPr/>
          <a:lstStyle/>
          <a:p>
            <a:r>
              <a:rPr lang="en-GB" dirty="0"/>
              <a:t>Complex and multi-dimensional process. </a:t>
            </a:r>
          </a:p>
          <a:p>
            <a:r>
              <a:rPr lang="en-GB" dirty="0"/>
              <a:t>Involves the lack or denial of resources, rights, goods and services, and </a:t>
            </a:r>
          </a:p>
          <a:p>
            <a:r>
              <a:rPr lang="en-GB" dirty="0"/>
              <a:t>The inability to participate in the normal relationships and activities, available to the majority of people in society, whether in economic, social, cultural, or political arenas.</a:t>
            </a:r>
          </a:p>
          <a:p>
            <a:r>
              <a:rPr lang="en-GB" dirty="0"/>
              <a:t>Affects both the quality of life of individuals and the equity and cohesion of society as a whole.</a:t>
            </a:r>
          </a:p>
          <a:p>
            <a:pPr>
              <a:buNone/>
            </a:pPr>
            <a:r>
              <a:rPr lang="en-GB" dirty="0"/>
              <a:t>     </a:t>
            </a:r>
          </a:p>
          <a:p>
            <a:r>
              <a:rPr lang="en-GB" dirty="0"/>
              <a:t>(Levitas, 2007, p. 9)</a:t>
            </a:r>
          </a:p>
        </p:txBody>
      </p:sp>
    </p:spTree>
    <p:extLst>
      <p:ext uri="{BB962C8B-B14F-4D97-AF65-F5344CB8AC3E}">
        <p14:creationId xmlns:p14="http://schemas.microsoft.com/office/powerpoint/2010/main" val="582949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term Social Exclusion….</a:t>
            </a:r>
          </a:p>
        </p:txBody>
      </p:sp>
      <p:sp>
        <p:nvSpPr>
          <p:cNvPr id="3" name="Content Placeholder 2"/>
          <p:cNvSpPr>
            <a:spLocks noGrp="1"/>
          </p:cNvSpPr>
          <p:nvPr>
            <p:ph idx="1"/>
          </p:nvPr>
        </p:nvSpPr>
        <p:spPr/>
        <p:txBody>
          <a:bodyPr>
            <a:normAutofit/>
          </a:bodyPr>
          <a:lstStyle/>
          <a:p>
            <a:r>
              <a:rPr lang="en-GB" sz="2800" dirty="0"/>
              <a:t>Recognises not only material deprivation but also the inability to fully exercise social and political rights as citizens.</a:t>
            </a:r>
          </a:p>
          <a:p>
            <a:r>
              <a:rPr lang="en-GB" sz="2800" dirty="0"/>
              <a:t>Concentrates on the way in which significant minorities are excluded from participating in the main stream of society...</a:t>
            </a:r>
          </a:p>
          <a:p>
            <a:endParaRPr lang="en-GB" sz="2800" dirty="0"/>
          </a:p>
        </p:txBody>
      </p:sp>
      <p:pic>
        <p:nvPicPr>
          <p:cNvPr id="4" name="Picture 3"/>
          <p:cNvPicPr>
            <a:picLocks noChangeAspect="1"/>
          </p:cNvPicPr>
          <p:nvPr/>
        </p:nvPicPr>
        <p:blipFill rotWithShape="1">
          <a:blip r:embed="rId2"/>
          <a:srcRect l="3283" t="16955" r="3115" b="27539"/>
          <a:stretch/>
        </p:blipFill>
        <p:spPr>
          <a:xfrm>
            <a:off x="1321904" y="3886200"/>
            <a:ext cx="8587410" cy="2971800"/>
          </a:xfrm>
          <a:prstGeom prst="rect">
            <a:avLst/>
          </a:prstGeom>
        </p:spPr>
      </p:pic>
    </p:spTree>
    <p:extLst>
      <p:ext uri="{BB962C8B-B14F-4D97-AF65-F5344CB8AC3E}">
        <p14:creationId xmlns:p14="http://schemas.microsoft.com/office/powerpoint/2010/main" val="11961957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term Social Exclusion</a:t>
            </a:r>
            <a:endParaRPr lang="en-US" dirty="0"/>
          </a:p>
        </p:txBody>
      </p:sp>
      <p:sp>
        <p:nvSpPr>
          <p:cNvPr id="3" name="Content Placeholder 2"/>
          <p:cNvSpPr>
            <a:spLocks noGrp="1"/>
          </p:cNvSpPr>
          <p:nvPr>
            <p:ph sz="half" idx="1"/>
          </p:nvPr>
        </p:nvSpPr>
        <p:spPr/>
        <p:txBody>
          <a:bodyPr>
            <a:normAutofit/>
          </a:bodyPr>
          <a:lstStyle/>
          <a:p>
            <a:r>
              <a:rPr lang="en-GB" dirty="0"/>
              <a:t>This term refers to barriers to participation in one or more of the following aspects of society...</a:t>
            </a:r>
          </a:p>
          <a:p>
            <a:r>
              <a:rPr lang="en-GB" dirty="0"/>
              <a:t>The education system which promotes access</a:t>
            </a:r>
          </a:p>
          <a:p>
            <a:r>
              <a:rPr lang="en-GB" dirty="0"/>
              <a:t>The democratic and legal system which promotes civic integration</a:t>
            </a:r>
            <a:endParaRPr lang="en-US" dirty="0"/>
          </a:p>
        </p:txBody>
      </p:sp>
      <p:sp>
        <p:nvSpPr>
          <p:cNvPr id="4" name="Content Placeholder 3"/>
          <p:cNvSpPr>
            <a:spLocks noGrp="1"/>
          </p:cNvSpPr>
          <p:nvPr>
            <p:ph sz="half" idx="2"/>
          </p:nvPr>
        </p:nvSpPr>
        <p:spPr/>
        <p:txBody>
          <a:bodyPr>
            <a:normAutofit/>
          </a:bodyPr>
          <a:lstStyle/>
          <a:p>
            <a:r>
              <a:rPr lang="en-GB" dirty="0"/>
              <a:t>The labour market which promotes economic integration</a:t>
            </a:r>
          </a:p>
          <a:p>
            <a:r>
              <a:rPr lang="en-GB" dirty="0"/>
              <a:t>The welfare system which promotes social integration</a:t>
            </a:r>
          </a:p>
          <a:p>
            <a:r>
              <a:rPr lang="en-GB" dirty="0"/>
              <a:t>The family and community system which promotes interpersonal integration</a:t>
            </a:r>
            <a:endParaRPr lang="en-US" dirty="0"/>
          </a:p>
        </p:txBody>
      </p:sp>
    </p:spTree>
    <p:extLst>
      <p:ext uri="{BB962C8B-B14F-4D97-AF65-F5344CB8AC3E}">
        <p14:creationId xmlns:p14="http://schemas.microsoft.com/office/powerpoint/2010/main" val="1336555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Social mobility</a:t>
            </a:r>
          </a:p>
        </p:txBody>
      </p:sp>
      <p:sp>
        <p:nvSpPr>
          <p:cNvPr id="6" name="Content Placeholder 5"/>
          <p:cNvSpPr>
            <a:spLocks noGrp="1"/>
          </p:cNvSpPr>
          <p:nvPr>
            <p:ph sz="half" idx="1"/>
          </p:nvPr>
        </p:nvSpPr>
        <p:spPr/>
        <p:txBody>
          <a:bodyPr/>
          <a:lstStyle/>
          <a:p>
            <a:r>
              <a:rPr lang="en-GB" dirty="0"/>
              <a:t>The issue of social exclusion is critical to those involved in educational, social and health policy and practice</a:t>
            </a:r>
          </a:p>
          <a:p>
            <a:r>
              <a:rPr lang="en-GB" dirty="0"/>
              <a:t>Policy-makers</a:t>
            </a:r>
          </a:p>
          <a:p>
            <a:r>
              <a:rPr lang="en-GB" dirty="0"/>
              <a:t>Academics</a:t>
            </a:r>
          </a:p>
          <a:p>
            <a:r>
              <a:rPr lang="en-GB" dirty="0"/>
              <a:t>Community Groups</a:t>
            </a:r>
          </a:p>
          <a:p>
            <a:r>
              <a:rPr lang="en-GB" dirty="0"/>
              <a:t>Service-providers</a:t>
            </a:r>
          </a:p>
          <a:p>
            <a:r>
              <a:rPr lang="en-GB" b="1" dirty="0"/>
              <a:t>Education is seen as a major tool for tackling social exclusion...</a:t>
            </a:r>
          </a:p>
          <a:p>
            <a:endParaRPr lang="en-GB" dirty="0"/>
          </a:p>
        </p:txBody>
      </p:sp>
      <p:pic>
        <p:nvPicPr>
          <p:cNvPr id="8" name="Content Placeholder 7"/>
          <p:cNvPicPr>
            <a:picLocks noGrp="1" noChangeAspect="1"/>
          </p:cNvPicPr>
          <p:nvPr>
            <p:ph sz="half" idx="2"/>
          </p:nvPr>
        </p:nvPicPr>
        <p:blipFill>
          <a:blip r:embed="rId2"/>
          <a:stretch>
            <a:fillRect/>
          </a:stretch>
        </p:blipFill>
        <p:spPr>
          <a:xfrm>
            <a:off x="6620869" y="2093976"/>
            <a:ext cx="4838841" cy="3718995"/>
          </a:xfrm>
          <a:prstGeom prst="rect">
            <a:avLst/>
          </a:prstGeom>
        </p:spPr>
      </p:pic>
    </p:spTree>
    <p:extLst>
      <p:ext uri="{BB962C8B-B14F-4D97-AF65-F5344CB8AC3E}">
        <p14:creationId xmlns:p14="http://schemas.microsoft.com/office/powerpoint/2010/main" val="82397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Identity</a:t>
            </a:r>
            <a:endParaRPr lang="en-US" dirty="0"/>
          </a:p>
        </p:txBody>
      </p:sp>
      <p:sp>
        <p:nvSpPr>
          <p:cNvPr id="3" name="Content Placeholder 2"/>
          <p:cNvSpPr>
            <a:spLocks noGrp="1"/>
          </p:cNvSpPr>
          <p:nvPr>
            <p:ph idx="1"/>
          </p:nvPr>
        </p:nvSpPr>
        <p:spPr>
          <a:xfrm>
            <a:off x="964096" y="2093976"/>
            <a:ext cx="9246704" cy="3999320"/>
          </a:xfrm>
        </p:spPr>
        <p:txBody>
          <a:bodyPr>
            <a:normAutofit/>
          </a:bodyPr>
          <a:lstStyle/>
          <a:p>
            <a:pPr marL="0" indent="0">
              <a:buNone/>
            </a:pPr>
            <a:r>
              <a:rPr lang="en-GB" sz="2600" dirty="0"/>
              <a:t>The excluded are not a homogenous group....crossing sociological lines, beliefs, cultures, political or religious affiliation...as such it is difficult and problematic to identify and describe the excluded in definitive terms...</a:t>
            </a:r>
            <a:endParaRPr lang="en-GB" sz="2800" dirty="0"/>
          </a:p>
          <a:p>
            <a:pPr>
              <a:buNone/>
            </a:pPr>
            <a:r>
              <a:rPr lang="en-GB" sz="1800" dirty="0"/>
              <a:t>(</a:t>
            </a:r>
            <a:r>
              <a:rPr lang="en-GB" sz="1800" dirty="0" err="1"/>
              <a:t>Taket</a:t>
            </a:r>
            <a:r>
              <a:rPr lang="en-GB" sz="1800" dirty="0"/>
              <a:t>, 2009: 13)</a:t>
            </a:r>
          </a:p>
          <a:p>
            <a:pPr>
              <a:buNone/>
            </a:pPr>
            <a:endParaRPr lang="en-GB" sz="1800" dirty="0"/>
          </a:p>
        </p:txBody>
      </p:sp>
      <p:sp>
        <p:nvSpPr>
          <p:cNvPr id="4" name="Rounded Rectangle 3"/>
          <p:cNvSpPr/>
          <p:nvPr/>
        </p:nvSpPr>
        <p:spPr>
          <a:xfrm>
            <a:off x="1311965" y="4035287"/>
            <a:ext cx="8309113" cy="25245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None/>
            </a:pPr>
            <a:r>
              <a:rPr lang="en-GB" sz="2400" dirty="0"/>
              <a:t>Think about pupils with additional needs, what are the categories?</a:t>
            </a:r>
          </a:p>
          <a:p>
            <a:pPr>
              <a:buNone/>
            </a:pPr>
            <a:r>
              <a:rPr lang="en-GB" sz="2400" dirty="0"/>
              <a:t>How does identity and difference influence ‘inclusion’?</a:t>
            </a:r>
          </a:p>
          <a:p>
            <a:pPr>
              <a:buNone/>
            </a:pPr>
            <a:r>
              <a:rPr lang="en-GB" sz="2400" dirty="0"/>
              <a:t>And what happens during the process of ‘exclusion’?</a:t>
            </a:r>
          </a:p>
          <a:p>
            <a:pPr algn="ctr"/>
            <a:endParaRPr lang="en-GB" dirty="0"/>
          </a:p>
        </p:txBody>
      </p:sp>
    </p:spTree>
    <p:extLst>
      <p:ext uri="{BB962C8B-B14F-4D97-AF65-F5344CB8AC3E}">
        <p14:creationId xmlns:p14="http://schemas.microsoft.com/office/powerpoint/2010/main" val="4231846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9" descr="http://falseeconomy.org.uk/images/ukwealth-h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1463" y="0"/>
            <a:ext cx="91186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ounded Rectangle 1"/>
          <p:cNvSpPr/>
          <p:nvPr/>
        </p:nvSpPr>
        <p:spPr>
          <a:xfrm>
            <a:off x="3211286" y="5943600"/>
            <a:ext cx="5910943" cy="52251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Material wealth and assets</a:t>
            </a:r>
          </a:p>
        </p:txBody>
      </p:sp>
    </p:spTree>
    <p:extLst>
      <p:ext uri="{BB962C8B-B14F-4D97-AF65-F5344CB8AC3E}">
        <p14:creationId xmlns:p14="http://schemas.microsoft.com/office/powerpoint/2010/main" val="23605213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153886" y="437583"/>
            <a:ext cx="9187543" cy="6246246"/>
          </a:xfrm>
          <a:prstGeom prst="rect">
            <a:avLst/>
          </a:prstGeom>
        </p:spPr>
      </p:pic>
      <p:sp>
        <p:nvSpPr>
          <p:cNvPr id="5" name="Rectangle 4"/>
          <p:cNvSpPr/>
          <p:nvPr/>
        </p:nvSpPr>
        <p:spPr>
          <a:xfrm>
            <a:off x="2928257" y="5943600"/>
            <a:ext cx="4321629" cy="5116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r>
              <a:rPr lang="en-GB" dirty="0" err="1"/>
              <a:t>McClean</a:t>
            </a:r>
            <a:r>
              <a:rPr lang="en-GB" dirty="0"/>
              <a:t>, 2012)</a:t>
            </a:r>
          </a:p>
        </p:txBody>
      </p:sp>
    </p:spTree>
    <p:extLst>
      <p:ext uri="{BB962C8B-B14F-4D97-AF65-F5344CB8AC3E}">
        <p14:creationId xmlns:p14="http://schemas.microsoft.com/office/powerpoint/2010/main" val="2774339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Absolute and Relative Poverty</a:t>
            </a:r>
          </a:p>
        </p:txBody>
      </p:sp>
      <p:sp>
        <p:nvSpPr>
          <p:cNvPr id="4" name="Rectangle 1"/>
          <p:cNvSpPr>
            <a:spLocks noGrp="1" noChangeArrowheads="1"/>
          </p:cNvSpPr>
          <p:nvPr>
            <p:ph idx="1"/>
          </p:nvPr>
        </p:nvSpPr>
        <p:spPr bwMode="auto">
          <a:xfrm>
            <a:off x="1069849" y="2300148"/>
            <a:ext cx="10058400" cy="369331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rPr>
              <a:t>Absolute Poverty</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 condition </a:t>
            </a:r>
            <a:r>
              <a:rPr kumimoji="0" lang="en-US" altLang="en-US" sz="1800" b="0" i="0" u="none" strike="noStrike" cap="none" normalizeH="0" baseline="0" dirty="0" err="1">
                <a:ln>
                  <a:noFill/>
                </a:ln>
                <a:solidFill>
                  <a:schemeClr val="tx1"/>
                </a:solidFill>
                <a:effectLst/>
                <a:latin typeface="Arial" panose="020B0604020202020204" pitchFamily="34" charset="0"/>
              </a:rPr>
              <a:t>characterised</a:t>
            </a:r>
            <a:r>
              <a:rPr kumimoji="0" lang="en-US" altLang="en-US" sz="1800" b="0" i="0" u="none" strike="noStrike" cap="none" normalizeH="0" baseline="0" dirty="0">
                <a:ln>
                  <a:noFill/>
                </a:ln>
                <a:solidFill>
                  <a:schemeClr val="tx1"/>
                </a:solidFill>
                <a:effectLst/>
                <a:latin typeface="Arial" panose="020B0604020202020204" pitchFamily="34" charset="0"/>
              </a:rPr>
              <a:t> by severe deprivation of basic human needs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including food, safe drinking water, sanitation facilities, health, shelter, education and information. </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800" dirty="0"/>
              <a:t>  </a:t>
            </a:r>
            <a:r>
              <a:rPr kumimoji="0" lang="en-US" altLang="en-US" sz="1800" b="0" i="0" u="none" strike="noStrike" cap="none" normalizeH="0" baseline="0" dirty="0">
                <a:ln>
                  <a:noFill/>
                </a:ln>
                <a:solidFill>
                  <a:schemeClr val="tx1"/>
                </a:solidFill>
                <a:effectLst/>
                <a:latin typeface="Arial" panose="020B0604020202020204" pitchFamily="34" charset="0"/>
              </a:rPr>
              <a:t>It depends not only on income but also on access to services.”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1E73BE"/>
                </a:solidFill>
                <a:effectLst/>
                <a:latin typeface="Open Sans"/>
                <a:hlinkClick r:id="rId2"/>
              </a:rPr>
              <a:t>UN World Summit for economic development</a:t>
            </a:r>
            <a:r>
              <a:rPr kumimoji="0" lang="en-US" altLang="en-US" sz="1200" b="0" i="0" u="none" strike="noStrike" cap="none" normalizeH="0" baseline="0" dirty="0">
                <a:ln>
                  <a:noFill/>
                </a:ln>
                <a:solidFill>
                  <a:srgbClr val="3A3A3A"/>
                </a:solidFill>
                <a:effectLst/>
                <a:latin typeface="Open Sans"/>
              </a:rPr>
              <a:t> (1995)</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b="1" dirty="0">
              <a:solidFill>
                <a:srgbClr val="3A3A3A"/>
              </a:solidFill>
              <a:latin typeface="Open Sans"/>
            </a:endParaRPr>
          </a:p>
          <a:p>
            <a:r>
              <a:rPr lang="en-GB" b="1" dirty="0"/>
              <a:t>Relative poverty</a:t>
            </a:r>
          </a:p>
          <a:p>
            <a:r>
              <a:rPr lang="en-GB" dirty="0"/>
              <a:t>Relative poverty is useful for showing the percentage of the population who have been </a:t>
            </a:r>
          </a:p>
          <a:p>
            <a:pPr marL="0" indent="0">
              <a:buNone/>
            </a:pPr>
            <a:r>
              <a:rPr lang="en-GB" dirty="0"/>
              <a:t>   relatively left behind. Concepts of relative poverty are very different in the 2010s to a    century ago.</a:t>
            </a:r>
          </a:p>
          <a:p>
            <a:r>
              <a:rPr lang="en-GB" dirty="0"/>
              <a:t>A condition where household income is a certain percentage below median incomes. For example, the threshold for relative poverty could be set at 50% of median incomes (or 60%)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437687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chemeClr val="tx1">
                    <a:lumMod val="75000"/>
                    <a:lumOff val="25000"/>
                  </a:schemeClr>
                </a:solidFill>
              </a:rPr>
              <a:t>POVERTY – theoretical concepts</a:t>
            </a:r>
            <a:endParaRPr lang="en-US" dirty="0">
              <a:solidFill>
                <a:schemeClr val="tx1">
                  <a:lumMod val="75000"/>
                  <a:lumOff val="25000"/>
                </a:schemeClr>
              </a:solidFill>
            </a:endParaRPr>
          </a:p>
        </p:txBody>
      </p:sp>
      <p:sp>
        <p:nvSpPr>
          <p:cNvPr id="20483" name="Content Placeholder 2"/>
          <p:cNvSpPr>
            <a:spLocks noGrp="1"/>
          </p:cNvSpPr>
          <p:nvPr>
            <p:ph idx="1"/>
          </p:nvPr>
        </p:nvSpPr>
        <p:spPr>
          <a:xfrm>
            <a:off x="1069848" y="2093976"/>
            <a:ext cx="10058400" cy="4050792"/>
          </a:xfrm>
        </p:spPr>
        <p:txBody>
          <a:bodyPr/>
          <a:lstStyle/>
          <a:p>
            <a:pPr eaLnBrk="1" hangingPunct="1"/>
            <a:r>
              <a:rPr lang="en-GB" altLang="en-US" sz="2400" dirty="0"/>
              <a:t>Absolute or relative?                    </a:t>
            </a:r>
            <a:endParaRPr lang="en-US" altLang="en-US" sz="2400" dirty="0"/>
          </a:p>
        </p:txBody>
      </p:sp>
      <p:pic>
        <p:nvPicPr>
          <p:cNvPr id="3" name="Picture 2"/>
          <p:cNvPicPr>
            <a:picLocks noChangeAspect="1"/>
          </p:cNvPicPr>
          <p:nvPr/>
        </p:nvPicPr>
        <p:blipFill>
          <a:blip r:embed="rId2"/>
          <a:stretch>
            <a:fillRect/>
          </a:stretch>
        </p:blipFill>
        <p:spPr>
          <a:xfrm>
            <a:off x="2198914" y="2677668"/>
            <a:ext cx="7620000" cy="3467100"/>
          </a:xfrm>
          <a:prstGeom prst="rect">
            <a:avLst/>
          </a:prstGeom>
        </p:spPr>
      </p:pic>
    </p:spTree>
    <p:extLst>
      <p:ext uri="{BB962C8B-B14F-4D97-AF65-F5344CB8AC3E}">
        <p14:creationId xmlns:p14="http://schemas.microsoft.com/office/powerpoint/2010/main" val="26420061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2"/>
          <p:cNvSpPr txBox="1">
            <a:spLocks noChangeArrowheads="1"/>
          </p:cNvSpPr>
          <p:nvPr/>
        </p:nvSpPr>
        <p:spPr bwMode="auto">
          <a:xfrm>
            <a:off x="2208214" y="765175"/>
            <a:ext cx="792162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rgbClr val="000000"/>
                </a:solidFill>
                <a:latin typeface="Tahoma" panose="020B0604030504040204" pitchFamily="34" charset="0"/>
                <a:ea typeface="ヒラギノ角ゴ ProN W3" charset="-128"/>
                <a:sym typeface="Tahoma" panose="020B0604030504040204" pitchFamily="34" charset="0"/>
              </a:defRPr>
            </a:lvl1pPr>
            <a:lvl2pPr marL="742950" indent="-285750">
              <a:defRPr>
                <a:solidFill>
                  <a:srgbClr val="000000"/>
                </a:solidFill>
                <a:latin typeface="Tahoma" panose="020B0604030504040204" pitchFamily="34" charset="0"/>
                <a:ea typeface="ヒラギノ角ゴ ProN W3" charset="-128"/>
                <a:sym typeface="Tahoma" panose="020B0604030504040204" pitchFamily="34" charset="0"/>
              </a:defRPr>
            </a:lvl2pPr>
            <a:lvl3pPr marL="1143000" indent="-228600">
              <a:defRPr>
                <a:solidFill>
                  <a:srgbClr val="000000"/>
                </a:solidFill>
                <a:latin typeface="Tahoma" panose="020B0604030504040204" pitchFamily="34" charset="0"/>
                <a:ea typeface="ヒラギノ角ゴ ProN W3" charset="-128"/>
                <a:sym typeface="Tahoma" panose="020B0604030504040204" pitchFamily="34" charset="0"/>
              </a:defRPr>
            </a:lvl3pPr>
            <a:lvl4pPr marL="1600200" indent="-228600">
              <a:defRPr>
                <a:solidFill>
                  <a:srgbClr val="000000"/>
                </a:solidFill>
                <a:latin typeface="Tahoma" panose="020B0604030504040204" pitchFamily="34" charset="0"/>
                <a:ea typeface="ヒラギノ角ゴ ProN W3" charset="-128"/>
                <a:sym typeface="Tahoma" panose="020B0604030504040204" pitchFamily="34" charset="0"/>
              </a:defRPr>
            </a:lvl4pPr>
            <a:lvl5pPr marL="2057400" indent="-228600">
              <a:defRPr>
                <a:solidFill>
                  <a:srgbClr val="000000"/>
                </a:solidFill>
                <a:latin typeface="Tahoma" panose="020B0604030504040204" pitchFamily="34" charset="0"/>
                <a:ea typeface="ヒラギノ角ゴ ProN W3" charset="-128"/>
                <a:sym typeface="Tahoma" panose="020B0604030504040204" pitchFamily="34" charset="0"/>
              </a:defRPr>
            </a:lvl5pPr>
            <a:lvl6pPr marL="25146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6pPr>
            <a:lvl7pPr marL="29718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7pPr>
            <a:lvl8pPr marL="34290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8pPr>
            <a:lvl9pPr marL="38862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9pPr>
          </a:lstStyle>
          <a:p>
            <a:pPr algn="ctr" eaLnBrk="1" hangingPunct="1">
              <a:spcBef>
                <a:spcPct val="50000"/>
              </a:spcBef>
            </a:pPr>
            <a:r>
              <a:rPr lang="en-GB" altLang="en-US" sz="3200" b="1" dirty="0">
                <a:solidFill>
                  <a:schemeClr val="tx1"/>
                </a:solidFill>
                <a:latin typeface="Arial" panose="020B0604020202020204" pitchFamily="34" charset="0"/>
              </a:rPr>
              <a:t>Definitions of Poverty   </a:t>
            </a:r>
            <a:endParaRPr lang="cy-GB" altLang="en-US" sz="3200" b="1" dirty="0">
              <a:solidFill>
                <a:schemeClr val="tx1"/>
              </a:solidFill>
              <a:latin typeface="Arial" panose="020B0604020202020204" pitchFamily="34" charset="0"/>
            </a:endParaRPr>
          </a:p>
        </p:txBody>
      </p:sp>
      <p:sp>
        <p:nvSpPr>
          <p:cNvPr id="21507" name="Text Box 4"/>
          <p:cNvSpPr txBox="1">
            <a:spLocks noChangeArrowheads="1"/>
          </p:cNvSpPr>
          <p:nvPr/>
        </p:nvSpPr>
        <p:spPr bwMode="auto">
          <a:xfrm>
            <a:off x="1998435" y="2196647"/>
            <a:ext cx="5447393" cy="16389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rgbClr val="000000"/>
                </a:solidFill>
                <a:latin typeface="Tahoma" panose="020B0604030504040204" pitchFamily="34" charset="0"/>
                <a:ea typeface="ヒラギノ角ゴ ProN W3" charset="-128"/>
                <a:sym typeface="Tahoma" panose="020B0604030504040204" pitchFamily="34" charset="0"/>
              </a:defRPr>
            </a:lvl1pPr>
            <a:lvl2pPr marL="742950" indent="-285750">
              <a:defRPr>
                <a:solidFill>
                  <a:srgbClr val="000000"/>
                </a:solidFill>
                <a:latin typeface="Tahoma" panose="020B0604030504040204" pitchFamily="34" charset="0"/>
                <a:ea typeface="ヒラギノ角ゴ ProN W3" charset="-128"/>
                <a:sym typeface="Tahoma" panose="020B0604030504040204" pitchFamily="34" charset="0"/>
              </a:defRPr>
            </a:lvl2pPr>
            <a:lvl3pPr marL="1143000" indent="-228600">
              <a:defRPr>
                <a:solidFill>
                  <a:srgbClr val="000000"/>
                </a:solidFill>
                <a:latin typeface="Tahoma" panose="020B0604030504040204" pitchFamily="34" charset="0"/>
                <a:ea typeface="ヒラギノ角ゴ ProN W3" charset="-128"/>
                <a:sym typeface="Tahoma" panose="020B0604030504040204" pitchFamily="34" charset="0"/>
              </a:defRPr>
            </a:lvl3pPr>
            <a:lvl4pPr marL="1600200" indent="-228600">
              <a:defRPr>
                <a:solidFill>
                  <a:srgbClr val="000000"/>
                </a:solidFill>
                <a:latin typeface="Tahoma" panose="020B0604030504040204" pitchFamily="34" charset="0"/>
                <a:ea typeface="ヒラギノ角ゴ ProN W3" charset="-128"/>
                <a:sym typeface="Tahoma" panose="020B0604030504040204" pitchFamily="34" charset="0"/>
              </a:defRPr>
            </a:lvl4pPr>
            <a:lvl5pPr marL="2057400" indent="-228600">
              <a:defRPr>
                <a:solidFill>
                  <a:srgbClr val="000000"/>
                </a:solidFill>
                <a:latin typeface="Tahoma" panose="020B0604030504040204" pitchFamily="34" charset="0"/>
                <a:ea typeface="ヒラギノ角ゴ ProN W3" charset="-128"/>
                <a:sym typeface="Tahoma" panose="020B0604030504040204" pitchFamily="34" charset="0"/>
              </a:defRPr>
            </a:lvl5pPr>
            <a:lvl6pPr marL="25146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6pPr>
            <a:lvl7pPr marL="29718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7pPr>
            <a:lvl8pPr marL="34290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8pPr>
            <a:lvl9pPr marL="38862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9pPr>
          </a:lstStyle>
          <a:p>
            <a:pPr eaLnBrk="1" hangingPunct="1">
              <a:spcBef>
                <a:spcPct val="50000"/>
              </a:spcBef>
            </a:pPr>
            <a:r>
              <a:rPr lang="en-GB" altLang="en-US" sz="2400" i="1" dirty="0">
                <a:solidFill>
                  <a:schemeClr val="tx1"/>
                </a:solidFill>
                <a:latin typeface="Arial" panose="020B0604020202020204" pitchFamily="34" charset="0"/>
              </a:rPr>
              <a:t>Command over insufficient resources over time</a:t>
            </a:r>
            <a:endParaRPr lang="en-GB" altLang="en-US" sz="2400" dirty="0">
              <a:solidFill>
                <a:schemeClr val="tx1"/>
              </a:solidFill>
              <a:latin typeface="Arial" panose="020B0604020202020204" pitchFamily="34" charset="0"/>
            </a:endParaRPr>
          </a:p>
          <a:p>
            <a:pPr eaLnBrk="1" hangingPunct="1">
              <a:spcBef>
                <a:spcPct val="50000"/>
              </a:spcBef>
            </a:pPr>
            <a:r>
              <a:rPr lang="en-GB" altLang="en-US" sz="2400" dirty="0">
                <a:solidFill>
                  <a:schemeClr val="tx1"/>
                </a:solidFill>
                <a:latin typeface="Arial" panose="020B0604020202020204" pitchFamily="34" charset="0"/>
              </a:rPr>
              <a:t>The result of poverty is </a:t>
            </a:r>
            <a:r>
              <a:rPr lang="en-GB" altLang="en-US" sz="2400" i="1" dirty="0">
                <a:solidFill>
                  <a:schemeClr val="tx1"/>
                </a:solidFill>
                <a:latin typeface="Arial" panose="020B0604020202020204" pitchFamily="34" charset="0"/>
              </a:rPr>
              <a:t>deprivation</a:t>
            </a:r>
          </a:p>
          <a:p>
            <a:pPr eaLnBrk="1" hangingPunct="1">
              <a:spcBef>
                <a:spcPct val="50000"/>
              </a:spcBef>
            </a:pPr>
            <a:r>
              <a:rPr lang="en-GB" altLang="en-US" sz="1100" dirty="0">
                <a:latin typeface="Garamond" panose="02020404030301010803" pitchFamily="18" charset="0"/>
              </a:rPr>
              <a:t>(Gordon, 2007)</a:t>
            </a:r>
            <a:endParaRPr lang="en-GB" altLang="en-US" sz="2400" i="1" dirty="0">
              <a:solidFill>
                <a:schemeClr val="tx1"/>
              </a:solidFill>
              <a:latin typeface="Arial" panose="020B0604020202020204" pitchFamily="34" charset="0"/>
            </a:endParaRPr>
          </a:p>
        </p:txBody>
      </p:sp>
    </p:spTree>
    <p:extLst>
      <p:ext uri="{BB962C8B-B14F-4D97-AF65-F5344CB8AC3E}">
        <p14:creationId xmlns:p14="http://schemas.microsoft.com/office/powerpoint/2010/main" val="8556507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3598" y="679225"/>
            <a:ext cx="9100004" cy="1449387"/>
          </a:xfrm>
        </p:spPr>
        <p:txBody>
          <a:bodyPr>
            <a:normAutofit/>
          </a:bodyPr>
          <a:lstStyle/>
          <a:p>
            <a:pPr>
              <a:defRPr/>
            </a:pPr>
            <a:r>
              <a:rPr lang="en-GB" dirty="0">
                <a:solidFill>
                  <a:schemeClr val="tx1">
                    <a:lumMod val="75000"/>
                    <a:lumOff val="25000"/>
                  </a:schemeClr>
                </a:solidFill>
              </a:rPr>
              <a:t>POVERTY a wider definition than this</a:t>
            </a:r>
            <a:endParaRPr lang="cy-GB" dirty="0">
              <a:solidFill>
                <a:schemeClr val="tx1">
                  <a:lumMod val="75000"/>
                  <a:lumOff val="25000"/>
                </a:schemeClr>
              </a:solidFill>
            </a:endParaRPr>
          </a:p>
        </p:txBody>
      </p:sp>
      <p:pic>
        <p:nvPicPr>
          <p:cNvPr id="2253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608764" y="2708275"/>
            <a:ext cx="2606675" cy="3328988"/>
          </a:xfrm>
        </p:spPr>
      </p:pic>
      <p:pic>
        <p:nvPicPr>
          <p:cNvPr id="22532"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0" y="2819400"/>
            <a:ext cx="2895600" cy="2960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74680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European Union definitions of poverty and social exclusion</a:t>
            </a:r>
            <a:br>
              <a:rPr lang="en-GB" dirty="0"/>
            </a:br>
            <a:endParaRPr lang="en-GB" dirty="0"/>
          </a:p>
        </p:txBody>
      </p:sp>
      <p:sp>
        <p:nvSpPr>
          <p:cNvPr id="3" name="Content Placeholder 2"/>
          <p:cNvSpPr>
            <a:spLocks noGrp="1"/>
          </p:cNvSpPr>
          <p:nvPr>
            <p:ph idx="1"/>
          </p:nvPr>
        </p:nvSpPr>
        <p:spPr/>
        <p:txBody>
          <a:bodyPr/>
          <a:lstStyle/>
          <a:p>
            <a:pPr marL="0" indent="0">
              <a:buNone/>
              <a:defRPr/>
            </a:pPr>
            <a:r>
              <a:rPr lang="en-GB" sz="1800" b="1" dirty="0"/>
              <a:t> </a:t>
            </a:r>
            <a:endParaRPr lang="en-GB" sz="1800" dirty="0"/>
          </a:p>
          <a:p>
            <a:pPr>
              <a:defRPr/>
            </a:pPr>
            <a:r>
              <a:rPr lang="en-GB" dirty="0"/>
              <a:t>In 1984 the European Commission extended the definition:</a:t>
            </a:r>
          </a:p>
          <a:p>
            <a:pPr>
              <a:defRPr/>
            </a:pPr>
            <a:r>
              <a:rPr lang="en-GB" dirty="0"/>
              <a:t>‘the poor shall be taken to mean persons, families and groups of persons whose resources (material, cultural and social) are so limited as to exclude them from the minimum acceptable way of life in the Member State in which they live.’ (EEC, 1985).</a:t>
            </a:r>
          </a:p>
          <a:p>
            <a:pPr>
              <a:defRPr/>
            </a:pPr>
            <a:endParaRPr lang="en-GB" dirty="0"/>
          </a:p>
          <a:p>
            <a:endParaRPr lang="en-GB" dirty="0"/>
          </a:p>
        </p:txBody>
      </p:sp>
      <p:sp>
        <p:nvSpPr>
          <p:cNvPr id="4" name="Rounded Rectangle 3"/>
          <p:cNvSpPr/>
          <p:nvPr/>
        </p:nvSpPr>
        <p:spPr>
          <a:xfrm>
            <a:off x="740229" y="4648200"/>
            <a:ext cx="9579428" cy="1905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defRPr/>
            </a:pPr>
            <a:r>
              <a:rPr lang="en-GB" sz="2000" b="1" dirty="0">
                <a:solidFill>
                  <a:schemeClr val="tx1"/>
                </a:solidFill>
              </a:rPr>
              <a:t>These are clearly </a:t>
            </a:r>
            <a:r>
              <a:rPr lang="en-GB" sz="2000" b="1" i="1" dirty="0">
                <a:solidFill>
                  <a:schemeClr val="tx1"/>
                </a:solidFill>
              </a:rPr>
              <a:t>relative</a:t>
            </a:r>
            <a:r>
              <a:rPr lang="en-GB" sz="2000" b="1" dirty="0">
                <a:solidFill>
                  <a:schemeClr val="tx1"/>
                </a:solidFill>
              </a:rPr>
              <a:t> definitions of poverty in that they all refer to poverty not as some ‘absolute basket of goods’ but in terms of the minimum acceptable standard of living applicable to a certain Member State and within a person’s own society (Gordon, 2007).</a:t>
            </a:r>
          </a:p>
        </p:txBody>
      </p:sp>
    </p:spTree>
    <p:extLst>
      <p:ext uri="{BB962C8B-B14F-4D97-AF65-F5344CB8AC3E}">
        <p14:creationId xmlns:p14="http://schemas.microsoft.com/office/powerpoint/2010/main" val="11268209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1222603" y="1651726"/>
            <a:ext cx="9488940" cy="3801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rgbClr val="000000"/>
                </a:solidFill>
                <a:latin typeface="Tahoma" panose="020B0604030504040204" pitchFamily="34" charset="0"/>
                <a:ea typeface="ヒラギノ角ゴ ProN W3" charset="-128"/>
                <a:sym typeface="Tahoma" panose="020B0604030504040204" pitchFamily="34" charset="0"/>
              </a:defRPr>
            </a:lvl1pPr>
            <a:lvl2pPr marL="742950" indent="-285750">
              <a:defRPr>
                <a:solidFill>
                  <a:srgbClr val="000000"/>
                </a:solidFill>
                <a:latin typeface="Tahoma" panose="020B0604030504040204" pitchFamily="34" charset="0"/>
                <a:ea typeface="ヒラギノ角ゴ ProN W3" charset="-128"/>
                <a:sym typeface="Tahoma" panose="020B0604030504040204" pitchFamily="34" charset="0"/>
              </a:defRPr>
            </a:lvl2pPr>
            <a:lvl3pPr marL="1143000" indent="-228600">
              <a:defRPr>
                <a:solidFill>
                  <a:srgbClr val="000000"/>
                </a:solidFill>
                <a:latin typeface="Tahoma" panose="020B0604030504040204" pitchFamily="34" charset="0"/>
                <a:ea typeface="ヒラギノ角ゴ ProN W3" charset="-128"/>
                <a:sym typeface="Tahoma" panose="020B0604030504040204" pitchFamily="34" charset="0"/>
              </a:defRPr>
            </a:lvl3pPr>
            <a:lvl4pPr marL="1600200" indent="-228600">
              <a:defRPr>
                <a:solidFill>
                  <a:srgbClr val="000000"/>
                </a:solidFill>
                <a:latin typeface="Tahoma" panose="020B0604030504040204" pitchFamily="34" charset="0"/>
                <a:ea typeface="ヒラギノ角ゴ ProN W3" charset="-128"/>
                <a:sym typeface="Tahoma" panose="020B0604030504040204" pitchFamily="34" charset="0"/>
              </a:defRPr>
            </a:lvl4pPr>
            <a:lvl5pPr marL="2057400" indent="-228600">
              <a:defRPr>
                <a:solidFill>
                  <a:srgbClr val="000000"/>
                </a:solidFill>
                <a:latin typeface="Tahoma" panose="020B0604030504040204" pitchFamily="34" charset="0"/>
                <a:ea typeface="ヒラギノ角ゴ ProN W3" charset="-128"/>
                <a:sym typeface="Tahoma" panose="020B0604030504040204" pitchFamily="34" charset="0"/>
              </a:defRPr>
            </a:lvl5pPr>
            <a:lvl6pPr marL="25146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6pPr>
            <a:lvl7pPr marL="29718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7pPr>
            <a:lvl8pPr marL="34290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8pPr>
            <a:lvl9pPr marL="38862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9pPr>
          </a:lstStyle>
          <a:p>
            <a:pPr eaLnBrk="1" hangingPunct="1">
              <a:spcBef>
                <a:spcPct val="50000"/>
              </a:spcBef>
            </a:pPr>
            <a:r>
              <a:rPr lang="en-GB" altLang="en-US" sz="2000" dirty="0">
                <a:solidFill>
                  <a:schemeClr val="tx1"/>
                </a:solidFill>
                <a:latin typeface="Arial" panose="020B0604020202020204" pitchFamily="34" charset="0"/>
                <a:cs typeface="Arial" panose="020B0604020202020204" pitchFamily="34" charset="0"/>
              </a:rPr>
              <a:t>“</a:t>
            </a:r>
            <a:r>
              <a:rPr lang="en-GB" altLang="en-US" sz="2000" i="1" dirty="0">
                <a:solidFill>
                  <a:schemeClr val="tx1"/>
                </a:solidFill>
                <a:latin typeface="+mj-lt"/>
                <a:cs typeface="Arial" panose="020B0604020202020204" pitchFamily="34" charset="0"/>
              </a:rPr>
              <a:t>In Wealth, many friends, in poverty not even relatives</a:t>
            </a:r>
            <a:r>
              <a:rPr lang="en-GB" altLang="en-US" sz="2000" dirty="0">
                <a:solidFill>
                  <a:schemeClr val="tx1"/>
                </a:solidFill>
                <a:latin typeface="+mj-lt"/>
                <a:cs typeface="Arial" panose="020B0604020202020204" pitchFamily="34" charset="0"/>
              </a:rPr>
              <a:t>” </a:t>
            </a:r>
            <a:r>
              <a:rPr lang="en-GB" altLang="en-US" dirty="0">
                <a:solidFill>
                  <a:schemeClr val="tx1"/>
                </a:solidFill>
                <a:latin typeface="Arial" panose="020B0604020202020204" pitchFamily="34" charset="0"/>
                <a:cs typeface="Arial" panose="020B0604020202020204" pitchFamily="34" charset="0"/>
              </a:rPr>
              <a:t>Japanese Proverb</a:t>
            </a:r>
            <a:endParaRPr lang="cy-GB" altLang="en-US" dirty="0">
              <a:solidFill>
                <a:schemeClr val="tx1"/>
              </a:solidFill>
              <a:latin typeface="Arial" panose="020B0604020202020204" pitchFamily="34" charset="0"/>
              <a:cs typeface="Arial" panose="020B0604020202020204" pitchFamily="34" charset="0"/>
            </a:endParaRPr>
          </a:p>
          <a:p>
            <a:pPr>
              <a:spcBef>
                <a:spcPct val="50000"/>
              </a:spcBef>
            </a:pPr>
            <a:r>
              <a:rPr lang="en-GB" sz="2000" dirty="0">
                <a:latin typeface="Snap ITC" panose="04040A07060A02020202" pitchFamily="82" charset="0"/>
              </a:rPr>
              <a:t>“There is enough in the world for everyone's need, but not for everyone's greed.”</a:t>
            </a:r>
            <a:r>
              <a:rPr lang="en-GB" sz="2000" dirty="0"/>
              <a:t> </a:t>
            </a:r>
            <a:r>
              <a:rPr lang="en-GB" dirty="0"/>
              <a:t>Frank Buchman, Protestant evangelist</a:t>
            </a:r>
            <a:endParaRPr lang="en-GB" altLang="en-US" dirty="0">
              <a:solidFill>
                <a:schemeClr val="tx1"/>
              </a:solidFill>
              <a:latin typeface="Arial" panose="020B0604020202020204" pitchFamily="34" charset="0"/>
              <a:cs typeface="Arial" panose="020B0604020202020204" pitchFamily="34" charset="0"/>
            </a:endParaRPr>
          </a:p>
          <a:p>
            <a:pPr>
              <a:spcBef>
                <a:spcPct val="50000"/>
              </a:spcBef>
            </a:pPr>
            <a:r>
              <a:rPr lang="en-GB" dirty="0">
                <a:latin typeface="Segoe UI Black" panose="020B0A02040204020203" pitchFamily="34" charset="0"/>
                <a:ea typeface="Segoe UI Black" panose="020B0A02040204020203" pitchFamily="34" charset="0"/>
                <a:cs typeface="Segoe UI Black" panose="020B0A02040204020203" pitchFamily="34" charset="0"/>
              </a:rPr>
              <a:t>“My work with the poor and the incarcerated has persuaded me that the opposite of poverty is not wealth; the opposite of poverty is justice. ” </a:t>
            </a:r>
            <a:r>
              <a:rPr lang="en-GB" dirty="0"/>
              <a:t> Bryan Stevenson, social justice activist</a:t>
            </a:r>
            <a:br>
              <a:rPr lang="cy-GB" altLang="zh-CN" sz="2400" dirty="0">
                <a:solidFill>
                  <a:schemeClr val="tx1"/>
                </a:solidFill>
                <a:latin typeface="Arial" panose="020B0604020202020204" pitchFamily="34" charset="0"/>
                <a:ea typeface="SimSun" panose="02010600030101010101" pitchFamily="2" charset="-122"/>
                <a:cs typeface="Arial" panose="020B0604020202020204" pitchFamily="34" charset="0"/>
              </a:rPr>
            </a:br>
            <a:r>
              <a:rPr lang="en-GB" altLang="zh-CN" sz="2400" dirty="0">
                <a:solidFill>
                  <a:schemeClr val="tx1"/>
                </a:solidFill>
                <a:latin typeface="Arial" panose="020B0604020202020204" pitchFamily="34" charset="0"/>
                <a:ea typeface="SimSun" panose="02010600030101010101" pitchFamily="2" charset="-122"/>
                <a:cs typeface="Arial" panose="020B0604020202020204" pitchFamily="34" charset="0"/>
              </a:rPr>
              <a:t>“</a:t>
            </a:r>
            <a:r>
              <a:rPr lang="en-GB" altLang="zh-CN" sz="2400" i="1" dirty="0">
                <a:solidFill>
                  <a:schemeClr val="tx1"/>
                </a:solidFill>
                <a:latin typeface="Bauhaus 93" panose="04030905020B02020C02" pitchFamily="82" charset="0"/>
                <a:ea typeface="SimSun" panose="02010600030101010101" pitchFamily="2" charset="-122"/>
                <a:cs typeface="Arial" panose="020B0604020202020204" pitchFamily="34" charset="0"/>
              </a:rPr>
              <a:t>Poverty is the worst form of violence!” </a:t>
            </a:r>
            <a:r>
              <a:rPr lang="en-GB" altLang="zh-CN" dirty="0">
                <a:solidFill>
                  <a:schemeClr val="tx1"/>
                </a:solidFill>
                <a:latin typeface="Arial" panose="020B0604020202020204" pitchFamily="34" charset="0"/>
                <a:ea typeface="SimSun" panose="02010600030101010101" pitchFamily="2" charset="-122"/>
                <a:cs typeface="Arial" panose="020B0604020202020204" pitchFamily="34" charset="0"/>
              </a:rPr>
              <a:t>Mahatma Gandhi - Indian / Philosopher &amp; Freedom Fighter </a:t>
            </a:r>
          </a:p>
          <a:p>
            <a:pPr eaLnBrk="1" hangingPunct="1">
              <a:spcBef>
                <a:spcPct val="50000"/>
              </a:spcBef>
            </a:pPr>
            <a:r>
              <a:rPr lang="en-GB" altLang="zh-CN" sz="2000" dirty="0">
                <a:solidFill>
                  <a:schemeClr val="tx1"/>
                </a:solidFill>
                <a:latin typeface="Berlin Sans FB Demi" panose="020E0802020502020306" pitchFamily="34" charset="0"/>
                <a:ea typeface="SimSun" panose="02010600030101010101" pitchFamily="2" charset="-122"/>
                <a:cs typeface="Arial" panose="020B0604020202020204" pitchFamily="34" charset="0"/>
              </a:rPr>
              <a:t>“</a:t>
            </a:r>
            <a:r>
              <a:rPr lang="en-GB" altLang="zh-CN" sz="2000" i="1" dirty="0">
                <a:solidFill>
                  <a:schemeClr val="tx1"/>
                </a:solidFill>
                <a:latin typeface="Berlin Sans FB Demi" panose="020E0802020502020306" pitchFamily="34" charset="0"/>
                <a:ea typeface="SimSun" panose="02010600030101010101" pitchFamily="2" charset="-122"/>
                <a:cs typeface="Arial" panose="020B0604020202020204" pitchFamily="34" charset="0"/>
              </a:rPr>
              <a:t>The greatest evils and the worst of crimes is poverty</a:t>
            </a:r>
            <a:r>
              <a:rPr lang="en-GB" altLang="zh-CN" sz="2000" dirty="0">
                <a:solidFill>
                  <a:schemeClr val="tx1"/>
                </a:solidFill>
                <a:latin typeface="Berlin Sans FB Demi" panose="020E0802020502020306" pitchFamily="34" charset="0"/>
                <a:ea typeface="SimSun" panose="02010600030101010101" pitchFamily="2" charset="-122"/>
                <a:cs typeface="Arial" panose="020B0604020202020204" pitchFamily="34" charset="0"/>
              </a:rPr>
              <a:t>” </a:t>
            </a:r>
            <a:r>
              <a:rPr lang="en-GB" altLang="zh-CN" dirty="0">
                <a:solidFill>
                  <a:schemeClr val="tx1"/>
                </a:solidFill>
                <a:latin typeface="Arial" panose="020B0604020202020204" pitchFamily="34" charset="0"/>
                <a:ea typeface="SimSun" panose="02010600030101010101" pitchFamily="2" charset="-122"/>
                <a:cs typeface="Arial" panose="020B0604020202020204" pitchFamily="34" charset="0"/>
              </a:rPr>
              <a:t>George Bernard Shaw - Irish Playwright &amp; Novelist</a:t>
            </a:r>
            <a:endParaRPr lang="en-GB" altLang="en-US" dirty="0">
              <a:solidFill>
                <a:schemeClr val="tx1"/>
              </a:solidFill>
              <a:latin typeface="Arial" panose="020B0604020202020204" pitchFamily="34" charset="0"/>
              <a:ea typeface="SimSun" panose="02010600030101010101" pitchFamily="2" charset="-122"/>
            </a:endParaRPr>
          </a:p>
        </p:txBody>
      </p:sp>
      <p:sp>
        <p:nvSpPr>
          <p:cNvPr id="25603" name="Text Box 3"/>
          <p:cNvSpPr txBox="1">
            <a:spLocks noChangeArrowheads="1"/>
          </p:cNvSpPr>
          <p:nvPr/>
        </p:nvSpPr>
        <p:spPr bwMode="auto">
          <a:xfrm>
            <a:off x="1823222" y="0"/>
            <a:ext cx="8064500"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rgbClr val="000000"/>
                </a:solidFill>
                <a:latin typeface="Tahoma" panose="020B0604030504040204" pitchFamily="34" charset="0"/>
                <a:ea typeface="ヒラギノ角ゴ ProN W3" charset="-128"/>
                <a:sym typeface="Tahoma" panose="020B0604030504040204" pitchFamily="34" charset="0"/>
              </a:defRPr>
            </a:lvl1pPr>
            <a:lvl2pPr marL="742950" indent="-285750">
              <a:defRPr>
                <a:solidFill>
                  <a:srgbClr val="000000"/>
                </a:solidFill>
                <a:latin typeface="Tahoma" panose="020B0604030504040204" pitchFamily="34" charset="0"/>
                <a:ea typeface="ヒラギノ角ゴ ProN W3" charset="-128"/>
                <a:sym typeface="Tahoma" panose="020B0604030504040204" pitchFamily="34" charset="0"/>
              </a:defRPr>
            </a:lvl2pPr>
            <a:lvl3pPr marL="1143000" indent="-228600">
              <a:defRPr>
                <a:solidFill>
                  <a:srgbClr val="000000"/>
                </a:solidFill>
                <a:latin typeface="Tahoma" panose="020B0604030504040204" pitchFamily="34" charset="0"/>
                <a:ea typeface="ヒラギノ角ゴ ProN W3" charset="-128"/>
                <a:sym typeface="Tahoma" panose="020B0604030504040204" pitchFamily="34" charset="0"/>
              </a:defRPr>
            </a:lvl3pPr>
            <a:lvl4pPr marL="1600200" indent="-228600">
              <a:defRPr>
                <a:solidFill>
                  <a:srgbClr val="000000"/>
                </a:solidFill>
                <a:latin typeface="Tahoma" panose="020B0604030504040204" pitchFamily="34" charset="0"/>
                <a:ea typeface="ヒラギノ角ゴ ProN W3" charset="-128"/>
                <a:sym typeface="Tahoma" panose="020B0604030504040204" pitchFamily="34" charset="0"/>
              </a:defRPr>
            </a:lvl4pPr>
            <a:lvl5pPr marL="2057400" indent="-228600">
              <a:defRPr>
                <a:solidFill>
                  <a:srgbClr val="000000"/>
                </a:solidFill>
                <a:latin typeface="Tahoma" panose="020B0604030504040204" pitchFamily="34" charset="0"/>
                <a:ea typeface="ヒラギノ角ゴ ProN W3" charset="-128"/>
                <a:sym typeface="Tahoma" panose="020B0604030504040204" pitchFamily="34" charset="0"/>
              </a:defRPr>
            </a:lvl5pPr>
            <a:lvl6pPr marL="25146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6pPr>
            <a:lvl7pPr marL="29718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7pPr>
            <a:lvl8pPr marL="34290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8pPr>
            <a:lvl9pPr marL="3886200" indent="-228600" eaLnBrk="0" fontAlgn="base" hangingPunct="0">
              <a:spcBef>
                <a:spcPct val="0"/>
              </a:spcBef>
              <a:spcAft>
                <a:spcPct val="0"/>
              </a:spcAft>
              <a:defRPr>
                <a:solidFill>
                  <a:srgbClr val="000000"/>
                </a:solidFill>
                <a:latin typeface="Tahoma" panose="020B0604030504040204" pitchFamily="34" charset="0"/>
                <a:ea typeface="ヒラギノ角ゴ ProN W3" charset="-128"/>
                <a:sym typeface="Tahoma" panose="020B0604030504040204" pitchFamily="34" charset="0"/>
              </a:defRPr>
            </a:lvl9pPr>
          </a:lstStyle>
          <a:p>
            <a:pPr eaLnBrk="1" hangingPunct="1">
              <a:spcBef>
                <a:spcPct val="50000"/>
              </a:spcBef>
            </a:pPr>
            <a:endParaRPr lang="cy-GB" altLang="en-US" sz="2400" b="1" dirty="0">
              <a:solidFill>
                <a:schemeClr val="tx1"/>
              </a:solidFill>
              <a:latin typeface="Arial" panose="020B0604020202020204" pitchFamily="34" charset="0"/>
              <a:cs typeface="Arial" panose="020B0604020202020204" pitchFamily="34" charset="0"/>
            </a:endParaRPr>
          </a:p>
          <a:p>
            <a:pPr eaLnBrk="1" hangingPunct="1">
              <a:spcBef>
                <a:spcPct val="50000"/>
              </a:spcBef>
            </a:pPr>
            <a:r>
              <a:rPr lang="en-GB" altLang="en-US" sz="2400" b="1" dirty="0">
                <a:solidFill>
                  <a:schemeClr val="tx1"/>
                </a:solidFill>
                <a:latin typeface="Arial" panose="020B0604020202020204" pitchFamily="34" charset="0"/>
                <a:cs typeface="Arial" panose="020B0604020202020204" pitchFamily="34" charset="0"/>
              </a:rPr>
              <a:t>Nea</a:t>
            </a:r>
            <a:r>
              <a:rPr lang="en-GB" altLang="en-US" sz="2800" b="1" dirty="0">
                <a:solidFill>
                  <a:schemeClr val="tx1"/>
                </a:solidFill>
                <a:latin typeface="Arial" panose="020B0604020202020204" pitchFamily="34" charset="0"/>
                <a:cs typeface="Arial" panose="020B0604020202020204" pitchFamily="34" charset="0"/>
              </a:rPr>
              <a:t>rly all cultures have a concept of Poverty</a:t>
            </a:r>
          </a:p>
        </p:txBody>
      </p:sp>
    </p:spTree>
    <p:extLst>
      <p:ext uri="{BB962C8B-B14F-4D97-AF65-F5344CB8AC3E}">
        <p14:creationId xmlns:p14="http://schemas.microsoft.com/office/powerpoint/2010/main" val="1517442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Bibliography</a:t>
            </a:r>
            <a:endParaRPr lang="en-US" dirty="0"/>
          </a:p>
        </p:txBody>
      </p:sp>
      <p:sp>
        <p:nvSpPr>
          <p:cNvPr id="3" name="Content Placeholder 2"/>
          <p:cNvSpPr>
            <a:spLocks noGrp="1"/>
          </p:cNvSpPr>
          <p:nvPr>
            <p:ph idx="1"/>
          </p:nvPr>
        </p:nvSpPr>
        <p:spPr/>
        <p:txBody>
          <a:bodyPr>
            <a:normAutofit fontScale="85000" lnSpcReduction="20000"/>
          </a:bodyPr>
          <a:lstStyle/>
          <a:p>
            <a:r>
              <a:rPr lang="en-GB" sz="2400" dirty="0"/>
              <a:t>European Commission, (2004) </a:t>
            </a:r>
            <a:r>
              <a:rPr lang="en-GB" sz="2400" i="1" dirty="0"/>
              <a:t>Final Joint Report on Social Exclusion.</a:t>
            </a:r>
          </a:p>
          <a:p>
            <a:r>
              <a:rPr lang="en-GB" sz="2400" i="1" dirty="0"/>
              <a:t>Levitas, R. (2005).</a:t>
            </a:r>
            <a:r>
              <a:rPr lang="en-GB" sz="2400" dirty="0">
                <a:solidFill>
                  <a:schemeClr val="tx1">
                    <a:lumMod val="75000"/>
                    <a:lumOff val="25000"/>
                  </a:schemeClr>
                </a:solidFill>
              </a:rPr>
              <a:t>The inclusive society? Social exclusion and new labour, Basingstoke: Palgrave Macmillan </a:t>
            </a:r>
            <a:endParaRPr lang="en-GB" sz="2400" i="1" dirty="0"/>
          </a:p>
          <a:p>
            <a:r>
              <a:rPr lang="en-GB" sz="2400" dirty="0" err="1"/>
              <a:t>Mittler</a:t>
            </a:r>
            <a:r>
              <a:rPr lang="en-GB" sz="2400" dirty="0"/>
              <a:t>, P. (2006) </a:t>
            </a:r>
            <a:r>
              <a:rPr lang="en-GB" sz="2400" i="1" dirty="0"/>
              <a:t>Working Towards Inclusive Education: Social Contexts, </a:t>
            </a:r>
            <a:r>
              <a:rPr lang="en-GB" sz="2400" dirty="0"/>
              <a:t>Abingdon: </a:t>
            </a:r>
            <a:r>
              <a:rPr lang="en-GB" sz="2400" dirty="0" err="1"/>
              <a:t>Routledge</a:t>
            </a:r>
            <a:r>
              <a:rPr lang="en-GB" sz="2400" dirty="0"/>
              <a:t>.</a:t>
            </a:r>
          </a:p>
          <a:p>
            <a:r>
              <a:rPr lang="en-GB" sz="2400" dirty="0"/>
              <a:t>Percy Smith, J. (2002) </a:t>
            </a:r>
            <a:r>
              <a:rPr lang="en-GB" sz="2400" i="1" dirty="0"/>
              <a:t>Policy Responses to Social Exclusion: towards inclusion? </a:t>
            </a:r>
            <a:r>
              <a:rPr lang="en-GB" sz="2400" dirty="0"/>
              <a:t>Maidenhead: Open University Press.</a:t>
            </a:r>
          </a:p>
          <a:p>
            <a:r>
              <a:rPr lang="en-GB" sz="2400" dirty="0"/>
              <a:t>Pierson, J. (2010) </a:t>
            </a:r>
            <a:r>
              <a:rPr lang="en-GB" sz="2400" i="1" dirty="0"/>
              <a:t>Tackling Social Exclusion. </a:t>
            </a:r>
            <a:r>
              <a:rPr lang="en-GB" sz="2400" dirty="0"/>
              <a:t>London: Routledge.</a:t>
            </a:r>
          </a:p>
          <a:p>
            <a:r>
              <a:rPr lang="en-GB" altLang="en-US" sz="2400" dirty="0" err="1"/>
              <a:t>Spicker</a:t>
            </a:r>
            <a:r>
              <a:rPr lang="en-GB" altLang="en-US" sz="2400" dirty="0"/>
              <a:t>, P. (2007) The Idea of Poverty, Bristol: Policy Press</a:t>
            </a:r>
            <a:endParaRPr lang="en-GB" sz="2400" dirty="0"/>
          </a:p>
          <a:p>
            <a:r>
              <a:rPr lang="en-GB" sz="2400" dirty="0" err="1"/>
              <a:t>Taket</a:t>
            </a:r>
            <a:r>
              <a:rPr lang="en-GB" sz="2400" dirty="0"/>
              <a:t>, A. et al (eds.) (2009) </a:t>
            </a:r>
            <a:r>
              <a:rPr lang="en-GB" sz="2400" i="1" dirty="0"/>
              <a:t>Theorising Social Exclusion. </a:t>
            </a:r>
            <a:r>
              <a:rPr lang="en-GB" sz="2400" dirty="0"/>
              <a:t>London: Routledge.</a:t>
            </a:r>
          </a:p>
          <a:p>
            <a:endParaRPr lang="en-GB" sz="2400" dirty="0"/>
          </a:p>
          <a:p>
            <a:r>
              <a:rPr lang="en-GB" sz="2400" dirty="0"/>
              <a:t>Images -  Clip Art.</a:t>
            </a:r>
            <a:endParaRPr lang="en-US" sz="2400" dirty="0"/>
          </a:p>
        </p:txBody>
      </p:sp>
    </p:spTree>
    <p:extLst>
      <p:ext uri="{BB962C8B-B14F-4D97-AF65-F5344CB8AC3E}">
        <p14:creationId xmlns:p14="http://schemas.microsoft.com/office/powerpoint/2010/main" val="15029886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week……..</a:t>
            </a:r>
          </a:p>
        </p:txBody>
      </p:sp>
      <p:sp>
        <p:nvSpPr>
          <p:cNvPr id="3" name="Content Placeholder 2"/>
          <p:cNvSpPr>
            <a:spLocks noGrp="1"/>
          </p:cNvSpPr>
          <p:nvPr>
            <p:ph sz="half" idx="1"/>
          </p:nvPr>
        </p:nvSpPr>
        <p:spPr/>
        <p:txBody>
          <a:bodyPr/>
          <a:lstStyle/>
          <a:p>
            <a:endParaRPr lang="en-GB" dirty="0"/>
          </a:p>
          <a:p>
            <a:r>
              <a:rPr lang="en-GB" dirty="0"/>
              <a:t>Research on poverty and child development/long term outcomes</a:t>
            </a:r>
          </a:p>
          <a:p>
            <a:endParaRPr lang="en-GB" dirty="0"/>
          </a:p>
          <a:p>
            <a:r>
              <a:rPr lang="en-GB" dirty="0"/>
              <a:t>Deprivation – what is it?</a:t>
            </a:r>
          </a:p>
          <a:p>
            <a:pPr marL="0" indent="0">
              <a:buNone/>
            </a:pPr>
            <a:endParaRPr lang="en-GB" dirty="0"/>
          </a:p>
          <a:p>
            <a:r>
              <a:rPr lang="en-GB" dirty="0"/>
              <a:t>Theoretical concepts in tackling and explaining exclusion/inclusion</a:t>
            </a:r>
          </a:p>
        </p:txBody>
      </p:sp>
      <p:sp>
        <p:nvSpPr>
          <p:cNvPr id="5" name="Content Placeholder 4"/>
          <p:cNvSpPr>
            <a:spLocks noGrp="1"/>
          </p:cNvSpPr>
          <p:nvPr>
            <p:ph sz="half" idx="2"/>
          </p:nvPr>
        </p:nvSpPr>
        <p:spPr/>
        <p:txBody>
          <a:bodyPr/>
          <a:lstStyle/>
          <a:p>
            <a:endParaRPr lang="en-GB"/>
          </a:p>
        </p:txBody>
      </p:sp>
      <p:pic>
        <p:nvPicPr>
          <p:cNvPr id="4" name="Picture 3"/>
          <p:cNvPicPr>
            <a:picLocks noChangeAspect="1"/>
          </p:cNvPicPr>
          <p:nvPr/>
        </p:nvPicPr>
        <p:blipFill>
          <a:blip r:embed="rId2"/>
          <a:stretch>
            <a:fillRect/>
          </a:stretch>
        </p:blipFill>
        <p:spPr>
          <a:xfrm>
            <a:off x="5906789" y="2118009"/>
            <a:ext cx="5407621" cy="4054191"/>
          </a:xfrm>
          <a:prstGeom prst="rect">
            <a:avLst/>
          </a:prstGeom>
        </p:spPr>
      </p:pic>
    </p:spTree>
    <p:extLst>
      <p:ext uri="{BB962C8B-B14F-4D97-AF65-F5344CB8AC3E}">
        <p14:creationId xmlns:p14="http://schemas.microsoft.com/office/powerpoint/2010/main" val="2663164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Wood Type">
      <a:majorFont>
        <a:latin typeface="Arial Black" panose="020B0A04020102020204"/>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panose="020B0604020202020204"/>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BE1B6DD8-9976-4550-A6F4-B2DD4EA939D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0C3526F0E83DE4EAA49458BA4114BDD" ma:contentTypeVersion="4" ma:contentTypeDescription="Create a new document." ma:contentTypeScope="" ma:versionID="1f71d4151977a0dfeb827fbcb4819edd">
  <xsd:schema xmlns:xsd="http://www.w3.org/2001/XMLSchema" xmlns:xs="http://www.w3.org/2001/XMLSchema" xmlns:p="http://schemas.microsoft.com/office/2006/metadata/properties" xmlns:ns2="6d31e8ae-61ec-4dd9-af3c-305fb2d2a050" targetNamespace="http://schemas.microsoft.com/office/2006/metadata/properties" ma:root="true" ma:fieldsID="8b7a8cd7a1683c1638f68e10b7ec8f67" ns2:_="">
    <xsd:import namespace="6d31e8ae-61ec-4dd9-af3c-305fb2d2a05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31e8ae-61ec-4dd9-af3c-305fb2d2a05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9E3DD52-2437-4168-848F-2F677B0D88EA}">
  <ds:schemaRefs>
    <ds:schemaRef ds:uri="http://schemas.microsoft.com/sharepoint/v3/contenttype/forms"/>
  </ds:schemaRefs>
</ds:datastoreItem>
</file>

<file path=customXml/itemProps2.xml><?xml version="1.0" encoding="utf-8"?>
<ds:datastoreItem xmlns:ds="http://schemas.openxmlformats.org/officeDocument/2006/customXml" ds:itemID="{AEF5D66D-D27C-4B2D-B2FD-0028098F5CC0}">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94A4E223-B6CA-4EA4-8C2D-D640F90278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d31e8ae-61ec-4dd9-af3c-305fb2d2a0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TM03090434[[fn=Wood Type]]</Template>
  <TotalTime>218</TotalTime>
  <Words>1179</Words>
  <Application>Microsoft Office PowerPoint</Application>
  <PresentationFormat>Widescreen</PresentationFormat>
  <Paragraphs>113</Paragraphs>
  <Slides>23</Slides>
  <Notes>1</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Wood Type</vt:lpstr>
      <vt:lpstr>SJIE5003  Social Inclusion in Practice Week 1</vt:lpstr>
      <vt:lpstr>Why are we here?</vt:lpstr>
      <vt:lpstr>PowerPoint Presentation</vt:lpstr>
      <vt:lpstr>Discussion</vt:lpstr>
      <vt:lpstr>Module Aims</vt:lpstr>
      <vt:lpstr>Learning Outcomes</vt:lpstr>
      <vt:lpstr>What puts a person or a group ‘at risk’?</vt:lpstr>
      <vt:lpstr>Social Exclusion/Inclusion – what is it?</vt:lpstr>
      <vt:lpstr>Exclusion is…….</vt:lpstr>
      <vt:lpstr>The term Social Exclusion….</vt:lpstr>
      <vt:lpstr>The term Social Exclusion</vt:lpstr>
      <vt:lpstr>Social mobility</vt:lpstr>
      <vt:lpstr>     Identity</vt:lpstr>
      <vt:lpstr>PowerPoint Presentation</vt:lpstr>
      <vt:lpstr>PowerPoint Presentation</vt:lpstr>
      <vt:lpstr>Absolute and Relative Poverty</vt:lpstr>
      <vt:lpstr>POVERTY – theoretical concepts</vt:lpstr>
      <vt:lpstr>PowerPoint Presentation</vt:lpstr>
      <vt:lpstr>POVERTY a wider definition than this</vt:lpstr>
      <vt:lpstr>European Union definitions of poverty and social exclusion </vt:lpstr>
      <vt:lpstr>PowerPoint Presentation</vt:lpstr>
      <vt:lpstr>  Bibliography</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SJIE5003  Social Inclusion in Practice</dc:title>
  <dc:creator>Heike Griffiths</dc:creator>
  <cp:lastModifiedBy>Heike Griffiths</cp:lastModifiedBy>
  <cp:revision>24</cp:revision>
  <dcterms:created xsi:type="dcterms:W3CDTF">2020-05-28T11:24:09Z</dcterms:created>
  <dcterms:modified xsi:type="dcterms:W3CDTF">2020-06-09T10:15:04Z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0x010100E0C3526F0E83DE4EAA49458BA4114BDD</vt:lpwstr>
  </property>
</Properties>
</file>