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0" r:id="rId5"/>
  </p:sldMasterIdLst>
  <p:notesMasterIdLst>
    <p:notesMasterId r:id="rId17"/>
  </p:notesMasterIdLst>
  <p:handoutMasterIdLst>
    <p:handoutMasterId r:id="rId18"/>
  </p:handoutMasterIdLst>
  <p:sldIdLst>
    <p:sldId id="256" r:id="rId6"/>
    <p:sldId id="355" r:id="rId7"/>
    <p:sldId id="381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1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B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89"/>
  </p:normalViewPr>
  <p:slideViewPr>
    <p:cSldViewPr snapToGrid="0" showGuides="1">
      <p:cViewPr varScale="1">
        <p:scale>
          <a:sx n="83" d="100"/>
          <a:sy n="83" d="100"/>
        </p:scale>
        <p:origin x="1848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71C06-530D-469F-A1BA-41779AB85BD4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431A8-FCA0-4CBE-ABAB-A78DBAEF832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t>16/03/2025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t>16/03/2025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resources.eln.io/gibbs-reflective-cycle-model-1988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implypsychology.org/gibbs-reflective-cycle.html" TargetMode="External"/><Relationship Id="rId2" Type="http://schemas.openxmlformats.org/officeDocument/2006/relationships/hyperlink" Target="https://www.verywellmind.com/self-reflection-importance-benefits-and-strategies-7500858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BAAD4E-3997-65C9-C4E8-9D1844131484}"/>
              </a:ext>
            </a:extLst>
          </p:cNvPr>
          <p:cNvSpPr txBox="1"/>
          <p:nvPr/>
        </p:nvSpPr>
        <p:spPr>
          <a:xfrm>
            <a:off x="1115878" y="2374721"/>
            <a:ext cx="67417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+mj-lt"/>
              </a:rPr>
              <a:t>Week 9 </a:t>
            </a: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+mj-lt"/>
              </a:rPr>
              <a:t>Teamwork and Reflection in Health and Social Care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983" y="586855"/>
            <a:ext cx="2835201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b="1" dirty="0">
                <a:solidFill>
                  <a:srgbClr val="FFFFFF"/>
                </a:solidFill>
              </a:rPr>
              <a:t>Why is teamwork important?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GB" sz="2800" dirty="0"/>
              <a:t>Group activity – </a:t>
            </a:r>
            <a:r>
              <a:rPr lang="en-GB" sz="2800" dirty="0">
                <a:cs typeface="Arial" panose="020B0604020202020204" pitchFamily="34" charset="0"/>
              </a:rPr>
              <a:t>discuss and report to the class:</a:t>
            </a:r>
            <a:endParaRPr lang="en-GB" sz="2800" dirty="0"/>
          </a:p>
          <a:p>
            <a:r>
              <a:rPr lang="en-GB" sz="2800" dirty="0">
                <a:cs typeface="Arial" panose="020B0604020202020204" pitchFamily="34" charset="0"/>
              </a:rPr>
              <a:t>The importance of teamwork in health and social care</a:t>
            </a:r>
          </a:p>
          <a:p>
            <a:r>
              <a:rPr lang="en-GB" sz="2800" dirty="0">
                <a:cs typeface="Arial" panose="020B0604020202020204" pitchFamily="34" charset="0"/>
              </a:rPr>
              <a:t>Difficulties encountered in teamwork</a:t>
            </a:r>
          </a:p>
          <a:p>
            <a:r>
              <a:rPr lang="en-GB" sz="2800" dirty="0">
                <a:cs typeface="Arial" panose="020B0604020202020204" pitchFamily="34" charset="0"/>
              </a:rPr>
              <a:t>Personal experiences of teamwork</a:t>
            </a:r>
          </a:p>
          <a:p>
            <a:r>
              <a:rPr lang="en-GB" sz="2800" dirty="0">
                <a:cs typeface="Arial" panose="020B0604020202020204" pitchFamily="34" charset="0"/>
              </a:rPr>
              <a:t>How to overcome difficulties encountered in teamworking</a:t>
            </a:r>
          </a:p>
          <a:p>
            <a:endParaRPr lang="en-GB" sz="1700" dirty="0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640143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b="1" dirty="0">
                <a:solidFill>
                  <a:srgbClr val="FFFFFF"/>
                </a:solidFill>
              </a:rPr>
              <a:t>Benefits of teamwork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 fontScale="92500" lnSpcReduction="10000"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36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Helps develop sense of connection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3600" kern="100" dirty="0">
                <a:ea typeface="Calibri" panose="020F0502020204030204" pitchFamily="34" charset="0"/>
                <a:cs typeface="Arial" panose="020B0604020202020204" pitchFamily="34" charset="0"/>
              </a:rPr>
              <a:t>Source of mutual support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36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Can manag</a:t>
            </a:r>
            <a:r>
              <a:rPr lang="en-GB" sz="3600" kern="100" dirty="0">
                <a:ea typeface="Calibri" panose="020F0502020204030204" pitchFamily="34" charset="0"/>
                <a:cs typeface="Arial" panose="020B0604020202020204" pitchFamily="34" charset="0"/>
              </a:rPr>
              <a:t>e bigger tasks more efficiently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3600" kern="100" dirty="0">
                <a:ea typeface="Calibri" panose="020F0502020204030204" pitchFamily="34" charset="0"/>
                <a:cs typeface="Arial" panose="020B0604020202020204" pitchFamily="34" charset="0"/>
              </a:rPr>
              <a:t>Reduces tension when facing challenges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36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Positive attitudes promote better well-being and patient care</a:t>
            </a:r>
            <a:endParaRPr lang="en-GB" sz="17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rson holding a puzzle piece">
            <a:extLst>
              <a:ext uri="{FF2B5EF4-FFF2-40B4-BE49-F238E27FC236}">
                <a16:creationId xmlns:a16="http://schemas.microsoft.com/office/drawing/2014/main" id="{7C123711-67A6-4AAC-1064-B8ADADF18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120" r="29794" b="-1"/>
          <a:stretch/>
        </p:blipFill>
        <p:spPr>
          <a:xfrm>
            <a:off x="20" y="-2"/>
            <a:ext cx="4057627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7647" y="-1"/>
            <a:ext cx="508635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AA2290-8F7E-22D3-A1B1-6170C5B0A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487" y="273948"/>
            <a:ext cx="4098726" cy="1559301"/>
          </a:xfrm>
        </p:spPr>
        <p:txBody>
          <a:bodyPr>
            <a:normAutofit/>
          </a:bodyPr>
          <a:lstStyle/>
          <a:p>
            <a:r>
              <a:rPr lang="en-GB" sz="4000" b="1" dirty="0"/>
              <a:t>Challenges of teamworking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F2A00-5D9C-D88B-F811-A36AEE136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6487" y="1822775"/>
            <a:ext cx="4216550" cy="4761277"/>
          </a:xfrm>
        </p:spPr>
        <p:txBody>
          <a:bodyPr anchor="ctr">
            <a:noAutofit/>
          </a:bodyPr>
          <a:lstStyle/>
          <a:p>
            <a:r>
              <a:rPr lang="en-GB" sz="2400" dirty="0"/>
              <a:t>Differences in opinion, values, or preferences</a:t>
            </a:r>
          </a:p>
          <a:p>
            <a:r>
              <a:rPr lang="en-GB" sz="2400" dirty="0"/>
              <a:t>Friction between two or more team members</a:t>
            </a:r>
          </a:p>
          <a:p>
            <a:r>
              <a:rPr lang="en-GB" sz="2400" dirty="0"/>
              <a:t>Reliance on others to complete tasks or to be present at certain times</a:t>
            </a:r>
          </a:p>
          <a:p>
            <a:r>
              <a:rPr lang="en-GB" sz="2400" dirty="0"/>
              <a:t>Perception of inadequacies in the work performance of team members</a:t>
            </a:r>
          </a:p>
          <a:p>
            <a:r>
              <a:rPr lang="en-GB" sz="2400" dirty="0"/>
              <a:t>Risk of feeling inadequate or left behind </a:t>
            </a:r>
          </a:p>
        </p:txBody>
      </p:sp>
    </p:spTree>
    <p:extLst>
      <p:ext uri="{BB962C8B-B14F-4D97-AF65-F5344CB8AC3E}">
        <p14:creationId xmlns:p14="http://schemas.microsoft.com/office/powerpoint/2010/main" val="2419236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E2A8C-E07E-BD8B-B28B-FEB7F00DA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Overcoming barriers to teamwork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CA517-83FB-E791-BC19-363A61D5E2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Group activity – discuss and feedback to the class:</a:t>
            </a:r>
          </a:p>
          <a:p>
            <a:r>
              <a:rPr lang="en-GB" sz="2800" dirty="0"/>
              <a:t>Strategies to manage individual challenges in teamworking</a:t>
            </a:r>
          </a:p>
          <a:p>
            <a:r>
              <a:rPr lang="en-GB" sz="2800" dirty="0"/>
              <a:t>Strategies to resolve challenges with specific individual team members</a:t>
            </a:r>
          </a:p>
          <a:p>
            <a:r>
              <a:rPr lang="en-GB" sz="2800" dirty="0"/>
              <a:t>Strategies to resolve challenges of a complete team that you </a:t>
            </a:r>
            <a:r>
              <a:rPr lang="en-GB" sz="2800"/>
              <a:t>are managing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84853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AEE98-1503-9373-B54C-F9505320C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value of 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55790-5E6D-7640-E780-60BE5FE914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Increases self-awareness</a:t>
            </a:r>
          </a:p>
          <a:p>
            <a:r>
              <a:rPr lang="en-GB" dirty="0"/>
              <a:t>Gives you greater control</a:t>
            </a:r>
          </a:p>
          <a:p>
            <a:r>
              <a:rPr lang="en-GB" dirty="0"/>
              <a:t>Improves your communication</a:t>
            </a:r>
          </a:p>
          <a:p>
            <a:r>
              <a:rPr lang="en-GB" dirty="0"/>
              <a:t>Better alignment with your values</a:t>
            </a:r>
          </a:p>
          <a:p>
            <a:r>
              <a:rPr lang="en-GB" dirty="0"/>
              <a:t>Better decision making</a:t>
            </a:r>
          </a:p>
          <a:p>
            <a:r>
              <a:rPr lang="en-GB" dirty="0"/>
              <a:t>Better personal accountability</a:t>
            </a:r>
          </a:p>
        </p:txBody>
      </p:sp>
    </p:spTree>
    <p:extLst>
      <p:ext uri="{BB962C8B-B14F-4D97-AF65-F5344CB8AC3E}">
        <p14:creationId xmlns:p14="http://schemas.microsoft.com/office/powerpoint/2010/main" val="3688435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C5602-0FF1-0A86-2BA4-5AE393B44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0652"/>
            <a:ext cx="8229600" cy="932209"/>
          </a:xfrm>
        </p:spPr>
        <p:txBody>
          <a:bodyPr/>
          <a:lstStyle/>
          <a:p>
            <a:r>
              <a:rPr lang="en-GB" b="1" dirty="0"/>
              <a:t>Gibbs (1988) model</a:t>
            </a:r>
          </a:p>
        </p:txBody>
      </p:sp>
      <p:pic>
        <p:nvPicPr>
          <p:cNvPr id="4" name="Content Placeholder 3" descr="Gibbs – Reflective Cycle model (1988)">
            <a:hlinkClick r:id="rId2" tooltip="&quot;Gibbs – Reflective Cycle model (1988)&quot;"/>
            <a:extLst>
              <a:ext uri="{FF2B5EF4-FFF2-40B4-BE49-F238E27FC236}">
                <a16:creationId xmlns:a16="http://schemas.microsoft.com/office/drawing/2014/main" id="{C1EB7183-A6F7-ED63-5319-36D7801BE2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56" y="1082861"/>
            <a:ext cx="8806999" cy="54884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6207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6693A-F69D-9234-15A0-FFF8E1FA3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Gibbs model components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08D0A-13C4-3D99-8497-5E428B58BD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Description – facts </a:t>
            </a:r>
            <a:r>
              <a:rPr lang="en-GB" b="1" dirty="0"/>
              <a:t>only</a:t>
            </a:r>
            <a:r>
              <a:rPr lang="en-GB" dirty="0"/>
              <a:t>. Describe the situation. What happened?</a:t>
            </a:r>
          </a:p>
          <a:p>
            <a:r>
              <a:rPr lang="en-GB" dirty="0"/>
              <a:t>Feelings – feelings </a:t>
            </a:r>
            <a:r>
              <a:rPr lang="en-GB" b="1" dirty="0"/>
              <a:t>only</a:t>
            </a:r>
            <a:r>
              <a:rPr lang="en-GB" dirty="0"/>
              <a:t>. What feelings did you have before, during the event, after?</a:t>
            </a:r>
          </a:p>
          <a:p>
            <a:r>
              <a:rPr lang="en-GB" dirty="0"/>
              <a:t>Evaluation – what went well? What did not? Positives and negatives of the situation </a:t>
            </a:r>
            <a:r>
              <a:rPr lang="en-GB" b="1" dirty="0"/>
              <a:t>only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6278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38356-3DEF-AE2B-03D8-24261BAB4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Gibbs model components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6B87A-5535-0FB7-AB13-384BA70860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96325"/>
            <a:ext cx="8229600" cy="392090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Analysis – what factors influenced the situation in a positive way? what factors influenced the situation in a negative way?</a:t>
            </a:r>
          </a:p>
          <a:p>
            <a:r>
              <a:rPr lang="en-GB" dirty="0"/>
              <a:t>Conclusion – what did you learn from the experience? What would you do differently next time?</a:t>
            </a:r>
          </a:p>
          <a:p>
            <a:r>
              <a:rPr lang="en-GB" dirty="0"/>
              <a:t>Action plan – specific achievable actions for future experiences.</a:t>
            </a:r>
          </a:p>
        </p:txBody>
      </p:sp>
    </p:spTree>
    <p:extLst>
      <p:ext uri="{BB962C8B-B14F-4D97-AF65-F5344CB8AC3E}">
        <p14:creationId xmlns:p14="http://schemas.microsoft.com/office/powerpoint/2010/main" val="1946027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E69F6-64CF-4AEA-ADA0-96D39DA25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2A793-6ED1-3A43-2902-65081FFA8D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Consider a time when you worked as part of a team. Perhaps a group presentation at university. Spend 15 to 20 minutes writing about your experiences using Gibbs (1988) model.</a:t>
            </a:r>
          </a:p>
          <a:p>
            <a:r>
              <a:rPr lang="en-GB" dirty="0"/>
              <a:t>Share your experiences with the class.</a:t>
            </a:r>
          </a:p>
        </p:txBody>
      </p:sp>
    </p:spTree>
    <p:extLst>
      <p:ext uri="{BB962C8B-B14F-4D97-AF65-F5344CB8AC3E}">
        <p14:creationId xmlns:p14="http://schemas.microsoft.com/office/powerpoint/2010/main" val="35131718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49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67666"/>
            <a:ext cx="8229600" cy="4549567"/>
          </a:xfrm>
        </p:spPr>
        <p:txBody>
          <a:bodyPr>
            <a:normAutofit/>
          </a:bodyPr>
          <a:lstStyle/>
          <a:p>
            <a:r>
              <a:rPr lang="en-GB" sz="2800" dirty="0"/>
              <a:t>Gupta, S. (2023) </a:t>
            </a:r>
            <a:r>
              <a:rPr lang="en-GB" sz="2800" dirty="0" err="1"/>
              <a:t>Verywell</a:t>
            </a:r>
            <a:r>
              <a:rPr lang="en-GB" sz="2800" dirty="0"/>
              <a:t> Mind: The Importance of Self-Reflection: How Looking Inward Can Improve Your Mental Health. Available at: </a:t>
            </a:r>
            <a:r>
              <a:rPr lang="en-GB" sz="2800" dirty="0">
                <a:hlinkClick r:id="rId2"/>
              </a:rPr>
              <a:t>https://www.verywellmind.com/self-reflection-importance-benefits-and-strategies-7500858</a:t>
            </a:r>
            <a:r>
              <a:rPr lang="en-GB" sz="2800" dirty="0"/>
              <a:t> (Accessed: 16 March 2025).</a:t>
            </a:r>
          </a:p>
          <a:p>
            <a:r>
              <a:rPr lang="en-GB" sz="2800" dirty="0" err="1"/>
              <a:t>Mcloed</a:t>
            </a:r>
            <a:r>
              <a:rPr lang="en-GB" sz="2800" dirty="0"/>
              <a:t>, S. (2024) </a:t>
            </a:r>
            <a:r>
              <a:rPr lang="en-GB" sz="2800" i="1" dirty="0"/>
              <a:t>Simply Psychology: Gibbs Reflective Cycle. </a:t>
            </a:r>
            <a:r>
              <a:rPr lang="en-GB" sz="2800" dirty="0"/>
              <a:t>Available at: </a:t>
            </a:r>
            <a:r>
              <a:rPr lang="en-GB" sz="2800" dirty="0">
                <a:hlinkClick r:id="rId3"/>
              </a:rPr>
              <a:t>https://www.simplypsychology.org/gibbs-reflective-cycle.html</a:t>
            </a:r>
            <a:r>
              <a:rPr lang="en-GB" sz="2800" dirty="0"/>
              <a:t> (Accessed: 16 March 2025).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9cd839b-d2f7-4d79-867e-33235b171cd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1C22621E0FA84ABA9F7D80395C5CDF" ma:contentTypeVersion="15" ma:contentTypeDescription="Create a new document." ma:contentTypeScope="" ma:versionID="26b46ff354950fc292ae14f9846cd052">
  <xsd:schema xmlns:xsd="http://www.w3.org/2001/XMLSchema" xmlns:xs="http://www.w3.org/2001/XMLSchema" xmlns:p="http://schemas.microsoft.com/office/2006/metadata/properties" xmlns:ns3="f9cd839b-d2f7-4d79-867e-33235b171cd7" xmlns:ns4="ebe861c4-9752-476b-95bf-faec8d80e167" targetNamespace="http://schemas.microsoft.com/office/2006/metadata/properties" ma:root="true" ma:fieldsID="e9d2dbb4a39ed7b76caf7d21f4fab454" ns3:_="" ns4:_="">
    <xsd:import namespace="f9cd839b-d2f7-4d79-867e-33235b171cd7"/>
    <xsd:import namespace="ebe861c4-9752-476b-95bf-faec8d80e16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cd839b-d2f7-4d79-867e-33235b171cd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e861c4-9752-476b-95bf-faec8d80e167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/>
</ds:datastoreItem>
</file>

<file path=customXml/itemProps2.xml><?xml version="1.0" encoding="utf-8"?>
<ds:datastoreItem xmlns:ds="http://schemas.openxmlformats.org/officeDocument/2006/customXml" ds:itemID="{8217396D-5E56-4C22-90CD-B0CDA54D9454}">
  <ds:schemaRefs/>
</ds:datastoreItem>
</file>

<file path=customXml/itemProps3.xml><?xml version="1.0" encoding="utf-8"?>
<ds:datastoreItem xmlns:ds="http://schemas.openxmlformats.org/officeDocument/2006/customXml" ds:itemID="{D081439C-114A-4151-B03A-0408F1ADA96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86</TotalTime>
  <Words>427</Words>
  <Application>Microsoft Macintosh PowerPoint</Application>
  <PresentationFormat>On-screen Show (4:3)</PresentationFormat>
  <Paragraphs>47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Myriad Pro</vt:lpstr>
      <vt:lpstr>Symbol</vt:lpstr>
      <vt:lpstr>20140311PresentationUWTSDTemplate</vt:lpstr>
      <vt:lpstr>1_20140311PresentationUWTSDTemplate</vt:lpstr>
      <vt:lpstr>PowerPoint Presentation</vt:lpstr>
      <vt:lpstr>Why is teamwork important?</vt:lpstr>
      <vt:lpstr>Benefits of teamwork</vt:lpstr>
      <vt:lpstr>Challenges of teamworking</vt:lpstr>
      <vt:lpstr>Overcoming barriers to teamwork</vt:lpstr>
      <vt:lpstr>The value of reflection</vt:lpstr>
      <vt:lpstr>Gibbs (1988) model</vt:lpstr>
      <vt:lpstr>Gibbs model components</vt:lpstr>
      <vt:lpstr>Gibbs model components cont.</vt:lpstr>
      <vt:lpstr>Activity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Farah Wiita</cp:lastModifiedBy>
  <cp:revision>38</cp:revision>
  <dcterms:created xsi:type="dcterms:W3CDTF">2015-04-14T15:21:00Z</dcterms:created>
  <dcterms:modified xsi:type="dcterms:W3CDTF">2025-03-16T10:22:03Z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0x010100461C22621E0FA84ABA9F7D80395C5CDF</vt:lpwstr>
  </property>
  <property fmtid="{D5CDD505-2E9C-101B-9397-08002B2CF9AE}" pid="3" name="ICV">
    <vt:lpwstr>EE6018394B7D4B8A99F89C7C6ADACE35_13</vt:lpwstr>
  </property>
  <property fmtid="{D5CDD505-2E9C-101B-9397-08002B2CF9AE}" pid="4" name="KSOProductBuildVer">
    <vt:lpwstr>2057-12.2.0.17562</vt:lpwstr>
  </property>
</Properties>
</file>