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4"/>
    <p:sldMasterId id="2147483655" r:id="rId5"/>
  </p:sldMasterIdLst>
  <p:notesMasterIdLst>
    <p:notesMasterId r:id="rId15"/>
  </p:notesMasterIdLst>
  <p:sldIdLst>
    <p:sldId id="256" r:id="rId6"/>
    <p:sldId id="265" r:id="rId7"/>
    <p:sldId id="311" r:id="rId8"/>
    <p:sldId id="310" r:id="rId9"/>
    <p:sldId id="257" r:id="rId10"/>
    <p:sldId id="262" r:id="rId11"/>
    <p:sldId id="258" r:id="rId12"/>
    <p:sldId id="259" r:id="rId13"/>
    <p:sldId id="266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471C4C3-6BB9-4835-895A-125FBB41866A}" v="6" dt="2026-03-10T15:56:40.21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3782"/>
    <p:restoredTop sz="77253"/>
  </p:normalViewPr>
  <p:slideViewPr>
    <p:cSldViewPr snapToGrid="0">
      <p:cViewPr varScale="1">
        <p:scale>
          <a:sx n="85" d="100"/>
          <a:sy n="85" d="100"/>
        </p:scale>
        <p:origin x="1662" y="90"/>
      </p:cViewPr>
      <p:guideLst/>
    </p:cSldViewPr>
  </p:slideViewPr>
  <p:notesTextViewPr>
    <p:cViewPr>
      <p:scale>
        <a:sx n="3" d="2"/>
        <a:sy n="3" d="2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3.xml"/><Relationship Id="rId13" Type="http://schemas.openxmlformats.org/officeDocument/2006/relationships/slide" Target="slides/slide8.xml"/><Relationship Id="rId18" Type="http://schemas.openxmlformats.org/officeDocument/2006/relationships/theme" Target="theme/theme1.xml"/><Relationship Id="rId3" Type="http://schemas.openxmlformats.org/officeDocument/2006/relationships/customXml" Target="../customXml/item3.xml"/><Relationship Id="rId21" Type="http://schemas.microsoft.com/office/2015/10/relationships/revisionInfo" Target="revisionInfo.xml"/><Relationship Id="rId7" Type="http://schemas.openxmlformats.org/officeDocument/2006/relationships/slide" Target="slides/slide2.xml"/><Relationship Id="rId12" Type="http://schemas.openxmlformats.org/officeDocument/2006/relationships/slide" Target="slides/slide7.xml"/><Relationship Id="rId17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presProps" Target="presProps.xml"/><Relationship Id="rId20" Type="http://schemas.microsoft.com/office/2016/11/relationships/changesInfo" Target="changesInfos/changesInfo1.xml"/><Relationship Id="rId1" Type="http://schemas.openxmlformats.org/officeDocument/2006/relationships/customXml" Target="../customXml/item1.xml"/><Relationship Id="rId6" Type="http://schemas.openxmlformats.org/officeDocument/2006/relationships/slide" Target="slides/slide1.xml"/><Relationship Id="rId11" Type="http://schemas.openxmlformats.org/officeDocument/2006/relationships/slide" Target="slides/slide6.xml"/><Relationship Id="rId5" Type="http://schemas.openxmlformats.org/officeDocument/2006/relationships/slideMaster" Target="slideMasters/slideMaster2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5.xml"/><Relationship Id="rId19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14" Type="http://schemas.openxmlformats.org/officeDocument/2006/relationships/slide" Target="slides/slide9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unyaradzi Nicholas Murira" userId="6ab3fae5-94bd-47ef-9f25-6c1f645127cf" providerId="ADAL" clId="{BBAD60DF-75FC-47FB-864F-62F5392E6509}"/>
    <pc:docChg chg="undo custSel addSld delSld modSld">
      <pc:chgData name="Munyaradzi Nicholas Murira" userId="6ab3fae5-94bd-47ef-9f25-6c1f645127cf" providerId="ADAL" clId="{BBAD60DF-75FC-47FB-864F-62F5392E6509}" dt="2026-03-10T15:58:26.822" v="244" actId="14100"/>
      <pc:docMkLst>
        <pc:docMk/>
      </pc:docMkLst>
      <pc:sldChg chg="addSp delSp modSp mod">
        <pc:chgData name="Munyaradzi Nicholas Murira" userId="6ab3fae5-94bd-47ef-9f25-6c1f645127cf" providerId="ADAL" clId="{BBAD60DF-75FC-47FB-864F-62F5392E6509}" dt="2026-03-10T15:24:24.696" v="199" actId="478"/>
        <pc:sldMkLst>
          <pc:docMk/>
          <pc:sldMk cId="3408955283" sldId="265"/>
        </pc:sldMkLst>
        <pc:spChg chg="add del mod">
          <ac:chgData name="Munyaradzi Nicholas Murira" userId="6ab3fae5-94bd-47ef-9f25-6c1f645127cf" providerId="ADAL" clId="{BBAD60DF-75FC-47FB-864F-62F5392E6509}" dt="2026-03-10T15:24:18.863" v="197" actId="478"/>
          <ac:spMkLst>
            <pc:docMk/>
            <pc:sldMk cId="3408955283" sldId="265"/>
            <ac:spMk id="5" creationId="{6CC7458B-1435-F63E-08E0-D282D864CAAA}"/>
          </ac:spMkLst>
        </pc:spChg>
        <pc:picChg chg="add del">
          <ac:chgData name="Munyaradzi Nicholas Murira" userId="6ab3fae5-94bd-47ef-9f25-6c1f645127cf" providerId="ADAL" clId="{BBAD60DF-75FC-47FB-864F-62F5392E6509}" dt="2026-03-10T15:24:21.949" v="198" actId="478"/>
          <ac:picMkLst>
            <pc:docMk/>
            <pc:sldMk cId="3408955283" sldId="265"/>
            <ac:picMk id="3" creationId="{68A9202E-8F6F-DEFC-4D7B-5898BDCFA79E}"/>
          </ac:picMkLst>
        </pc:picChg>
        <pc:picChg chg="del">
          <ac:chgData name="Munyaradzi Nicholas Murira" userId="6ab3fae5-94bd-47ef-9f25-6c1f645127cf" providerId="ADAL" clId="{BBAD60DF-75FC-47FB-864F-62F5392E6509}" dt="2026-03-10T15:24:24.696" v="199" actId="478"/>
          <ac:picMkLst>
            <pc:docMk/>
            <pc:sldMk cId="3408955283" sldId="265"/>
            <ac:picMk id="4" creationId="{0AEBB7D3-06D6-D3CB-78C4-407BFE70DB3F}"/>
          </ac:picMkLst>
        </pc:picChg>
      </pc:sldChg>
      <pc:sldChg chg="modSp add del mod">
        <pc:chgData name="Munyaradzi Nicholas Murira" userId="6ab3fae5-94bd-47ef-9f25-6c1f645127cf" providerId="ADAL" clId="{BBAD60DF-75FC-47FB-864F-62F5392E6509}" dt="2026-03-10T15:26:19.167" v="200" actId="47"/>
        <pc:sldMkLst>
          <pc:docMk/>
          <pc:sldMk cId="345917666" sldId="311"/>
        </pc:sldMkLst>
      </pc:sldChg>
      <pc:sldChg chg="addSp modSp add mod">
        <pc:chgData name="Munyaradzi Nicholas Murira" userId="6ab3fae5-94bd-47ef-9f25-6c1f645127cf" providerId="ADAL" clId="{BBAD60DF-75FC-47FB-864F-62F5392E6509}" dt="2026-03-10T15:58:26.822" v="244" actId="14100"/>
        <pc:sldMkLst>
          <pc:docMk/>
          <pc:sldMk cId="3673992336" sldId="311"/>
        </pc:sldMkLst>
        <pc:spChg chg="mod">
          <ac:chgData name="Munyaradzi Nicholas Murira" userId="6ab3fae5-94bd-47ef-9f25-6c1f645127cf" providerId="ADAL" clId="{BBAD60DF-75FC-47FB-864F-62F5392E6509}" dt="2026-03-10T15:58:17.528" v="242" actId="1076"/>
          <ac:spMkLst>
            <pc:docMk/>
            <pc:sldMk cId="3673992336" sldId="311"/>
            <ac:spMk id="2" creationId="{AB989AD8-7FF3-2B42-7F09-7B14D14CD70C}"/>
          </ac:spMkLst>
        </pc:spChg>
        <pc:picChg chg="add mod">
          <ac:chgData name="Munyaradzi Nicholas Murira" userId="6ab3fae5-94bd-47ef-9f25-6c1f645127cf" providerId="ADAL" clId="{BBAD60DF-75FC-47FB-864F-62F5392E6509}" dt="2026-03-10T15:58:26.822" v="244" actId="14100"/>
          <ac:picMkLst>
            <pc:docMk/>
            <pc:sldMk cId="3673992336" sldId="311"/>
            <ac:picMk id="4" creationId="{74857777-2B90-3D40-F91B-5DF5F4C63DA0}"/>
          </ac:picMkLst>
        </pc:picChg>
      </pc:sldChg>
      <pc:sldChg chg="modSp add del mod">
        <pc:chgData name="Munyaradzi Nicholas Murira" userId="6ab3fae5-94bd-47ef-9f25-6c1f645127cf" providerId="ADAL" clId="{BBAD60DF-75FC-47FB-864F-62F5392E6509}" dt="2026-03-10T15:56:30.562" v="209"/>
        <pc:sldMkLst>
          <pc:docMk/>
          <pc:sldMk cId="3804459950" sldId="311"/>
        </pc:sldMkLst>
        <pc:spChg chg="mod">
          <ac:chgData name="Munyaradzi Nicholas Murira" userId="6ab3fae5-94bd-47ef-9f25-6c1f645127cf" providerId="ADAL" clId="{BBAD60DF-75FC-47FB-864F-62F5392E6509}" dt="2026-03-10T15:56:30.562" v="209"/>
          <ac:spMkLst>
            <pc:docMk/>
            <pc:sldMk cId="3804459950" sldId="311"/>
            <ac:spMk id="2" creationId="{6C609A52-CDA7-8F94-0F67-793BAAE8F35D}"/>
          </ac:spMkLst>
        </pc:spChg>
      </pc:sldChg>
      <pc:sldChg chg="modSp add del mod">
        <pc:chgData name="Munyaradzi Nicholas Murira" userId="6ab3fae5-94bd-47ef-9f25-6c1f645127cf" providerId="ADAL" clId="{BBAD60DF-75FC-47FB-864F-62F5392E6509}" dt="2026-03-10T15:56:17.690" v="205"/>
        <pc:sldMkLst>
          <pc:docMk/>
          <pc:sldMk cId="3876578558" sldId="311"/>
        </pc:sldMkLst>
        <pc:spChg chg="mod">
          <ac:chgData name="Munyaradzi Nicholas Murira" userId="6ab3fae5-94bd-47ef-9f25-6c1f645127cf" providerId="ADAL" clId="{BBAD60DF-75FC-47FB-864F-62F5392E6509}" dt="2026-03-10T15:56:17.690" v="205"/>
          <ac:spMkLst>
            <pc:docMk/>
            <pc:sldMk cId="3876578558" sldId="311"/>
            <ac:spMk id="2" creationId="{9517373D-D473-AA92-2379-7307D96FE89A}"/>
          </ac:spMkLst>
        </pc:spChg>
        <pc:spChg chg="mod">
          <ac:chgData name="Munyaradzi Nicholas Murira" userId="6ab3fae5-94bd-47ef-9f25-6c1f645127cf" providerId="ADAL" clId="{BBAD60DF-75FC-47FB-864F-62F5392E6509}" dt="2026-03-10T15:56:17.690" v="205"/>
          <ac:spMkLst>
            <pc:docMk/>
            <pc:sldMk cId="3876578558" sldId="311"/>
            <ac:spMk id="3" creationId="{2A7B916A-7567-8CC8-17B6-D077320C3971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43E031-8EA7-4CC5-A13E-73C0167506AA}" type="datetimeFigureOut">
              <a:rPr lang="en-GB" smtClean="0"/>
              <a:t>10/03/2026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74F67A-0874-45E3-BD6B-71B178B0D0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01535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64041091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16A415-C468-5944-85A1-00EECAE1DE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893865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10/03/2026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042991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66C68F-ED69-8B43-B37D-1D2C13FCE93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FF04EB-138A-A041-BE10-30FF0853EF2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25B5327-3F1E-6345-9F7E-251257878A4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87A746-BF1C-C340-B713-882FC53E1319}" type="datetimeFigureOut">
              <a:rPr lang="en-US" smtClean="0"/>
              <a:t>3/10/2026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94A1C1-4200-7243-BDD2-76FA368C5D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D879942-757B-4546-B0FA-44833848A6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DD25CD-CC80-CD44-9198-8507258D747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7640688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slideLayout" Target="../slideLayouts/slideLayout3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.png"/><Relationship Id="rId4" Type="http://schemas.openxmlformats.org/officeDocument/2006/relationships/theme" Target="../theme/theme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CB22E8A-2C50-AF4C-A53B-9FE993FD64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458BCFA-3574-8B4C-9AEE-81F9601D686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EEB10D2-CA13-2643-B658-FFD9F6492BD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E540C29-F910-6D43-9045-53D256484F6D}" type="datetimeFigureOut">
              <a:rPr lang="en-US" smtClean="0"/>
              <a:t>3/10/2026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DF4703-3493-3B42-BBD9-E9BB85FDC83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CB9E5F2-30AB-A84C-8130-66352CCDFF2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FF188F3-1707-3C44-A904-58D86E3FE638}" type="slidenum">
              <a:rPr lang="en-US" smtClean="0"/>
              <a:t>‹#›</a:t>
            </a:fld>
            <a:endParaRPr lang="en-US"/>
          </a:p>
        </p:txBody>
      </p:sp>
      <p:pic>
        <p:nvPicPr>
          <p:cNvPr id="8" name="Picture 7" descr="Logo&#10;&#10;Description automatically generated">
            <a:extLst>
              <a:ext uri="{FF2B5EF4-FFF2-40B4-BE49-F238E27FC236}">
                <a16:creationId xmlns:a16="http://schemas.microsoft.com/office/drawing/2014/main" id="{8EA94852-2BA4-0A45-840B-96DCEE0E009D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236426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, website&#10;&#10;Description automatically generated">
            <a:extLst>
              <a:ext uri="{FF2B5EF4-FFF2-40B4-BE49-F238E27FC236}">
                <a16:creationId xmlns:a16="http://schemas.microsoft.com/office/drawing/2014/main" id="{DFB84B04-0FF3-C442-88A6-731D9253B970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1F471F12-1C66-E44E-AD4E-4DC26AA43A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0869825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  <p:sldLayoutId id="2147483706" r:id="rId2"/>
    <p:sldLayoutId id="2147483709" r:id="rId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5904862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90239" y="2081525"/>
            <a:ext cx="10744200" cy="799601"/>
          </a:xfrm>
        </p:spPr>
        <p:txBody>
          <a:bodyPr>
            <a:normAutofit fontScale="90000"/>
          </a:bodyPr>
          <a:lstStyle/>
          <a:p>
            <a:pPr algn="ctr"/>
            <a:r>
              <a:rPr lang="en-GB" sz="4050" dirty="0">
                <a:solidFill>
                  <a:srgbClr val="FFFF00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Understanding Plain Text &amp; Encrypted Traffic</a:t>
            </a:r>
          </a:p>
        </p:txBody>
      </p:sp>
    </p:spTree>
    <p:extLst>
      <p:ext uri="{BB962C8B-B14F-4D97-AF65-F5344CB8AC3E}">
        <p14:creationId xmlns:p14="http://schemas.microsoft.com/office/powerpoint/2010/main" val="340895528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47BADD3-89D1-D2A0-0F4C-0FE668D145D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989AD8-7FF3-2B42-7F09-7B14D14CD70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000995" y="343037"/>
            <a:ext cx="10744200" cy="799601"/>
          </a:xfrm>
        </p:spPr>
        <p:txBody>
          <a:bodyPr>
            <a:normAutofit/>
          </a:bodyPr>
          <a:lstStyle/>
          <a:p>
            <a:r>
              <a:rPr lang="en-GB" sz="4050" dirty="0">
                <a:solidFill>
                  <a:srgbClr val="FFFF00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Cyber Part Plan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4857777-2B90-3D40-F91B-5DF5F4C63DA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0" y="1101465"/>
            <a:ext cx="7766755" cy="46857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7399233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en-GB" dirty="0"/>
            </a:br>
            <a:br>
              <a:rPr lang="en-GB" dirty="0"/>
            </a:br>
            <a:br>
              <a:rPr lang="en-GB" dirty="0"/>
            </a:br>
            <a:endParaRPr b="1" dirty="0">
              <a:solidFill>
                <a:schemeClr val="accent3">
                  <a:lumMod val="20000"/>
                  <a:lumOff val="80000"/>
                </a:schemeClr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371381" y="2599471"/>
            <a:ext cx="7400086" cy="2469239"/>
          </a:xfrm>
        </p:spPr>
        <p:txBody>
          <a:bodyPr/>
          <a:lstStyle/>
          <a:p>
            <a:pPr algn="l"/>
            <a:r>
              <a:rPr sz="2400" dirty="0"/>
              <a:t>• Learn how data travels across a network</a:t>
            </a:r>
          </a:p>
          <a:p>
            <a:pPr algn="l"/>
            <a:r>
              <a:rPr sz="2400" dirty="0"/>
              <a:t>• Understand risks of using insecure protocols</a:t>
            </a:r>
          </a:p>
          <a:p>
            <a:pPr algn="l"/>
            <a:r>
              <a:rPr sz="2400" dirty="0"/>
              <a:t>• Use Cisco Packet Tracer for safe simulation</a:t>
            </a:r>
          </a:p>
          <a:p>
            <a:pPr algn="l"/>
            <a:r>
              <a:rPr sz="2400" dirty="0"/>
              <a:t>• Focus: Plain Text vs Encrypted Communication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13A5B01-7D0B-C585-8768-1D97FD326DB4}"/>
              </a:ext>
            </a:extLst>
          </p:cNvPr>
          <p:cNvSpPr txBox="1"/>
          <p:nvPr/>
        </p:nvSpPr>
        <p:spPr>
          <a:xfrm>
            <a:off x="5121834" y="1242216"/>
            <a:ext cx="3448424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200" b="1" dirty="0">
                <a:solidFill>
                  <a:srgbClr val="FFFF00"/>
                </a:solidFill>
              </a:rPr>
              <a:t>Objectives</a:t>
            </a:r>
            <a:endParaRPr lang="en-GB" sz="3200" dirty="0">
              <a:solidFill>
                <a:srgbClr val="FFFF00"/>
              </a:solidFill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br>
              <a:rPr lang="en-GB" dirty="0"/>
            </a:br>
            <a:br>
              <a:rPr lang="en-GB" dirty="0"/>
            </a:br>
            <a:endParaRPr dirty="0">
              <a:solidFill>
                <a:srgbClr val="FFFF0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89677" y="3218662"/>
            <a:ext cx="4406652" cy="2787691"/>
          </a:xfrm>
        </p:spPr>
        <p:txBody>
          <a:bodyPr/>
          <a:lstStyle/>
          <a:p>
            <a:pPr algn="l"/>
            <a:r>
              <a:rPr dirty="0"/>
              <a:t>Plain Text Protocols (Insecure):</a:t>
            </a:r>
          </a:p>
          <a:p>
            <a:pPr algn="l"/>
            <a:endParaRPr lang="en-GB" dirty="0"/>
          </a:p>
          <a:p>
            <a:pPr algn="l"/>
            <a:r>
              <a:rPr dirty="0"/>
              <a:t>- HTTP: Web traffic</a:t>
            </a:r>
          </a:p>
          <a:p>
            <a:pPr algn="l"/>
            <a:r>
              <a:rPr dirty="0"/>
              <a:t>- Telnet: Remote login</a:t>
            </a:r>
          </a:p>
          <a:p>
            <a:pPr algn="l"/>
            <a:r>
              <a:rPr dirty="0"/>
              <a:t>- FTP: File transfers</a:t>
            </a:r>
          </a:p>
          <a:p>
            <a:pPr algn="l"/>
            <a:endParaRPr sz="1800" dirty="0"/>
          </a:p>
          <a:p>
            <a:pPr algn="l"/>
            <a:endParaRPr sz="1800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9359DB5-DF46-3ED8-F592-7FEB32329745}"/>
              </a:ext>
            </a:extLst>
          </p:cNvPr>
          <p:cNvSpPr txBox="1"/>
          <p:nvPr/>
        </p:nvSpPr>
        <p:spPr>
          <a:xfrm>
            <a:off x="6231465" y="3606469"/>
            <a:ext cx="4628445" cy="224676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lang="en-US" sz="2800" b="1" dirty="0">
                <a:solidFill>
                  <a:schemeClr val="bg2"/>
                </a:solidFill>
              </a:rPr>
              <a:t>Encrypted Protocols (Secure):</a:t>
            </a:r>
          </a:p>
          <a:p>
            <a:pPr algn="l"/>
            <a:endParaRPr lang="en-US" sz="2800" b="1" dirty="0">
              <a:solidFill>
                <a:schemeClr val="bg2"/>
              </a:solidFill>
            </a:endParaRPr>
          </a:p>
          <a:p>
            <a:pPr algn="l"/>
            <a:r>
              <a:rPr lang="en-US" sz="2800" b="1" dirty="0">
                <a:solidFill>
                  <a:schemeClr val="bg2"/>
                </a:solidFill>
              </a:rPr>
              <a:t>- HTTPS: Secure web</a:t>
            </a:r>
          </a:p>
          <a:p>
            <a:pPr algn="l"/>
            <a:r>
              <a:rPr lang="en-US" sz="2800" b="1" dirty="0">
                <a:solidFill>
                  <a:schemeClr val="bg2"/>
                </a:solidFill>
              </a:rPr>
              <a:t>- SSH: Encrypted login</a:t>
            </a:r>
          </a:p>
          <a:p>
            <a:pPr algn="l"/>
            <a:r>
              <a:rPr lang="en-US" sz="2800" b="1" dirty="0">
                <a:solidFill>
                  <a:schemeClr val="bg2"/>
                </a:solidFill>
              </a:rPr>
              <a:t>- FTPS: Secure file transfers</a:t>
            </a:r>
            <a:endParaRPr lang="en-GB" sz="2800" b="1" dirty="0">
              <a:solidFill>
                <a:schemeClr val="bg2"/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42B99FE-B18F-C7C7-46A0-65AF1E09AFF9}"/>
              </a:ext>
            </a:extLst>
          </p:cNvPr>
          <p:cNvSpPr txBox="1"/>
          <p:nvPr/>
        </p:nvSpPr>
        <p:spPr>
          <a:xfrm>
            <a:off x="107576" y="1912174"/>
            <a:ext cx="10936942" cy="95410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800" b="1" dirty="0">
                <a:solidFill>
                  <a:schemeClr val="accent3">
                    <a:lumMod val="20000"/>
                    <a:lumOff val="80000"/>
                  </a:schemeClr>
                </a:solidFill>
              </a:rPr>
              <a:t>Protocols</a:t>
            </a:r>
            <a:r>
              <a:rPr lang="en-US" sz="2800" dirty="0">
                <a:solidFill>
                  <a:schemeClr val="accent3">
                    <a:lumMod val="20000"/>
                    <a:lumOff val="80000"/>
                  </a:schemeClr>
                </a:solidFill>
              </a:rPr>
              <a:t> are </a:t>
            </a:r>
            <a:r>
              <a:rPr lang="en-US" sz="2800" b="1" dirty="0">
                <a:solidFill>
                  <a:schemeClr val="accent3">
                    <a:lumMod val="20000"/>
                    <a:lumOff val="80000"/>
                  </a:schemeClr>
                </a:solidFill>
              </a:rPr>
              <a:t>standardized rules and conventions</a:t>
            </a:r>
            <a:r>
              <a:rPr lang="en-US" sz="2800" dirty="0">
                <a:solidFill>
                  <a:schemeClr val="accent3">
                    <a:lumMod val="20000"/>
                    <a:lumOff val="80000"/>
                  </a:schemeClr>
                </a:solidFill>
              </a:rPr>
              <a:t> that define how data is </a:t>
            </a:r>
            <a:r>
              <a:rPr lang="en-US" sz="2800" b="1" dirty="0">
                <a:solidFill>
                  <a:schemeClr val="accent3">
                    <a:lumMod val="20000"/>
                    <a:lumOff val="80000"/>
                  </a:schemeClr>
                </a:solidFill>
              </a:rPr>
              <a:t>transmitted, received, and interpreted</a:t>
            </a:r>
            <a:r>
              <a:rPr lang="en-US" sz="2800" dirty="0">
                <a:solidFill>
                  <a:schemeClr val="accent3">
                    <a:lumMod val="20000"/>
                    <a:lumOff val="80000"/>
                  </a:schemeClr>
                </a:solidFill>
              </a:rPr>
              <a:t> across a network.</a:t>
            </a:r>
            <a:endParaRPr lang="en-GB" sz="2800" dirty="0">
              <a:solidFill>
                <a:schemeClr val="accent3">
                  <a:lumMod val="20000"/>
                  <a:lumOff val="80000"/>
                </a:schemeClr>
              </a:solidFill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3442E968-F977-58F4-0F7C-9623AC66EFA8}"/>
              </a:ext>
            </a:extLst>
          </p:cNvPr>
          <p:cNvSpPr txBox="1"/>
          <p:nvPr/>
        </p:nvSpPr>
        <p:spPr>
          <a:xfrm>
            <a:off x="4996328" y="574346"/>
            <a:ext cx="4906683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200" dirty="0">
                <a:solidFill>
                  <a:srgbClr val="FFFF00"/>
                </a:solidFill>
              </a:rPr>
              <a:t>Protocols &amp; Security</a:t>
            </a:r>
            <a:endParaRPr lang="en-GB" sz="32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6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5" grpId="0"/>
      <p:bldP spid="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br>
              <a:rPr lang="en-GB" dirty="0"/>
            </a:br>
            <a:br>
              <a:rPr lang="en-GB" dirty="0"/>
            </a:br>
            <a:endParaRPr dirty="0">
              <a:solidFill>
                <a:srgbClr val="FFFF0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6634" y="2193070"/>
            <a:ext cx="9009900" cy="2107997"/>
          </a:xfrm>
        </p:spPr>
        <p:txBody>
          <a:bodyPr>
            <a:normAutofit/>
          </a:bodyPr>
          <a:lstStyle/>
          <a:p>
            <a:r>
              <a:rPr dirty="0"/>
              <a:t>Like sending a letter in an envelope</a:t>
            </a:r>
          </a:p>
          <a:p>
            <a:r>
              <a:rPr dirty="0"/>
              <a:t>Message = Data (e.g., </a:t>
            </a:r>
            <a:r>
              <a:rPr lang="en-GB" dirty="0"/>
              <a:t>Bank PIN Number</a:t>
            </a:r>
            <a:r>
              <a:rPr dirty="0"/>
              <a:t>)</a:t>
            </a:r>
          </a:p>
          <a:p>
            <a:r>
              <a:rPr dirty="0"/>
              <a:t>Envelope = Packet with source &amp; destination info</a:t>
            </a:r>
          </a:p>
          <a:p>
            <a:r>
              <a:rPr dirty="0"/>
              <a:t>Network = Postal system delivering it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C3BE17E-2BBF-5B45-3BAF-B60303F49504}"/>
              </a:ext>
            </a:extLst>
          </p:cNvPr>
          <p:cNvSpPr txBox="1"/>
          <p:nvPr/>
        </p:nvSpPr>
        <p:spPr>
          <a:xfrm>
            <a:off x="4769224" y="658016"/>
            <a:ext cx="5635811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3200" dirty="0">
                <a:solidFill>
                  <a:srgbClr val="FFFF00"/>
                </a:solidFill>
              </a:rPr>
              <a:t>What is a Packet? (Simple Terms)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411763224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br>
              <a:rPr lang="en-GB" dirty="0"/>
            </a:br>
            <a:br>
              <a:rPr lang="en-GB" dirty="0"/>
            </a:br>
            <a:endParaRPr sz="3600" dirty="0">
              <a:solidFill>
                <a:srgbClr val="FFFF0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9256" y="2223911"/>
            <a:ext cx="5160388" cy="1919111"/>
          </a:xfrm>
        </p:spPr>
        <p:txBody>
          <a:bodyPr/>
          <a:lstStyle/>
          <a:p>
            <a:pPr algn="l"/>
            <a:r>
              <a:rPr sz="2400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What is a Packet?</a:t>
            </a:r>
          </a:p>
          <a:p>
            <a:pPr algn="l"/>
            <a:r>
              <a:rPr sz="2400" dirty="0"/>
              <a:t>- A small unit of network data</a:t>
            </a:r>
          </a:p>
          <a:p>
            <a:pPr algn="l"/>
            <a:r>
              <a:rPr sz="2400" dirty="0"/>
              <a:t>- Includes data, IP, MAC, and control info</a:t>
            </a:r>
            <a:endParaRPr lang="en-GB" sz="2400" dirty="0"/>
          </a:p>
          <a:p>
            <a:pPr algn="l"/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6CE6FB9-0271-1B76-2BD1-B7866EBA1439}"/>
              </a:ext>
            </a:extLst>
          </p:cNvPr>
          <p:cNvSpPr txBox="1"/>
          <p:nvPr/>
        </p:nvSpPr>
        <p:spPr>
          <a:xfrm>
            <a:off x="5500511" y="2029304"/>
            <a:ext cx="6237110" cy="230832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lang="en-GB" sz="3200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TCP/IP Layers:</a:t>
            </a:r>
          </a:p>
          <a:p>
            <a:pPr algn="l"/>
            <a:r>
              <a:rPr lang="en-GB" sz="2800" dirty="0">
                <a:solidFill>
                  <a:schemeClr val="bg1"/>
                </a:solidFill>
              </a:rPr>
              <a:t>1. Application – Creates data</a:t>
            </a:r>
          </a:p>
          <a:p>
            <a:pPr algn="l"/>
            <a:r>
              <a:rPr lang="en-GB" sz="2800" dirty="0">
                <a:solidFill>
                  <a:schemeClr val="bg1"/>
                </a:solidFill>
              </a:rPr>
              <a:t>2. Transport – Adds ports (TCP/UDP)</a:t>
            </a:r>
          </a:p>
          <a:p>
            <a:pPr algn="l"/>
            <a:r>
              <a:rPr lang="en-GB" sz="2800" dirty="0">
                <a:solidFill>
                  <a:schemeClr val="bg1"/>
                </a:solidFill>
              </a:rPr>
              <a:t>3. Internet – Adds IP addresses</a:t>
            </a:r>
          </a:p>
          <a:p>
            <a:pPr algn="l"/>
            <a:r>
              <a:rPr lang="en-GB" sz="2800" dirty="0">
                <a:solidFill>
                  <a:schemeClr val="bg1"/>
                </a:solidFill>
              </a:rPr>
              <a:t>4. Network Access – Adds MAC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542AD13-D093-39D2-D74F-00E488FEA456}"/>
              </a:ext>
            </a:extLst>
          </p:cNvPr>
          <p:cNvSpPr txBox="1"/>
          <p:nvPr/>
        </p:nvSpPr>
        <p:spPr>
          <a:xfrm>
            <a:off x="4613835" y="658015"/>
            <a:ext cx="6908799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3200" dirty="0">
                <a:solidFill>
                  <a:srgbClr val="FFFF00"/>
                </a:solidFill>
              </a:rPr>
              <a:t>Packets &amp; the TCP/IP Model</a:t>
            </a:r>
            <a:endParaRPr lang="en-GB" sz="3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br>
              <a:rPr lang="en-GB" dirty="0"/>
            </a:br>
            <a:br>
              <a:rPr lang="en-GB" dirty="0"/>
            </a:br>
            <a:endParaRPr sz="3600" dirty="0">
              <a:solidFill>
                <a:srgbClr val="FFC00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3823" y="1783644"/>
            <a:ext cx="10978662" cy="4071215"/>
          </a:xfrm>
        </p:spPr>
        <p:txBody>
          <a:bodyPr/>
          <a:lstStyle/>
          <a:p>
            <a:pPr algn="l"/>
            <a:r>
              <a:rPr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Sniffing Tools</a:t>
            </a:r>
            <a:r>
              <a:rPr dirty="0"/>
              <a:t>:</a:t>
            </a:r>
          </a:p>
          <a:p>
            <a:pPr algn="l"/>
            <a:r>
              <a:rPr dirty="0"/>
              <a:t>- Capture network traffic (e.g., Wireshark)</a:t>
            </a:r>
          </a:p>
          <a:p>
            <a:pPr algn="l"/>
            <a:r>
              <a:rPr dirty="0"/>
              <a:t>- Expose data from insecure protocols</a:t>
            </a:r>
          </a:p>
          <a:p>
            <a:pPr algn="l"/>
            <a:endParaRPr lang="en-GB" dirty="0"/>
          </a:p>
          <a:p>
            <a:pPr algn="l"/>
            <a:r>
              <a:rPr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Key Takeaways:</a:t>
            </a:r>
          </a:p>
          <a:p>
            <a:pPr algn="l"/>
            <a:r>
              <a:rPr dirty="0"/>
              <a:t>- Prefer secure protocols (HTTPS, SSH, FTPS)</a:t>
            </a:r>
          </a:p>
          <a:p>
            <a:pPr algn="l"/>
            <a:r>
              <a:rPr dirty="0"/>
              <a:t>- Avoid plain text data transmission</a:t>
            </a:r>
          </a:p>
          <a:p>
            <a:pPr algn="l"/>
            <a:r>
              <a:rPr dirty="0"/>
              <a:t>- Use Packet Tracer to understand traffic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B3CE6EC-F5E4-211A-2CF7-548BC290F07D}"/>
              </a:ext>
            </a:extLst>
          </p:cNvPr>
          <p:cNvSpPr txBox="1"/>
          <p:nvPr/>
        </p:nvSpPr>
        <p:spPr>
          <a:xfrm>
            <a:off x="4684889" y="312045"/>
            <a:ext cx="5362222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600" dirty="0">
                <a:solidFill>
                  <a:srgbClr val="FFC000"/>
                </a:solidFill>
              </a:rPr>
              <a:t>Sniffing &amp; Key Takeaways</a:t>
            </a:r>
            <a:endParaRPr lang="en-GB" sz="36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Youtube Blog Cartoon Clip Art For Listening - Powerpoint Thank You Animation Cute - Png Download (825x510), Png Download">
            <a:extLst>
              <a:ext uri="{FF2B5EF4-FFF2-40B4-BE49-F238E27FC236}">
                <a16:creationId xmlns:a16="http://schemas.microsoft.com/office/drawing/2014/main" id="{CD3243BE-ED18-4FA8-8C0D-89951C90733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79937" y="1419479"/>
            <a:ext cx="7292090" cy="24262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7DE99135-03D7-48CA-A22B-0B1F74412678}"/>
              </a:ext>
            </a:extLst>
          </p:cNvPr>
          <p:cNvSpPr/>
          <p:nvPr/>
        </p:nvSpPr>
        <p:spPr>
          <a:xfrm>
            <a:off x="3554567" y="4608193"/>
            <a:ext cx="5082866" cy="992579"/>
          </a:xfrm>
          <a:prstGeom prst="rect">
            <a:avLst/>
          </a:prstGeom>
          <a:noFill/>
        </p:spPr>
        <p:txBody>
          <a:bodyPr wrap="none" lIns="68580" tIns="34290" rIns="68580" bIns="34290">
            <a:spAutoFit/>
          </a:bodyPr>
          <a:lstStyle/>
          <a:p>
            <a:pPr algn="ctr"/>
            <a:r>
              <a:rPr lang="en-US" sz="3000" dirty="0">
                <a:ln w="0"/>
                <a:solidFill>
                  <a:schemeClr val="bg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From Applied Computing family</a:t>
            </a:r>
          </a:p>
          <a:p>
            <a:pPr algn="ctr"/>
            <a:r>
              <a:rPr lang="en-US" sz="3000" dirty="0">
                <a:ln w="0"/>
                <a:solidFill>
                  <a:schemeClr val="bg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#TurnOnYourFuture</a:t>
            </a:r>
          </a:p>
        </p:txBody>
      </p:sp>
    </p:spTree>
    <p:extLst>
      <p:ext uri="{BB962C8B-B14F-4D97-AF65-F5344CB8AC3E}">
        <p14:creationId xmlns:p14="http://schemas.microsoft.com/office/powerpoint/2010/main" val="750216334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200 Holding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Subtit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1" ma:contentTypeDescription="Create a new document." ma:contentTypeScope="" ma:versionID="68ca945a54677db2e29a42d1f8357fb2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c8ebb72be4a4c714af0916efcabc7353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67D09DC4-48CE-45C2-9393-0A8E48C8FD95}">
  <ds:schemaRefs>
    <ds:schemaRef ds:uri="303dbf9b-b85b-46a0-94f1-894078c07ecd"/>
    <ds:schemaRef ds:uri="http://purl.org/dc/terms/"/>
    <ds:schemaRef ds:uri="http://www.w3.org/XML/1998/namespace"/>
    <ds:schemaRef ds:uri="http://schemas.microsoft.com/office/infopath/2007/PartnerControls"/>
    <ds:schemaRef ds:uri="211f9404-bca0-4bcf-9c1d-965ccb6f8d2d"/>
    <ds:schemaRef ds:uri="http://schemas.microsoft.com/office/2006/documentManagement/types"/>
    <ds:schemaRef ds:uri="http://purl.org/dc/elements/1.1/"/>
    <ds:schemaRef ds:uri="http://schemas.openxmlformats.org/package/2006/metadata/core-properties"/>
    <ds:schemaRef ds:uri="http://schemas.microsoft.com/office/2006/metadata/properties"/>
    <ds:schemaRef ds:uri="http://purl.org/dc/dcmitype/"/>
  </ds:schemaRefs>
</ds:datastoreItem>
</file>

<file path=customXml/itemProps2.xml><?xml version="1.0" encoding="utf-8"?>
<ds:datastoreItem xmlns:ds="http://schemas.openxmlformats.org/officeDocument/2006/customXml" ds:itemID="{59A90DE1-5030-4590-8AE5-55F67A0F029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1f9404-bca0-4bcf-9c1d-965ccb6f8d2d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283</Words>
  <Application>Microsoft Office PowerPoint</Application>
  <PresentationFormat>Widescreen</PresentationFormat>
  <Paragraphs>49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9</vt:i4>
      </vt:variant>
    </vt:vector>
  </HeadingPairs>
  <TitlesOfParts>
    <vt:vector size="15" baseType="lpstr">
      <vt:lpstr>Aharoni</vt:lpstr>
      <vt:lpstr>Arial</vt:lpstr>
      <vt:lpstr>Calibri</vt:lpstr>
      <vt:lpstr>Calibri Light</vt:lpstr>
      <vt:lpstr>UWTSD 200 Holding Page</vt:lpstr>
      <vt:lpstr>UWTSD 200_Subtitle 2</vt:lpstr>
      <vt:lpstr>PowerPoint Presentation</vt:lpstr>
      <vt:lpstr>Understanding Plain Text &amp; Encrypted Traffic</vt:lpstr>
      <vt:lpstr>Cyber Part Plan</vt:lpstr>
      <vt:lpstr>   </vt:lpstr>
      <vt:lpstr>  </vt:lpstr>
      <vt:lpstr>  </vt:lpstr>
      <vt:lpstr>  </vt:lpstr>
      <vt:lpstr>  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Munyaradzi Nicholas Murira</cp:lastModifiedBy>
  <cp:revision>101</cp:revision>
  <dcterms:created xsi:type="dcterms:W3CDTF">2021-03-09T15:35:42Z</dcterms:created>
  <dcterms:modified xsi:type="dcterms:W3CDTF">2026-03-10T15:58:27Z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